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6" r:id="rId19"/>
    <p:sldId id="267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853A1-B881-2F48-A997-E0FED4F7C315}" v="40" dt="2022-07-17T15:03:1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6208"/>
  </p:normalViewPr>
  <p:slideViewPr>
    <p:cSldViewPr snapToGrid="0" snapToObjects="1">
      <p:cViewPr varScale="1">
        <p:scale>
          <a:sx n="86" d="100"/>
          <a:sy n="86" d="100"/>
        </p:scale>
        <p:origin x="24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9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9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8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54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7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18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7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1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99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7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2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12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Mountain ranges against yellow and orange sky">
            <a:extLst>
              <a:ext uri="{FF2B5EF4-FFF2-40B4-BE49-F238E27FC236}">
                <a16:creationId xmlns:a16="http://schemas.microsoft.com/office/drawing/2014/main" id="{B8FDBE61-3AE6-CF01-0E6E-3EA7292FD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386" r="1" b="1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731B2-31CE-3D52-DAD5-ACD41ED0F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CREDIT EDA ASSIGNMENT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96F9B-08C4-1B01-BC51-516AA10DA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BY-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APOORVA NEDUNOORI</a:t>
            </a:r>
          </a:p>
          <a:p>
            <a:r>
              <a:rPr lang="en-US" sz="1400" dirty="0">
                <a:solidFill>
                  <a:srgbClr val="FFFFFF"/>
                </a:solidFill>
              </a:rPr>
              <a:t>(</a:t>
            </a:r>
            <a:r>
              <a:rPr lang="en-US" sz="1400" b="1" dirty="0">
                <a:solidFill>
                  <a:schemeClr val="bg1"/>
                </a:solidFill>
              </a:rPr>
              <a:t>APFE22m00993)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81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EFF5-78F0-0C1F-05DF-838B69BE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Application_data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03F9-B1CF-CABC-00B9-2D6FA872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Binning is done on “AMT_INCOME_TOTAL”, “AMT_CREDIT” using Histogram.</a:t>
            </a:r>
          </a:p>
          <a:p>
            <a:r>
              <a:rPr lang="en-US" sz="3200" dirty="0"/>
              <a:t>Univariate analysis is done on the </a:t>
            </a:r>
            <a:r>
              <a:rPr lang="en-US" sz="3200" dirty="0" err="1"/>
              <a:t>application_data</a:t>
            </a:r>
            <a:r>
              <a:rPr lang="en-US" sz="3200" dirty="0"/>
              <a:t> dataset.</a:t>
            </a:r>
          </a:p>
          <a:p>
            <a:r>
              <a:rPr lang="en-US" sz="3200" dirty="0"/>
              <a:t>Bivariate analysis is also done on the </a:t>
            </a:r>
            <a:r>
              <a:rPr lang="en-US" sz="3200" dirty="0" err="1"/>
              <a:t>application_data</a:t>
            </a:r>
            <a:r>
              <a:rPr lang="en-US" sz="3200" dirty="0"/>
              <a:t> dataset. </a:t>
            </a:r>
          </a:p>
          <a:p>
            <a:r>
              <a:rPr lang="en-US" sz="3200" dirty="0"/>
              <a:t>Correlation on the TARGET variables are shown using HEATMAPS.</a:t>
            </a:r>
          </a:p>
        </p:txBody>
      </p:sp>
    </p:spTree>
    <p:extLst>
      <p:ext uri="{BB962C8B-B14F-4D97-AF65-F5344CB8AC3E}">
        <p14:creationId xmlns:p14="http://schemas.microsoft.com/office/powerpoint/2010/main" val="403192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A5D-B475-2EBD-A6F3-B2DAEFDC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Application_data</a:t>
            </a:r>
            <a:r>
              <a:rPr lang="en-US" dirty="0"/>
              <a:t> Analysis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D8C74CF-F6F7-EBDE-B00A-AD802BDB8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1043"/>
            <a:ext cx="1073045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A653F-9198-16FF-7BFB-6A5B41F97E1C}"/>
              </a:ext>
            </a:extLst>
          </p:cNvPr>
          <p:cNvSpPr txBox="1"/>
          <p:nvPr/>
        </p:nvSpPr>
        <p:spPr>
          <a:xfrm>
            <a:off x="838200" y="6044790"/>
            <a:ext cx="643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Importing the necessary libraries and csv files</a:t>
            </a:r>
          </a:p>
        </p:txBody>
      </p:sp>
    </p:spTree>
    <p:extLst>
      <p:ext uri="{BB962C8B-B14F-4D97-AF65-F5344CB8AC3E}">
        <p14:creationId xmlns:p14="http://schemas.microsoft.com/office/powerpoint/2010/main" val="324994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91C5-B5AE-D184-DAB5-9C971A0B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Merging the data on SK_ID_CURR column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518E39-874F-993A-8B70-5AF3A8FA8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9193"/>
            <a:ext cx="10515600" cy="5381469"/>
          </a:xfrm>
        </p:spPr>
      </p:pic>
    </p:spTree>
    <p:extLst>
      <p:ext uri="{BB962C8B-B14F-4D97-AF65-F5344CB8AC3E}">
        <p14:creationId xmlns:p14="http://schemas.microsoft.com/office/powerpoint/2010/main" val="211552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6656-116B-7325-3E2F-611EDD54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for OUTLIERS in AMT_CREDIT column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A68A0CF-F720-95E6-7D64-200F8DD57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10363564" cy="4351338"/>
          </a:xfrm>
        </p:spPr>
      </p:pic>
    </p:spTree>
    <p:extLst>
      <p:ext uri="{BB962C8B-B14F-4D97-AF65-F5344CB8AC3E}">
        <p14:creationId xmlns:p14="http://schemas.microsoft.com/office/powerpoint/2010/main" val="59286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6D42-45B6-DC94-226D-4F4A915F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Outliers in AMT_INCOME_TOTAL column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4D0D29-205B-BF7B-BB41-DCF15EDA7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9485275" cy="4351338"/>
          </a:xfrm>
        </p:spPr>
      </p:pic>
    </p:spTree>
    <p:extLst>
      <p:ext uri="{BB962C8B-B14F-4D97-AF65-F5344CB8AC3E}">
        <p14:creationId xmlns:p14="http://schemas.microsoft.com/office/powerpoint/2010/main" val="239091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7724-3735-3EF1-FFFD-14AA3D1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3874DFFB-7648-3881-34BD-6A0DC14E8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978" y="1244183"/>
            <a:ext cx="8736540" cy="5248691"/>
          </a:xfrm>
        </p:spPr>
      </p:pic>
    </p:spTree>
    <p:extLst>
      <p:ext uri="{BB962C8B-B14F-4D97-AF65-F5344CB8AC3E}">
        <p14:creationId xmlns:p14="http://schemas.microsoft.com/office/powerpoint/2010/main" val="797089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2DC1-BF46-B915-B42A-4AF24F38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DC3A80C-70F6-0858-5CCC-657E3C0CB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4164"/>
            <a:ext cx="11063990" cy="5218711"/>
          </a:xfrm>
        </p:spPr>
      </p:pic>
    </p:spTree>
    <p:extLst>
      <p:ext uri="{BB962C8B-B14F-4D97-AF65-F5344CB8AC3E}">
        <p14:creationId xmlns:p14="http://schemas.microsoft.com/office/powerpoint/2010/main" val="246794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554-720A-EB6B-6BA5-B12AE9E2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CORRELATION – HEATMAP ON WHO PAY ON TIME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6B5ED7E-12BE-3BAF-B95F-287448C20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42920"/>
            <a:ext cx="10515600" cy="4815018"/>
          </a:xfrm>
        </p:spPr>
      </p:pic>
    </p:spTree>
    <p:extLst>
      <p:ext uri="{BB962C8B-B14F-4D97-AF65-F5344CB8AC3E}">
        <p14:creationId xmlns:p14="http://schemas.microsoft.com/office/powerpoint/2010/main" val="160162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93F4-2096-43FE-9C1C-BD805E46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D064-3581-0F19-406B-B3BCC515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 </a:t>
            </a:r>
            <a:r>
              <a:rPr lang="en-US" sz="3600" dirty="0" err="1"/>
              <a:t>Application_data</a:t>
            </a:r>
            <a:r>
              <a:rPr lang="en-US" sz="3600" dirty="0"/>
              <a:t> dataset, 91.2% are non-defaulters and 8.79% are defaulters of the loan amount as per my analysis.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Segmentation is done on the basis of the TARGET variable, as non-defaulters and defaulters of loan.</a:t>
            </a:r>
          </a:p>
        </p:txBody>
      </p:sp>
    </p:spTree>
    <p:extLst>
      <p:ext uri="{BB962C8B-B14F-4D97-AF65-F5344CB8AC3E}">
        <p14:creationId xmlns:p14="http://schemas.microsoft.com/office/powerpoint/2010/main" val="218475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43-5C31-9409-AEEB-75768EB2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 BAR GRAPH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05ECE72-64E6-E6C9-0BCD-FDA0C8493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4066"/>
            <a:ext cx="10839138" cy="5291527"/>
          </a:xfrm>
        </p:spPr>
      </p:pic>
    </p:spTree>
    <p:extLst>
      <p:ext uri="{BB962C8B-B14F-4D97-AF65-F5344CB8AC3E}">
        <p14:creationId xmlns:p14="http://schemas.microsoft.com/office/powerpoint/2010/main" val="27052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5688-73F7-3666-7BAB-081CCF6D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41F4-BB63-3588-682B-FCCDFBF0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0543" cy="4009118"/>
          </a:xfrm>
        </p:spPr>
        <p:txBody>
          <a:bodyPr>
            <a:noAutofit/>
          </a:bodyPr>
          <a:lstStyle/>
          <a:p>
            <a:r>
              <a:rPr lang="en-US" sz="2400" dirty="0"/>
              <a:t>The loan providing companies find it hard to give loans to the people due to their insufficient or non-existent credit history. </a:t>
            </a:r>
          </a:p>
          <a:p>
            <a:r>
              <a:rPr lang="en-US" sz="2400" dirty="0"/>
              <a:t>Because of that, some consumers use it to their advantage by becoming a defaulter. Suppose you work for a consumer finance company which specializes in lending various types of loans to urban customers. </a:t>
            </a:r>
          </a:p>
          <a:p>
            <a:r>
              <a:rPr lang="en-US" sz="2400" dirty="0"/>
              <a:t>You have to use EDA to analyze the patterns present in the data. This will ensure that the applicants capable of repaying the loan are not rejected.</a:t>
            </a:r>
          </a:p>
        </p:txBody>
      </p:sp>
    </p:spTree>
    <p:extLst>
      <p:ext uri="{BB962C8B-B14F-4D97-AF65-F5344CB8AC3E}">
        <p14:creationId xmlns:p14="http://schemas.microsoft.com/office/powerpoint/2010/main" val="947923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33CA-07F8-5E1C-FA35-E6032894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869" y="376367"/>
            <a:ext cx="10515600" cy="897797"/>
          </a:xfrm>
        </p:spPr>
        <p:txBody>
          <a:bodyPr>
            <a:normAutofit/>
          </a:bodyPr>
          <a:lstStyle/>
          <a:p>
            <a:r>
              <a:rPr lang="en-US" sz="3200" dirty="0"/>
              <a:t>Segmented Univariate Analysis on FAMILY_STATUS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D8ACAF5-2A59-CD88-B0AD-E5F8C42A3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869" y="1452980"/>
            <a:ext cx="10762938" cy="5187663"/>
          </a:xfrm>
        </p:spPr>
      </p:pic>
    </p:spTree>
    <p:extLst>
      <p:ext uri="{BB962C8B-B14F-4D97-AF65-F5344CB8AC3E}">
        <p14:creationId xmlns:p14="http://schemas.microsoft.com/office/powerpoint/2010/main" val="373856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5B37-88E3-F957-23A4-F4DDA4A8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Previous_data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CA65-401F-18EA-C9D2-E2933E86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The SK_ID_CURR is the main focused column.</a:t>
            </a:r>
          </a:p>
          <a:p>
            <a:endParaRPr lang="en-US" sz="3600" dirty="0"/>
          </a:p>
          <a:p>
            <a:r>
              <a:rPr lang="en-US" sz="3600" dirty="0"/>
              <a:t>The shape of the dataset is 1670214,37.</a:t>
            </a:r>
          </a:p>
          <a:p>
            <a:endParaRPr lang="en-US" sz="3600" dirty="0"/>
          </a:p>
          <a:p>
            <a:r>
              <a:rPr lang="en-US" sz="3600" dirty="0"/>
              <a:t>The columns greater than 30% of missing values are dropped.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Outliers are identified and dropped.</a:t>
            </a:r>
          </a:p>
        </p:txBody>
      </p:sp>
    </p:spTree>
    <p:extLst>
      <p:ext uri="{BB962C8B-B14F-4D97-AF65-F5344CB8AC3E}">
        <p14:creationId xmlns:p14="http://schemas.microsoft.com/office/powerpoint/2010/main" val="1400354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9D7F-5C73-6C29-C942-C6BA1876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Previous_data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C5CF-B7CE-C9F3-AB54-D40DD413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Converted negative values present in the “</a:t>
            </a:r>
            <a:r>
              <a:rPr lang="en-US" dirty="0" err="1"/>
              <a:t>Date”column</a:t>
            </a:r>
            <a:r>
              <a:rPr lang="en-US" dirty="0"/>
              <a:t> into positive numbers.</a:t>
            </a:r>
          </a:p>
          <a:p>
            <a:r>
              <a:rPr lang="en-US" dirty="0"/>
              <a:t>Binning is done on the “DAYS_DECISION”.</a:t>
            </a:r>
          </a:p>
          <a:p>
            <a:r>
              <a:rPr lang="en-US" dirty="0"/>
              <a:t>Total count of missing values in the rows are also shown in the notebook. </a:t>
            </a:r>
          </a:p>
          <a:p>
            <a:r>
              <a:rPr lang="en-US" dirty="0"/>
              <a:t>Univariate analysis is done.</a:t>
            </a:r>
          </a:p>
          <a:p>
            <a:r>
              <a:rPr lang="en-US" dirty="0"/>
              <a:t>Bivariate analysis is done.</a:t>
            </a:r>
          </a:p>
          <a:p>
            <a:r>
              <a:rPr lang="en-US" dirty="0"/>
              <a:t>Correlation is shown using HEATMAPS.</a:t>
            </a:r>
          </a:p>
        </p:txBody>
      </p:sp>
    </p:spTree>
    <p:extLst>
      <p:ext uri="{BB962C8B-B14F-4D97-AF65-F5344CB8AC3E}">
        <p14:creationId xmlns:p14="http://schemas.microsoft.com/office/powerpoint/2010/main" val="37046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8275-90D0-33A1-35D2-75C89292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Previous_data</a:t>
            </a:r>
            <a:r>
              <a:rPr lang="en-US" dirty="0"/>
              <a:t>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0D7EE-0CFF-07E7-73F9-5C4CB962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066" y="1334125"/>
            <a:ext cx="10511867" cy="5158750"/>
          </a:xfrm>
        </p:spPr>
      </p:pic>
    </p:spTree>
    <p:extLst>
      <p:ext uri="{BB962C8B-B14F-4D97-AF65-F5344CB8AC3E}">
        <p14:creationId xmlns:p14="http://schemas.microsoft.com/office/powerpoint/2010/main" val="3243018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0401-FCFB-2C33-6A30-FB3DE6C5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on SK_ID_CURR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F2AC08-4F45-D5E8-4628-953883ACC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9095"/>
            <a:ext cx="10515600" cy="4601980"/>
          </a:xfrm>
        </p:spPr>
      </p:pic>
    </p:spTree>
    <p:extLst>
      <p:ext uri="{BB962C8B-B14F-4D97-AF65-F5344CB8AC3E}">
        <p14:creationId xmlns:p14="http://schemas.microsoft.com/office/powerpoint/2010/main" val="3124366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7A97-95A2-6210-667D-2442131E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OUTLIERS</a:t>
            </a: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15F19DC2-CF4C-F747-B977-862FD4FE8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292" y="1394085"/>
            <a:ext cx="10403173" cy="5098790"/>
          </a:xfrm>
        </p:spPr>
      </p:pic>
    </p:spTree>
    <p:extLst>
      <p:ext uri="{BB962C8B-B14F-4D97-AF65-F5344CB8AC3E}">
        <p14:creationId xmlns:p14="http://schemas.microsoft.com/office/powerpoint/2010/main" val="2390312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8A20-E751-7804-B20B-3B2AE53A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TREATMENT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E3AC76A-BAB6-AA55-06FE-2F1FF590F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9056"/>
            <a:ext cx="11034010" cy="5053819"/>
          </a:xfrm>
        </p:spPr>
      </p:pic>
    </p:spTree>
    <p:extLst>
      <p:ext uri="{BB962C8B-B14F-4D97-AF65-F5344CB8AC3E}">
        <p14:creationId xmlns:p14="http://schemas.microsoft.com/office/powerpoint/2010/main" val="2328285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BF59-5BEA-E429-2A3A-E6895C38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A5442EB-58E8-F00D-4615-263ED64AB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928" y="1330949"/>
            <a:ext cx="10132144" cy="4919949"/>
          </a:xfrm>
        </p:spPr>
      </p:pic>
    </p:spTree>
    <p:extLst>
      <p:ext uri="{BB962C8B-B14F-4D97-AF65-F5344CB8AC3E}">
        <p14:creationId xmlns:p14="http://schemas.microsoft.com/office/powerpoint/2010/main" val="144878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2E27-577E-37FC-44C6-4EB06B41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BC055C8-32D2-7A6B-4A38-8E5439869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100"/>
            <a:ext cx="10515600" cy="4006387"/>
          </a:xfrm>
        </p:spPr>
      </p:pic>
    </p:spTree>
    <p:extLst>
      <p:ext uri="{BB962C8B-B14F-4D97-AF65-F5344CB8AC3E}">
        <p14:creationId xmlns:p14="http://schemas.microsoft.com/office/powerpoint/2010/main" val="89174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7951-3B64-AFA6-FE18-18CFC341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SHOWN USING HEATMAP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14E6F81-C9DC-EE29-42DF-4B54A7207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223" y="1825624"/>
            <a:ext cx="10169577" cy="4800027"/>
          </a:xfrm>
        </p:spPr>
      </p:pic>
    </p:spTree>
    <p:extLst>
      <p:ext uri="{BB962C8B-B14F-4D97-AF65-F5344CB8AC3E}">
        <p14:creationId xmlns:p14="http://schemas.microsoft.com/office/powerpoint/2010/main" val="73889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66E5-C350-09BC-7EF4-04B3CC1B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FF6F-3AE6-1DD9-DD73-FAE968C4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When the company receives a loan application, the company has to decide for loan approval based on the applicant’s profile. Two types of risks are associated with the bank’s decision:</a:t>
            </a:r>
          </a:p>
          <a:p>
            <a:r>
              <a:rPr lang="en-US" sz="2600" dirty="0"/>
              <a:t>If the applicant is likely to repay the loan, then not approving the loan results in a loss of business to the company</a:t>
            </a:r>
          </a:p>
          <a:p>
            <a:r>
              <a:rPr lang="en-US" sz="2600" dirty="0"/>
              <a:t>If the applicant is not likely to repay the loan, i.e. he/she is likely to default, then approving the loan may lead to a financial loss for the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13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6A24-1CAC-98AF-77BA-6C88D2F4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Negative Numbers into Positive numbers in “DATE”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E10BB0F-45C6-2794-A2FD-3D225F626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914089" cy="4395319"/>
          </a:xfrm>
        </p:spPr>
      </p:pic>
    </p:spTree>
    <p:extLst>
      <p:ext uri="{BB962C8B-B14F-4D97-AF65-F5344CB8AC3E}">
        <p14:creationId xmlns:p14="http://schemas.microsoft.com/office/powerpoint/2010/main" val="2418718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F7ED-04AD-F452-836D-AA28B5C8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both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A4FA-97AE-A70D-5B2B-8A7C2F23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91.2 % are non-defaulters, 8.79% are defaulters of loan.</a:t>
            </a:r>
          </a:p>
          <a:p>
            <a:r>
              <a:rPr lang="en-US" dirty="0"/>
              <a:t>18.94% of loans have been cancelled by the customer.</a:t>
            </a:r>
          </a:p>
          <a:p>
            <a:r>
              <a:rPr lang="en-US" dirty="0"/>
              <a:t>The average age of Clients is around 44 years.</a:t>
            </a:r>
          </a:p>
          <a:p>
            <a:r>
              <a:rPr lang="en-US" dirty="0"/>
              <a:t>Most of the loan defaulters come in the income range of 112000 to 202000</a:t>
            </a:r>
          </a:p>
          <a:p>
            <a:r>
              <a:rPr lang="en-US" dirty="0"/>
              <a:t>Most of the defaulters loan amount is in the range of 285000 to 733000</a:t>
            </a:r>
          </a:p>
          <a:p>
            <a:r>
              <a:rPr lang="en-US" dirty="0"/>
              <a:t>Most of the defaulters loan Annuity is in the range of 24000 to 26000.</a:t>
            </a:r>
          </a:p>
        </p:txBody>
      </p:sp>
    </p:spTree>
    <p:extLst>
      <p:ext uri="{BB962C8B-B14F-4D97-AF65-F5344CB8AC3E}">
        <p14:creationId xmlns:p14="http://schemas.microsoft.com/office/powerpoint/2010/main" val="615456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4FF6-4765-D3CB-E584-CD74C799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both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D635-4CD0-1948-2647-7F8ED204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loan amount sanctioned has a strong correlation with the AMT_GOODS_PRICE and AMT_ANNUITY</a:t>
            </a:r>
          </a:p>
          <a:p>
            <a:r>
              <a:rPr lang="en-US" dirty="0"/>
              <a:t>The first drawing, First due, Last Due and Last termination has "NO" bearing to the sanction loan amount.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0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259A-798F-0EE1-4527-128E8323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0912-07DF-2B8E-DD4D-480DA08F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735285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The data given , contains the information about the loan application at the time of applying for the loan. It contains two types of scenarios:</a:t>
            </a:r>
          </a:p>
          <a:p>
            <a:r>
              <a:rPr lang="en-US" b="1" dirty="0"/>
              <a:t>The client with payment difficulties: </a:t>
            </a:r>
            <a:r>
              <a:rPr lang="en-US" dirty="0"/>
              <a:t>he/she had late payment more than X days on at least one of the first Y instalments of the loan in our sample,</a:t>
            </a:r>
          </a:p>
          <a:p>
            <a:r>
              <a:rPr lang="en-US" b="1" dirty="0"/>
              <a:t>All other cases:</a:t>
            </a:r>
            <a:r>
              <a:rPr lang="en-US" dirty="0"/>
              <a:t> All other cases when the payment is paid on time.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When a client applies for a loan, there are four types of decisions that could be taken by the client/company):</a:t>
            </a:r>
          </a:p>
          <a:p>
            <a:r>
              <a:rPr lang="en-US" b="1" dirty="0"/>
              <a:t>Approved:</a:t>
            </a:r>
            <a:r>
              <a:rPr lang="en-US" dirty="0"/>
              <a:t> The Company has approved loan Application</a:t>
            </a:r>
          </a:p>
          <a:p>
            <a:r>
              <a:rPr lang="en-US" b="1" dirty="0"/>
              <a:t>Cancelled: </a:t>
            </a:r>
            <a:r>
              <a:rPr lang="en-US" dirty="0"/>
              <a:t>The client cancelled the application sometime during approval. Either the client changed her/his mind about the loan or in some cases due to a higher risk of the client, he received worse pricing which he did not want.</a:t>
            </a:r>
          </a:p>
          <a:p>
            <a:r>
              <a:rPr lang="en-US" b="1" dirty="0"/>
              <a:t>Refused:</a:t>
            </a:r>
            <a:r>
              <a:rPr lang="en-US" dirty="0"/>
              <a:t> The company had rejected the loan (because the client does not meet their requirements etc.).</a:t>
            </a:r>
          </a:p>
          <a:p>
            <a:r>
              <a:rPr lang="en-US" b="1" dirty="0"/>
              <a:t>Unused offer: </a:t>
            </a:r>
            <a:r>
              <a:rPr lang="en-US" dirty="0"/>
              <a:t> Loan has been cancelled by the client but at different stages of the process.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this case study, we use EDA to understand how consumer attributes and loan attributes influence the tendency to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4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9ABE-8D53-189F-8DCB-BE1D61B8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9D26-9779-3394-2BB2-811FBBE3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case study aims to identify patterns which indicate if a client has difficulty paying their instalments which may be used for taking actions such as denying the loan, reducing the amount of loan, lending (to risky applicants) at a higher interest rate, etc. </a:t>
            </a:r>
          </a:p>
          <a:p>
            <a:r>
              <a:rPr lang="en-US" dirty="0"/>
              <a:t>This will ensure that the consumers capable of repaying the loan are not rejected. Identification of such applicants using EDA is the aim of this case study.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other words, the company wants to understand the driving factors (or driver variables) behind loan default, i.e. the variables which are strong indicators of default. </a:t>
            </a:r>
          </a:p>
          <a:p>
            <a:endParaRPr lang="en-US" dirty="0"/>
          </a:p>
          <a:p>
            <a:r>
              <a:rPr lang="en-US" dirty="0"/>
              <a:t> The company can utilize this knowledge for its portfolio and risk assessment.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9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2C2D-2DB5-EEAE-F600-2DD56F5D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Given: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DFBE-2E7E-439A-94E1-0F72A5BF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given dataset has 3 files as explained below: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i="1" dirty="0"/>
              <a:t>1. '</a:t>
            </a:r>
            <a:r>
              <a:rPr lang="en-US" i="1" dirty="0" err="1"/>
              <a:t>application_data.csv</a:t>
            </a:r>
            <a:r>
              <a:rPr lang="en-US" i="1" dirty="0"/>
              <a:t>'</a:t>
            </a:r>
            <a:r>
              <a:rPr lang="en-US" dirty="0"/>
              <a:t>  contains all the information of the client at the time of application.</a:t>
            </a:r>
            <a:br>
              <a:rPr lang="en-US" dirty="0"/>
            </a:br>
            <a:r>
              <a:rPr lang="en-US" dirty="0"/>
              <a:t>The data is about whether a </a:t>
            </a:r>
            <a:r>
              <a:rPr lang="en-US" b="1" dirty="0"/>
              <a:t>client has payment difficulties.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2. '</a:t>
            </a:r>
            <a:r>
              <a:rPr lang="en-US" i="1" dirty="0" err="1"/>
              <a:t>previous_application.csv</a:t>
            </a:r>
            <a:r>
              <a:rPr lang="en-US" i="1" dirty="0"/>
              <a:t>' </a:t>
            </a:r>
            <a:r>
              <a:rPr lang="en-US" dirty="0"/>
              <a:t>contains information about the client’s previous loan data. It contains the data on whether the previous application had been </a:t>
            </a:r>
            <a:r>
              <a:rPr lang="en-US" b="1" dirty="0"/>
              <a:t>Approved, Cancelled, Refused or Unused offer.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3. '</a:t>
            </a:r>
            <a:r>
              <a:rPr lang="en-US" i="1" dirty="0" err="1"/>
              <a:t>columns_description.csv</a:t>
            </a:r>
            <a:r>
              <a:rPr lang="en-US" i="1" dirty="0"/>
              <a:t>'</a:t>
            </a:r>
            <a:r>
              <a:rPr lang="en-US" dirty="0"/>
              <a:t> is data dictionary which describes the meaning of the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6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9E66-FFE4-861B-B247-D23F1B58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Application_data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0366-0226-B680-F1E7-BBB4D1DB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”TARGET” column gives us the information if the client is a defaulter or not.</a:t>
            </a:r>
          </a:p>
          <a:p>
            <a:endParaRPr lang="en-US" sz="3200" dirty="0"/>
          </a:p>
          <a:p>
            <a:r>
              <a:rPr lang="en-US" sz="3200" dirty="0"/>
              <a:t>“TARGET”, 1 implies a defaulter, 0 is a non-defaulter</a:t>
            </a:r>
          </a:p>
          <a:p>
            <a:endParaRPr lang="en-US" sz="3200" dirty="0"/>
          </a:p>
          <a:p>
            <a:r>
              <a:rPr lang="en-US" sz="3200" dirty="0"/>
              <a:t>The shape of the dataset is 307511,122</a:t>
            </a:r>
          </a:p>
          <a:p>
            <a:endParaRPr lang="en-US" sz="3200" dirty="0"/>
          </a:p>
          <a:p>
            <a:r>
              <a:rPr lang="en-US" sz="3200" dirty="0"/>
              <a:t>There are many different types of datatypes like object, int, float present in the dataset.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6AA5-6FA2-2842-D8B9-EFEE3A1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Application_data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63CB-ED3D-6709-1299-A42AA8D5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columns greater than 45% of missing values are dropped.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median is added to impute the missing values in the existing columns.</a:t>
            </a:r>
          </a:p>
          <a:p>
            <a:endParaRPr lang="en-US" sz="3200" dirty="0"/>
          </a:p>
          <a:p>
            <a:r>
              <a:rPr lang="en-US" sz="3200" dirty="0"/>
              <a:t>Outliers are identified and treated.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Converted negative values present in “date” columns into positive numbers.</a:t>
            </a:r>
          </a:p>
        </p:txBody>
      </p:sp>
    </p:spTree>
    <p:extLst>
      <p:ext uri="{BB962C8B-B14F-4D97-AF65-F5344CB8AC3E}">
        <p14:creationId xmlns:p14="http://schemas.microsoft.com/office/powerpoint/2010/main" val="263355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40E1-5D7E-D121-82AB-FA8CFC62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Application_data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0B21-63A1-D4CD-57B7-BAD825F0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Filtered Categorical, Quantitative values on ”obj”,”Int”,”Float” datatypes.</a:t>
            </a:r>
          </a:p>
          <a:p>
            <a:endParaRPr lang="en-US" sz="3600" dirty="0"/>
          </a:p>
          <a:p>
            <a:r>
              <a:rPr lang="en-US" sz="3600" dirty="0"/>
              <a:t>Merged the “SK_ID_CURR” column using pivot table as it is present in both the datasets.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total count of missing values in the rows are also shown in the notebook. </a:t>
            </a:r>
          </a:p>
        </p:txBody>
      </p:sp>
    </p:spTree>
    <p:extLst>
      <p:ext uri="{BB962C8B-B14F-4D97-AF65-F5344CB8AC3E}">
        <p14:creationId xmlns:p14="http://schemas.microsoft.com/office/powerpoint/2010/main" val="11321426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1233</Words>
  <Application>Microsoft Office PowerPoint</Application>
  <PresentationFormat>Widescreen</PresentationFormat>
  <Paragraphs>117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GradientVTI</vt:lpstr>
      <vt:lpstr>CREDIT EDA ASSIGNMENT </vt:lpstr>
      <vt:lpstr>PROBLEM STATEMENT </vt:lpstr>
      <vt:lpstr>BUSINESS UNDERSTANDING</vt:lpstr>
      <vt:lpstr>BUSINESS UNDERSTANDING</vt:lpstr>
      <vt:lpstr>Business Objectives </vt:lpstr>
      <vt:lpstr>Dataset Given:</vt:lpstr>
      <vt:lpstr>Application_data Analysis</vt:lpstr>
      <vt:lpstr>Application_data Analysis</vt:lpstr>
      <vt:lpstr>Application_data Analysis</vt:lpstr>
      <vt:lpstr>Application_data Analysis</vt:lpstr>
      <vt:lpstr>Application_data Analysis</vt:lpstr>
      <vt:lpstr>Merging the data on SK_ID_CURR column </vt:lpstr>
      <vt:lpstr>Checking for OUTLIERS in AMT_CREDIT column</vt:lpstr>
      <vt:lpstr>Treatment of Outliers in AMT_INCOME_TOTAL column</vt:lpstr>
      <vt:lpstr>UNIVARIATE ANALYSIS</vt:lpstr>
      <vt:lpstr>BIVARIATE ANALYSIS</vt:lpstr>
      <vt:lpstr>CORRELATION – HEATMAP ON WHO PAY ON TIME </vt:lpstr>
      <vt:lpstr>DATA IMBALANCE</vt:lpstr>
      <vt:lpstr>Data Imbalance BAR GRAPH</vt:lpstr>
      <vt:lpstr>Segmented Univariate Analysis on FAMILY_STATUS</vt:lpstr>
      <vt:lpstr>Previous_data Analysis</vt:lpstr>
      <vt:lpstr>Previous_data Analysis</vt:lpstr>
      <vt:lpstr>Previous_data Analysis</vt:lpstr>
      <vt:lpstr>Merging on SK_ID_CURR </vt:lpstr>
      <vt:lpstr>Identifying OUTLIERS</vt:lpstr>
      <vt:lpstr>OUTLIERS TREATMENT</vt:lpstr>
      <vt:lpstr>UNIVARIATE ANALYSIS</vt:lpstr>
      <vt:lpstr>BIVARIATE ANALYSIS</vt:lpstr>
      <vt:lpstr>CORRELATION SHOWN USING HEATMAP</vt:lpstr>
      <vt:lpstr>Conversion of Negative Numbers into Positive numbers in “DATE”</vt:lpstr>
      <vt:lpstr>Observations on both the DATASETS</vt:lpstr>
      <vt:lpstr>Observations on both the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ASSIGNMENT </dc:title>
  <dc:creator>Apoorva Nedunoori</dc:creator>
  <cp:lastModifiedBy>Apoorva Nedunoori</cp:lastModifiedBy>
  <cp:revision>2</cp:revision>
  <dcterms:created xsi:type="dcterms:W3CDTF">2022-07-17T08:48:21Z</dcterms:created>
  <dcterms:modified xsi:type="dcterms:W3CDTF">2022-07-17T15:16:16Z</dcterms:modified>
</cp:coreProperties>
</file>