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67" r:id="rId4"/>
    <p:sldId id="258" r:id="rId5"/>
    <p:sldId id="259" r:id="rId6"/>
    <p:sldId id="260"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64" autoAdjust="0"/>
    <p:restoredTop sz="94659"/>
  </p:normalViewPr>
  <p:slideViewPr>
    <p:cSldViewPr snapToGrid="0">
      <p:cViewPr varScale="1">
        <p:scale>
          <a:sx n="62" d="100"/>
          <a:sy n="62" d="100"/>
        </p:scale>
        <p:origin x="200"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015300-5695-4DC6-AFE3-7CD3B571B1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B5F2CB0-6EBA-4329-AE8C-0EAC276FECF6}">
      <dgm:prSet/>
      <dgm:spPr/>
      <dgm:t>
        <a:bodyPr/>
        <a:lstStyle/>
        <a:p>
          <a:r>
            <a:rPr lang="en-US" dirty="0"/>
            <a:t>With respect to the count of orders, it has been observed that the Camera Accessory stands at the top followed by Gaming Accessory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64B03E89-A40B-4117-9FDA-A9A27A64810A}">
      <dgm:prSet>
        <dgm:style>
          <a:lnRef idx="1">
            <a:schemeClr val="accent3"/>
          </a:lnRef>
          <a:fillRef idx="3">
            <a:schemeClr val="accent3"/>
          </a:fillRef>
          <a:effectRef idx="2">
            <a:schemeClr val="accent3"/>
          </a:effectRef>
          <a:fontRef idx="minor">
            <a:schemeClr val="lt1"/>
          </a:fontRef>
        </dgm:style>
      </dgm:prSet>
      <dgm:spPr/>
      <dgm:t>
        <a:bodyPr/>
        <a:lstStyle/>
        <a:p>
          <a:r>
            <a:rPr lang="en-US" dirty="0"/>
            <a:t>Whereas, in terms of revenue(GMV), Home Audio stands at the top followed by Camera Accessory</a:t>
          </a:r>
        </a:p>
      </dgm:t>
    </dgm:pt>
    <dgm:pt modelId="{4983CDDD-E49A-458E-9032-2BA05CC2BEB3}" type="parTrans" cxnId="{7E2A3BB3-74F8-4B87-981A-6BF8C71EB1FA}">
      <dgm:prSet/>
      <dgm:spPr/>
      <dgm:t>
        <a:bodyPr/>
        <a:lstStyle/>
        <a:p>
          <a:endParaRPr lang="en-US"/>
        </a:p>
      </dgm:t>
    </dgm:pt>
    <dgm:pt modelId="{26A4C3AE-D6F9-4613-95DD-9CCF98D6A9E9}" type="sibTrans" cxnId="{7E2A3BB3-74F8-4B87-981A-6BF8C71EB1FA}">
      <dgm:prSet/>
      <dgm:spPr/>
      <dgm:t>
        <a:bodyPr/>
        <a:lstStyle/>
        <a:p>
          <a:endParaRPr lang="en-US"/>
        </a:p>
      </dgm:t>
    </dgm:pt>
    <dgm:pt modelId="{D6FF2FCD-FCF9-E246-AC9B-80817432312A}" type="pres">
      <dgm:prSet presAssocID="{89015300-5695-4DC6-AFE3-7CD3B571B120}" presName="linear" presStyleCnt="0">
        <dgm:presLayoutVars>
          <dgm:animLvl val="lvl"/>
          <dgm:resizeHandles val="exact"/>
        </dgm:presLayoutVars>
      </dgm:prSet>
      <dgm:spPr/>
    </dgm:pt>
    <dgm:pt modelId="{4D840619-F256-D24C-BA84-5D97787F07A4}" type="pres">
      <dgm:prSet presAssocID="{3B5F2CB0-6EBA-4329-AE8C-0EAC276FECF6}" presName="parentText" presStyleLbl="node1" presStyleIdx="0" presStyleCnt="2">
        <dgm:presLayoutVars>
          <dgm:chMax val="0"/>
          <dgm:bulletEnabled val="1"/>
        </dgm:presLayoutVars>
      </dgm:prSet>
      <dgm:spPr/>
    </dgm:pt>
    <dgm:pt modelId="{FE1C7F6F-E934-C841-AA47-84D6AF7E1AE3}" type="pres">
      <dgm:prSet presAssocID="{230DDCF1-F2D7-42F2-87AE-6C922847E97E}" presName="spacer" presStyleCnt="0"/>
      <dgm:spPr/>
    </dgm:pt>
    <dgm:pt modelId="{D004CEE2-2E49-4D48-88B8-FC2A14DE4C0B}" type="pres">
      <dgm:prSet presAssocID="{64B03E89-A40B-4117-9FDA-A9A27A64810A}" presName="parentText" presStyleLbl="node1" presStyleIdx="1" presStyleCnt="2">
        <dgm:presLayoutVars>
          <dgm:chMax val="0"/>
          <dgm:bulletEnabled val="1"/>
        </dgm:presLayoutVars>
      </dgm:prSet>
      <dgm:spPr/>
    </dgm:pt>
  </dgm:ptLst>
  <dgm:cxnLst>
    <dgm:cxn modelId="{BBF24B35-5D9E-8F4B-9C27-9297ED33F809}" type="presOf" srcId="{3B5F2CB0-6EBA-4329-AE8C-0EAC276FECF6}" destId="{4D840619-F256-D24C-BA84-5D97787F07A4}" srcOrd="0" destOrd="0" presId="urn:microsoft.com/office/officeart/2005/8/layout/vList2"/>
    <dgm:cxn modelId="{02258F4C-AE21-5442-A094-E5B051064F5B}" type="presOf" srcId="{89015300-5695-4DC6-AFE3-7CD3B571B120}" destId="{D6FF2FCD-FCF9-E246-AC9B-80817432312A}" srcOrd="0" destOrd="0" presId="urn:microsoft.com/office/officeart/2005/8/layout/vList2"/>
    <dgm:cxn modelId="{BBFC6285-D404-E247-86A5-E1D00D0FD0BF}" type="presOf" srcId="{64B03E89-A40B-4117-9FDA-A9A27A64810A}" destId="{D004CEE2-2E49-4D48-88B8-FC2A14DE4C0B}" srcOrd="0" destOrd="0" presId="urn:microsoft.com/office/officeart/2005/8/layout/vList2"/>
    <dgm:cxn modelId="{7E2A3BB3-74F8-4B87-981A-6BF8C71EB1FA}" srcId="{89015300-5695-4DC6-AFE3-7CD3B571B120}" destId="{64B03E89-A40B-4117-9FDA-A9A27A64810A}" srcOrd="1" destOrd="0" parTransId="{4983CDDD-E49A-458E-9032-2BA05CC2BEB3}" sibTransId="{26A4C3AE-D6F9-4613-95DD-9CCF98D6A9E9}"/>
    <dgm:cxn modelId="{F4DBEDCE-1EEF-4434-BA12-75C6AF355CCA}" srcId="{89015300-5695-4DC6-AFE3-7CD3B571B120}" destId="{3B5F2CB0-6EBA-4329-AE8C-0EAC276FECF6}" srcOrd="0" destOrd="0" parTransId="{A698B35D-AE1F-4C0C-8DE9-3B4B240EA325}" sibTransId="{230DDCF1-F2D7-42F2-87AE-6C922847E97E}"/>
    <dgm:cxn modelId="{CB231C85-2590-BB48-A4AB-6568F36C5240}" type="presParOf" srcId="{D6FF2FCD-FCF9-E246-AC9B-80817432312A}" destId="{4D840619-F256-D24C-BA84-5D97787F07A4}" srcOrd="0" destOrd="0" presId="urn:microsoft.com/office/officeart/2005/8/layout/vList2"/>
    <dgm:cxn modelId="{56F634F4-A1D5-4040-AAE1-472F844B6782}" type="presParOf" srcId="{D6FF2FCD-FCF9-E246-AC9B-80817432312A}" destId="{FE1C7F6F-E934-C841-AA47-84D6AF7E1AE3}" srcOrd="1" destOrd="0" presId="urn:microsoft.com/office/officeart/2005/8/layout/vList2"/>
    <dgm:cxn modelId="{F3ABB34C-AB9F-D244-859B-0C3CC4A34159}" type="presParOf" srcId="{D6FF2FCD-FCF9-E246-AC9B-80817432312A}" destId="{D004CEE2-2E49-4D48-88B8-FC2A14DE4C0B}"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r>
            <a:rPr lang="en-US" sz="1800" dirty="0"/>
            <a:t>Out of the various ML models that we have built, the Additive/Linear model &amp; the Distributed Lag model fits best for the Gaming Accessory </a:t>
          </a:r>
          <a:r>
            <a:rPr lang="en-US" sz="2000" dirty="0"/>
            <a:t>.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DAAFB149-B459-CD47-9D32-E4B89E058D1A}">
      <dgm:prSet custT="1"/>
      <dgm:spPr/>
      <dgm:t>
        <a:bodyPr/>
        <a:lstStyle/>
        <a:p>
          <a:pPr algn="l"/>
          <a:r>
            <a:rPr lang="en-US" sz="1800" dirty="0"/>
            <a:t>Looking at the Elasticity of the key Features from both best fit models, below are the recommendations to the business: </a:t>
          </a:r>
        </a:p>
        <a:p>
          <a:pPr algn="ctr"/>
          <a:r>
            <a:rPr lang="en-US" sz="1800" dirty="0"/>
            <a:t>- </a:t>
          </a:r>
          <a:r>
            <a:rPr lang="en-US" sz="1800" dirty="0" err="1"/>
            <a:t>ElecKart</a:t>
          </a:r>
          <a:r>
            <a:rPr lang="en-US" sz="1800" dirty="0"/>
            <a:t> should promote products like – </a:t>
          </a:r>
          <a:r>
            <a:rPr lang="en-US" sz="1800" dirty="0" err="1"/>
            <a:t>GamePad</a:t>
          </a:r>
          <a:r>
            <a:rPr lang="en-US" sz="1800" dirty="0"/>
            <a:t>, Gaming Headset, Gaming Mouse, Gaming Memory Cards &amp; Accessory Kits as they fetch the highest revenue(GMV) for the company. . </a:t>
          </a:r>
        </a:p>
        <a:p>
          <a:pPr algn="ctr"/>
          <a:r>
            <a:rPr lang="en-US" sz="1800" dirty="0"/>
            <a:t>- Marketing &amp; Advertising spends on TV should be slightly increased as it has a positive impact on the revenue. </a:t>
          </a:r>
        </a:p>
        <a:p>
          <a:pPr algn="ctr"/>
          <a:r>
            <a:rPr lang="en-US" sz="1800" dirty="0"/>
            <a:t>- An increase in NPS scores for the last 3 weeks has also contributed positively to the revenue growth of the business. </a:t>
          </a:r>
        </a:p>
        <a:p>
          <a:pPr algn="ctr"/>
          <a:r>
            <a:rPr lang="en-US" sz="1800" dirty="0"/>
            <a:t>- Product Procurement SLA should be reduced for the last 1 week. </a:t>
          </a:r>
        </a:p>
      </dgm:t>
    </dgm:pt>
    <dgm:pt modelId="{5A0F9791-C595-C649-8D44-07F61875C3DD}" type="parTrans" cxnId="{5A687BB9-2996-7F49-98D8-5048ACBC1DDC}">
      <dgm:prSet/>
      <dgm:spPr/>
      <dgm:t>
        <a:bodyPr/>
        <a:lstStyle/>
        <a:p>
          <a:endParaRPr lang="en-US"/>
        </a:p>
      </dgm:t>
    </dgm:pt>
    <dgm:pt modelId="{B8D14DA9-FA83-024B-9180-9EDCA1E24EF0}" type="sibTrans" cxnId="{5A687BB9-2996-7F49-98D8-5048ACBC1DDC}">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2"/>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2" custScaleY="45073"/>
      <dgm:spPr/>
    </dgm:pt>
    <dgm:pt modelId="{F2CC52EF-1982-9F4C-A10A-5CBB9220652F}" type="pres">
      <dgm:prSet presAssocID="{3B5F2CB0-6EBA-4329-AE8C-0EAC276FECF6}" presName="vert1" presStyleCnt="0"/>
      <dgm:spPr/>
    </dgm:pt>
    <dgm:pt modelId="{A42F7E8A-FD8D-B646-9DE2-7B7839ACAB52}" type="pres">
      <dgm:prSet presAssocID="{DAAFB149-B459-CD47-9D32-E4B89E058D1A}" presName="thickLine" presStyleLbl="alignNode1" presStyleIdx="1" presStyleCnt="2"/>
      <dgm:spPr/>
    </dgm:pt>
    <dgm:pt modelId="{AB869956-A1C8-8A4E-A7C4-B201EFAD0693}" type="pres">
      <dgm:prSet presAssocID="{DAAFB149-B459-CD47-9D32-E4B89E058D1A}" presName="horz1" presStyleCnt="0"/>
      <dgm:spPr/>
    </dgm:pt>
    <dgm:pt modelId="{4DC33184-D819-E448-A98A-EF715E8FA2C8}" type="pres">
      <dgm:prSet presAssocID="{DAAFB149-B459-CD47-9D32-E4B89E058D1A}" presName="tx1" presStyleLbl="revTx" presStyleIdx="1" presStyleCnt="2" custScaleY="185008"/>
      <dgm:spPr/>
    </dgm:pt>
    <dgm:pt modelId="{2700AB1F-446E-DE4D-951F-D937CCC83F2C}" type="pres">
      <dgm:prSet presAssocID="{DAAFB149-B459-CD47-9D32-E4B89E058D1A}"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842A150C-90EC-0941-98A7-93DF193CED38}" type="presOf" srcId="{DAAFB149-B459-CD47-9D32-E4B89E058D1A}" destId="{4DC33184-D819-E448-A98A-EF715E8FA2C8}" srcOrd="0" destOrd="0" presId="urn:microsoft.com/office/officeart/2008/layout/LinedList"/>
    <dgm:cxn modelId="{5A687BB9-2996-7F49-98D8-5048ACBC1DDC}" srcId="{89015300-5695-4DC6-AFE3-7CD3B571B120}" destId="{DAAFB149-B459-CD47-9D32-E4B89E058D1A}" srcOrd="1" destOrd="0" parTransId="{5A0F9791-C595-C649-8D44-07F61875C3DD}" sibTransId="{B8D14DA9-FA83-024B-9180-9EDCA1E24EF0}"/>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 modelId="{9F08FC54-9CEB-124B-BBBD-77F62623EB5F}" type="presParOf" srcId="{4E3D0E3B-26E3-2D49-BB23-D3376820F083}" destId="{A42F7E8A-FD8D-B646-9DE2-7B7839ACAB52}" srcOrd="2" destOrd="0" presId="urn:microsoft.com/office/officeart/2008/layout/LinedList"/>
    <dgm:cxn modelId="{B2EEBF13-467E-D046-9FF4-EAC14FC2C5FA}" type="presParOf" srcId="{4E3D0E3B-26E3-2D49-BB23-D3376820F083}" destId="{AB869956-A1C8-8A4E-A7C4-B201EFAD0693}" srcOrd="3" destOrd="0" presId="urn:microsoft.com/office/officeart/2008/layout/LinedList"/>
    <dgm:cxn modelId="{85344088-1F82-9E4D-BCBB-662C0D8F5C08}" type="presParOf" srcId="{AB869956-A1C8-8A4E-A7C4-B201EFAD0693}" destId="{4DC33184-D819-E448-A98A-EF715E8FA2C8}" srcOrd="0" destOrd="0" presId="urn:microsoft.com/office/officeart/2008/layout/LinedList"/>
    <dgm:cxn modelId="{75137A63-F0E7-6644-AF32-B87EE4EBC42E}" type="presParOf" srcId="{AB869956-A1C8-8A4E-A7C4-B201EFAD0693}" destId="{2700AB1F-446E-DE4D-951F-D937CCC83F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r>
            <a:rPr lang="en-US" sz="1800" dirty="0"/>
            <a:t>Out of the various ML models that we have built, the Additive/Linear model fits best for the Home Audio.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DAAFB149-B459-CD47-9D32-E4B89E058D1A}">
      <dgm:prSet custT="1"/>
      <dgm:spPr/>
      <dgm:t>
        <a:bodyPr/>
        <a:lstStyle/>
        <a:p>
          <a:pPr algn="l"/>
          <a:r>
            <a:rPr lang="en-US" sz="1800" dirty="0"/>
            <a:t>Looking at the Elasticity of the key Features of the best fit model, below are the recommendations to the business: </a:t>
          </a:r>
        </a:p>
        <a:p>
          <a:pPr algn="ctr"/>
          <a:r>
            <a:rPr lang="en-US" sz="1800" dirty="0"/>
            <a:t>- </a:t>
          </a:r>
          <a:r>
            <a:rPr lang="en-US" sz="1800" dirty="0" err="1"/>
            <a:t>ElecKart</a:t>
          </a:r>
          <a:r>
            <a:rPr lang="en-US" sz="1800" dirty="0"/>
            <a:t> should promote products like – Home Audio Speakers &amp; FM Radio as they have shown a significant positive impact on revenue(GMV) growth (especially through the sale of Home Audio Speakers) of the company. </a:t>
          </a:r>
        </a:p>
        <a:p>
          <a:pPr algn="ctr"/>
          <a:r>
            <a:rPr lang="en-US" sz="1800" dirty="0"/>
            <a:t>- Marketing &amp; Advertising spends on Online Marketing channels for the last 3 weeks should be slightly increased as it can contribute to the revenue growth marginally. . </a:t>
          </a:r>
        </a:p>
        <a:p>
          <a:pPr algn="ctr"/>
          <a:r>
            <a:rPr lang="en-US" sz="1800" dirty="0"/>
            <a:t>- Even if in case the SLA increases slightly, it hasn’t negatively affected the revenue growth for the business. </a:t>
          </a:r>
        </a:p>
      </dgm:t>
    </dgm:pt>
    <dgm:pt modelId="{5A0F9791-C595-C649-8D44-07F61875C3DD}" type="parTrans" cxnId="{5A687BB9-2996-7F49-98D8-5048ACBC1DDC}">
      <dgm:prSet/>
      <dgm:spPr/>
      <dgm:t>
        <a:bodyPr/>
        <a:lstStyle/>
        <a:p>
          <a:endParaRPr lang="en-US"/>
        </a:p>
      </dgm:t>
    </dgm:pt>
    <dgm:pt modelId="{B8D14DA9-FA83-024B-9180-9EDCA1E24EF0}" type="sibTrans" cxnId="{5A687BB9-2996-7F49-98D8-5048ACBC1DDC}">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2"/>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2" custScaleY="45073"/>
      <dgm:spPr/>
    </dgm:pt>
    <dgm:pt modelId="{F2CC52EF-1982-9F4C-A10A-5CBB9220652F}" type="pres">
      <dgm:prSet presAssocID="{3B5F2CB0-6EBA-4329-AE8C-0EAC276FECF6}" presName="vert1" presStyleCnt="0"/>
      <dgm:spPr/>
    </dgm:pt>
    <dgm:pt modelId="{A42F7E8A-FD8D-B646-9DE2-7B7839ACAB52}" type="pres">
      <dgm:prSet presAssocID="{DAAFB149-B459-CD47-9D32-E4B89E058D1A}" presName="thickLine" presStyleLbl="alignNode1" presStyleIdx="1" presStyleCnt="2"/>
      <dgm:spPr/>
    </dgm:pt>
    <dgm:pt modelId="{AB869956-A1C8-8A4E-A7C4-B201EFAD0693}" type="pres">
      <dgm:prSet presAssocID="{DAAFB149-B459-CD47-9D32-E4B89E058D1A}" presName="horz1" presStyleCnt="0"/>
      <dgm:spPr/>
    </dgm:pt>
    <dgm:pt modelId="{4DC33184-D819-E448-A98A-EF715E8FA2C8}" type="pres">
      <dgm:prSet presAssocID="{DAAFB149-B459-CD47-9D32-E4B89E058D1A}" presName="tx1" presStyleLbl="revTx" presStyleIdx="1" presStyleCnt="2" custScaleY="185008"/>
      <dgm:spPr/>
    </dgm:pt>
    <dgm:pt modelId="{2700AB1F-446E-DE4D-951F-D937CCC83F2C}" type="pres">
      <dgm:prSet presAssocID="{DAAFB149-B459-CD47-9D32-E4B89E058D1A}"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842A150C-90EC-0941-98A7-93DF193CED38}" type="presOf" srcId="{DAAFB149-B459-CD47-9D32-E4B89E058D1A}" destId="{4DC33184-D819-E448-A98A-EF715E8FA2C8}" srcOrd="0" destOrd="0" presId="urn:microsoft.com/office/officeart/2008/layout/LinedList"/>
    <dgm:cxn modelId="{5A687BB9-2996-7F49-98D8-5048ACBC1DDC}" srcId="{89015300-5695-4DC6-AFE3-7CD3B571B120}" destId="{DAAFB149-B459-CD47-9D32-E4B89E058D1A}" srcOrd="1" destOrd="0" parTransId="{5A0F9791-C595-C649-8D44-07F61875C3DD}" sibTransId="{B8D14DA9-FA83-024B-9180-9EDCA1E24EF0}"/>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 modelId="{9F08FC54-9CEB-124B-BBBD-77F62623EB5F}" type="presParOf" srcId="{4E3D0E3B-26E3-2D49-BB23-D3376820F083}" destId="{A42F7E8A-FD8D-B646-9DE2-7B7839ACAB52}" srcOrd="2" destOrd="0" presId="urn:microsoft.com/office/officeart/2008/layout/LinedList"/>
    <dgm:cxn modelId="{B2EEBF13-467E-D046-9FF4-EAC14FC2C5FA}" type="presParOf" srcId="{4E3D0E3B-26E3-2D49-BB23-D3376820F083}" destId="{AB869956-A1C8-8A4E-A7C4-B201EFAD0693}" srcOrd="3" destOrd="0" presId="urn:microsoft.com/office/officeart/2008/layout/LinedList"/>
    <dgm:cxn modelId="{85344088-1F82-9E4D-BCBB-662C0D8F5C08}" type="presParOf" srcId="{AB869956-A1C8-8A4E-A7C4-B201EFAD0693}" destId="{4DC33184-D819-E448-A98A-EF715E8FA2C8}" srcOrd="0" destOrd="0" presId="urn:microsoft.com/office/officeart/2008/layout/LinedList"/>
    <dgm:cxn modelId="{75137A63-F0E7-6644-AF32-B87EE4EBC42E}" type="presParOf" srcId="{AB869956-A1C8-8A4E-A7C4-B201EFAD0693}" destId="{2700AB1F-446E-DE4D-951F-D937CCC83F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3B5F2CB0-6EBA-4329-AE8C-0EAC276FECF6}">
      <dgm:prSet/>
      <dgm:spPr/>
      <dgm:t>
        <a:bodyPr/>
        <a:lstStyle/>
        <a:p>
          <a:r>
            <a:rPr lang="en-US" dirty="0"/>
            <a:t>With the help of </a:t>
          </a:r>
          <a:r>
            <a:rPr lang="en-US" b="1" dirty="0"/>
            <a:t>Correlation Matrix , </a:t>
          </a:r>
          <a:r>
            <a:rPr lang="en-US" dirty="0"/>
            <a:t>we observed that there is a high correlation between:</a:t>
          </a:r>
          <a:br>
            <a:rPr lang="en-US" dirty="0"/>
          </a:br>
          <a:r>
            <a:rPr lang="en-US" dirty="0"/>
            <a:t>- Month &amp; Year</a:t>
          </a:r>
          <a:br>
            <a:rPr lang="en-US" dirty="0"/>
          </a:br>
          <a:r>
            <a:rPr lang="en-US" dirty="0"/>
            <a:t>- order week &amp; Year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64B03E89-A40B-4117-9FDA-A9A27A64810A}">
      <dgm:prSet/>
      <dgm:spPr/>
      <dgm:t>
        <a:bodyPr/>
        <a:lstStyle/>
        <a:p>
          <a:r>
            <a:rPr lang="en-US" dirty="0"/>
            <a:t>There is also a moderate correlation between:</a:t>
          </a:r>
        </a:p>
        <a:p>
          <a:r>
            <a:rPr lang="en-US" dirty="0"/>
            <a:t> - product </a:t>
          </a:r>
          <a:r>
            <a:rPr lang="en-US" dirty="0" err="1"/>
            <a:t>mrp</a:t>
          </a:r>
          <a:r>
            <a:rPr lang="en-US" dirty="0"/>
            <a:t> &amp; product procurement </a:t>
          </a:r>
          <a:r>
            <a:rPr lang="en-US" dirty="0" err="1"/>
            <a:t>sla</a:t>
          </a:r>
          <a:br>
            <a:rPr lang="en-US" dirty="0"/>
          </a:br>
          <a:r>
            <a:rPr lang="en-US" dirty="0"/>
            <a:t>- GMV &amp; product </a:t>
          </a:r>
          <a:r>
            <a:rPr lang="en-US" dirty="0" err="1"/>
            <a:t>mrp</a:t>
          </a:r>
          <a:endParaRPr lang="en-US" dirty="0"/>
        </a:p>
      </dgm:t>
    </dgm:pt>
    <dgm:pt modelId="{4983CDDD-E49A-458E-9032-2BA05CC2BEB3}" type="parTrans" cxnId="{7E2A3BB3-74F8-4B87-981A-6BF8C71EB1FA}">
      <dgm:prSet/>
      <dgm:spPr/>
      <dgm:t>
        <a:bodyPr/>
        <a:lstStyle/>
        <a:p>
          <a:endParaRPr lang="en-US"/>
        </a:p>
      </dgm:t>
    </dgm:pt>
    <dgm:pt modelId="{26A4C3AE-D6F9-4613-95DD-9CCF98D6A9E9}" type="sibTrans" cxnId="{7E2A3BB3-74F8-4B87-981A-6BF8C71EB1FA}">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2"/>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2"/>
      <dgm:spPr/>
    </dgm:pt>
    <dgm:pt modelId="{F2CC52EF-1982-9F4C-A10A-5CBB9220652F}" type="pres">
      <dgm:prSet presAssocID="{3B5F2CB0-6EBA-4329-AE8C-0EAC276FECF6}" presName="vert1" presStyleCnt="0"/>
      <dgm:spPr/>
    </dgm:pt>
    <dgm:pt modelId="{4CD1E451-FF7B-C340-9029-7361267E8658}" type="pres">
      <dgm:prSet presAssocID="{64B03E89-A40B-4117-9FDA-A9A27A64810A}" presName="thickLine" presStyleLbl="alignNode1" presStyleIdx="1" presStyleCnt="2"/>
      <dgm:spPr/>
    </dgm:pt>
    <dgm:pt modelId="{7670BC21-C5F2-914F-9A4E-6DA8F9E7B04F}" type="pres">
      <dgm:prSet presAssocID="{64B03E89-A40B-4117-9FDA-A9A27A64810A}" presName="horz1" presStyleCnt="0"/>
      <dgm:spPr/>
    </dgm:pt>
    <dgm:pt modelId="{300AA1FB-D85B-D944-8D67-F42F3C4A4513}" type="pres">
      <dgm:prSet presAssocID="{64B03E89-A40B-4117-9FDA-A9A27A64810A}" presName="tx1" presStyleLbl="revTx" presStyleIdx="1" presStyleCnt="2"/>
      <dgm:spPr/>
    </dgm:pt>
    <dgm:pt modelId="{718E3DB1-6EEC-AA46-9BF9-B117069C70C9}" type="pres">
      <dgm:prSet presAssocID="{64B03E89-A40B-4117-9FDA-A9A27A64810A}"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7E2A3BB3-74F8-4B87-981A-6BF8C71EB1FA}" srcId="{89015300-5695-4DC6-AFE3-7CD3B571B120}" destId="{64B03E89-A40B-4117-9FDA-A9A27A64810A}" srcOrd="1" destOrd="0" parTransId="{4983CDDD-E49A-458E-9032-2BA05CC2BEB3}" sibTransId="{26A4C3AE-D6F9-4613-95DD-9CCF98D6A9E9}"/>
    <dgm:cxn modelId="{F4DBEDCE-1EEF-4434-BA12-75C6AF355CCA}" srcId="{89015300-5695-4DC6-AFE3-7CD3B571B120}" destId="{3B5F2CB0-6EBA-4329-AE8C-0EAC276FECF6}" srcOrd="0" destOrd="0" parTransId="{A698B35D-AE1F-4C0C-8DE9-3B4B240EA325}" sibTransId="{230DDCF1-F2D7-42F2-87AE-6C922847E97E}"/>
    <dgm:cxn modelId="{7BE25EF3-395D-2D4E-BADD-C4B3E3C18CD8}" type="presOf" srcId="{64B03E89-A40B-4117-9FDA-A9A27A64810A}" destId="{300AA1FB-D85B-D944-8D67-F42F3C4A4513}" srcOrd="0" destOrd="0" presId="urn:microsoft.com/office/officeart/2008/layout/LinedList"/>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 modelId="{36CA1792-D570-414C-855B-38598D022297}" type="presParOf" srcId="{4E3D0E3B-26E3-2D49-BB23-D3376820F083}" destId="{4CD1E451-FF7B-C340-9029-7361267E8658}" srcOrd="2" destOrd="0" presId="urn:microsoft.com/office/officeart/2008/layout/LinedList"/>
    <dgm:cxn modelId="{59993B24-3A6D-984D-B31E-D70D94F1F63D}" type="presParOf" srcId="{4E3D0E3B-26E3-2D49-BB23-D3376820F083}" destId="{7670BC21-C5F2-914F-9A4E-6DA8F9E7B04F}" srcOrd="3" destOrd="0" presId="urn:microsoft.com/office/officeart/2008/layout/LinedList"/>
    <dgm:cxn modelId="{419D71A6-A80E-754C-9B52-52E958AADB42}" type="presParOf" srcId="{7670BC21-C5F2-914F-9A4E-6DA8F9E7B04F}" destId="{300AA1FB-D85B-D944-8D67-F42F3C4A4513}" srcOrd="0" destOrd="0" presId="urn:microsoft.com/office/officeart/2008/layout/LinedList"/>
    <dgm:cxn modelId="{4DA74456-6600-1D43-9980-C99367F0F8D3}" type="presParOf" srcId="{7670BC21-C5F2-914F-9A4E-6DA8F9E7B04F}" destId="{718E3DB1-6EEC-AA46-9BF9-B117069C70C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015300-5695-4DC6-AFE3-7CD3B571B120}" type="doc">
      <dgm:prSet loTypeId="urn:microsoft.com/office/officeart/2005/8/layout/vList2" loCatId="list" qsTypeId="urn:microsoft.com/office/officeart/2005/8/quickstyle/simple5" qsCatId="simple" csTypeId="urn:microsoft.com/office/officeart/2005/8/colors/accent3_2" csCatId="accent3" phldr="1"/>
      <dgm:spPr/>
      <dgm:t>
        <a:bodyPr/>
        <a:lstStyle/>
        <a:p>
          <a:endParaRPr lang="en-US"/>
        </a:p>
      </dgm:t>
    </dgm:pt>
    <dgm:pt modelId="{3B5F2CB0-6EBA-4329-AE8C-0EAC276FECF6}">
      <dgm:prSet>
        <dgm:style>
          <a:lnRef idx="1">
            <a:schemeClr val="accent1"/>
          </a:lnRef>
          <a:fillRef idx="3">
            <a:schemeClr val="accent1"/>
          </a:fillRef>
          <a:effectRef idx="2">
            <a:schemeClr val="accent1"/>
          </a:effectRef>
          <a:fontRef idx="minor">
            <a:schemeClr val="lt1"/>
          </a:fontRef>
        </dgm:style>
      </dgm:prSet>
      <dgm:spPr/>
      <dgm:t>
        <a:bodyPr/>
        <a:lstStyle/>
        <a:p>
          <a:pPr>
            <a:lnSpc>
              <a:spcPct val="100000"/>
            </a:lnSpc>
          </a:pPr>
          <a:r>
            <a:rPr lang="en-US" dirty="0"/>
            <a:t>In terms of revenue, it was observed that the highest revenue was generated by the COD orders. And within COD orders, Home Audio followed by Camera Accessory had the higher revenue.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64B03E89-A40B-4117-9FDA-A9A27A64810A}">
      <dgm:prSet/>
      <dgm:spPr/>
      <dgm:t>
        <a:bodyPr/>
        <a:lstStyle/>
        <a:p>
          <a:pPr>
            <a:lnSpc>
              <a:spcPct val="100000"/>
            </a:lnSpc>
          </a:pPr>
          <a:r>
            <a:rPr lang="en-US" dirty="0"/>
            <a:t>In the next observation it was found that the highest count of orders was generated from the Camera Accessory followed by Gaming Accessory for both the payment types </a:t>
          </a:r>
        </a:p>
      </dgm:t>
    </dgm:pt>
    <dgm:pt modelId="{4983CDDD-E49A-458E-9032-2BA05CC2BEB3}" type="parTrans" cxnId="{7E2A3BB3-74F8-4B87-981A-6BF8C71EB1FA}">
      <dgm:prSet/>
      <dgm:spPr/>
      <dgm:t>
        <a:bodyPr/>
        <a:lstStyle/>
        <a:p>
          <a:endParaRPr lang="en-US"/>
        </a:p>
      </dgm:t>
    </dgm:pt>
    <dgm:pt modelId="{26A4C3AE-D6F9-4613-95DD-9CCF98D6A9E9}" type="sibTrans" cxnId="{7E2A3BB3-74F8-4B87-981A-6BF8C71EB1FA}">
      <dgm:prSet/>
      <dgm:spPr/>
      <dgm:t>
        <a:bodyPr/>
        <a:lstStyle/>
        <a:p>
          <a:endParaRPr lang="en-US"/>
        </a:p>
      </dgm:t>
    </dgm:pt>
    <dgm:pt modelId="{147469FD-C4EE-8549-9C59-C22E2DC5C7AF}" type="pres">
      <dgm:prSet presAssocID="{89015300-5695-4DC6-AFE3-7CD3B571B120}" presName="linear" presStyleCnt="0">
        <dgm:presLayoutVars>
          <dgm:animLvl val="lvl"/>
          <dgm:resizeHandles val="exact"/>
        </dgm:presLayoutVars>
      </dgm:prSet>
      <dgm:spPr/>
    </dgm:pt>
    <dgm:pt modelId="{2852E652-B96E-AF41-A555-52CAC9BF2BEA}" type="pres">
      <dgm:prSet presAssocID="{3B5F2CB0-6EBA-4329-AE8C-0EAC276FECF6}" presName="parentText" presStyleLbl="node1" presStyleIdx="0" presStyleCnt="2">
        <dgm:presLayoutVars>
          <dgm:chMax val="0"/>
          <dgm:bulletEnabled val="1"/>
        </dgm:presLayoutVars>
      </dgm:prSet>
      <dgm:spPr/>
    </dgm:pt>
    <dgm:pt modelId="{293E176D-4D7A-DB44-8680-77A323D2B87C}" type="pres">
      <dgm:prSet presAssocID="{230DDCF1-F2D7-42F2-87AE-6C922847E97E}" presName="spacer" presStyleCnt="0"/>
      <dgm:spPr/>
    </dgm:pt>
    <dgm:pt modelId="{97A1B84D-DD3A-3A40-A1EA-BB68D6FE4332}" type="pres">
      <dgm:prSet presAssocID="{64B03E89-A40B-4117-9FDA-A9A27A64810A}" presName="parentText" presStyleLbl="node1" presStyleIdx="1" presStyleCnt="2">
        <dgm:presLayoutVars>
          <dgm:chMax val="0"/>
          <dgm:bulletEnabled val="1"/>
        </dgm:presLayoutVars>
      </dgm:prSet>
      <dgm:spPr/>
    </dgm:pt>
  </dgm:ptLst>
  <dgm:cxnLst>
    <dgm:cxn modelId="{F7F90A13-7EF5-D446-BBD0-EC2BA03AD8D6}" type="presOf" srcId="{3B5F2CB0-6EBA-4329-AE8C-0EAC276FECF6}" destId="{2852E652-B96E-AF41-A555-52CAC9BF2BEA}" srcOrd="0" destOrd="0" presId="urn:microsoft.com/office/officeart/2005/8/layout/vList2"/>
    <dgm:cxn modelId="{7E2A3BB3-74F8-4B87-981A-6BF8C71EB1FA}" srcId="{89015300-5695-4DC6-AFE3-7CD3B571B120}" destId="{64B03E89-A40B-4117-9FDA-A9A27A64810A}" srcOrd="1" destOrd="0" parTransId="{4983CDDD-E49A-458E-9032-2BA05CC2BEB3}" sibTransId="{26A4C3AE-D6F9-4613-95DD-9CCF98D6A9E9}"/>
    <dgm:cxn modelId="{799C9CBA-9813-3F49-A5B9-58A2950851D1}" type="presOf" srcId="{89015300-5695-4DC6-AFE3-7CD3B571B120}" destId="{147469FD-C4EE-8549-9C59-C22E2DC5C7AF}" srcOrd="0" destOrd="0" presId="urn:microsoft.com/office/officeart/2005/8/layout/vList2"/>
    <dgm:cxn modelId="{F4DBEDCE-1EEF-4434-BA12-75C6AF355CCA}" srcId="{89015300-5695-4DC6-AFE3-7CD3B571B120}" destId="{3B5F2CB0-6EBA-4329-AE8C-0EAC276FECF6}" srcOrd="0" destOrd="0" parTransId="{A698B35D-AE1F-4C0C-8DE9-3B4B240EA325}" sibTransId="{230DDCF1-F2D7-42F2-87AE-6C922847E97E}"/>
    <dgm:cxn modelId="{D7EF4DFF-F94D-E14A-B8A3-6D84872CF00C}" type="presOf" srcId="{64B03E89-A40B-4117-9FDA-A9A27A64810A}" destId="{97A1B84D-DD3A-3A40-A1EA-BB68D6FE4332}" srcOrd="0" destOrd="0" presId="urn:microsoft.com/office/officeart/2005/8/layout/vList2"/>
    <dgm:cxn modelId="{87209EF4-7301-7E4C-86C3-621A0A6D9B28}" type="presParOf" srcId="{147469FD-C4EE-8549-9C59-C22E2DC5C7AF}" destId="{2852E652-B96E-AF41-A555-52CAC9BF2BEA}" srcOrd="0" destOrd="0" presId="urn:microsoft.com/office/officeart/2005/8/layout/vList2"/>
    <dgm:cxn modelId="{4A12212F-8485-5E46-9F40-0A1CB1F55ECB}" type="presParOf" srcId="{147469FD-C4EE-8549-9C59-C22E2DC5C7AF}" destId="{293E176D-4D7A-DB44-8680-77A323D2B87C}" srcOrd="1" destOrd="0" presId="urn:microsoft.com/office/officeart/2005/8/layout/vList2"/>
    <dgm:cxn modelId="{96FEA9DD-A2E4-D646-97E9-A8EDE8B9DC1A}" type="presParOf" srcId="{147469FD-C4EE-8549-9C59-C22E2DC5C7AF}" destId="{97A1B84D-DD3A-3A40-A1EA-BB68D6FE4332}"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endParaRPr lang="en-US" sz="2800" dirty="0"/>
        </a:p>
        <a:p>
          <a:endParaRPr lang="en-US" sz="2800" dirty="0"/>
        </a:p>
        <a:p>
          <a:r>
            <a:rPr lang="en-US" sz="2800" dirty="0"/>
            <a:t> By analyzing the weekly spend over each channel, it was observed that between the weeks 39 to 45 for most of the channels, maximum amount of investments were done &amp; that was done mainly through the Sponsorship Media.</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1"/>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1"/>
      <dgm:spPr/>
    </dgm:pt>
    <dgm:pt modelId="{F2CC52EF-1982-9F4C-A10A-5CBB9220652F}" type="pres">
      <dgm:prSet presAssocID="{3B5F2CB0-6EBA-4329-AE8C-0EAC276FECF6}"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015300-5695-4DC6-AFE3-7CD3B571B1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B5F2CB0-6EBA-4329-AE8C-0EAC276FECF6}">
      <dgm:prSet/>
      <dgm:spPr/>
      <dgm:t>
        <a:bodyPr/>
        <a:lstStyle/>
        <a:p>
          <a:pPr>
            <a:lnSpc>
              <a:spcPct val="100000"/>
            </a:lnSpc>
          </a:pPr>
          <a:r>
            <a:rPr lang="en-US"/>
            <a:t>Out of the derived KPIs, with the help of Correlation Matrix it was observed that there is a high correlation between: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DCF3C21B-1041-CE4A-BF63-F21BC1074D05}">
      <dgm:prSet/>
      <dgm:spPr/>
      <dgm:t>
        <a:bodyPr/>
        <a:lstStyle/>
        <a:p>
          <a:pPr>
            <a:lnSpc>
              <a:spcPct val="100000"/>
            </a:lnSpc>
          </a:pPr>
          <a:r>
            <a:rPr lang="en-US" b="1"/>
            <a:t>- </a:t>
          </a:r>
          <a:r>
            <a:rPr lang="en-US"/>
            <a:t>adStock_Digital &amp; adStock_SEM</a:t>
          </a:r>
        </a:p>
      </dgm:t>
    </dgm:pt>
    <dgm:pt modelId="{B385CA99-912F-6741-92F7-A3B689E15C6B}" type="parTrans" cxnId="{6D8DB554-6F58-3949-803C-655D89B78B44}">
      <dgm:prSet/>
      <dgm:spPr/>
      <dgm:t>
        <a:bodyPr/>
        <a:lstStyle/>
        <a:p>
          <a:endParaRPr lang="en-US"/>
        </a:p>
      </dgm:t>
    </dgm:pt>
    <dgm:pt modelId="{DC7BFA19-0F0D-B746-B32A-8549EC19320E}" type="sibTrans" cxnId="{6D8DB554-6F58-3949-803C-655D89B78B44}">
      <dgm:prSet/>
      <dgm:spPr/>
      <dgm:t>
        <a:bodyPr/>
        <a:lstStyle/>
        <a:p>
          <a:endParaRPr lang="en-US"/>
        </a:p>
      </dgm:t>
    </dgm:pt>
    <dgm:pt modelId="{343D56EA-3FAC-DD41-9520-B0243F923692}">
      <dgm:prSet/>
      <dgm:spPr/>
      <dgm:t>
        <a:bodyPr/>
        <a:lstStyle/>
        <a:p>
          <a:pPr>
            <a:lnSpc>
              <a:spcPct val="100000"/>
            </a:lnSpc>
          </a:pPr>
          <a:r>
            <a:rPr lang="en-US" b="1"/>
            <a:t>- </a:t>
          </a:r>
          <a:r>
            <a:rPr lang="en-US"/>
            <a:t>adStock_Content Marketing &amp; adStock_SEM </a:t>
          </a:r>
        </a:p>
      </dgm:t>
    </dgm:pt>
    <dgm:pt modelId="{400A5282-EBA0-D145-ACF9-A6F0078FB83E}" type="parTrans" cxnId="{F413140E-0062-104D-A11B-57E5AC6BD991}">
      <dgm:prSet/>
      <dgm:spPr/>
      <dgm:t>
        <a:bodyPr/>
        <a:lstStyle/>
        <a:p>
          <a:endParaRPr lang="en-US"/>
        </a:p>
      </dgm:t>
    </dgm:pt>
    <dgm:pt modelId="{0EF44D41-A96A-064E-A6AC-FBCDEA4EA00A}" type="sibTrans" cxnId="{F413140E-0062-104D-A11B-57E5AC6BD991}">
      <dgm:prSet/>
      <dgm:spPr/>
      <dgm:t>
        <a:bodyPr/>
        <a:lstStyle/>
        <a:p>
          <a:endParaRPr lang="en-US"/>
        </a:p>
      </dgm:t>
    </dgm:pt>
    <dgm:pt modelId="{89DE64A4-FACF-F44B-ACC1-09998590E440}">
      <dgm:prSet/>
      <dgm:spPr/>
      <dgm:t>
        <a:bodyPr/>
        <a:lstStyle/>
        <a:p>
          <a:pPr>
            <a:lnSpc>
              <a:spcPct val="100000"/>
            </a:lnSpc>
          </a:pPr>
          <a:r>
            <a:rPr lang="en-US" b="1"/>
            <a:t>- </a:t>
          </a:r>
          <a:r>
            <a:rPr lang="en-US"/>
            <a:t>Month &amp; adstock_radio; Month &amp; adstock_others </a:t>
          </a:r>
        </a:p>
      </dgm:t>
    </dgm:pt>
    <dgm:pt modelId="{C7D51751-3150-F546-A6E9-58AB6CFFDBFA}" type="parTrans" cxnId="{AC32CDF3-036B-9040-90EC-F2ECC3C066F5}">
      <dgm:prSet/>
      <dgm:spPr/>
      <dgm:t>
        <a:bodyPr/>
        <a:lstStyle/>
        <a:p>
          <a:endParaRPr lang="en-US"/>
        </a:p>
      </dgm:t>
    </dgm:pt>
    <dgm:pt modelId="{1F5DEDA2-4591-6B4E-A500-0C2EB684BFBA}" type="sibTrans" cxnId="{AC32CDF3-036B-9040-90EC-F2ECC3C066F5}">
      <dgm:prSet/>
      <dgm:spPr/>
      <dgm:t>
        <a:bodyPr/>
        <a:lstStyle/>
        <a:p>
          <a:endParaRPr lang="en-US"/>
        </a:p>
      </dgm:t>
    </dgm:pt>
    <dgm:pt modelId="{31B7F4A6-A1C6-B44F-BAC3-8C17AD488B9E}">
      <dgm:prSet/>
      <dgm:spPr/>
      <dgm:t>
        <a:bodyPr/>
        <a:lstStyle/>
        <a:p>
          <a:pPr>
            <a:lnSpc>
              <a:spcPct val="100000"/>
            </a:lnSpc>
          </a:pPr>
          <a:r>
            <a:rPr lang="en-US" b="1"/>
            <a:t>- </a:t>
          </a:r>
          <a:r>
            <a:rPr lang="en-US"/>
            <a:t>order_week &amp; month; year &amp; month</a:t>
          </a:r>
        </a:p>
      </dgm:t>
    </dgm:pt>
    <dgm:pt modelId="{956CEB17-1899-8941-AEDC-8E75EB864E69}" type="parTrans" cxnId="{4487D3D7-41C9-264B-957E-30FD91F015E1}">
      <dgm:prSet/>
      <dgm:spPr/>
      <dgm:t>
        <a:bodyPr/>
        <a:lstStyle/>
        <a:p>
          <a:endParaRPr lang="en-US"/>
        </a:p>
      </dgm:t>
    </dgm:pt>
    <dgm:pt modelId="{63CD6524-A10D-BE45-B42C-566C8E1EEC6D}" type="sibTrans" cxnId="{4487D3D7-41C9-264B-957E-30FD91F015E1}">
      <dgm:prSet/>
      <dgm:spPr/>
      <dgm:t>
        <a:bodyPr/>
        <a:lstStyle/>
        <a:p>
          <a:endParaRPr lang="en-US"/>
        </a:p>
      </dgm:t>
    </dgm:pt>
    <dgm:pt modelId="{432625A3-9BBD-6E40-BDD6-5C41353164F7}">
      <dgm:prSet/>
      <dgm:spPr/>
      <dgm:t>
        <a:bodyPr/>
        <a:lstStyle/>
        <a:p>
          <a:pPr>
            <a:lnSpc>
              <a:spcPct val="100000"/>
            </a:lnSpc>
          </a:pPr>
          <a:r>
            <a:rPr lang="en-US" b="1"/>
            <a:t>- </a:t>
          </a:r>
          <a:r>
            <a:rPr lang="en-US"/>
            <a:t>adStock_Other &amp; adStock_Radio </a:t>
          </a:r>
        </a:p>
      </dgm:t>
    </dgm:pt>
    <dgm:pt modelId="{A2730AFC-CE5F-2842-869C-A520EAC8473E}" type="parTrans" cxnId="{4FEB2DD7-C899-B743-8FE2-B3129A3916B3}">
      <dgm:prSet/>
      <dgm:spPr/>
      <dgm:t>
        <a:bodyPr/>
        <a:lstStyle/>
        <a:p>
          <a:endParaRPr lang="en-US"/>
        </a:p>
      </dgm:t>
    </dgm:pt>
    <dgm:pt modelId="{6A4F91CA-57FD-3644-8A26-BF5B058753FD}" type="sibTrans" cxnId="{4FEB2DD7-C899-B743-8FE2-B3129A3916B3}">
      <dgm:prSet/>
      <dgm:spPr/>
      <dgm:t>
        <a:bodyPr/>
        <a:lstStyle/>
        <a:p>
          <a:endParaRPr lang="en-US"/>
        </a:p>
      </dgm:t>
    </dgm:pt>
    <dgm:pt modelId="{87F3C43D-06AD-C24E-87C2-46B954EBACB7}">
      <dgm:prSet/>
      <dgm:spPr/>
      <dgm:t>
        <a:bodyPr/>
        <a:lstStyle/>
        <a:p>
          <a:pPr>
            <a:lnSpc>
              <a:spcPct val="100000"/>
            </a:lnSpc>
          </a:pPr>
          <a:r>
            <a:rPr lang="en-US" b="1"/>
            <a:t>- </a:t>
          </a:r>
          <a:r>
            <a:rPr lang="en-US"/>
            <a:t>adStock_Affiliates &amp; adStock_Online marketing</a:t>
          </a:r>
        </a:p>
      </dgm:t>
    </dgm:pt>
    <dgm:pt modelId="{966F3655-3A63-2947-8008-27D57FB78938}" type="parTrans" cxnId="{FF017A01-0ADA-094F-A983-FF882C7F55B0}">
      <dgm:prSet/>
      <dgm:spPr/>
      <dgm:t>
        <a:bodyPr/>
        <a:lstStyle/>
        <a:p>
          <a:endParaRPr lang="en-US"/>
        </a:p>
      </dgm:t>
    </dgm:pt>
    <dgm:pt modelId="{EF81A1BA-1D35-784E-AF11-9548ED94E2BC}" type="sibTrans" cxnId="{FF017A01-0ADA-094F-A983-FF882C7F55B0}">
      <dgm:prSet/>
      <dgm:spPr/>
      <dgm:t>
        <a:bodyPr/>
        <a:lstStyle/>
        <a:p>
          <a:endParaRPr lang="en-US"/>
        </a:p>
      </dgm:t>
    </dgm:pt>
    <dgm:pt modelId="{ED6E708B-1A0E-47F5-AF27-0DD06C5328F5}" type="pres">
      <dgm:prSet presAssocID="{89015300-5695-4DC6-AFE3-7CD3B571B120}" presName="root" presStyleCnt="0">
        <dgm:presLayoutVars>
          <dgm:dir/>
          <dgm:resizeHandles val="exact"/>
        </dgm:presLayoutVars>
      </dgm:prSet>
      <dgm:spPr/>
    </dgm:pt>
    <dgm:pt modelId="{77DEAD8A-F7B7-47B6-909E-C57F592FBCF5}" type="pres">
      <dgm:prSet presAssocID="{3B5F2CB0-6EBA-4329-AE8C-0EAC276FECF6}" presName="compNode" presStyleCnt="0"/>
      <dgm:spPr/>
    </dgm:pt>
    <dgm:pt modelId="{3237A9ED-668F-4D19-9D3A-CDC21021AA84}" type="pres">
      <dgm:prSet presAssocID="{3B5F2CB0-6EBA-4329-AE8C-0EAC276FECF6}" presName="bgRect" presStyleLbl="bgShp" presStyleIdx="0" presStyleCnt="7"/>
      <dgm:spPr/>
    </dgm:pt>
    <dgm:pt modelId="{7BAE22B6-50AA-4461-ADD6-1661150F3329}" type="pres">
      <dgm:prSet presAssocID="{3B5F2CB0-6EBA-4329-AE8C-0EAC276FECF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13B468F-FE8F-4BA4-A7AD-B946546FE165}" type="pres">
      <dgm:prSet presAssocID="{3B5F2CB0-6EBA-4329-AE8C-0EAC276FECF6}" presName="spaceRect" presStyleCnt="0"/>
      <dgm:spPr/>
    </dgm:pt>
    <dgm:pt modelId="{25DF2C5A-BF29-49DF-AF78-6A214C001811}" type="pres">
      <dgm:prSet presAssocID="{3B5F2CB0-6EBA-4329-AE8C-0EAC276FECF6}" presName="parTx" presStyleLbl="revTx" presStyleIdx="0" presStyleCnt="7">
        <dgm:presLayoutVars>
          <dgm:chMax val="0"/>
          <dgm:chPref val="0"/>
        </dgm:presLayoutVars>
      </dgm:prSet>
      <dgm:spPr/>
    </dgm:pt>
    <dgm:pt modelId="{7AA6B237-1B68-47AC-931D-E7687930B773}" type="pres">
      <dgm:prSet presAssocID="{230DDCF1-F2D7-42F2-87AE-6C922847E97E}" presName="sibTrans" presStyleCnt="0"/>
      <dgm:spPr/>
    </dgm:pt>
    <dgm:pt modelId="{68DF958A-C24A-4736-B29E-32126F55CFA3}" type="pres">
      <dgm:prSet presAssocID="{DCF3C21B-1041-CE4A-BF63-F21BC1074D05}" presName="compNode" presStyleCnt="0"/>
      <dgm:spPr/>
    </dgm:pt>
    <dgm:pt modelId="{B17B6AB4-7B77-4DE9-9F24-A510ACE09BA1}" type="pres">
      <dgm:prSet presAssocID="{DCF3C21B-1041-CE4A-BF63-F21BC1074D05}" presName="bgRect" presStyleLbl="bgShp" presStyleIdx="1" presStyleCnt="7"/>
      <dgm:spPr/>
    </dgm:pt>
    <dgm:pt modelId="{F4E00694-2F3E-477D-A76B-8D83E4F05782}" type="pres">
      <dgm:prSet presAssocID="{DCF3C21B-1041-CE4A-BF63-F21BC1074D0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45DE67CD-B8C9-4DAD-9B12-D4ED692438DC}" type="pres">
      <dgm:prSet presAssocID="{DCF3C21B-1041-CE4A-BF63-F21BC1074D05}" presName="spaceRect" presStyleCnt="0"/>
      <dgm:spPr/>
    </dgm:pt>
    <dgm:pt modelId="{46399AED-7F53-4EC3-807C-69F9E1D8D047}" type="pres">
      <dgm:prSet presAssocID="{DCF3C21B-1041-CE4A-BF63-F21BC1074D05}" presName="parTx" presStyleLbl="revTx" presStyleIdx="1" presStyleCnt="7">
        <dgm:presLayoutVars>
          <dgm:chMax val="0"/>
          <dgm:chPref val="0"/>
        </dgm:presLayoutVars>
      </dgm:prSet>
      <dgm:spPr/>
    </dgm:pt>
    <dgm:pt modelId="{9661D61E-C411-4184-9EDE-34E9958A3631}" type="pres">
      <dgm:prSet presAssocID="{DC7BFA19-0F0D-B746-B32A-8549EC19320E}" presName="sibTrans" presStyleCnt="0"/>
      <dgm:spPr/>
    </dgm:pt>
    <dgm:pt modelId="{452C83B1-40B7-4CCB-9B0F-3268219DB55E}" type="pres">
      <dgm:prSet presAssocID="{343D56EA-3FAC-DD41-9520-B0243F923692}" presName="compNode" presStyleCnt="0"/>
      <dgm:spPr/>
    </dgm:pt>
    <dgm:pt modelId="{3C518B3E-69D0-4632-8B6C-645861FFF06F}" type="pres">
      <dgm:prSet presAssocID="{343D56EA-3FAC-DD41-9520-B0243F923692}" presName="bgRect" presStyleLbl="bgShp" presStyleIdx="2" presStyleCnt="7"/>
      <dgm:spPr/>
    </dgm:pt>
    <dgm:pt modelId="{68CBC711-B1AB-43C2-A047-06A60D18097C}" type="pres">
      <dgm:prSet presAssocID="{343D56EA-3FAC-DD41-9520-B0243F92369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ting"/>
        </a:ext>
      </dgm:extLst>
    </dgm:pt>
    <dgm:pt modelId="{F504F2FF-A643-46E4-B2B0-BD7F1C81F15A}" type="pres">
      <dgm:prSet presAssocID="{343D56EA-3FAC-DD41-9520-B0243F923692}" presName="spaceRect" presStyleCnt="0"/>
      <dgm:spPr/>
    </dgm:pt>
    <dgm:pt modelId="{E68CF62E-6168-475C-97B3-890BFC62D66B}" type="pres">
      <dgm:prSet presAssocID="{343D56EA-3FAC-DD41-9520-B0243F923692}" presName="parTx" presStyleLbl="revTx" presStyleIdx="2" presStyleCnt="7">
        <dgm:presLayoutVars>
          <dgm:chMax val="0"/>
          <dgm:chPref val="0"/>
        </dgm:presLayoutVars>
      </dgm:prSet>
      <dgm:spPr/>
    </dgm:pt>
    <dgm:pt modelId="{2362E292-831F-415F-928A-D937BD920604}" type="pres">
      <dgm:prSet presAssocID="{0EF44D41-A96A-064E-A6AC-FBCDEA4EA00A}" presName="sibTrans" presStyleCnt="0"/>
      <dgm:spPr/>
    </dgm:pt>
    <dgm:pt modelId="{C06448F7-E3AB-4C58-B761-3629C892713B}" type="pres">
      <dgm:prSet presAssocID="{89DE64A4-FACF-F44B-ACC1-09998590E440}" presName="compNode" presStyleCnt="0"/>
      <dgm:spPr/>
    </dgm:pt>
    <dgm:pt modelId="{DDBA5B99-245E-4CA1-8D37-C2FBFB702F98}" type="pres">
      <dgm:prSet presAssocID="{89DE64A4-FACF-F44B-ACC1-09998590E440}" presName="bgRect" presStyleLbl="bgShp" presStyleIdx="3" presStyleCnt="7"/>
      <dgm:spPr/>
    </dgm:pt>
    <dgm:pt modelId="{3441ACF8-143C-4337-AA64-579E79542B41}" type="pres">
      <dgm:prSet presAssocID="{89DE64A4-FACF-F44B-ACC1-09998590E44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adio"/>
        </a:ext>
      </dgm:extLst>
    </dgm:pt>
    <dgm:pt modelId="{D9F0102C-1326-42D5-A9E9-DC0DC0EAA5FA}" type="pres">
      <dgm:prSet presAssocID="{89DE64A4-FACF-F44B-ACC1-09998590E440}" presName="spaceRect" presStyleCnt="0"/>
      <dgm:spPr/>
    </dgm:pt>
    <dgm:pt modelId="{6466B3A6-9B0A-4852-AC12-F47F44587C60}" type="pres">
      <dgm:prSet presAssocID="{89DE64A4-FACF-F44B-ACC1-09998590E440}" presName="parTx" presStyleLbl="revTx" presStyleIdx="3" presStyleCnt="7">
        <dgm:presLayoutVars>
          <dgm:chMax val="0"/>
          <dgm:chPref val="0"/>
        </dgm:presLayoutVars>
      </dgm:prSet>
      <dgm:spPr/>
    </dgm:pt>
    <dgm:pt modelId="{014ED2A4-8918-488A-903D-EB9512E82C5C}" type="pres">
      <dgm:prSet presAssocID="{1F5DEDA2-4591-6B4E-A500-0C2EB684BFBA}" presName="sibTrans" presStyleCnt="0"/>
      <dgm:spPr/>
    </dgm:pt>
    <dgm:pt modelId="{11A14B09-0E92-4093-8471-CD85BDE7CDBE}" type="pres">
      <dgm:prSet presAssocID="{31B7F4A6-A1C6-B44F-BAC3-8C17AD488B9E}" presName="compNode" presStyleCnt="0"/>
      <dgm:spPr/>
    </dgm:pt>
    <dgm:pt modelId="{2323D63A-2B07-494C-8366-F0BC2DC6FBE3}" type="pres">
      <dgm:prSet presAssocID="{31B7F4A6-A1C6-B44F-BAC3-8C17AD488B9E}" presName="bgRect" presStyleLbl="bgShp" presStyleIdx="4" presStyleCnt="7"/>
      <dgm:spPr/>
    </dgm:pt>
    <dgm:pt modelId="{57ABE368-E4DA-41B6-81CA-B0FB64C6587E}" type="pres">
      <dgm:prSet presAssocID="{31B7F4A6-A1C6-B44F-BAC3-8C17AD488B9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ement truck"/>
        </a:ext>
      </dgm:extLst>
    </dgm:pt>
    <dgm:pt modelId="{C91E727D-ED77-45B2-88E2-9902D87ACBBE}" type="pres">
      <dgm:prSet presAssocID="{31B7F4A6-A1C6-B44F-BAC3-8C17AD488B9E}" presName="spaceRect" presStyleCnt="0"/>
      <dgm:spPr/>
    </dgm:pt>
    <dgm:pt modelId="{C4F80667-5F19-4362-A9F8-4089ABD1F55D}" type="pres">
      <dgm:prSet presAssocID="{31B7F4A6-A1C6-B44F-BAC3-8C17AD488B9E}" presName="parTx" presStyleLbl="revTx" presStyleIdx="4" presStyleCnt="7">
        <dgm:presLayoutVars>
          <dgm:chMax val="0"/>
          <dgm:chPref val="0"/>
        </dgm:presLayoutVars>
      </dgm:prSet>
      <dgm:spPr/>
    </dgm:pt>
    <dgm:pt modelId="{6AB3A9AA-E7BE-46F0-9B18-797822A370B4}" type="pres">
      <dgm:prSet presAssocID="{63CD6524-A10D-BE45-B42C-566C8E1EEC6D}" presName="sibTrans" presStyleCnt="0"/>
      <dgm:spPr/>
    </dgm:pt>
    <dgm:pt modelId="{CB4492AD-4886-43AD-8830-8079F82BF6A5}" type="pres">
      <dgm:prSet presAssocID="{87F3C43D-06AD-C24E-87C2-46B954EBACB7}" presName="compNode" presStyleCnt="0"/>
      <dgm:spPr/>
    </dgm:pt>
    <dgm:pt modelId="{87464F71-D410-4D97-A03D-3F4E4FB3DB03}" type="pres">
      <dgm:prSet presAssocID="{87F3C43D-06AD-C24E-87C2-46B954EBACB7}" presName="bgRect" presStyleLbl="bgShp" presStyleIdx="5" presStyleCnt="7"/>
      <dgm:spPr/>
    </dgm:pt>
    <dgm:pt modelId="{F77C7935-C575-4258-8184-56EF350F8FA2}" type="pres">
      <dgm:prSet presAssocID="{87F3C43D-06AD-C24E-87C2-46B954EBACB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odcast"/>
        </a:ext>
      </dgm:extLst>
    </dgm:pt>
    <dgm:pt modelId="{47716F12-1C1A-4F9C-9C4C-7E784861AFDE}" type="pres">
      <dgm:prSet presAssocID="{87F3C43D-06AD-C24E-87C2-46B954EBACB7}" presName="spaceRect" presStyleCnt="0"/>
      <dgm:spPr/>
    </dgm:pt>
    <dgm:pt modelId="{E304B732-9140-4DE3-BC82-965E96C3AF21}" type="pres">
      <dgm:prSet presAssocID="{87F3C43D-06AD-C24E-87C2-46B954EBACB7}" presName="parTx" presStyleLbl="revTx" presStyleIdx="5" presStyleCnt="7">
        <dgm:presLayoutVars>
          <dgm:chMax val="0"/>
          <dgm:chPref val="0"/>
        </dgm:presLayoutVars>
      </dgm:prSet>
      <dgm:spPr/>
    </dgm:pt>
    <dgm:pt modelId="{CE67EC42-89C3-41C8-A03B-54A13E3DEB39}" type="pres">
      <dgm:prSet presAssocID="{EF81A1BA-1D35-784E-AF11-9548ED94E2BC}" presName="sibTrans" presStyleCnt="0"/>
      <dgm:spPr/>
    </dgm:pt>
    <dgm:pt modelId="{6E8F9BBD-658F-4E31-A733-504FCC2E4111}" type="pres">
      <dgm:prSet presAssocID="{432625A3-9BBD-6E40-BDD6-5C41353164F7}" presName="compNode" presStyleCnt="0"/>
      <dgm:spPr/>
    </dgm:pt>
    <dgm:pt modelId="{10B7758F-0D61-428A-9E11-84E0BF503F6C}" type="pres">
      <dgm:prSet presAssocID="{432625A3-9BBD-6E40-BDD6-5C41353164F7}" presName="bgRect" presStyleLbl="bgShp" presStyleIdx="6" presStyleCnt="7"/>
      <dgm:spPr/>
    </dgm:pt>
    <dgm:pt modelId="{87348205-A9FE-451D-A8F8-8F1C6F33D0E3}" type="pres">
      <dgm:prSet presAssocID="{432625A3-9BBD-6E40-BDD6-5C41353164F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Kiosk"/>
        </a:ext>
      </dgm:extLst>
    </dgm:pt>
    <dgm:pt modelId="{AC68E777-9D90-4549-884A-593308FD3B81}" type="pres">
      <dgm:prSet presAssocID="{432625A3-9BBD-6E40-BDD6-5C41353164F7}" presName="spaceRect" presStyleCnt="0"/>
      <dgm:spPr/>
    </dgm:pt>
    <dgm:pt modelId="{E8144271-57C9-43BA-8613-957466DBF07F}" type="pres">
      <dgm:prSet presAssocID="{432625A3-9BBD-6E40-BDD6-5C41353164F7}" presName="parTx" presStyleLbl="revTx" presStyleIdx="6" presStyleCnt="7">
        <dgm:presLayoutVars>
          <dgm:chMax val="0"/>
          <dgm:chPref val="0"/>
        </dgm:presLayoutVars>
      </dgm:prSet>
      <dgm:spPr/>
    </dgm:pt>
  </dgm:ptLst>
  <dgm:cxnLst>
    <dgm:cxn modelId="{FF017A01-0ADA-094F-A983-FF882C7F55B0}" srcId="{89015300-5695-4DC6-AFE3-7CD3B571B120}" destId="{87F3C43D-06AD-C24E-87C2-46B954EBACB7}" srcOrd="5" destOrd="0" parTransId="{966F3655-3A63-2947-8008-27D57FB78938}" sibTransId="{EF81A1BA-1D35-784E-AF11-9548ED94E2BC}"/>
    <dgm:cxn modelId="{E854A102-0493-1A4A-B4D8-38CB2C87A051}" type="presOf" srcId="{3B5F2CB0-6EBA-4329-AE8C-0EAC276FECF6}" destId="{25DF2C5A-BF29-49DF-AF78-6A214C001811}" srcOrd="0" destOrd="0" presId="urn:microsoft.com/office/officeart/2018/2/layout/IconVerticalSolidList"/>
    <dgm:cxn modelId="{F413140E-0062-104D-A11B-57E5AC6BD991}" srcId="{89015300-5695-4DC6-AFE3-7CD3B571B120}" destId="{343D56EA-3FAC-DD41-9520-B0243F923692}" srcOrd="2" destOrd="0" parTransId="{400A5282-EBA0-D145-ACF9-A6F0078FB83E}" sibTransId="{0EF44D41-A96A-064E-A6AC-FBCDEA4EA00A}"/>
    <dgm:cxn modelId="{6D8DB554-6F58-3949-803C-655D89B78B44}" srcId="{89015300-5695-4DC6-AFE3-7CD3B571B120}" destId="{DCF3C21B-1041-CE4A-BF63-F21BC1074D05}" srcOrd="1" destOrd="0" parTransId="{B385CA99-912F-6741-92F7-A3B689E15C6B}" sibTransId="{DC7BFA19-0F0D-B746-B32A-8549EC19320E}"/>
    <dgm:cxn modelId="{FA764869-9AB7-A74E-957C-44D675EE5120}" type="presOf" srcId="{DCF3C21B-1041-CE4A-BF63-F21BC1074D05}" destId="{46399AED-7F53-4EC3-807C-69F9E1D8D047}" srcOrd="0" destOrd="0" presId="urn:microsoft.com/office/officeart/2018/2/layout/IconVerticalSolidList"/>
    <dgm:cxn modelId="{26332571-F08C-C048-BD05-58A05B88357A}" type="presOf" srcId="{87F3C43D-06AD-C24E-87C2-46B954EBACB7}" destId="{E304B732-9140-4DE3-BC82-965E96C3AF21}" srcOrd="0" destOrd="0" presId="urn:microsoft.com/office/officeart/2018/2/layout/IconVerticalSolidList"/>
    <dgm:cxn modelId="{B0FA9877-D16A-1843-AB97-CC4D447834D9}" type="presOf" srcId="{31B7F4A6-A1C6-B44F-BAC3-8C17AD488B9E}" destId="{C4F80667-5F19-4362-A9F8-4089ABD1F55D}" srcOrd="0" destOrd="0" presId="urn:microsoft.com/office/officeart/2018/2/layout/IconVerticalSolidList"/>
    <dgm:cxn modelId="{1853458C-490C-5746-A135-F78F42DC5F50}" type="presOf" srcId="{89DE64A4-FACF-F44B-ACC1-09998590E440}" destId="{6466B3A6-9B0A-4852-AC12-F47F44587C60}" srcOrd="0" destOrd="0" presId="urn:microsoft.com/office/officeart/2018/2/layout/IconVerticalSolidList"/>
    <dgm:cxn modelId="{4954AE9A-694B-B14F-9A65-024F2A576CAD}" type="presOf" srcId="{432625A3-9BBD-6E40-BDD6-5C41353164F7}" destId="{E8144271-57C9-43BA-8613-957466DBF07F}" srcOrd="0" destOrd="0" presId="urn:microsoft.com/office/officeart/2018/2/layout/IconVerticalSolidList"/>
    <dgm:cxn modelId="{F4DBEDCE-1EEF-4434-BA12-75C6AF355CCA}" srcId="{89015300-5695-4DC6-AFE3-7CD3B571B120}" destId="{3B5F2CB0-6EBA-4329-AE8C-0EAC276FECF6}" srcOrd="0" destOrd="0" parTransId="{A698B35D-AE1F-4C0C-8DE9-3B4B240EA325}" sibTransId="{230DDCF1-F2D7-42F2-87AE-6C922847E97E}"/>
    <dgm:cxn modelId="{2B9F52D0-9DF4-0144-BB90-7EA35BF3534F}" type="presOf" srcId="{343D56EA-3FAC-DD41-9520-B0243F923692}" destId="{E68CF62E-6168-475C-97B3-890BFC62D66B}" srcOrd="0" destOrd="0" presId="urn:microsoft.com/office/officeart/2018/2/layout/IconVerticalSolidList"/>
    <dgm:cxn modelId="{4FEB2DD7-C899-B743-8FE2-B3129A3916B3}" srcId="{89015300-5695-4DC6-AFE3-7CD3B571B120}" destId="{432625A3-9BBD-6E40-BDD6-5C41353164F7}" srcOrd="6" destOrd="0" parTransId="{A2730AFC-CE5F-2842-869C-A520EAC8473E}" sibTransId="{6A4F91CA-57FD-3644-8A26-BF5B058753FD}"/>
    <dgm:cxn modelId="{4487D3D7-41C9-264B-957E-30FD91F015E1}" srcId="{89015300-5695-4DC6-AFE3-7CD3B571B120}" destId="{31B7F4A6-A1C6-B44F-BAC3-8C17AD488B9E}" srcOrd="4" destOrd="0" parTransId="{956CEB17-1899-8941-AEDC-8E75EB864E69}" sibTransId="{63CD6524-A10D-BE45-B42C-566C8E1EEC6D}"/>
    <dgm:cxn modelId="{39823FE4-2467-7844-99BC-B3D092F017BB}" type="presOf" srcId="{89015300-5695-4DC6-AFE3-7CD3B571B120}" destId="{ED6E708B-1A0E-47F5-AF27-0DD06C5328F5}" srcOrd="0" destOrd="0" presId="urn:microsoft.com/office/officeart/2018/2/layout/IconVerticalSolidList"/>
    <dgm:cxn modelId="{AC32CDF3-036B-9040-90EC-F2ECC3C066F5}" srcId="{89015300-5695-4DC6-AFE3-7CD3B571B120}" destId="{89DE64A4-FACF-F44B-ACC1-09998590E440}" srcOrd="3" destOrd="0" parTransId="{C7D51751-3150-F546-A6E9-58AB6CFFDBFA}" sibTransId="{1F5DEDA2-4591-6B4E-A500-0C2EB684BFBA}"/>
    <dgm:cxn modelId="{6A107486-55D2-4E4D-B318-CFB19CC85914}" type="presParOf" srcId="{ED6E708B-1A0E-47F5-AF27-0DD06C5328F5}" destId="{77DEAD8A-F7B7-47B6-909E-C57F592FBCF5}" srcOrd="0" destOrd="0" presId="urn:microsoft.com/office/officeart/2018/2/layout/IconVerticalSolidList"/>
    <dgm:cxn modelId="{EBCAB5A7-8051-D84B-8AF8-0730D01350B1}" type="presParOf" srcId="{77DEAD8A-F7B7-47B6-909E-C57F592FBCF5}" destId="{3237A9ED-668F-4D19-9D3A-CDC21021AA84}" srcOrd="0" destOrd="0" presId="urn:microsoft.com/office/officeart/2018/2/layout/IconVerticalSolidList"/>
    <dgm:cxn modelId="{DC81F7CC-014A-6A42-8156-E0556F98FED5}" type="presParOf" srcId="{77DEAD8A-F7B7-47B6-909E-C57F592FBCF5}" destId="{7BAE22B6-50AA-4461-ADD6-1661150F3329}" srcOrd="1" destOrd="0" presId="urn:microsoft.com/office/officeart/2018/2/layout/IconVerticalSolidList"/>
    <dgm:cxn modelId="{8B47852F-DDE1-2C4A-9380-93C294DE113D}" type="presParOf" srcId="{77DEAD8A-F7B7-47B6-909E-C57F592FBCF5}" destId="{213B468F-FE8F-4BA4-A7AD-B946546FE165}" srcOrd="2" destOrd="0" presId="urn:microsoft.com/office/officeart/2018/2/layout/IconVerticalSolidList"/>
    <dgm:cxn modelId="{0E295CDF-F732-3147-A2F5-1859C430935F}" type="presParOf" srcId="{77DEAD8A-F7B7-47B6-909E-C57F592FBCF5}" destId="{25DF2C5A-BF29-49DF-AF78-6A214C001811}" srcOrd="3" destOrd="0" presId="urn:microsoft.com/office/officeart/2018/2/layout/IconVerticalSolidList"/>
    <dgm:cxn modelId="{B242C398-01AB-184A-9113-1543885C92E8}" type="presParOf" srcId="{ED6E708B-1A0E-47F5-AF27-0DD06C5328F5}" destId="{7AA6B237-1B68-47AC-931D-E7687930B773}" srcOrd="1" destOrd="0" presId="urn:microsoft.com/office/officeart/2018/2/layout/IconVerticalSolidList"/>
    <dgm:cxn modelId="{AA3E0CC8-7B2B-DC45-9603-C2074E10C517}" type="presParOf" srcId="{ED6E708B-1A0E-47F5-AF27-0DD06C5328F5}" destId="{68DF958A-C24A-4736-B29E-32126F55CFA3}" srcOrd="2" destOrd="0" presId="urn:microsoft.com/office/officeart/2018/2/layout/IconVerticalSolidList"/>
    <dgm:cxn modelId="{3D69B822-9ABC-CE46-A6D5-43BFA90B2B90}" type="presParOf" srcId="{68DF958A-C24A-4736-B29E-32126F55CFA3}" destId="{B17B6AB4-7B77-4DE9-9F24-A510ACE09BA1}" srcOrd="0" destOrd="0" presId="urn:microsoft.com/office/officeart/2018/2/layout/IconVerticalSolidList"/>
    <dgm:cxn modelId="{10ACAA90-AB63-3049-9B58-BCFE309BA532}" type="presParOf" srcId="{68DF958A-C24A-4736-B29E-32126F55CFA3}" destId="{F4E00694-2F3E-477D-A76B-8D83E4F05782}" srcOrd="1" destOrd="0" presId="urn:microsoft.com/office/officeart/2018/2/layout/IconVerticalSolidList"/>
    <dgm:cxn modelId="{00113126-E010-D249-8BD6-EF8C9456D0CC}" type="presParOf" srcId="{68DF958A-C24A-4736-B29E-32126F55CFA3}" destId="{45DE67CD-B8C9-4DAD-9B12-D4ED692438DC}" srcOrd="2" destOrd="0" presId="urn:microsoft.com/office/officeart/2018/2/layout/IconVerticalSolidList"/>
    <dgm:cxn modelId="{301E6366-1F7F-7740-81C1-9B103045D71A}" type="presParOf" srcId="{68DF958A-C24A-4736-B29E-32126F55CFA3}" destId="{46399AED-7F53-4EC3-807C-69F9E1D8D047}" srcOrd="3" destOrd="0" presId="urn:microsoft.com/office/officeart/2018/2/layout/IconVerticalSolidList"/>
    <dgm:cxn modelId="{DEDBA699-7F82-9043-B68C-3BA3D5BE95D7}" type="presParOf" srcId="{ED6E708B-1A0E-47F5-AF27-0DD06C5328F5}" destId="{9661D61E-C411-4184-9EDE-34E9958A3631}" srcOrd="3" destOrd="0" presId="urn:microsoft.com/office/officeart/2018/2/layout/IconVerticalSolidList"/>
    <dgm:cxn modelId="{D376CB21-D11A-A245-ACF0-A27B17441560}" type="presParOf" srcId="{ED6E708B-1A0E-47F5-AF27-0DD06C5328F5}" destId="{452C83B1-40B7-4CCB-9B0F-3268219DB55E}" srcOrd="4" destOrd="0" presId="urn:microsoft.com/office/officeart/2018/2/layout/IconVerticalSolidList"/>
    <dgm:cxn modelId="{6CD8C232-ED31-0D40-BC48-548B893ED167}" type="presParOf" srcId="{452C83B1-40B7-4CCB-9B0F-3268219DB55E}" destId="{3C518B3E-69D0-4632-8B6C-645861FFF06F}" srcOrd="0" destOrd="0" presId="urn:microsoft.com/office/officeart/2018/2/layout/IconVerticalSolidList"/>
    <dgm:cxn modelId="{53ABA4CD-2C81-B143-A7D7-FDA9627FE5D1}" type="presParOf" srcId="{452C83B1-40B7-4CCB-9B0F-3268219DB55E}" destId="{68CBC711-B1AB-43C2-A047-06A60D18097C}" srcOrd="1" destOrd="0" presId="urn:microsoft.com/office/officeart/2018/2/layout/IconVerticalSolidList"/>
    <dgm:cxn modelId="{CDCBB2EC-7E0C-874C-B284-4E1DE7791E10}" type="presParOf" srcId="{452C83B1-40B7-4CCB-9B0F-3268219DB55E}" destId="{F504F2FF-A643-46E4-B2B0-BD7F1C81F15A}" srcOrd="2" destOrd="0" presId="urn:microsoft.com/office/officeart/2018/2/layout/IconVerticalSolidList"/>
    <dgm:cxn modelId="{F9FCEB17-FBC2-1C4A-BC50-72D798EDF893}" type="presParOf" srcId="{452C83B1-40B7-4CCB-9B0F-3268219DB55E}" destId="{E68CF62E-6168-475C-97B3-890BFC62D66B}" srcOrd="3" destOrd="0" presId="urn:microsoft.com/office/officeart/2018/2/layout/IconVerticalSolidList"/>
    <dgm:cxn modelId="{DA28D99B-963B-0F4B-8A89-3451100B910C}" type="presParOf" srcId="{ED6E708B-1A0E-47F5-AF27-0DD06C5328F5}" destId="{2362E292-831F-415F-928A-D937BD920604}" srcOrd="5" destOrd="0" presId="urn:microsoft.com/office/officeart/2018/2/layout/IconVerticalSolidList"/>
    <dgm:cxn modelId="{04F4263D-DDE8-0448-8069-4D9FD6AF4527}" type="presParOf" srcId="{ED6E708B-1A0E-47F5-AF27-0DD06C5328F5}" destId="{C06448F7-E3AB-4C58-B761-3629C892713B}" srcOrd="6" destOrd="0" presId="urn:microsoft.com/office/officeart/2018/2/layout/IconVerticalSolidList"/>
    <dgm:cxn modelId="{EA5795DE-97CA-D848-8EC8-56E86F7B903D}" type="presParOf" srcId="{C06448F7-E3AB-4C58-B761-3629C892713B}" destId="{DDBA5B99-245E-4CA1-8D37-C2FBFB702F98}" srcOrd="0" destOrd="0" presId="urn:microsoft.com/office/officeart/2018/2/layout/IconVerticalSolidList"/>
    <dgm:cxn modelId="{7FD1A4E7-FEEA-6645-9614-90A0CB29399D}" type="presParOf" srcId="{C06448F7-E3AB-4C58-B761-3629C892713B}" destId="{3441ACF8-143C-4337-AA64-579E79542B41}" srcOrd="1" destOrd="0" presId="urn:microsoft.com/office/officeart/2018/2/layout/IconVerticalSolidList"/>
    <dgm:cxn modelId="{7951BE0E-162A-FB49-B0CC-F998229784F9}" type="presParOf" srcId="{C06448F7-E3AB-4C58-B761-3629C892713B}" destId="{D9F0102C-1326-42D5-A9E9-DC0DC0EAA5FA}" srcOrd="2" destOrd="0" presId="urn:microsoft.com/office/officeart/2018/2/layout/IconVerticalSolidList"/>
    <dgm:cxn modelId="{5CE210CD-544D-D041-97B2-424A3227CB43}" type="presParOf" srcId="{C06448F7-E3AB-4C58-B761-3629C892713B}" destId="{6466B3A6-9B0A-4852-AC12-F47F44587C60}" srcOrd="3" destOrd="0" presId="urn:microsoft.com/office/officeart/2018/2/layout/IconVerticalSolidList"/>
    <dgm:cxn modelId="{FAACFDF4-99E8-6843-823E-E12328A64A09}" type="presParOf" srcId="{ED6E708B-1A0E-47F5-AF27-0DD06C5328F5}" destId="{014ED2A4-8918-488A-903D-EB9512E82C5C}" srcOrd="7" destOrd="0" presId="urn:microsoft.com/office/officeart/2018/2/layout/IconVerticalSolidList"/>
    <dgm:cxn modelId="{172C9C2F-747B-EE40-B699-0EFC7CE8FA1E}" type="presParOf" srcId="{ED6E708B-1A0E-47F5-AF27-0DD06C5328F5}" destId="{11A14B09-0E92-4093-8471-CD85BDE7CDBE}" srcOrd="8" destOrd="0" presId="urn:microsoft.com/office/officeart/2018/2/layout/IconVerticalSolidList"/>
    <dgm:cxn modelId="{34D53A0A-B69F-4947-9855-43DC3135E29A}" type="presParOf" srcId="{11A14B09-0E92-4093-8471-CD85BDE7CDBE}" destId="{2323D63A-2B07-494C-8366-F0BC2DC6FBE3}" srcOrd="0" destOrd="0" presId="urn:microsoft.com/office/officeart/2018/2/layout/IconVerticalSolidList"/>
    <dgm:cxn modelId="{3B7E760D-2389-5D4B-A185-A1720FDD8E30}" type="presParOf" srcId="{11A14B09-0E92-4093-8471-CD85BDE7CDBE}" destId="{57ABE368-E4DA-41B6-81CA-B0FB64C6587E}" srcOrd="1" destOrd="0" presId="urn:microsoft.com/office/officeart/2018/2/layout/IconVerticalSolidList"/>
    <dgm:cxn modelId="{E47E2D0E-B468-C34B-B167-B553BF7E87BC}" type="presParOf" srcId="{11A14B09-0E92-4093-8471-CD85BDE7CDBE}" destId="{C91E727D-ED77-45B2-88E2-9902D87ACBBE}" srcOrd="2" destOrd="0" presId="urn:microsoft.com/office/officeart/2018/2/layout/IconVerticalSolidList"/>
    <dgm:cxn modelId="{2244A969-3668-F546-9E04-69B5F229978A}" type="presParOf" srcId="{11A14B09-0E92-4093-8471-CD85BDE7CDBE}" destId="{C4F80667-5F19-4362-A9F8-4089ABD1F55D}" srcOrd="3" destOrd="0" presId="urn:microsoft.com/office/officeart/2018/2/layout/IconVerticalSolidList"/>
    <dgm:cxn modelId="{A560AD19-CAC5-034C-8451-A41D4A8FA164}" type="presParOf" srcId="{ED6E708B-1A0E-47F5-AF27-0DD06C5328F5}" destId="{6AB3A9AA-E7BE-46F0-9B18-797822A370B4}" srcOrd="9" destOrd="0" presId="urn:microsoft.com/office/officeart/2018/2/layout/IconVerticalSolidList"/>
    <dgm:cxn modelId="{2307AA97-DCD1-0742-8D62-779C4C9B82EC}" type="presParOf" srcId="{ED6E708B-1A0E-47F5-AF27-0DD06C5328F5}" destId="{CB4492AD-4886-43AD-8830-8079F82BF6A5}" srcOrd="10" destOrd="0" presId="urn:microsoft.com/office/officeart/2018/2/layout/IconVerticalSolidList"/>
    <dgm:cxn modelId="{6749BBED-CF3D-094A-BD60-3C5156A490A1}" type="presParOf" srcId="{CB4492AD-4886-43AD-8830-8079F82BF6A5}" destId="{87464F71-D410-4D97-A03D-3F4E4FB3DB03}" srcOrd="0" destOrd="0" presId="urn:microsoft.com/office/officeart/2018/2/layout/IconVerticalSolidList"/>
    <dgm:cxn modelId="{6CA877EF-847A-C042-AF31-8CF33D53E3B2}" type="presParOf" srcId="{CB4492AD-4886-43AD-8830-8079F82BF6A5}" destId="{F77C7935-C575-4258-8184-56EF350F8FA2}" srcOrd="1" destOrd="0" presId="urn:microsoft.com/office/officeart/2018/2/layout/IconVerticalSolidList"/>
    <dgm:cxn modelId="{0860EA60-C1C9-0B4D-B114-14A9D44FEDA6}" type="presParOf" srcId="{CB4492AD-4886-43AD-8830-8079F82BF6A5}" destId="{47716F12-1C1A-4F9C-9C4C-7E784861AFDE}" srcOrd="2" destOrd="0" presId="urn:microsoft.com/office/officeart/2018/2/layout/IconVerticalSolidList"/>
    <dgm:cxn modelId="{4B7DFED0-98FD-F746-924C-DDD86E5BB361}" type="presParOf" srcId="{CB4492AD-4886-43AD-8830-8079F82BF6A5}" destId="{E304B732-9140-4DE3-BC82-965E96C3AF21}" srcOrd="3" destOrd="0" presId="urn:microsoft.com/office/officeart/2018/2/layout/IconVerticalSolidList"/>
    <dgm:cxn modelId="{1B445B89-E5F5-1845-AB26-13962BAEB739}" type="presParOf" srcId="{ED6E708B-1A0E-47F5-AF27-0DD06C5328F5}" destId="{CE67EC42-89C3-41C8-A03B-54A13E3DEB39}" srcOrd="11" destOrd="0" presId="urn:microsoft.com/office/officeart/2018/2/layout/IconVerticalSolidList"/>
    <dgm:cxn modelId="{0A65E9EB-8A64-A048-82D5-83FB9B64C80A}" type="presParOf" srcId="{ED6E708B-1A0E-47F5-AF27-0DD06C5328F5}" destId="{6E8F9BBD-658F-4E31-A733-504FCC2E4111}" srcOrd="12" destOrd="0" presId="urn:microsoft.com/office/officeart/2018/2/layout/IconVerticalSolidList"/>
    <dgm:cxn modelId="{B9CC388F-48EF-6A47-8EB9-5B35715EDF7C}" type="presParOf" srcId="{6E8F9BBD-658F-4E31-A733-504FCC2E4111}" destId="{10B7758F-0D61-428A-9E11-84E0BF503F6C}" srcOrd="0" destOrd="0" presId="urn:microsoft.com/office/officeart/2018/2/layout/IconVerticalSolidList"/>
    <dgm:cxn modelId="{0B4FFA4A-01D6-6641-9E15-F642C9D09EAF}" type="presParOf" srcId="{6E8F9BBD-658F-4E31-A733-504FCC2E4111}" destId="{87348205-A9FE-451D-A8F8-8F1C6F33D0E3}" srcOrd="1" destOrd="0" presId="urn:microsoft.com/office/officeart/2018/2/layout/IconVerticalSolidList"/>
    <dgm:cxn modelId="{33769E99-FA0F-B74F-916B-EB08F6A224A3}" type="presParOf" srcId="{6E8F9BBD-658F-4E31-A733-504FCC2E4111}" destId="{AC68E777-9D90-4549-884A-593308FD3B81}" srcOrd="2" destOrd="0" presId="urn:microsoft.com/office/officeart/2018/2/layout/IconVerticalSolidList"/>
    <dgm:cxn modelId="{17B0DC6A-3976-104E-BFA4-C132B263F959}" type="presParOf" srcId="{6E8F9BBD-658F-4E31-A733-504FCC2E4111}" destId="{E8144271-57C9-43BA-8613-957466DBF0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endParaRPr lang="en-US" sz="2800" dirty="0"/>
        </a:p>
        <a:p>
          <a:endParaRPr lang="en-US" sz="2800" dirty="0"/>
        </a:p>
        <a:p>
          <a:endParaRPr lang="en-US" sz="2800" dirty="0"/>
        </a:p>
        <a:p>
          <a:endParaRPr lang="en-US" sz="2800" dirty="0"/>
        </a:p>
        <a:p>
          <a:r>
            <a:rPr lang="en-US" sz="4000" dirty="0"/>
            <a:t>Camera Accessory Model</a:t>
          </a:r>
        </a:p>
        <a:p>
          <a:endParaRPr lang="en-US" sz="2800" dirty="0"/>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1"/>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1"/>
      <dgm:spPr/>
    </dgm:pt>
    <dgm:pt modelId="{F2CC52EF-1982-9F4C-A10A-5CBB9220652F}" type="pres">
      <dgm:prSet presAssocID="{3B5F2CB0-6EBA-4329-AE8C-0EAC276FECF6}"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endParaRPr lang="en-US" sz="2800" dirty="0"/>
        </a:p>
        <a:p>
          <a:endParaRPr lang="en-US" sz="2800" dirty="0"/>
        </a:p>
        <a:p>
          <a:endParaRPr lang="en-US" sz="2800" dirty="0"/>
        </a:p>
        <a:p>
          <a:endParaRPr lang="en-US" sz="2800" dirty="0"/>
        </a:p>
        <a:p>
          <a:r>
            <a:rPr lang="en-US" sz="4000" dirty="0"/>
            <a:t>Gaming Accessory Model</a:t>
          </a:r>
        </a:p>
        <a:p>
          <a:endParaRPr lang="en-US" sz="2800" dirty="0"/>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1"/>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1"/>
      <dgm:spPr/>
    </dgm:pt>
    <dgm:pt modelId="{F2CC52EF-1982-9F4C-A10A-5CBB9220652F}" type="pres">
      <dgm:prSet presAssocID="{3B5F2CB0-6EBA-4329-AE8C-0EAC276FECF6}"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endParaRPr lang="en-US" sz="2800" dirty="0"/>
        </a:p>
        <a:p>
          <a:endParaRPr lang="en-US" sz="2800" dirty="0"/>
        </a:p>
        <a:p>
          <a:endParaRPr lang="en-US" sz="2800" dirty="0"/>
        </a:p>
        <a:p>
          <a:endParaRPr lang="en-US" sz="2800" dirty="0"/>
        </a:p>
        <a:p>
          <a:r>
            <a:rPr lang="en-US" sz="4000" dirty="0"/>
            <a:t>Home Audio </a:t>
          </a:r>
        </a:p>
        <a:p>
          <a:r>
            <a:rPr lang="en-US" sz="4000" dirty="0"/>
            <a:t>Model</a:t>
          </a:r>
        </a:p>
        <a:p>
          <a:endParaRPr lang="en-US" sz="2800" dirty="0"/>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1"/>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1"/>
      <dgm:spPr/>
    </dgm:pt>
    <dgm:pt modelId="{F2CC52EF-1982-9F4C-A10A-5CBB9220652F}" type="pres">
      <dgm:prSet presAssocID="{3B5F2CB0-6EBA-4329-AE8C-0EAC276FECF6}"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015300-5695-4DC6-AFE3-7CD3B571B120}"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3B5F2CB0-6EBA-4329-AE8C-0EAC276FECF6}">
      <dgm:prSet custT="1"/>
      <dgm:spPr/>
      <dgm:t>
        <a:bodyPr/>
        <a:lstStyle/>
        <a:p>
          <a:r>
            <a:rPr lang="en-US" sz="1800" dirty="0"/>
            <a:t>Out of the various ML models that we have built, the Additive/Linear model fits best for the Camera Accessory. </a:t>
          </a:r>
        </a:p>
      </dgm:t>
    </dgm:pt>
    <dgm:pt modelId="{A698B35D-AE1F-4C0C-8DE9-3B4B240EA325}" type="parTrans" cxnId="{F4DBEDCE-1EEF-4434-BA12-75C6AF355CCA}">
      <dgm:prSet/>
      <dgm:spPr/>
      <dgm:t>
        <a:bodyPr/>
        <a:lstStyle/>
        <a:p>
          <a:endParaRPr lang="en-US"/>
        </a:p>
      </dgm:t>
    </dgm:pt>
    <dgm:pt modelId="{230DDCF1-F2D7-42F2-87AE-6C922847E97E}" type="sibTrans" cxnId="{F4DBEDCE-1EEF-4434-BA12-75C6AF355CCA}">
      <dgm:prSet/>
      <dgm:spPr/>
      <dgm:t>
        <a:bodyPr/>
        <a:lstStyle/>
        <a:p>
          <a:endParaRPr lang="en-US"/>
        </a:p>
      </dgm:t>
    </dgm:pt>
    <dgm:pt modelId="{DAAFB149-B459-CD47-9D32-E4B89E058D1A}">
      <dgm:prSet/>
      <dgm:spPr/>
      <dgm:t>
        <a:bodyPr/>
        <a:lstStyle/>
        <a:p>
          <a:pPr algn="l"/>
          <a:r>
            <a:rPr lang="en-US" dirty="0"/>
            <a:t>Looking at the Elasticity of the key Features of the best fit model, below are the recommendations to the business: </a:t>
          </a:r>
        </a:p>
        <a:p>
          <a:pPr algn="ctr"/>
          <a:r>
            <a:rPr lang="en-US" dirty="0"/>
            <a:t>- </a:t>
          </a:r>
          <a:r>
            <a:rPr lang="en-US" dirty="0" err="1"/>
            <a:t>ElecKart</a:t>
          </a:r>
          <a:r>
            <a:rPr lang="en-US" dirty="0"/>
            <a:t> should promote products like - Filter, Camera Battery, Binoculars &amp; Strap as it has a very positive &amp; incremental impact on the overall Revenue(GMV) growth. </a:t>
          </a:r>
        </a:p>
        <a:p>
          <a:pPr algn="ctr"/>
          <a:r>
            <a:rPr lang="en-US" dirty="0"/>
            <a:t>- More marketing efforts should be spent on the promotion of Premium products. </a:t>
          </a:r>
        </a:p>
        <a:p>
          <a:pPr algn="ctr"/>
          <a:r>
            <a:rPr lang="en-US" dirty="0"/>
            <a:t>- For marketing &amp; products promotion, it’s a good idea to invest more in Online Marketing channels as it has shown a positive impact in boosting the overall revenue for the company. </a:t>
          </a:r>
        </a:p>
        <a:p>
          <a:pPr algn="ctr"/>
          <a:r>
            <a:rPr lang="en-US" dirty="0"/>
            <a:t>- A slight increase in product discounts could also help to increase the sales marginally. </a:t>
          </a:r>
        </a:p>
      </dgm:t>
    </dgm:pt>
    <dgm:pt modelId="{5A0F9791-C595-C649-8D44-07F61875C3DD}" type="parTrans" cxnId="{5A687BB9-2996-7F49-98D8-5048ACBC1DDC}">
      <dgm:prSet/>
      <dgm:spPr/>
      <dgm:t>
        <a:bodyPr/>
        <a:lstStyle/>
        <a:p>
          <a:endParaRPr lang="en-US"/>
        </a:p>
      </dgm:t>
    </dgm:pt>
    <dgm:pt modelId="{B8D14DA9-FA83-024B-9180-9EDCA1E24EF0}" type="sibTrans" cxnId="{5A687BB9-2996-7F49-98D8-5048ACBC1DDC}">
      <dgm:prSet/>
      <dgm:spPr/>
      <dgm:t>
        <a:bodyPr/>
        <a:lstStyle/>
        <a:p>
          <a:endParaRPr lang="en-US"/>
        </a:p>
      </dgm:t>
    </dgm:pt>
    <dgm:pt modelId="{4E3D0E3B-26E3-2D49-BB23-D3376820F083}" type="pres">
      <dgm:prSet presAssocID="{89015300-5695-4DC6-AFE3-7CD3B571B120}" presName="vert0" presStyleCnt="0">
        <dgm:presLayoutVars>
          <dgm:dir/>
          <dgm:animOne val="branch"/>
          <dgm:animLvl val="lvl"/>
        </dgm:presLayoutVars>
      </dgm:prSet>
      <dgm:spPr/>
    </dgm:pt>
    <dgm:pt modelId="{058E87D2-0F00-F247-98E8-7446D4C17A03}" type="pres">
      <dgm:prSet presAssocID="{3B5F2CB0-6EBA-4329-AE8C-0EAC276FECF6}" presName="thickLine" presStyleLbl="alignNode1" presStyleIdx="0" presStyleCnt="2"/>
      <dgm:spPr/>
    </dgm:pt>
    <dgm:pt modelId="{B4061C4F-B52A-C246-80F0-D3224269E775}" type="pres">
      <dgm:prSet presAssocID="{3B5F2CB0-6EBA-4329-AE8C-0EAC276FECF6}" presName="horz1" presStyleCnt="0"/>
      <dgm:spPr/>
    </dgm:pt>
    <dgm:pt modelId="{EEC61D8C-6D14-D149-B163-44CD991F2514}" type="pres">
      <dgm:prSet presAssocID="{3B5F2CB0-6EBA-4329-AE8C-0EAC276FECF6}" presName="tx1" presStyleLbl="revTx" presStyleIdx="0" presStyleCnt="2" custScaleY="29024"/>
      <dgm:spPr/>
    </dgm:pt>
    <dgm:pt modelId="{F2CC52EF-1982-9F4C-A10A-5CBB9220652F}" type="pres">
      <dgm:prSet presAssocID="{3B5F2CB0-6EBA-4329-AE8C-0EAC276FECF6}" presName="vert1" presStyleCnt="0"/>
      <dgm:spPr/>
    </dgm:pt>
    <dgm:pt modelId="{A42F7E8A-FD8D-B646-9DE2-7B7839ACAB52}" type="pres">
      <dgm:prSet presAssocID="{DAAFB149-B459-CD47-9D32-E4B89E058D1A}" presName="thickLine" presStyleLbl="alignNode1" presStyleIdx="1" presStyleCnt="2"/>
      <dgm:spPr/>
    </dgm:pt>
    <dgm:pt modelId="{AB869956-A1C8-8A4E-A7C4-B201EFAD0693}" type="pres">
      <dgm:prSet presAssocID="{DAAFB149-B459-CD47-9D32-E4B89E058D1A}" presName="horz1" presStyleCnt="0"/>
      <dgm:spPr/>
    </dgm:pt>
    <dgm:pt modelId="{4DC33184-D819-E448-A98A-EF715E8FA2C8}" type="pres">
      <dgm:prSet presAssocID="{DAAFB149-B459-CD47-9D32-E4B89E058D1A}" presName="tx1" presStyleLbl="revTx" presStyleIdx="1" presStyleCnt="2" custScaleY="185008"/>
      <dgm:spPr/>
    </dgm:pt>
    <dgm:pt modelId="{2700AB1F-446E-DE4D-951F-D937CCC83F2C}" type="pres">
      <dgm:prSet presAssocID="{DAAFB149-B459-CD47-9D32-E4B89E058D1A}" presName="vert1" presStyleCnt="0"/>
      <dgm:spPr/>
    </dgm:pt>
  </dgm:ptLst>
  <dgm:cxnLst>
    <dgm:cxn modelId="{E9ADBA05-6F0E-7240-A43F-FDF33238CEF2}" type="presOf" srcId="{3B5F2CB0-6EBA-4329-AE8C-0EAC276FECF6}" destId="{EEC61D8C-6D14-D149-B163-44CD991F2514}" srcOrd="0" destOrd="0" presId="urn:microsoft.com/office/officeart/2008/layout/LinedList"/>
    <dgm:cxn modelId="{7D1C3506-2215-4140-A823-4395081E830D}" type="presOf" srcId="{89015300-5695-4DC6-AFE3-7CD3B571B120}" destId="{4E3D0E3B-26E3-2D49-BB23-D3376820F083}" srcOrd="0" destOrd="0" presId="urn:microsoft.com/office/officeart/2008/layout/LinedList"/>
    <dgm:cxn modelId="{842A150C-90EC-0941-98A7-93DF193CED38}" type="presOf" srcId="{DAAFB149-B459-CD47-9D32-E4B89E058D1A}" destId="{4DC33184-D819-E448-A98A-EF715E8FA2C8}" srcOrd="0" destOrd="0" presId="urn:microsoft.com/office/officeart/2008/layout/LinedList"/>
    <dgm:cxn modelId="{5A687BB9-2996-7F49-98D8-5048ACBC1DDC}" srcId="{89015300-5695-4DC6-AFE3-7CD3B571B120}" destId="{DAAFB149-B459-CD47-9D32-E4B89E058D1A}" srcOrd="1" destOrd="0" parTransId="{5A0F9791-C595-C649-8D44-07F61875C3DD}" sibTransId="{B8D14DA9-FA83-024B-9180-9EDCA1E24EF0}"/>
    <dgm:cxn modelId="{F4DBEDCE-1EEF-4434-BA12-75C6AF355CCA}" srcId="{89015300-5695-4DC6-AFE3-7CD3B571B120}" destId="{3B5F2CB0-6EBA-4329-AE8C-0EAC276FECF6}" srcOrd="0" destOrd="0" parTransId="{A698B35D-AE1F-4C0C-8DE9-3B4B240EA325}" sibTransId="{230DDCF1-F2D7-42F2-87AE-6C922847E97E}"/>
    <dgm:cxn modelId="{84E9455C-09D1-0B45-A461-CE70D228BA39}" type="presParOf" srcId="{4E3D0E3B-26E3-2D49-BB23-D3376820F083}" destId="{058E87D2-0F00-F247-98E8-7446D4C17A03}" srcOrd="0" destOrd="0" presId="urn:microsoft.com/office/officeart/2008/layout/LinedList"/>
    <dgm:cxn modelId="{524088BC-1BBD-204E-9141-A932A6101252}" type="presParOf" srcId="{4E3D0E3B-26E3-2D49-BB23-D3376820F083}" destId="{B4061C4F-B52A-C246-80F0-D3224269E775}" srcOrd="1" destOrd="0" presId="urn:microsoft.com/office/officeart/2008/layout/LinedList"/>
    <dgm:cxn modelId="{8F757A9C-CDB4-A547-A98D-04B2F8122E18}" type="presParOf" srcId="{B4061C4F-B52A-C246-80F0-D3224269E775}" destId="{EEC61D8C-6D14-D149-B163-44CD991F2514}" srcOrd="0" destOrd="0" presId="urn:microsoft.com/office/officeart/2008/layout/LinedList"/>
    <dgm:cxn modelId="{09A49985-B768-B94A-818C-9A48ADE5DF81}" type="presParOf" srcId="{B4061C4F-B52A-C246-80F0-D3224269E775}" destId="{F2CC52EF-1982-9F4C-A10A-5CBB9220652F}" srcOrd="1" destOrd="0" presId="urn:microsoft.com/office/officeart/2008/layout/LinedList"/>
    <dgm:cxn modelId="{9F08FC54-9CEB-124B-BBBD-77F62623EB5F}" type="presParOf" srcId="{4E3D0E3B-26E3-2D49-BB23-D3376820F083}" destId="{A42F7E8A-FD8D-B646-9DE2-7B7839ACAB52}" srcOrd="2" destOrd="0" presId="urn:microsoft.com/office/officeart/2008/layout/LinedList"/>
    <dgm:cxn modelId="{B2EEBF13-467E-D046-9FF4-EAC14FC2C5FA}" type="presParOf" srcId="{4E3D0E3B-26E3-2D49-BB23-D3376820F083}" destId="{AB869956-A1C8-8A4E-A7C4-B201EFAD0693}" srcOrd="3" destOrd="0" presId="urn:microsoft.com/office/officeart/2008/layout/LinedList"/>
    <dgm:cxn modelId="{85344088-1F82-9E4D-BCBB-662C0D8F5C08}" type="presParOf" srcId="{AB869956-A1C8-8A4E-A7C4-B201EFAD0693}" destId="{4DC33184-D819-E448-A98A-EF715E8FA2C8}" srcOrd="0" destOrd="0" presId="urn:microsoft.com/office/officeart/2008/layout/LinedList"/>
    <dgm:cxn modelId="{75137A63-F0E7-6644-AF32-B87EE4EBC42E}" type="presParOf" srcId="{AB869956-A1C8-8A4E-A7C4-B201EFAD0693}" destId="{2700AB1F-446E-DE4D-951F-D937CCC83F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40619-F256-D24C-BA84-5D97787F07A4}">
      <dsp:nvSpPr>
        <dsp:cNvPr id="0" name=""/>
        <dsp:cNvSpPr/>
      </dsp:nvSpPr>
      <dsp:spPr>
        <a:xfrm>
          <a:off x="0" y="40607"/>
          <a:ext cx="3857625" cy="28431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With respect to the count of orders, it has been observed that the Camera Accessory stands at the top followed by Gaming Accessory </a:t>
          </a:r>
        </a:p>
      </dsp:txBody>
      <dsp:txXfrm>
        <a:off x="138789" y="179396"/>
        <a:ext cx="3580047" cy="2565522"/>
      </dsp:txXfrm>
    </dsp:sp>
    <dsp:sp modelId="{D004CEE2-2E49-4D48-88B8-FC2A14DE4C0B}">
      <dsp:nvSpPr>
        <dsp:cNvPr id="0" name=""/>
        <dsp:cNvSpPr/>
      </dsp:nvSpPr>
      <dsp:spPr>
        <a:xfrm>
          <a:off x="0" y="2961467"/>
          <a:ext cx="3857625" cy="2843100"/>
        </a:xfrm>
        <a:prstGeom prst="roundRect">
          <a:avLst/>
        </a:prstGeom>
        <a:gradFill rotWithShape="1">
          <a:gsLst>
            <a:gs pos="0">
              <a:schemeClr val="accent3">
                <a:tint val="100000"/>
                <a:shade val="85000"/>
                <a:satMod val="100000"/>
                <a:lumMod val="100000"/>
              </a:schemeClr>
            </a:gs>
            <a:gs pos="100000">
              <a:schemeClr val="accent3">
                <a:tint val="90000"/>
                <a:shade val="100000"/>
                <a:satMod val="150000"/>
                <a:lumMod val="100000"/>
              </a:schemeClr>
            </a:gs>
          </a:gsLst>
          <a:path path="circle">
            <a:fillToRect l="100000" t="100000" r="100000" b="100000"/>
          </a:path>
        </a:gradFill>
        <a:ln w="9525" cap="flat" cmpd="sng" algn="ctr">
          <a:solidFill>
            <a:schemeClr val="accent3"/>
          </a:solidFill>
          <a:prstDash val="solid"/>
        </a:ln>
        <a:effectLst>
          <a:outerShdw blurRad="50800" dist="12700" dir="5400000" algn="ctr" rotWithShape="0">
            <a:srgbClr val="000000">
              <a:alpha val="50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Whereas, in terms of revenue(GMV), Home Audio stands at the top followed by Camera Accessory</a:t>
          </a:r>
        </a:p>
      </dsp:txBody>
      <dsp:txXfrm>
        <a:off x="138789" y="3100256"/>
        <a:ext cx="3580047" cy="25655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400"/>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400"/>
          <a:ext cx="3712029" cy="1152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Out of the various ML models that we have built, the Additive/Linear model &amp; the Distributed Lag model fits best for the Gaming Accessory </a:t>
          </a:r>
          <a:r>
            <a:rPr lang="en-US" sz="2000" kern="1200" dirty="0"/>
            <a:t>. </a:t>
          </a:r>
        </a:p>
      </dsp:txBody>
      <dsp:txXfrm>
        <a:off x="0" y="400"/>
        <a:ext cx="3712029" cy="1152643"/>
      </dsp:txXfrm>
    </dsp:sp>
    <dsp:sp modelId="{A42F7E8A-FD8D-B646-9DE2-7B7839ACAB52}">
      <dsp:nvSpPr>
        <dsp:cNvPr id="0" name=""/>
        <dsp:cNvSpPr/>
      </dsp:nvSpPr>
      <dsp:spPr>
        <a:xfrm>
          <a:off x="0" y="1153044"/>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C33184-D819-E448-A98A-EF715E8FA2C8}">
      <dsp:nvSpPr>
        <dsp:cNvPr id="0" name=""/>
        <dsp:cNvSpPr/>
      </dsp:nvSpPr>
      <dsp:spPr>
        <a:xfrm>
          <a:off x="0" y="1153044"/>
          <a:ext cx="3708403" cy="4731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Looking at the Elasticity of the key Features from both best fit models, below are the recommendations to the business: </a:t>
          </a:r>
        </a:p>
        <a:p>
          <a:pPr marL="0" lvl="0" indent="0" algn="ctr" defTabSz="800100">
            <a:lnSpc>
              <a:spcPct val="90000"/>
            </a:lnSpc>
            <a:spcBef>
              <a:spcPct val="0"/>
            </a:spcBef>
            <a:spcAft>
              <a:spcPct val="35000"/>
            </a:spcAft>
            <a:buNone/>
          </a:pPr>
          <a:r>
            <a:rPr lang="en-US" sz="1800" kern="1200" dirty="0"/>
            <a:t>- </a:t>
          </a:r>
          <a:r>
            <a:rPr lang="en-US" sz="1800" kern="1200" dirty="0" err="1"/>
            <a:t>ElecKart</a:t>
          </a:r>
          <a:r>
            <a:rPr lang="en-US" sz="1800" kern="1200" dirty="0"/>
            <a:t> should promote products like – </a:t>
          </a:r>
          <a:r>
            <a:rPr lang="en-US" sz="1800" kern="1200" dirty="0" err="1"/>
            <a:t>GamePad</a:t>
          </a:r>
          <a:r>
            <a:rPr lang="en-US" sz="1800" kern="1200" dirty="0"/>
            <a:t>, Gaming Headset, Gaming Mouse, Gaming Memory Cards &amp; Accessory Kits as they fetch the highest revenue(GMV) for the company. . </a:t>
          </a:r>
        </a:p>
        <a:p>
          <a:pPr marL="0" lvl="0" indent="0" algn="ctr" defTabSz="800100">
            <a:lnSpc>
              <a:spcPct val="90000"/>
            </a:lnSpc>
            <a:spcBef>
              <a:spcPct val="0"/>
            </a:spcBef>
            <a:spcAft>
              <a:spcPct val="35000"/>
            </a:spcAft>
            <a:buNone/>
          </a:pPr>
          <a:r>
            <a:rPr lang="en-US" sz="1800" kern="1200" dirty="0"/>
            <a:t>- Marketing &amp; Advertising spends on TV should be slightly increased as it has a positive impact on the revenue. </a:t>
          </a:r>
        </a:p>
        <a:p>
          <a:pPr marL="0" lvl="0" indent="0" algn="ctr" defTabSz="800100">
            <a:lnSpc>
              <a:spcPct val="90000"/>
            </a:lnSpc>
            <a:spcBef>
              <a:spcPct val="0"/>
            </a:spcBef>
            <a:spcAft>
              <a:spcPct val="35000"/>
            </a:spcAft>
            <a:buNone/>
          </a:pPr>
          <a:r>
            <a:rPr lang="en-US" sz="1800" kern="1200" dirty="0"/>
            <a:t>- An increase in NPS scores for the last 3 weeks has also contributed positively to the revenue growth of the business. </a:t>
          </a:r>
        </a:p>
        <a:p>
          <a:pPr marL="0" lvl="0" indent="0" algn="ctr" defTabSz="800100">
            <a:lnSpc>
              <a:spcPct val="90000"/>
            </a:lnSpc>
            <a:spcBef>
              <a:spcPct val="0"/>
            </a:spcBef>
            <a:spcAft>
              <a:spcPct val="35000"/>
            </a:spcAft>
            <a:buNone/>
          </a:pPr>
          <a:r>
            <a:rPr lang="en-US" sz="1800" kern="1200" dirty="0"/>
            <a:t>- Product Procurement SLA should be reduced for the last 1 week. </a:t>
          </a:r>
        </a:p>
      </dsp:txBody>
      <dsp:txXfrm>
        <a:off x="0" y="1153044"/>
        <a:ext cx="3708403" cy="47311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400"/>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400"/>
          <a:ext cx="3712029" cy="1152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Out of the various ML models that we have built, the Additive/Linear model fits best for the Home Audio. </a:t>
          </a:r>
        </a:p>
      </dsp:txBody>
      <dsp:txXfrm>
        <a:off x="0" y="400"/>
        <a:ext cx="3712029" cy="1152643"/>
      </dsp:txXfrm>
    </dsp:sp>
    <dsp:sp modelId="{A42F7E8A-FD8D-B646-9DE2-7B7839ACAB52}">
      <dsp:nvSpPr>
        <dsp:cNvPr id="0" name=""/>
        <dsp:cNvSpPr/>
      </dsp:nvSpPr>
      <dsp:spPr>
        <a:xfrm>
          <a:off x="0" y="1153044"/>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C33184-D819-E448-A98A-EF715E8FA2C8}">
      <dsp:nvSpPr>
        <dsp:cNvPr id="0" name=""/>
        <dsp:cNvSpPr/>
      </dsp:nvSpPr>
      <dsp:spPr>
        <a:xfrm>
          <a:off x="0" y="1153044"/>
          <a:ext cx="3708403" cy="4731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Looking at the Elasticity of the key Features of the best fit model, below are the recommendations to the business: </a:t>
          </a:r>
        </a:p>
        <a:p>
          <a:pPr marL="0" lvl="0" indent="0" algn="ctr" defTabSz="800100">
            <a:lnSpc>
              <a:spcPct val="90000"/>
            </a:lnSpc>
            <a:spcBef>
              <a:spcPct val="0"/>
            </a:spcBef>
            <a:spcAft>
              <a:spcPct val="35000"/>
            </a:spcAft>
            <a:buNone/>
          </a:pPr>
          <a:r>
            <a:rPr lang="en-US" sz="1800" kern="1200" dirty="0"/>
            <a:t>- </a:t>
          </a:r>
          <a:r>
            <a:rPr lang="en-US" sz="1800" kern="1200" dirty="0" err="1"/>
            <a:t>ElecKart</a:t>
          </a:r>
          <a:r>
            <a:rPr lang="en-US" sz="1800" kern="1200" dirty="0"/>
            <a:t> should promote products like – Home Audio Speakers &amp; FM Radio as they have shown a significant positive impact on revenue(GMV) growth (especially through the sale of Home Audio Speakers) of the company. </a:t>
          </a:r>
        </a:p>
        <a:p>
          <a:pPr marL="0" lvl="0" indent="0" algn="ctr" defTabSz="800100">
            <a:lnSpc>
              <a:spcPct val="90000"/>
            </a:lnSpc>
            <a:spcBef>
              <a:spcPct val="0"/>
            </a:spcBef>
            <a:spcAft>
              <a:spcPct val="35000"/>
            </a:spcAft>
            <a:buNone/>
          </a:pPr>
          <a:r>
            <a:rPr lang="en-US" sz="1800" kern="1200" dirty="0"/>
            <a:t>- Marketing &amp; Advertising spends on Online Marketing channels for the last 3 weeks should be slightly increased as it can contribute to the revenue growth marginally. . </a:t>
          </a:r>
        </a:p>
        <a:p>
          <a:pPr marL="0" lvl="0" indent="0" algn="ctr" defTabSz="800100">
            <a:lnSpc>
              <a:spcPct val="90000"/>
            </a:lnSpc>
            <a:spcBef>
              <a:spcPct val="0"/>
            </a:spcBef>
            <a:spcAft>
              <a:spcPct val="35000"/>
            </a:spcAft>
            <a:buNone/>
          </a:pPr>
          <a:r>
            <a:rPr lang="en-US" sz="1800" kern="1200" dirty="0"/>
            <a:t>- Even if in case the SLA increases slightly, it hasn’t negatively affected the revenue growth for the business. </a:t>
          </a:r>
        </a:p>
      </dsp:txBody>
      <dsp:txXfrm>
        <a:off x="0" y="1153044"/>
        <a:ext cx="3708403" cy="4731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0"/>
          <a:ext cx="385762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C61D8C-6D14-D149-B163-44CD991F2514}">
      <dsp:nvSpPr>
        <dsp:cNvPr id="0" name=""/>
        <dsp:cNvSpPr/>
      </dsp:nvSpPr>
      <dsp:spPr>
        <a:xfrm>
          <a:off x="0" y="0"/>
          <a:ext cx="3857625" cy="292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With the help of </a:t>
          </a:r>
          <a:r>
            <a:rPr lang="en-US" sz="2900" b="1" kern="1200" dirty="0"/>
            <a:t>Correlation Matrix , </a:t>
          </a:r>
          <a:r>
            <a:rPr lang="en-US" sz="2900" kern="1200" dirty="0"/>
            <a:t>we observed that there is a high correlation between:</a:t>
          </a:r>
          <a:br>
            <a:rPr lang="en-US" sz="2900" kern="1200" dirty="0"/>
          </a:br>
          <a:r>
            <a:rPr lang="en-US" sz="2900" kern="1200" dirty="0"/>
            <a:t>- Month &amp; Year</a:t>
          </a:r>
          <a:br>
            <a:rPr lang="en-US" sz="2900" kern="1200" dirty="0"/>
          </a:br>
          <a:r>
            <a:rPr lang="en-US" sz="2900" kern="1200" dirty="0"/>
            <a:t>- order week &amp; Year </a:t>
          </a:r>
        </a:p>
      </dsp:txBody>
      <dsp:txXfrm>
        <a:off x="0" y="0"/>
        <a:ext cx="3857625" cy="2922587"/>
      </dsp:txXfrm>
    </dsp:sp>
    <dsp:sp modelId="{4CD1E451-FF7B-C340-9029-7361267E8658}">
      <dsp:nvSpPr>
        <dsp:cNvPr id="0" name=""/>
        <dsp:cNvSpPr/>
      </dsp:nvSpPr>
      <dsp:spPr>
        <a:xfrm>
          <a:off x="0" y="2922587"/>
          <a:ext cx="385762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AA1FB-D85B-D944-8D67-F42F3C4A4513}">
      <dsp:nvSpPr>
        <dsp:cNvPr id="0" name=""/>
        <dsp:cNvSpPr/>
      </dsp:nvSpPr>
      <dsp:spPr>
        <a:xfrm>
          <a:off x="0" y="2922587"/>
          <a:ext cx="3857625" cy="2922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There is also a moderate correlation between:</a:t>
          </a:r>
        </a:p>
        <a:p>
          <a:pPr marL="0" lvl="0" indent="0" algn="l" defTabSz="1289050">
            <a:lnSpc>
              <a:spcPct val="90000"/>
            </a:lnSpc>
            <a:spcBef>
              <a:spcPct val="0"/>
            </a:spcBef>
            <a:spcAft>
              <a:spcPct val="35000"/>
            </a:spcAft>
            <a:buNone/>
          </a:pPr>
          <a:r>
            <a:rPr lang="en-US" sz="2900" kern="1200" dirty="0"/>
            <a:t> - product </a:t>
          </a:r>
          <a:r>
            <a:rPr lang="en-US" sz="2900" kern="1200" dirty="0" err="1"/>
            <a:t>mrp</a:t>
          </a:r>
          <a:r>
            <a:rPr lang="en-US" sz="2900" kern="1200" dirty="0"/>
            <a:t> &amp; product procurement </a:t>
          </a:r>
          <a:r>
            <a:rPr lang="en-US" sz="2900" kern="1200" dirty="0" err="1"/>
            <a:t>sla</a:t>
          </a:r>
          <a:br>
            <a:rPr lang="en-US" sz="2900" kern="1200" dirty="0"/>
          </a:br>
          <a:r>
            <a:rPr lang="en-US" sz="2900" kern="1200" dirty="0"/>
            <a:t>- GMV &amp; product </a:t>
          </a:r>
          <a:r>
            <a:rPr lang="en-US" sz="2900" kern="1200" dirty="0" err="1"/>
            <a:t>mrp</a:t>
          </a:r>
          <a:endParaRPr lang="en-US" sz="2900" kern="1200" dirty="0"/>
        </a:p>
      </dsp:txBody>
      <dsp:txXfrm>
        <a:off x="0" y="2922587"/>
        <a:ext cx="3857625" cy="29225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52E652-B96E-AF41-A555-52CAC9BF2BEA}">
      <dsp:nvSpPr>
        <dsp:cNvPr id="0" name=""/>
        <dsp:cNvSpPr/>
      </dsp:nvSpPr>
      <dsp:spPr>
        <a:xfrm>
          <a:off x="0" y="452997"/>
          <a:ext cx="5828096" cy="2251080"/>
        </a:xfrm>
        <a:prstGeom prst="roundRect">
          <a:avLst/>
        </a:prstGeom>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w="9525" cap="flat" cmpd="sng" algn="ctr">
          <a:solidFill>
            <a:schemeClr val="accent1"/>
          </a:solidFill>
          <a:prstDash val="solid"/>
        </a:ln>
        <a:effectLst>
          <a:outerShdw blurRad="50800" dist="12700" dir="5400000" algn="ctr" rotWithShape="0">
            <a:srgbClr val="000000">
              <a:alpha val="50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In terms of revenue, it was observed that the highest revenue was generated by the COD orders. And within COD orders, Home Audio followed by Camera Accessory had the higher revenue. </a:t>
          </a:r>
        </a:p>
      </dsp:txBody>
      <dsp:txXfrm>
        <a:off x="109889" y="562886"/>
        <a:ext cx="5608318" cy="2031302"/>
      </dsp:txXfrm>
    </dsp:sp>
    <dsp:sp modelId="{97A1B84D-DD3A-3A40-A1EA-BB68D6FE4332}">
      <dsp:nvSpPr>
        <dsp:cNvPr id="0" name=""/>
        <dsp:cNvSpPr/>
      </dsp:nvSpPr>
      <dsp:spPr>
        <a:xfrm>
          <a:off x="0" y="2778958"/>
          <a:ext cx="5828096" cy="2251080"/>
        </a:xfrm>
        <a:prstGeom prst="roundRect">
          <a:avLst/>
        </a:prstGeom>
        <a:gradFill rotWithShape="0">
          <a:gsLst>
            <a:gs pos="0">
              <a:schemeClr val="accent3">
                <a:hueOff val="0"/>
                <a:satOff val="0"/>
                <a:lumOff val="0"/>
                <a:alphaOff val="0"/>
                <a:tint val="100000"/>
                <a:shade val="85000"/>
                <a:satMod val="100000"/>
                <a:lumMod val="100000"/>
              </a:schemeClr>
            </a:gs>
            <a:gs pos="100000">
              <a:schemeClr val="accent3">
                <a:hueOff val="0"/>
                <a:satOff val="0"/>
                <a:lumOff val="0"/>
                <a:alphaOff val="0"/>
                <a:tint val="90000"/>
                <a:shade val="100000"/>
                <a:satMod val="150000"/>
                <a:lumMod val="100000"/>
              </a:schemeClr>
            </a:gs>
          </a:gsLst>
          <a:path path="circle">
            <a:fillToRect l="100000" t="100000" r="100000" b="100000"/>
          </a:path>
        </a:gradFill>
        <a:ln>
          <a:noFill/>
        </a:ln>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accent3">
              <a:hueOff val="0"/>
              <a:satOff val="0"/>
              <a:lumOff val="0"/>
              <a:alphaOff val="0"/>
              <a:shade val="35000"/>
              <a:satMod val="16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100000"/>
            </a:lnSpc>
            <a:spcBef>
              <a:spcPct val="0"/>
            </a:spcBef>
            <a:spcAft>
              <a:spcPct val="35000"/>
            </a:spcAft>
            <a:buNone/>
          </a:pPr>
          <a:r>
            <a:rPr lang="en-US" sz="2600" kern="1200" dirty="0"/>
            <a:t>In the next observation it was found that the highest count of orders was generated from the Camera Accessory followed by Gaming Accessory for both the payment types </a:t>
          </a:r>
        </a:p>
      </dsp:txBody>
      <dsp:txXfrm>
        <a:off x="109889" y="2888847"/>
        <a:ext cx="5608318" cy="2031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0"/>
          <a:ext cx="385762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0"/>
          <a:ext cx="3857625" cy="58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2800" kern="1200" dirty="0"/>
            <a:t> By analyzing the weekly spend over each channel, it was observed that between the weeks 39 to 45 for most of the channels, maximum amount of investments were done &amp; that was done mainly through the Sponsorship Media.</a:t>
          </a:r>
        </a:p>
      </dsp:txBody>
      <dsp:txXfrm>
        <a:off x="0" y="0"/>
        <a:ext cx="3857625" cy="58451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9ED-668F-4D19-9D3A-CDC21021AA84}">
      <dsp:nvSpPr>
        <dsp:cNvPr id="0" name=""/>
        <dsp:cNvSpPr/>
      </dsp:nvSpPr>
      <dsp:spPr>
        <a:xfrm>
          <a:off x="0" y="3353"/>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E22B6-50AA-4461-ADD6-1661150F3329}">
      <dsp:nvSpPr>
        <dsp:cNvPr id="0" name=""/>
        <dsp:cNvSpPr/>
      </dsp:nvSpPr>
      <dsp:spPr>
        <a:xfrm>
          <a:off x="189971" y="144653"/>
          <a:ext cx="345739" cy="3454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DF2C5A-BF29-49DF-AF78-6A214C001811}">
      <dsp:nvSpPr>
        <dsp:cNvPr id="0" name=""/>
        <dsp:cNvSpPr/>
      </dsp:nvSpPr>
      <dsp:spPr>
        <a:xfrm>
          <a:off x="725681" y="3353"/>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kern="1200"/>
            <a:t>Out of the derived KPIs, with the help of Correlation Matrix it was observed that there is a high correlation between: </a:t>
          </a:r>
        </a:p>
      </dsp:txBody>
      <dsp:txXfrm>
        <a:off x="725681" y="3353"/>
        <a:ext cx="3099158" cy="686878"/>
      </dsp:txXfrm>
    </dsp:sp>
    <dsp:sp modelId="{B17B6AB4-7B77-4DE9-9F24-A510ACE09BA1}">
      <dsp:nvSpPr>
        <dsp:cNvPr id="0" name=""/>
        <dsp:cNvSpPr/>
      </dsp:nvSpPr>
      <dsp:spPr>
        <a:xfrm>
          <a:off x="0" y="861951"/>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00694-2F3E-477D-A76B-8D83E4F05782}">
      <dsp:nvSpPr>
        <dsp:cNvPr id="0" name=""/>
        <dsp:cNvSpPr/>
      </dsp:nvSpPr>
      <dsp:spPr>
        <a:xfrm>
          <a:off x="189971" y="1003252"/>
          <a:ext cx="345739" cy="3454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399AED-7F53-4EC3-807C-69F9E1D8D047}">
      <dsp:nvSpPr>
        <dsp:cNvPr id="0" name=""/>
        <dsp:cNvSpPr/>
      </dsp:nvSpPr>
      <dsp:spPr>
        <a:xfrm>
          <a:off x="725681" y="861951"/>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adStock_Digital &amp; adStock_SEM</a:t>
          </a:r>
        </a:p>
      </dsp:txBody>
      <dsp:txXfrm>
        <a:off x="725681" y="861951"/>
        <a:ext cx="3099158" cy="686878"/>
      </dsp:txXfrm>
    </dsp:sp>
    <dsp:sp modelId="{3C518B3E-69D0-4632-8B6C-645861FFF06F}">
      <dsp:nvSpPr>
        <dsp:cNvPr id="0" name=""/>
        <dsp:cNvSpPr/>
      </dsp:nvSpPr>
      <dsp:spPr>
        <a:xfrm>
          <a:off x="0" y="1720549"/>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BC711-B1AB-43C2-A047-06A60D18097C}">
      <dsp:nvSpPr>
        <dsp:cNvPr id="0" name=""/>
        <dsp:cNvSpPr/>
      </dsp:nvSpPr>
      <dsp:spPr>
        <a:xfrm>
          <a:off x="189971" y="1861850"/>
          <a:ext cx="345739" cy="3454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8CF62E-6168-475C-97B3-890BFC62D66B}">
      <dsp:nvSpPr>
        <dsp:cNvPr id="0" name=""/>
        <dsp:cNvSpPr/>
      </dsp:nvSpPr>
      <dsp:spPr>
        <a:xfrm>
          <a:off x="725681" y="1720549"/>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adStock_Content Marketing &amp; adStock_SEM </a:t>
          </a:r>
        </a:p>
      </dsp:txBody>
      <dsp:txXfrm>
        <a:off x="725681" y="1720549"/>
        <a:ext cx="3099158" cy="686878"/>
      </dsp:txXfrm>
    </dsp:sp>
    <dsp:sp modelId="{DDBA5B99-245E-4CA1-8D37-C2FBFB702F98}">
      <dsp:nvSpPr>
        <dsp:cNvPr id="0" name=""/>
        <dsp:cNvSpPr/>
      </dsp:nvSpPr>
      <dsp:spPr>
        <a:xfrm>
          <a:off x="0" y="2579148"/>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1ACF8-143C-4337-AA64-579E79542B41}">
      <dsp:nvSpPr>
        <dsp:cNvPr id="0" name=""/>
        <dsp:cNvSpPr/>
      </dsp:nvSpPr>
      <dsp:spPr>
        <a:xfrm>
          <a:off x="189971" y="2720448"/>
          <a:ext cx="345739" cy="3454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6B3A6-9B0A-4852-AC12-F47F44587C60}">
      <dsp:nvSpPr>
        <dsp:cNvPr id="0" name=""/>
        <dsp:cNvSpPr/>
      </dsp:nvSpPr>
      <dsp:spPr>
        <a:xfrm>
          <a:off x="725681" y="2579148"/>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Month &amp; adstock_radio; Month &amp; adstock_others </a:t>
          </a:r>
        </a:p>
      </dsp:txBody>
      <dsp:txXfrm>
        <a:off x="725681" y="2579148"/>
        <a:ext cx="3099158" cy="686878"/>
      </dsp:txXfrm>
    </dsp:sp>
    <dsp:sp modelId="{2323D63A-2B07-494C-8366-F0BC2DC6FBE3}">
      <dsp:nvSpPr>
        <dsp:cNvPr id="0" name=""/>
        <dsp:cNvSpPr/>
      </dsp:nvSpPr>
      <dsp:spPr>
        <a:xfrm>
          <a:off x="0" y="3437746"/>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ABE368-E4DA-41B6-81CA-B0FB64C6587E}">
      <dsp:nvSpPr>
        <dsp:cNvPr id="0" name=""/>
        <dsp:cNvSpPr/>
      </dsp:nvSpPr>
      <dsp:spPr>
        <a:xfrm>
          <a:off x="189971" y="3579047"/>
          <a:ext cx="345739" cy="3454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F80667-5F19-4362-A9F8-4089ABD1F55D}">
      <dsp:nvSpPr>
        <dsp:cNvPr id="0" name=""/>
        <dsp:cNvSpPr/>
      </dsp:nvSpPr>
      <dsp:spPr>
        <a:xfrm>
          <a:off x="725681" y="3437746"/>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order_week &amp; month; year &amp; month</a:t>
          </a:r>
        </a:p>
      </dsp:txBody>
      <dsp:txXfrm>
        <a:off x="725681" y="3437746"/>
        <a:ext cx="3099158" cy="686878"/>
      </dsp:txXfrm>
    </dsp:sp>
    <dsp:sp modelId="{87464F71-D410-4D97-A03D-3F4E4FB3DB03}">
      <dsp:nvSpPr>
        <dsp:cNvPr id="0" name=""/>
        <dsp:cNvSpPr/>
      </dsp:nvSpPr>
      <dsp:spPr>
        <a:xfrm>
          <a:off x="0" y="4296344"/>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C7935-C575-4258-8184-56EF350F8FA2}">
      <dsp:nvSpPr>
        <dsp:cNvPr id="0" name=""/>
        <dsp:cNvSpPr/>
      </dsp:nvSpPr>
      <dsp:spPr>
        <a:xfrm>
          <a:off x="189971" y="4437645"/>
          <a:ext cx="345739" cy="3454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04B732-9140-4DE3-BC82-965E96C3AF21}">
      <dsp:nvSpPr>
        <dsp:cNvPr id="0" name=""/>
        <dsp:cNvSpPr/>
      </dsp:nvSpPr>
      <dsp:spPr>
        <a:xfrm>
          <a:off x="725681" y="4296344"/>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adStock_Affiliates &amp; adStock_Online marketing</a:t>
          </a:r>
        </a:p>
      </dsp:txBody>
      <dsp:txXfrm>
        <a:off x="725681" y="4296344"/>
        <a:ext cx="3099158" cy="686878"/>
      </dsp:txXfrm>
    </dsp:sp>
    <dsp:sp modelId="{10B7758F-0D61-428A-9E11-84E0BF503F6C}">
      <dsp:nvSpPr>
        <dsp:cNvPr id="0" name=""/>
        <dsp:cNvSpPr/>
      </dsp:nvSpPr>
      <dsp:spPr>
        <a:xfrm>
          <a:off x="0" y="5154943"/>
          <a:ext cx="3857625" cy="6280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48205-A9FE-451D-A8F8-8F1C6F33D0E3}">
      <dsp:nvSpPr>
        <dsp:cNvPr id="0" name=""/>
        <dsp:cNvSpPr/>
      </dsp:nvSpPr>
      <dsp:spPr>
        <a:xfrm>
          <a:off x="189971" y="5296244"/>
          <a:ext cx="345739" cy="3454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144271-57C9-43BA-8613-957466DBF07F}">
      <dsp:nvSpPr>
        <dsp:cNvPr id="0" name=""/>
        <dsp:cNvSpPr/>
      </dsp:nvSpPr>
      <dsp:spPr>
        <a:xfrm>
          <a:off x="725681" y="5154943"/>
          <a:ext cx="3099158" cy="686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95" tIns="72695" rIns="72695" bIns="72695" numCol="1" spcCol="1270" anchor="ctr" anchorCtr="0">
          <a:noAutofit/>
        </a:bodyPr>
        <a:lstStyle/>
        <a:p>
          <a:pPr marL="0" lvl="0" indent="0" algn="l" defTabSz="622300">
            <a:lnSpc>
              <a:spcPct val="100000"/>
            </a:lnSpc>
            <a:spcBef>
              <a:spcPct val="0"/>
            </a:spcBef>
            <a:spcAft>
              <a:spcPct val="35000"/>
            </a:spcAft>
            <a:buNone/>
          </a:pPr>
          <a:r>
            <a:rPr lang="en-US" sz="1400" b="1" kern="1200"/>
            <a:t>- </a:t>
          </a:r>
          <a:r>
            <a:rPr lang="en-US" sz="1400" kern="1200"/>
            <a:t>adStock_Other &amp; adStock_Radio </a:t>
          </a:r>
        </a:p>
      </dsp:txBody>
      <dsp:txXfrm>
        <a:off x="725681" y="5154943"/>
        <a:ext cx="3099158" cy="6868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0"/>
          <a:ext cx="42100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0"/>
          <a:ext cx="4210050" cy="58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4000" kern="1200" dirty="0"/>
            <a:t>Camera Accessory Model</a:t>
          </a:r>
        </a:p>
        <a:p>
          <a:pPr marL="0" lvl="0" indent="0" algn="l" defTabSz="1244600">
            <a:lnSpc>
              <a:spcPct val="90000"/>
            </a:lnSpc>
            <a:spcBef>
              <a:spcPct val="0"/>
            </a:spcBef>
            <a:spcAft>
              <a:spcPct val="35000"/>
            </a:spcAft>
            <a:buNone/>
          </a:pPr>
          <a:endParaRPr lang="en-US" sz="2800" kern="1200" dirty="0"/>
        </a:p>
      </dsp:txBody>
      <dsp:txXfrm>
        <a:off x="0" y="0"/>
        <a:ext cx="4210050" cy="58451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0"/>
          <a:ext cx="42100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0"/>
          <a:ext cx="4210050" cy="58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4000" kern="1200" dirty="0"/>
            <a:t>Gaming Accessory Model</a:t>
          </a:r>
        </a:p>
        <a:p>
          <a:pPr marL="0" lvl="0" indent="0" algn="l" defTabSz="1244600">
            <a:lnSpc>
              <a:spcPct val="90000"/>
            </a:lnSpc>
            <a:spcBef>
              <a:spcPct val="0"/>
            </a:spcBef>
            <a:spcAft>
              <a:spcPct val="35000"/>
            </a:spcAft>
            <a:buNone/>
          </a:pPr>
          <a:endParaRPr lang="en-US" sz="2800" kern="1200" dirty="0"/>
        </a:p>
      </dsp:txBody>
      <dsp:txXfrm>
        <a:off x="0" y="0"/>
        <a:ext cx="4210050" cy="584517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0"/>
          <a:ext cx="421005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0"/>
          <a:ext cx="4210050" cy="58451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endParaRPr lang="en-US" sz="2800" kern="1200" dirty="0"/>
        </a:p>
        <a:p>
          <a:pPr marL="0" lvl="0" indent="0" algn="l" defTabSz="1244600">
            <a:lnSpc>
              <a:spcPct val="90000"/>
            </a:lnSpc>
            <a:spcBef>
              <a:spcPct val="0"/>
            </a:spcBef>
            <a:spcAft>
              <a:spcPct val="35000"/>
            </a:spcAft>
            <a:buNone/>
          </a:pPr>
          <a:r>
            <a:rPr lang="en-US" sz="4000" kern="1200" dirty="0"/>
            <a:t>Home Audio </a:t>
          </a:r>
        </a:p>
        <a:p>
          <a:pPr marL="0" lvl="0" indent="0" algn="l" defTabSz="1244600">
            <a:lnSpc>
              <a:spcPct val="90000"/>
            </a:lnSpc>
            <a:spcBef>
              <a:spcPct val="0"/>
            </a:spcBef>
            <a:spcAft>
              <a:spcPct val="35000"/>
            </a:spcAft>
            <a:buNone/>
          </a:pPr>
          <a:r>
            <a:rPr lang="en-US" sz="4000" kern="1200" dirty="0"/>
            <a:t>Model</a:t>
          </a:r>
        </a:p>
        <a:p>
          <a:pPr marL="0" lvl="0" indent="0" algn="l" defTabSz="1244600">
            <a:lnSpc>
              <a:spcPct val="90000"/>
            </a:lnSpc>
            <a:spcBef>
              <a:spcPct val="0"/>
            </a:spcBef>
            <a:spcAft>
              <a:spcPct val="35000"/>
            </a:spcAft>
            <a:buNone/>
          </a:pPr>
          <a:endParaRPr lang="en-US" sz="2800" kern="1200" dirty="0"/>
        </a:p>
      </dsp:txBody>
      <dsp:txXfrm>
        <a:off x="0" y="0"/>
        <a:ext cx="4210050" cy="58451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E87D2-0F00-F247-98E8-7446D4C17A03}">
      <dsp:nvSpPr>
        <dsp:cNvPr id="0" name=""/>
        <dsp:cNvSpPr/>
      </dsp:nvSpPr>
      <dsp:spPr>
        <a:xfrm>
          <a:off x="0" y="2663"/>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C61D8C-6D14-D149-B163-44CD991F2514}">
      <dsp:nvSpPr>
        <dsp:cNvPr id="0" name=""/>
        <dsp:cNvSpPr/>
      </dsp:nvSpPr>
      <dsp:spPr>
        <a:xfrm>
          <a:off x="0" y="2663"/>
          <a:ext cx="3712029" cy="797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Out of the various ML models that we have built, the Additive/Linear model fits best for the Camera Accessory. </a:t>
          </a:r>
        </a:p>
      </dsp:txBody>
      <dsp:txXfrm>
        <a:off x="0" y="2663"/>
        <a:ext cx="3712029" cy="797266"/>
      </dsp:txXfrm>
    </dsp:sp>
    <dsp:sp modelId="{A42F7E8A-FD8D-B646-9DE2-7B7839ACAB52}">
      <dsp:nvSpPr>
        <dsp:cNvPr id="0" name=""/>
        <dsp:cNvSpPr/>
      </dsp:nvSpPr>
      <dsp:spPr>
        <a:xfrm>
          <a:off x="0" y="799930"/>
          <a:ext cx="3712029"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C33184-D819-E448-A98A-EF715E8FA2C8}">
      <dsp:nvSpPr>
        <dsp:cNvPr id="0" name=""/>
        <dsp:cNvSpPr/>
      </dsp:nvSpPr>
      <dsp:spPr>
        <a:xfrm>
          <a:off x="0" y="799930"/>
          <a:ext cx="3708403" cy="5082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Looking at the Elasticity of the key Features of the best fit model, below are the recommendations to the business: </a:t>
          </a:r>
        </a:p>
        <a:p>
          <a:pPr marL="0" lvl="0" indent="0" algn="ctr" defTabSz="800100">
            <a:lnSpc>
              <a:spcPct val="90000"/>
            </a:lnSpc>
            <a:spcBef>
              <a:spcPct val="0"/>
            </a:spcBef>
            <a:spcAft>
              <a:spcPct val="35000"/>
            </a:spcAft>
            <a:buNone/>
          </a:pPr>
          <a:r>
            <a:rPr lang="en-US" sz="1800" kern="1200" dirty="0"/>
            <a:t>- </a:t>
          </a:r>
          <a:r>
            <a:rPr lang="en-US" sz="1800" kern="1200" dirty="0" err="1"/>
            <a:t>ElecKart</a:t>
          </a:r>
          <a:r>
            <a:rPr lang="en-US" sz="1800" kern="1200" dirty="0"/>
            <a:t> should promote products like - Filter, Camera Battery, Binoculars &amp; Strap as it has a very positive &amp; incremental impact on the overall Revenue(GMV) growth. </a:t>
          </a:r>
        </a:p>
        <a:p>
          <a:pPr marL="0" lvl="0" indent="0" algn="ctr" defTabSz="800100">
            <a:lnSpc>
              <a:spcPct val="90000"/>
            </a:lnSpc>
            <a:spcBef>
              <a:spcPct val="0"/>
            </a:spcBef>
            <a:spcAft>
              <a:spcPct val="35000"/>
            </a:spcAft>
            <a:buNone/>
          </a:pPr>
          <a:r>
            <a:rPr lang="en-US" sz="1800" kern="1200" dirty="0"/>
            <a:t>- More marketing efforts should be spent on the promotion of Premium products. </a:t>
          </a:r>
        </a:p>
        <a:p>
          <a:pPr marL="0" lvl="0" indent="0" algn="ctr" defTabSz="800100">
            <a:lnSpc>
              <a:spcPct val="90000"/>
            </a:lnSpc>
            <a:spcBef>
              <a:spcPct val="0"/>
            </a:spcBef>
            <a:spcAft>
              <a:spcPct val="35000"/>
            </a:spcAft>
            <a:buNone/>
          </a:pPr>
          <a:r>
            <a:rPr lang="en-US" sz="1800" kern="1200" dirty="0"/>
            <a:t>- For marketing &amp; products promotion, it’s a good idea to invest more in Online Marketing channels as it has shown a positive impact in boosting the overall revenue for the company. </a:t>
          </a:r>
        </a:p>
        <a:p>
          <a:pPr marL="0" lvl="0" indent="0" algn="ctr" defTabSz="800100">
            <a:lnSpc>
              <a:spcPct val="90000"/>
            </a:lnSpc>
            <a:spcBef>
              <a:spcPct val="0"/>
            </a:spcBef>
            <a:spcAft>
              <a:spcPct val="35000"/>
            </a:spcAft>
            <a:buNone/>
          </a:pPr>
          <a:r>
            <a:rPr lang="en-US" sz="1800" kern="1200" dirty="0"/>
            <a:t>- A slight increase in product discounts could also help to increase the sales marginally. </a:t>
          </a:r>
        </a:p>
      </dsp:txBody>
      <dsp:txXfrm>
        <a:off x="0" y="799930"/>
        <a:ext cx="3708403" cy="50820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3219D71-A05C-4E20-8902-B93938D15BC0}"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764D-2AA8-4561-8063-F1B2CB21BAE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02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19D71-A05C-4E20-8902-B93938D15BC0}"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15642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19D71-A05C-4E20-8902-B93938D15BC0}"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764D-2AA8-4561-8063-F1B2CB21BAE6}"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44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219D71-A05C-4E20-8902-B93938D15BC0}"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296052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19D71-A05C-4E20-8902-B93938D15BC0}" type="datetimeFigureOut">
              <a:rPr lang="en-US" smtClean="0"/>
              <a:t>6/6/23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80764D-2AA8-4561-8063-F1B2CB21BAE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673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19D71-A05C-4E20-8902-B93938D15BC0}"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171039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219D71-A05C-4E20-8902-B93938D15BC0}" type="datetimeFigureOut">
              <a:rPr lang="en-US" smtClean="0"/>
              <a:t>6/6/23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119219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219D71-A05C-4E20-8902-B93938D15BC0}" type="datetimeFigureOut">
              <a:rPr lang="en-US" smtClean="0"/>
              <a:t>6/6/23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515198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219D71-A05C-4E20-8902-B93938D15BC0}" type="datetimeFigureOut">
              <a:rPr lang="en-US" smtClean="0"/>
              <a:t>6/6/23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3547667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219D71-A05C-4E20-8902-B93938D15BC0}"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764D-2AA8-4561-8063-F1B2CB21BAE6}" type="slidenum">
              <a:rPr lang="en-US" smtClean="0"/>
              <a:t>‹#›</a:t>
            </a:fld>
            <a:endParaRPr lang="en-US"/>
          </a:p>
        </p:txBody>
      </p:sp>
    </p:spTree>
    <p:extLst>
      <p:ext uri="{BB962C8B-B14F-4D97-AF65-F5344CB8AC3E}">
        <p14:creationId xmlns:p14="http://schemas.microsoft.com/office/powerpoint/2010/main" val="411597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219D71-A05C-4E20-8902-B93938D15BC0}" type="datetimeFigureOut">
              <a:rPr lang="en-US" smtClean="0"/>
              <a:t>6/6/23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80764D-2AA8-4561-8063-F1B2CB21BAE6}"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19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219D71-A05C-4E20-8902-B93938D15BC0}" type="datetimeFigureOut">
              <a:rPr lang="en-US" smtClean="0"/>
              <a:t>6/6/23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380764D-2AA8-4561-8063-F1B2CB21BAE6}"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3600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png"/><Relationship Id="rId7" Type="http://schemas.openxmlformats.org/officeDocument/2006/relationships/diagramColors" Target="../diagrams/colors3.xml"/><Relationship Id="rId2" Type="http://schemas.openxmlformats.org/officeDocument/2006/relationships/image" Target="../media/image7.png"/><Relationship Id="rId1" Type="http://schemas.openxmlformats.org/officeDocument/2006/relationships/slideLayout" Target="../slideLayouts/slideLayout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4.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8.png"/><Relationship Id="rId2" Type="http://schemas.openxmlformats.org/officeDocument/2006/relationships/diagramData" Target="../diagrams/data9.xml"/><Relationship Id="rId1" Type="http://schemas.openxmlformats.org/officeDocument/2006/relationships/slideLayout" Target="../slideLayouts/slideLayout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10.xml"/><Relationship Id="rId7" Type="http://schemas.openxmlformats.org/officeDocument/2006/relationships/image" Target="../media/image29.png"/><Relationship Id="rId2" Type="http://schemas.openxmlformats.org/officeDocument/2006/relationships/diagramData" Target="../diagrams/data10.xml"/><Relationship Id="rId1" Type="http://schemas.openxmlformats.org/officeDocument/2006/relationships/slideLayout" Target="../slideLayouts/slideLayout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64741" y="1237928"/>
            <a:ext cx="7945551" cy="236971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itle 9"/>
          <p:cNvSpPr>
            <a:spLocks noGrp="1"/>
          </p:cNvSpPr>
          <p:nvPr>
            <p:ph type="ctrTitle"/>
          </p:nvPr>
        </p:nvSpPr>
        <p:spPr>
          <a:xfrm>
            <a:off x="230792" y="5011090"/>
            <a:ext cx="7772400" cy="811929"/>
          </a:xfrm>
        </p:spPr>
        <p:txBody>
          <a:bodyPr>
            <a:normAutofit/>
          </a:bodyPr>
          <a:lstStyle/>
          <a:p>
            <a:pPr marL="12700" marR="5080" algn="l">
              <a:lnSpc>
                <a:spcPct val="102200"/>
              </a:lnSpc>
              <a:spcBef>
                <a:spcPts val="5"/>
              </a:spcBef>
            </a:pPr>
            <a:r>
              <a:rPr lang="en-US" sz="1800" dirty="0">
                <a:ln w="0"/>
                <a:solidFill>
                  <a:schemeClr val="tx1"/>
                </a:solidFill>
                <a:effectLst>
                  <a:outerShdw blurRad="38100" dist="19050" dir="2700000" algn="tl" rotWithShape="0">
                    <a:schemeClr val="dk1">
                      <a:alpha val="40000"/>
                    </a:schemeClr>
                  </a:outerShdw>
                </a:effectLst>
                <a:latin typeface="+mn-lt"/>
                <a:ea typeface="+mn-ea"/>
                <a:cs typeface="+mn-cs"/>
              </a:rPr>
              <a:t>Optimizing </a:t>
            </a:r>
            <a:r>
              <a:rPr lang="en-US" sz="1800" dirty="0" err="1">
                <a:ln w="0"/>
                <a:solidFill>
                  <a:schemeClr val="tx1"/>
                </a:solidFill>
                <a:effectLst>
                  <a:outerShdw blurRad="38100" dist="19050" dir="2700000" algn="tl" rotWithShape="0">
                    <a:schemeClr val="dk1">
                      <a:alpha val="40000"/>
                    </a:schemeClr>
                  </a:outerShdw>
                </a:effectLst>
                <a:latin typeface="+mn-lt"/>
                <a:ea typeface="+mn-ea"/>
                <a:cs typeface="+mn-cs"/>
              </a:rPr>
              <a:t>ElecKart’s</a:t>
            </a:r>
            <a:r>
              <a:rPr lang="en-US" sz="1800" dirty="0">
                <a:ln w="0"/>
                <a:solidFill>
                  <a:schemeClr val="tx1"/>
                </a:solidFill>
                <a:effectLst>
                  <a:outerShdw blurRad="38100" dist="19050" dir="2700000" algn="tl" rotWithShape="0">
                    <a:schemeClr val="dk1">
                      <a:alpha val="40000"/>
                    </a:schemeClr>
                  </a:outerShdw>
                </a:effectLst>
                <a:latin typeface="+mn-lt"/>
                <a:ea typeface="+mn-ea"/>
                <a:cs typeface="+mn-cs"/>
              </a:rPr>
              <a:t> OPERATIONS </a:t>
            </a:r>
          </a:p>
        </p:txBody>
      </p:sp>
      <p:sp>
        <p:nvSpPr>
          <p:cNvPr id="3" name="Subtitle 2"/>
          <p:cNvSpPr>
            <a:spLocks noGrp="1"/>
          </p:cNvSpPr>
          <p:nvPr>
            <p:ph type="subTitle" idx="1"/>
          </p:nvPr>
        </p:nvSpPr>
        <p:spPr>
          <a:xfrm>
            <a:off x="230792" y="5699782"/>
            <a:ext cx="6815669" cy="631068"/>
          </a:xfrm>
        </p:spPr>
        <p:txBody>
          <a:bodyPr>
            <a:normAutofit/>
          </a:bodyPr>
          <a:lstStyle/>
          <a:p>
            <a:r>
              <a:rPr lang="en-US" dirty="0"/>
              <a:t>Enhancing Customer Experience and Driving Revenue Growth</a:t>
            </a:r>
          </a:p>
          <a:p>
            <a:endParaRPr lang="en-US" dirty="0"/>
          </a:p>
        </p:txBody>
      </p:sp>
      <p:sp>
        <p:nvSpPr>
          <p:cNvPr id="5" name="Rectangle 4"/>
          <p:cNvSpPr/>
          <p:nvPr/>
        </p:nvSpPr>
        <p:spPr>
          <a:xfrm>
            <a:off x="6606821" y="4807357"/>
            <a:ext cx="5452018" cy="2031325"/>
          </a:xfrm>
          <a:prstGeom prst="rect">
            <a:avLst/>
          </a:prstGeom>
        </p:spPr>
        <p:txBody>
          <a:bodyPr wrap="square">
            <a:spAutoFit/>
          </a:bodyPr>
          <a:lstStyle/>
          <a:p>
            <a:pPr algn="r"/>
            <a:r>
              <a:rPr lang="en-US" b="1" dirty="0"/>
              <a:t>Capstone Project Submitted By: </a:t>
            </a:r>
          </a:p>
          <a:p>
            <a:pPr algn="r"/>
            <a:endParaRPr lang="en-US" b="1" dirty="0"/>
          </a:p>
          <a:p>
            <a:pPr algn="r"/>
            <a:r>
              <a:rPr lang="en-US" b="1" dirty="0"/>
              <a:t>Mansha Chhabra</a:t>
            </a:r>
          </a:p>
          <a:p>
            <a:pPr algn="r"/>
            <a:r>
              <a:rPr lang="en-US" b="1" dirty="0" err="1"/>
              <a:t>Apoorva</a:t>
            </a:r>
            <a:r>
              <a:rPr lang="en-US" b="1" dirty="0"/>
              <a:t> </a:t>
            </a:r>
            <a:r>
              <a:rPr lang="en-US" b="1" dirty="0" err="1"/>
              <a:t>Nedunoori</a:t>
            </a:r>
            <a:endParaRPr lang="en-US" b="1" dirty="0"/>
          </a:p>
          <a:p>
            <a:pPr algn="r"/>
            <a:r>
              <a:rPr lang="en-US" b="1" dirty="0" err="1"/>
              <a:t>Preeti</a:t>
            </a:r>
            <a:r>
              <a:rPr lang="en-US" b="1" dirty="0"/>
              <a:t> Gupta</a:t>
            </a:r>
          </a:p>
          <a:p>
            <a:endParaRPr lang="en-US" b="1" dirty="0"/>
          </a:p>
          <a:p>
            <a:endParaRPr lang="en-US" b="1" dirty="0"/>
          </a:p>
        </p:txBody>
      </p:sp>
      <p:sp>
        <p:nvSpPr>
          <p:cNvPr id="8" name="Rectangle 7"/>
          <p:cNvSpPr/>
          <p:nvPr/>
        </p:nvSpPr>
        <p:spPr>
          <a:xfrm>
            <a:off x="3034316" y="1555880"/>
            <a:ext cx="5806397" cy="1733808"/>
          </a:xfrm>
          <a:prstGeom prst="rect">
            <a:avLst/>
          </a:prstGeom>
        </p:spPr>
        <p:txBody>
          <a:bodyPr wrap="none">
            <a:spAutoFit/>
          </a:bodyPr>
          <a:lstStyle/>
          <a:p>
            <a:pPr algn="ctr">
              <a:lnSpc>
                <a:spcPts val="6385"/>
              </a:lnSpc>
            </a:pPr>
            <a:r>
              <a:rPr lang="en-US" sz="4000" b="1" dirty="0">
                <a:ln w="9525" cmpd="sng">
                  <a:solidFill>
                    <a:schemeClr val="accent3">
                      <a:lumMod val="50000"/>
                    </a:schemeClr>
                  </a:solidFill>
                  <a:prstDash val="solid"/>
                </a:ln>
                <a:solidFill>
                  <a:schemeClr val="bg1"/>
                </a:solidFill>
                <a:effectLst>
                  <a:glow rad="38100">
                    <a:schemeClr val="accent1">
                      <a:alpha val="40000"/>
                    </a:schemeClr>
                  </a:glow>
                </a:effectLst>
                <a:latin typeface="Berlin Sans FB Demi" panose="020E0802020502020306" pitchFamily="34" charset="0"/>
                <a:ea typeface="+mj-ea"/>
                <a:cs typeface="+mj-cs"/>
              </a:rPr>
              <a:t>PROJECT on</a:t>
            </a:r>
            <a:endParaRPr lang="en-US" sz="4000" b="1" dirty="0">
              <a:ln w="9525" cmpd="sng">
                <a:solidFill>
                  <a:schemeClr val="accent3">
                    <a:lumMod val="50000"/>
                  </a:schemeClr>
                </a:solidFill>
                <a:prstDash val="solid"/>
              </a:ln>
              <a:solidFill>
                <a:schemeClr val="bg1"/>
              </a:solidFill>
              <a:effectLst>
                <a:glow rad="38100">
                  <a:schemeClr val="accent1">
                    <a:alpha val="40000"/>
                  </a:schemeClr>
                </a:glow>
              </a:effectLst>
            </a:endParaRPr>
          </a:p>
          <a:p>
            <a:pPr algn="ctr">
              <a:lnSpc>
                <a:spcPts val="6385"/>
              </a:lnSpc>
            </a:pP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rPr>
              <a:t>MARKET</a:t>
            </a: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Tahoma"/>
                <a:cs typeface="Tahoma"/>
              </a:rPr>
              <a:t> </a:t>
            </a: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rPr>
              <a:t>MIXED</a:t>
            </a: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Tahoma"/>
                <a:cs typeface="Tahoma"/>
              </a:rPr>
              <a:t> </a:t>
            </a: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rPr>
              <a:t>MODELLING</a:t>
            </a:r>
          </a:p>
        </p:txBody>
      </p:sp>
    </p:spTree>
    <p:extLst>
      <p:ext uri="{BB962C8B-B14F-4D97-AF65-F5344CB8AC3E}">
        <p14:creationId xmlns:p14="http://schemas.microsoft.com/office/powerpoint/2010/main" val="921477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picture containing text, screenshot, rectangle, diagram&#10;&#10;Description automatically generated">
            <a:extLst>
              <a:ext uri="{FF2B5EF4-FFF2-40B4-BE49-F238E27FC236}">
                <a16:creationId xmlns:a16="http://schemas.microsoft.com/office/drawing/2014/main" id="{9700A787-A41F-F6A2-83D8-05BDCFFFB13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71668" y="426698"/>
            <a:ext cx="4252204" cy="2934220"/>
          </a:xfrm>
          <a:prstGeom prst="rect">
            <a:avLst/>
          </a:prstGeom>
        </p:spPr>
      </p:pic>
      <p:pic>
        <p:nvPicPr>
          <p:cNvPr id="8" name="Picture 7" descr="A picture containing text, screenshot, diagram, rectangle&#10;&#10;Description automatically generated">
            <a:extLst>
              <a:ext uri="{FF2B5EF4-FFF2-40B4-BE49-F238E27FC236}">
                <a16:creationId xmlns:a16="http://schemas.microsoft.com/office/drawing/2014/main" id="{D03D98A9-B658-A689-DA1D-F7840030A7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8790" y="3242013"/>
            <a:ext cx="4356613" cy="3615987"/>
          </a:xfrm>
          <a:prstGeom prst="rect">
            <a:avLst/>
          </a:prstGeom>
        </p:spPr>
      </p:pic>
      <p:graphicFrame>
        <p:nvGraphicFramePr>
          <p:cNvPr id="11" name="Title 1">
            <a:extLst>
              <a:ext uri="{FF2B5EF4-FFF2-40B4-BE49-F238E27FC236}">
                <a16:creationId xmlns:a16="http://schemas.microsoft.com/office/drawing/2014/main" id="{30CB8220-B20D-8FA5-65C7-3ECE0BF6AB71}"/>
              </a:ext>
            </a:extLst>
          </p:cNvPr>
          <p:cNvGraphicFramePr/>
          <p:nvPr>
            <p:extLst>
              <p:ext uri="{D42A27DB-BD31-4B8C-83A1-F6EECF244321}">
                <p14:modId xmlns:p14="http://schemas.microsoft.com/office/powerpoint/2010/main" val="1028069712"/>
              </p:ext>
            </p:extLst>
          </p:nvPr>
        </p:nvGraphicFramePr>
        <p:xfrm>
          <a:off x="1009650" y="427038"/>
          <a:ext cx="3857625" cy="5845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32948780"/>
      </p:ext>
    </p:extLst>
  </p:cSld>
  <p:clrMapOvr>
    <a:masterClrMapping/>
  </p:clrMapOvr>
  <mc:AlternateContent xmlns:mc="http://schemas.openxmlformats.org/markup-compatibility/2006" xmlns:p14="http://schemas.microsoft.com/office/powerpoint/2010/main">
    <mc:Choice Requires="p14">
      <p:transition spd="slow" p14:dur="2000" advTm="37725"/>
    </mc:Choice>
    <mc:Fallback xmlns="">
      <p:transition spd="slow" advTm="3772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Title 1">
            <a:extLst>
              <a:ext uri="{FF2B5EF4-FFF2-40B4-BE49-F238E27FC236}">
                <a16:creationId xmlns:a16="http://schemas.microsoft.com/office/drawing/2014/main" id="{30CB8220-B20D-8FA5-65C7-3ECE0BF6AB71}"/>
              </a:ext>
            </a:extLst>
          </p:cNvPr>
          <p:cNvGraphicFramePr/>
          <p:nvPr>
            <p:extLst>
              <p:ext uri="{D42A27DB-BD31-4B8C-83A1-F6EECF244321}">
                <p14:modId xmlns:p14="http://schemas.microsoft.com/office/powerpoint/2010/main" val="1900172603"/>
              </p:ext>
            </p:extLst>
          </p:nvPr>
        </p:nvGraphicFramePr>
        <p:xfrm>
          <a:off x="1009650" y="427038"/>
          <a:ext cx="3857625" cy="584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descr="A screenshot of a graph&#10;&#10;Description automatically generated with low confidence">
            <a:extLst>
              <a:ext uri="{FF2B5EF4-FFF2-40B4-BE49-F238E27FC236}">
                <a16:creationId xmlns:a16="http://schemas.microsoft.com/office/drawing/2014/main" id="{0CD6871B-F8DD-D997-2DD4-F85BC75E4F06}"/>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4744527" y="427038"/>
            <a:ext cx="7368363" cy="5845175"/>
          </a:xfrm>
        </p:spPr>
      </p:pic>
    </p:spTree>
    <p:extLst>
      <p:ext uri="{BB962C8B-B14F-4D97-AF65-F5344CB8AC3E}">
        <p14:creationId xmlns:p14="http://schemas.microsoft.com/office/powerpoint/2010/main" val="2916863196"/>
      </p:ext>
    </p:extLst>
  </p:cSld>
  <p:clrMapOvr>
    <a:masterClrMapping/>
  </p:clrMapOvr>
  <mc:AlternateContent xmlns:mc="http://schemas.openxmlformats.org/markup-compatibility/2006" xmlns:p14="http://schemas.microsoft.com/office/powerpoint/2010/main">
    <mc:Choice Requires="p14">
      <p:transition spd="slow" p14:dur="2000" advTm="24116"/>
    </mc:Choice>
    <mc:Fallback xmlns="">
      <p:transition spd="slow" advTm="2411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29679A2-8732-8EC9-CD77-43C55A9465D1}"/>
              </a:ext>
            </a:extLst>
          </p:cNvPr>
          <p:cNvPicPr>
            <a:picLocks noChangeAspect="1"/>
          </p:cNvPicPr>
          <p:nvPr/>
        </p:nvPicPr>
        <p:blipFill>
          <a:blip r:embed="rId2">
            <a:extLst>
              <a:ext uri="{28A0092B-C50C-407E-A947-70E740481C1C}">
                <a14:useLocalDpi xmlns:a14="http://schemas.microsoft.com/office/drawing/2010/main" val="0"/>
              </a:ext>
            </a:extLst>
          </a:blip>
          <a:srcRect t="7456" b="7456"/>
          <a:stretch/>
        </p:blipFill>
        <p:spPr>
          <a:xfrm>
            <a:off x="484631" y="484632"/>
            <a:ext cx="4622187" cy="3103957"/>
          </a:xfrm>
          <a:prstGeom prst="rect">
            <a:avLst/>
          </a:prstGeom>
        </p:spPr>
      </p:pic>
      <p:pic>
        <p:nvPicPr>
          <p:cNvPr id="9" name="Picture 8">
            <a:extLst>
              <a:ext uri="{FF2B5EF4-FFF2-40B4-BE49-F238E27FC236}">
                <a16:creationId xmlns:a16="http://schemas.microsoft.com/office/drawing/2014/main" id="{78461C8A-889E-E549-E611-96535C6B1248}"/>
              </a:ext>
            </a:extLst>
          </p:cNvPr>
          <p:cNvPicPr>
            <a:picLocks noChangeAspect="1"/>
          </p:cNvPicPr>
          <p:nvPr/>
        </p:nvPicPr>
        <p:blipFill>
          <a:blip r:embed="rId3">
            <a:extLst>
              <a:ext uri="{28A0092B-C50C-407E-A947-70E740481C1C}">
                <a14:useLocalDpi xmlns:a14="http://schemas.microsoft.com/office/drawing/2010/main" val="0"/>
              </a:ext>
            </a:extLst>
          </a:blip>
          <a:srcRect l="1063" r="1063"/>
          <a:stretch/>
        </p:blipFill>
        <p:spPr>
          <a:xfrm>
            <a:off x="1793691" y="3886273"/>
            <a:ext cx="3735582" cy="2760452"/>
          </a:xfrm>
          <a:prstGeom prst="rect">
            <a:avLst/>
          </a:prstGeom>
        </p:spPr>
      </p:pic>
      <p:graphicFrame>
        <p:nvGraphicFramePr>
          <p:cNvPr id="11" name="Title 1">
            <a:extLst>
              <a:ext uri="{FF2B5EF4-FFF2-40B4-BE49-F238E27FC236}">
                <a16:creationId xmlns:a16="http://schemas.microsoft.com/office/drawing/2014/main" id="{30CB8220-B20D-8FA5-65C7-3ECE0BF6AB71}"/>
              </a:ext>
            </a:extLst>
          </p:cNvPr>
          <p:cNvGraphicFramePr/>
          <p:nvPr>
            <p:extLst>
              <p:ext uri="{D42A27DB-BD31-4B8C-83A1-F6EECF244321}">
                <p14:modId xmlns:p14="http://schemas.microsoft.com/office/powerpoint/2010/main" val="355504739"/>
              </p:ext>
            </p:extLst>
          </p:nvPr>
        </p:nvGraphicFramePr>
        <p:xfrm>
          <a:off x="5864372" y="826324"/>
          <a:ext cx="5828096" cy="54830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5426284"/>
      </p:ext>
    </p:extLst>
  </p:cSld>
  <p:clrMapOvr>
    <a:masterClrMapping/>
  </p:clrMapOvr>
  <mc:AlternateContent xmlns:mc="http://schemas.openxmlformats.org/markup-compatibility/2006" xmlns:p14="http://schemas.microsoft.com/office/powerpoint/2010/main">
    <mc:Choice Requires="p14">
      <p:transition spd="slow" p14:dur="2000" advTm="33627"/>
    </mc:Choice>
    <mc:Fallback xmlns="">
      <p:transition spd="slow" advTm="336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D6871B-F8DD-D997-2DD4-F85BC75E4F0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p:blipFill>
        <p:spPr>
          <a:xfrm>
            <a:off x="7689312" y="822325"/>
            <a:ext cx="1729864" cy="5184775"/>
          </a:xfrm>
        </p:spPr>
      </p:pic>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167702110"/>
              </p:ext>
            </p:extLst>
          </p:nvPr>
        </p:nvGraphicFramePr>
        <p:xfrm>
          <a:off x="1009650" y="427038"/>
          <a:ext cx="3857625" cy="5845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904437"/>
      </p:ext>
    </p:extLst>
  </p:cSld>
  <p:clrMapOvr>
    <a:masterClrMapping/>
  </p:clrMapOvr>
  <mc:AlternateContent xmlns:mc="http://schemas.openxmlformats.org/markup-compatibility/2006" xmlns:p14="http://schemas.microsoft.com/office/powerpoint/2010/main">
    <mc:Choice Requires="p14">
      <p:transition spd="slow" p14:dur="2000" advTm="24316"/>
    </mc:Choice>
    <mc:Fallback xmlns="">
      <p:transition spd="slow" advTm="2431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Title 1">
            <a:extLst>
              <a:ext uri="{FF2B5EF4-FFF2-40B4-BE49-F238E27FC236}">
                <a16:creationId xmlns:a16="http://schemas.microsoft.com/office/drawing/2014/main" id="{30CB8220-B20D-8FA5-65C7-3ECE0BF6AB71}"/>
              </a:ext>
            </a:extLst>
          </p:cNvPr>
          <p:cNvGraphicFramePr/>
          <p:nvPr>
            <p:extLst>
              <p:ext uri="{D42A27DB-BD31-4B8C-83A1-F6EECF244321}">
                <p14:modId xmlns:p14="http://schemas.microsoft.com/office/powerpoint/2010/main" val="2288312842"/>
              </p:ext>
            </p:extLst>
          </p:nvPr>
        </p:nvGraphicFramePr>
        <p:xfrm>
          <a:off x="1009650" y="427038"/>
          <a:ext cx="3857625" cy="584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4">
            <a:extLst>
              <a:ext uri="{FF2B5EF4-FFF2-40B4-BE49-F238E27FC236}">
                <a16:creationId xmlns:a16="http://schemas.microsoft.com/office/drawing/2014/main" id="{0CD6871B-F8DD-D997-2DD4-F85BC75E4F06}"/>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4744527" y="585787"/>
            <a:ext cx="7368363" cy="5164498"/>
          </a:xfrm>
        </p:spPr>
      </p:pic>
    </p:spTree>
    <p:extLst>
      <p:ext uri="{BB962C8B-B14F-4D97-AF65-F5344CB8AC3E}">
        <p14:creationId xmlns:p14="http://schemas.microsoft.com/office/powerpoint/2010/main" val="3663949825"/>
      </p:ext>
    </p:extLst>
  </p:cSld>
  <p:clrMapOvr>
    <a:masterClrMapping/>
  </p:clrMapOvr>
  <mc:AlternateContent xmlns:mc="http://schemas.openxmlformats.org/markup-compatibility/2006" xmlns:p14="http://schemas.microsoft.com/office/powerpoint/2010/main">
    <mc:Choice Requires="p14">
      <p:transition spd="slow" p14:dur="2000" advTm="16010"/>
    </mc:Choice>
    <mc:Fallback xmlns="">
      <p:transition spd="slow" advTm="1601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text, line, plot, screenshot&#10;&#10;Description automatically generated">
            <a:extLst>
              <a:ext uri="{FF2B5EF4-FFF2-40B4-BE49-F238E27FC236}">
                <a16:creationId xmlns:a16="http://schemas.microsoft.com/office/drawing/2014/main" id="{51B1D084-53C7-68AF-34F3-E15FCD7DC2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5601" y="159009"/>
            <a:ext cx="5257799" cy="5067041"/>
          </a:xfrm>
        </p:spPr>
      </p:pic>
      <p:pic>
        <p:nvPicPr>
          <p:cNvPr id="8" name="Picture 7" descr="A picture containing text, screenshot, line, plot&#10;&#10;Description automatically generated">
            <a:extLst>
              <a:ext uri="{FF2B5EF4-FFF2-40B4-BE49-F238E27FC236}">
                <a16:creationId xmlns:a16="http://schemas.microsoft.com/office/drawing/2014/main" id="{8A9CE893-BE3C-188A-BA39-584589704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113" y="154622"/>
            <a:ext cx="5805488" cy="5067041"/>
          </a:xfrm>
          <a:prstGeom prst="rect">
            <a:avLst/>
          </a:prstGeom>
        </p:spPr>
      </p:pic>
      <p:sp>
        <p:nvSpPr>
          <p:cNvPr id="9" name="TextBox 8">
            <a:extLst>
              <a:ext uri="{FF2B5EF4-FFF2-40B4-BE49-F238E27FC236}">
                <a16:creationId xmlns:a16="http://schemas.microsoft.com/office/drawing/2014/main" id="{867B76F4-70CA-3A1D-BD81-5C38E832CB74}"/>
              </a:ext>
            </a:extLst>
          </p:cNvPr>
          <p:cNvSpPr txBox="1"/>
          <p:nvPr/>
        </p:nvSpPr>
        <p:spPr>
          <a:xfrm>
            <a:off x="1014414" y="5221663"/>
            <a:ext cx="9818686" cy="1477328"/>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800" dirty="0">
                <a:effectLst/>
                <a:latin typeface="CenturyGothic"/>
              </a:rPr>
              <a:t>From the weekly trends, below were the major highlights:</a:t>
            </a:r>
            <a:br>
              <a:rPr lang="en-US" sz="1800" dirty="0">
                <a:effectLst/>
                <a:latin typeface="CenturyGothic"/>
              </a:rPr>
            </a:br>
            <a:r>
              <a:rPr lang="en-US" sz="1800" dirty="0">
                <a:effectLst/>
                <a:latin typeface="CenturyGothic"/>
              </a:rPr>
              <a:t>- Highest number of orders as well as the highest revenue was generated in week-42.</a:t>
            </a:r>
            <a:br>
              <a:rPr lang="en-US" sz="1800" dirty="0">
                <a:effectLst/>
                <a:latin typeface="CenturyGothic"/>
              </a:rPr>
            </a:br>
            <a:r>
              <a:rPr lang="en-US" sz="1800" dirty="0">
                <a:effectLst/>
                <a:latin typeface="CenturyGothic"/>
              </a:rPr>
              <a:t>- The maximum Revenue was generated for Home Audio followed by Camera Accessory. </a:t>
            </a:r>
          </a:p>
          <a:p>
            <a:r>
              <a:rPr lang="en-US" sz="1800" dirty="0">
                <a:effectLst/>
                <a:latin typeface="CenturyGothic"/>
              </a:rPr>
              <a:t>- The highest count of orders were generated for Gaming Accessory.</a:t>
            </a:r>
            <a:endParaRPr lang="en-US" dirty="0">
              <a:effectLst/>
            </a:endParaRPr>
          </a:p>
          <a:p>
            <a:endParaRPr lang="en-US" dirty="0"/>
          </a:p>
        </p:txBody>
      </p:sp>
    </p:spTree>
    <p:extLst>
      <p:ext uri="{BB962C8B-B14F-4D97-AF65-F5344CB8AC3E}">
        <p14:creationId xmlns:p14="http://schemas.microsoft.com/office/powerpoint/2010/main" val="1512752094"/>
      </p:ext>
    </p:extLst>
  </p:cSld>
  <p:clrMapOvr>
    <a:masterClrMapping/>
  </p:clrMapOvr>
  <mc:AlternateContent xmlns:mc="http://schemas.openxmlformats.org/markup-compatibility/2006" xmlns:p14="http://schemas.microsoft.com/office/powerpoint/2010/main">
    <mc:Choice Requires="p14">
      <p:transition spd="slow" p14:dur="2000" advTm="22415"/>
    </mc:Choice>
    <mc:Fallback xmlns="">
      <p:transition spd="slow" advTm="224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9CE893-BE3C-188A-BA39-5845897046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05148" y="1155700"/>
            <a:ext cx="10037218" cy="3111500"/>
          </a:xfrm>
          <a:prstGeom prst="rect">
            <a:avLst/>
          </a:prstGeom>
        </p:spPr>
      </p:pic>
      <p:sp>
        <p:nvSpPr>
          <p:cNvPr id="9" name="TextBox 8">
            <a:extLst>
              <a:ext uri="{FF2B5EF4-FFF2-40B4-BE49-F238E27FC236}">
                <a16:creationId xmlns:a16="http://schemas.microsoft.com/office/drawing/2014/main" id="{867B76F4-70CA-3A1D-BD81-5C38E832CB74}"/>
              </a:ext>
            </a:extLst>
          </p:cNvPr>
          <p:cNvSpPr txBox="1"/>
          <p:nvPr/>
        </p:nvSpPr>
        <p:spPr>
          <a:xfrm>
            <a:off x="905148" y="4688263"/>
            <a:ext cx="10037218" cy="923330"/>
          </a:xfrm>
          <a:prstGeom prst="rect">
            <a:avLst/>
          </a:prstGeom>
          <a:ln>
            <a:solidFill>
              <a:schemeClr val="accent3"/>
            </a:solidFill>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800" dirty="0">
                <a:solidFill>
                  <a:schemeClr val="bg1"/>
                </a:solidFill>
                <a:effectLst/>
                <a:latin typeface="CenturyGothic"/>
              </a:rPr>
              <a:t>Finally, with the help of above scatterplot, we had observed that there is a negative correlation between the NPS &amp; total sales(GMV) across all the product subcategories.</a:t>
            </a:r>
            <a:endParaRPr lang="en-US" dirty="0">
              <a:solidFill>
                <a:schemeClr val="bg1"/>
              </a:solidFill>
              <a:effectLst/>
            </a:endParaRPr>
          </a:p>
          <a:p>
            <a:endParaRPr lang="en-US" dirty="0"/>
          </a:p>
        </p:txBody>
      </p:sp>
    </p:spTree>
    <p:extLst>
      <p:ext uri="{BB962C8B-B14F-4D97-AF65-F5344CB8AC3E}">
        <p14:creationId xmlns:p14="http://schemas.microsoft.com/office/powerpoint/2010/main" val="1706712310"/>
      </p:ext>
    </p:extLst>
  </p:cSld>
  <p:clrMapOvr>
    <a:masterClrMapping/>
  </p:clrMapOvr>
  <mc:AlternateContent xmlns:mc="http://schemas.openxmlformats.org/markup-compatibility/2006" xmlns:p14="http://schemas.microsoft.com/office/powerpoint/2010/main">
    <mc:Choice Requires="p14">
      <p:transition spd="slow" p14:dur="2000" advTm="18611"/>
    </mc:Choice>
    <mc:Fallback xmlns="">
      <p:transition spd="slow" advTm="1861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mn-lt"/>
                <a:ea typeface="+mn-ea"/>
                <a:cs typeface="+mn-cs"/>
              </a:rPr>
              <a:t>Model building and Evaluation</a:t>
            </a:r>
          </a:p>
        </p:txBody>
      </p:sp>
      <p:pic>
        <p:nvPicPr>
          <p:cNvPr id="2052" name="Picture 4" descr="Exploratory Analysis Icon - Download in Line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851" y="3928056"/>
            <a:ext cx="2711003" cy="271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612421"/>
      </p:ext>
    </p:extLst>
  </p:cSld>
  <p:clrMapOvr>
    <a:masterClrMapping/>
  </p:clrMapOvr>
  <mc:AlternateContent xmlns:mc="http://schemas.openxmlformats.org/markup-compatibility/2006" xmlns:p14="http://schemas.microsoft.com/office/powerpoint/2010/main">
    <mc:Choice Requires="p14">
      <p:transition spd="slow" p14:dur="2000" advTm="7819"/>
    </mc:Choice>
    <mc:Fallback xmlns="">
      <p:transition spd="slow" advTm="781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1821204299"/>
              </p:ext>
            </p:extLst>
          </p:nvPr>
        </p:nvGraphicFramePr>
        <p:xfrm>
          <a:off x="1009650" y="427038"/>
          <a:ext cx="4210050" cy="584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5">
            <a:extLst>
              <a:ext uri="{FF2B5EF4-FFF2-40B4-BE49-F238E27FC236}">
                <a16:creationId xmlns:a16="http://schemas.microsoft.com/office/drawing/2014/main" id="{DD7936B7-5CCE-3186-948C-FF0F1344F3EB}"/>
              </a:ext>
            </a:extLst>
          </p:cNvPr>
          <p:cNvGraphicFramePr>
            <a:graphicFrameLocks noGrp="1"/>
          </p:cNvGraphicFramePr>
          <p:nvPr>
            <p:ph idx="1"/>
            <p:extLst>
              <p:ext uri="{D42A27DB-BD31-4B8C-83A1-F6EECF244321}">
                <p14:modId xmlns:p14="http://schemas.microsoft.com/office/powerpoint/2010/main" val="3417293141"/>
              </p:ext>
            </p:extLst>
          </p:nvPr>
        </p:nvGraphicFramePr>
        <p:xfrm>
          <a:off x="5981700" y="168065"/>
          <a:ext cx="5969001" cy="6363119"/>
        </p:xfrm>
        <a:graphic>
          <a:graphicData uri="http://schemas.openxmlformats.org/drawingml/2006/table">
            <a:tbl>
              <a:tblPr firstRow="1" bandRow="1">
                <a:tableStyleId>{5C22544A-7EE6-4342-B048-85BDC9FD1C3A}</a:tableStyleId>
              </a:tblPr>
              <a:tblGrid>
                <a:gridCol w="1989667">
                  <a:extLst>
                    <a:ext uri="{9D8B030D-6E8A-4147-A177-3AD203B41FA5}">
                      <a16:colId xmlns:a16="http://schemas.microsoft.com/office/drawing/2014/main" val="3228161777"/>
                    </a:ext>
                  </a:extLst>
                </a:gridCol>
                <a:gridCol w="1989667">
                  <a:extLst>
                    <a:ext uri="{9D8B030D-6E8A-4147-A177-3AD203B41FA5}">
                      <a16:colId xmlns:a16="http://schemas.microsoft.com/office/drawing/2014/main" val="880738389"/>
                    </a:ext>
                  </a:extLst>
                </a:gridCol>
                <a:gridCol w="1989667">
                  <a:extLst>
                    <a:ext uri="{9D8B030D-6E8A-4147-A177-3AD203B41FA5}">
                      <a16:colId xmlns:a16="http://schemas.microsoft.com/office/drawing/2014/main" val="3742169324"/>
                    </a:ext>
                  </a:extLst>
                </a:gridCol>
              </a:tblGrid>
              <a:tr h="875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Model </a:t>
                      </a:r>
                      <a:endParaRPr lang="en-US" dirty="0">
                        <a:effectLst/>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Important Features </a:t>
                      </a:r>
                      <a:endParaRPr lang="en-US" dirty="0">
                        <a:effectLst/>
                      </a:endParaRPr>
                    </a:p>
                    <a:p>
                      <a:pPr algn="ctr"/>
                      <a:endParaRPr lang="en-US" dirty="0"/>
                    </a:p>
                  </a:txBody>
                  <a:tcPr/>
                </a:tc>
                <a:tc>
                  <a:txBody>
                    <a:bodyPr/>
                    <a:lstStyle/>
                    <a:p>
                      <a:pPr algn="ctr"/>
                      <a:r>
                        <a:rPr lang="en-US" sz="1800" b="1" kern="1200" dirty="0">
                          <a:solidFill>
                            <a:schemeClr val="lt1"/>
                          </a:solidFill>
                          <a:effectLst/>
                          <a:latin typeface="+mn-lt"/>
                          <a:ea typeface="+mn-ea"/>
                          <a:cs typeface="+mn-cs"/>
                        </a:rPr>
                        <a:t>Accuracy </a:t>
                      </a:r>
                      <a:endParaRPr lang="en-US" dirty="0">
                        <a:effectLst/>
                      </a:endParaRPr>
                    </a:p>
                    <a:p>
                      <a:pPr algn="ctr"/>
                      <a:r>
                        <a:rPr lang="en-US" sz="1800" b="1" kern="1200" dirty="0">
                          <a:solidFill>
                            <a:schemeClr val="lt1"/>
                          </a:solidFill>
                          <a:effectLst/>
                          <a:latin typeface="+mn-lt"/>
                          <a:ea typeface="+mn-ea"/>
                          <a:cs typeface="+mn-cs"/>
                        </a:rPr>
                        <a:t>(on test dataset)</a:t>
                      </a:r>
                      <a:endParaRPr lang="en-US" dirty="0">
                        <a:effectLst/>
                      </a:endParaRPr>
                    </a:p>
                    <a:p>
                      <a:pPr algn="ctr"/>
                      <a:endParaRPr lang="en-US" dirty="0"/>
                    </a:p>
                  </a:txBody>
                  <a:tcPr/>
                </a:tc>
                <a:extLst>
                  <a:ext uri="{0D108BD9-81ED-4DB2-BD59-A6C34878D82A}">
                    <a16:rowId xmlns:a16="http://schemas.microsoft.com/office/drawing/2014/main" val="1104944652"/>
                  </a:ext>
                </a:extLst>
              </a:tr>
              <a:tr h="12555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Linear / Additive </a:t>
                      </a:r>
                      <a:endParaRPr lang="en-US" dirty="0">
                        <a:effectLst/>
                      </a:endParaRPr>
                    </a:p>
                    <a:p>
                      <a:endParaRPr lang="en-US" dirty="0"/>
                    </a:p>
                  </a:txBody>
                  <a:tcPr/>
                </a:tc>
                <a:tc>
                  <a:txBody>
                    <a:bodyPr/>
                    <a:lstStyle/>
                    <a:p>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adStock_Online</a:t>
                      </a:r>
                      <a:r>
                        <a:rPr lang="en-US" sz="1600" b="0" i="0" kern="1200" dirty="0">
                          <a:solidFill>
                            <a:schemeClr val="dk1"/>
                          </a:solidFill>
                          <a:effectLst/>
                          <a:latin typeface="+mn-lt"/>
                          <a:ea typeface="+mn-ea"/>
                          <a:cs typeface="+mn-cs"/>
                        </a:rPr>
                        <a:t> marketing', 'Binoculars', '</a:t>
                      </a:r>
                      <a:r>
                        <a:rPr lang="en-US" sz="1600" b="0" i="0" kern="1200" dirty="0" err="1">
                          <a:solidFill>
                            <a:schemeClr val="dk1"/>
                          </a:solidFill>
                          <a:effectLst/>
                          <a:latin typeface="+mn-lt"/>
                          <a:ea typeface="+mn-ea"/>
                          <a:cs typeface="+mn-cs"/>
                        </a:rPr>
                        <a:t>CameraBattery</a:t>
                      </a:r>
                      <a:r>
                        <a:rPr lang="en-US" sz="1600" b="0" i="0" kern="1200" dirty="0">
                          <a:solidFill>
                            <a:schemeClr val="dk1"/>
                          </a:solidFill>
                          <a:effectLst/>
                          <a:latin typeface="+mn-lt"/>
                          <a:ea typeface="+mn-ea"/>
                          <a:cs typeface="+mn-cs"/>
                        </a:rPr>
                        <a:t>', 'Filter', 'Strap</a:t>
                      </a:r>
                      <a:endParaRPr lang="en-US" sz="1600" dirty="0"/>
                    </a:p>
                  </a:txBody>
                  <a:tcPr/>
                </a:tc>
                <a:tc>
                  <a:txBody>
                    <a:bodyPr/>
                    <a:lstStyle/>
                    <a:p>
                      <a:r>
                        <a:rPr lang="en-US" sz="1800" b="0" i="0" kern="1200" dirty="0">
                          <a:solidFill>
                            <a:schemeClr val="dk1"/>
                          </a:solidFill>
                          <a:effectLst/>
                          <a:latin typeface="+mn-lt"/>
                          <a:ea typeface="+mn-ea"/>
                          <a:cs typeface="+mn-cs"/>
                        </a:rPr>
                        <a:t>96.08%</a:t>
                      </a:r>
                      <a:endParaRPr lang="en-US" dirty="0"/>
                    </a:p>
                  </a:txBody>
                  <a:tcPr/>
                </a:tc>
                <a:extLst>
                  <a:ext uri="{0D108BD9-81ED-4DB2-BD59-A6C34878D82A}">
                    <a16:rowId xmlns:a16="http://schemas.microsoft.com/office/drawing/2014/main" val="2318493478"/>
                  </a:ext>
                </a:extLst>
              </a:tr>
              <a:tr h="17534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Multiplicative </a:t>
                      </a:r>
                      <a:endParaRPr lang="en-US" dirty="0">
                        <a:effectLst/>
                      </a:endParaRPr>
                    </a:p>
                    <a:p>
                      <a:endParaRPr lang="en-US" dirty="0"/>
                    </a:p>
                  </a:txBody>
                  <a:tcPr/>
                </a:tc>
                <a:tc>
                  <a:txBody>
                    <a:bodyPr/>
                    <a:lstStyle/>
                    <a:p>
                      <a:r>
                        <a:rPr lang="en-US" sz="1600" b="0" i="0" kern="1200" dirty="0">
                          <a:solidFill>
                            <a:schemeClr val="dk1"/>
                          </a:solidFill>
                          <a:effectLst/>
                          <a:latin typeface="+mn-lt"/>
                          <a:ea typeface="+mn-ea"/>
                          <a:cs typeface="+mn-cs"/>
                        </a:rPr>
                        <a:t>discount', '</a:t>
                      </a:r>
                      <a:r>
                        <a:rPr lang="en-US" sz="1600" b="0" i="0" kern="1200" dirty="0" err="1">
                          <a:solidFill>
                            <a:schemeClr val="dk1"/>
                          </a:solidFill>
                          <a:effectLst/>
                          <a:latin typeface="+mn-lt"/>
                          <a:ea typeface="+mn-ea"/>
                          <a:cs typeface="+mn-cs"/>
                        </a:rPr>
                        <a:t>total_premiumn_products</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CameraBag</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CameraBatteryCharger</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CameraBatteryGrip</a:t>
                      </a:r>
                      <a:r>
                        <a:rPr lang="en-US" sz="1600" b="0" i="0" kern="1200" dirty="0">
                          <a:solidFill>
                            <a:schemeClr val="dk1"/>
                          </a:solidFill>
                          <a:effectLst/>
                          <a:latin typeface="+mn-lt"/>
                          <a:ea typeface="+mn-ea"/>
                          <a:cs typeface="+mn-cs"/>
                        </a:rPr>
                        <a:t>'</a:t>
                      </a:r>
                      <a:endParaRPr lang="en-US" sz="1400" dirty="0"/>
                    </a:p>
                  </a:txBody>
                  <a:tcPr/>
                </a:tc>
                <a:tc>
                  <a:txBody>
                    <a:bodyPr/>
                    <a:lstStyle/>
                    <a:p>
                      <a:r>
                        <a:rPr lang="en-US" sz="1800" b="0" i="0" kern="1200" dirty="0">
                          <a:solidFill>
                            <a:schemeClr val="dk1"/>
                          </a:solidFill>
                          <a:effectLst/>
                          <a:latin typeface="+mn-lt"/>
                          <a:ea typeface="+mn-ea"/>
                          <a:cs typeface="+mn-cs"/>
                        </a:rPr>
                        <a:t>99.93%</a:t>
                      </a:r>
                      <a:endParaRPr lang="en-US" dirty="0"/>
                    </a:p>
                  </a:txBody>
                  <a:tcPr/>
                </a:tc>
                <a:extLst>
                  <a:ext uri="{0D108BD9-81ED-4DB2-BD59-A6C34878D82A}">
                    <a16:rowId xmlns:a16="http://schemas.microsoft.com/office/drawing/2014/main" val="3257610999"/>
                  </a:ext>
                </a:extLst>
              </a:tr>
              <a:tr h="23846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Distributed Lag </a:t>
                      </a:r>
                      <a:endParaRPr lang="en-US" dirty="0">
                        <a:effectLst/>
                      </a:endParaRPr>
                    </a:p>
                    <a:p>
                      <a:endParaRPr lang="en-US" dirty="0"/>
                    </a:p>
                  </a:txBody>
                  <a:tcPr/>
                </a:tc>
                <a:tc>
                  <a:txBody>
                    <a:bodyPr/>
                    <a:lstStyle/>
                    <a:p>
                      <a:r>
                        <a:rPr lang="en-US" sz="1600" b="0" i="0" kern="1200" dirty="0" err="1">
                          <a:solidFill>
                            <a:schemeClr val="dk1"/>
                          </a:solidFill>
                          <a:effectLst/>
                          <a:latin typeface="+mn-lt"/>
                          <a:ea typeface="+mn-ea"/>
                          <a:cs typeface="+mn-cs"/>
                        </a:rPr>
                        <a:t>CameraAccessory</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CameraBag</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CameraBattery</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CameraTripod</a:t>
                      </a:r>
                      <a:r>
                        <a:rPr lang="en-US" sz="1600" b="0" i="0" kern="1200" dirty="0">
                          <a:solidFill>
                            <a:schemeClr val="dk1"/>
                          </a:solidFill>
                          <a:effectLst/>
                          <a:latin typeface="+mn-lt"/>
                          <a:ea typeface="+mn-ea"/>
                          <a:cs typeface="+mn-cs"/>
                        </a:rPr>
                        <a:t>', 'Flash', 'adStock_TV_lag2', 'adStock_Other_lag2', 'adStock_Other_lag3'</a:t>
                      </a:r>
                      <a:endParaRPr lang="en-US" sz="1600" dirty="0"/>
                    </a:p>
                  </a:txBody>
                  <a:tcPr/>
                </a:tc>
                <a:tc>
                  <a:txBody>
                    <a:bodyPr/>
                    <a:lstStyle/>
                    <a:p>
                      <a:r>
                        <a:rPr lang="en-US" sz="1800" b="0" i="0" kern="1200" dirty="0">
                          <a:solidFill>
                            <a:schemeClr val="dk1"/>
                          </a:solidFill>
                          <a:effectLst/>
                          <a:latin typeface="+mn-lt"/>
                          <a:ea typeface="+mn-ea"/>
                          <a:cs typeface="+mn-cs"/>
                        </a:rPr>
                        <a:t>97.04%</a:t>
                      </a:r>
                      <a:endParaRPr lang="en-US" dirty="0"/>
                    </a:p>
                  </a:txBody>
                  <a:tcPr/>
                </a:tc>
                <a:extLst>
                  <a:ext uri="{0D108BD9-81ED-4DB2-BD59-A6C34878D82A}">
                    <a16:rowId xmlns:a16="http://schemas.microsoft.com/office/drawing/2014/main" val="1061263309"/>
                  </a:ext>
                </a:extLst>
              </a:tr>
            </a:tbl>
          </a:graphicData>
        </a:graphic>
      </p:graphicFrame>
    </p:spTree>
    <p:extLst>
      <p:ext uri="{BB962C8B-B14F-4D97-AF65-F5344CB8AC3E}">
        <p14:creationId xmlns:p14="http://schemas.microsoft.com/office/powerpoint/2010/main" val="1250515005"/>
      </p:ext>
    </p:extLst>
  </p:cSld>
  <p:clrMapOvr>
    <a:masterClrMapping/>
  </p:clrMapOvr>
  <mc:AlternateContent xmlns:mc="http://schemas.openxmlformats.org/markup-compatibility/2006" xmlns:p14="http://schemas.microsoft.com/office/powerpoint/2010/main">
    <mc:Choice Requires="p14">
      <p:transition spd="slow" p14:dur="2000" advTm="11222"/>
    </mc:Choice>
    <mc:Fallback xmlns="">
      <p:transition spd="slow" advTm="1122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3652029192"/>
              </p:ext>
            </p:extLst>
          </p:nvPr>
        </p:nvGraphicFramePr>
        <p:xfrm>
          <a:off x="1009650" y="427038"/>
          <a:ext cx="4210050" cy="584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5">
            <a:extLst>
              <a:ext uri="{FF2B5EF4-FFF2-40B4-BE49-F238E27FC236}">
                <a16:creationId xmlns:a16="http://schemas.microsoft.com/office/drawing/2014/main" id="{DD7936B7-5CCE-3186-948C-FF0F1344F3EB}"/>
              </a:ext>
            </a:extLst>
          </p:cNvPr>
          <p:cNvGraphicFramePr>
            <a:graphicFrameLocks noGrp="1"/>
          </p:cNvGraphicFramePr>
          <p:nvPr>
            <p:ph idx="1"/>
            <p:extLst>
              <p:ext uri="{D42A27DB-BD31-4B8C-83A1-F6EECF244321}">
                <p14:modId xmlns:p14="http://schemas.microsoft.com/office/powerpoint/2010/main" val="1824225292"/>
              </p:ext>
            </p:extLst>
          </p:nvPr>
        </p:nvGraphicFramePr>
        <p:xfrm>
          <a:off x="5969000" y="191641"/>
          <a:ext cx="5969001" cy="6426676"/>
        </p:xfrm>
        <a:graphic>
          <a:graphicData uri="http://schemas.openxmlformats.org/drawingml/2006/table">
            <a:tbl>
              <a:tblPr firstRow="1" bandRow="1">
                <a:tableStyleId>{5C22544A-7EE6-4342-B048-85BDC9FD1C3A}</a:tableStyleId>
              </a:tblPr>
              <a:tblGrid>
                <a:gridCol w="1989667">
                  <a:extLst>
                    <a:ext uri="{9D8B030D-6E8A-4147-A177-3AD203B41FA5}">
                      <a16:colId xmlns:a16="http://schemas.microsoft.com/office/drawing/2014/main" val="3228161777"/>
                    </a:ext>
                  </a:extLst>
                </a:gridCol>
                <a:gridCol w="2264833">
                  <a:extLst>
                    <a:ext uri="{9D8B030D-6E8A-4147-A177-3AD203B41FA5}">
                      <a16:colId xmlns:a16="http://schemas.microsoft.com/office/drawing/2014/main" val="880738389"/>
                    </a:ext>
                  </a:extLst>
                </a:gridCol>
                <a:gridCol w="1714501">
                  <a:extLst>
                    <a:ext uri="{9D8B030D-6E8A-4147-A177-3AD203B41FA5}">
                      <a16:colId xmlns:a16="http://schemas.microsoft.com/office/drawing/2014/main" val="3742169324"/>
                    </a:ext>
                  </a:extLst>
                </a:gridCol>
              </a:tblGrid>
              <a:tr h="895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Model </a:t>
                      </a:r>
                      <a:endParaRPr lang="en-US" dirty="0">
                        <a:effectLst/>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Important Features </a:t>
                      </a:r>
                      <a:endParaRPr lang="en-US" dirty="0">
                        <a:effectLst/>
                      </a:endParaRPr>
                    </a:p>
                    <a:p>
                      <a:pPr algn="ctr"/>
                      <a:endParaRPr lang="en-US" dirty="0"/>
                    </a:p>
                  </a:txBody>
                  <a:tcPr/>
                </a:tc>
                <a:tc>
                  <a:txBody>
                    <a:bodyPr/>
                    <a:lstStyle/>
                    <a:p>
                      <a:pPr algn="ctr"/>
                      <a:r>
                        <a:rPr lang="en-US" sz="1800" b="1" kern="1200" dirty="0">
                          <a:solidFill>
                            <a:schemeClr val="lt1"/>
                          </a:solidFill>
                          <a:effectLst/>
                          <a:latin typeface="+mn-lt"/>
                          <a:ea typeface="+mn-ea"/>
                          <a:cs typeface="+mn-cs"/>
                        </a:rPr>
                        <a:t>Accuracy </a:t>
                      </a:r>
                      <a:endParaRPr lang="en-US" dirty="0">
                        <a:effectLst/>
                      </a:endParaRPr>
                    </a:p>
                    <a:p>
                      <a:pPr algn="ctr"/>
                      <a:r>
                        <a:rPr lang="en-US" sz="1800" b="1" kern="1200" dirty="0">
                          <a:solidFill>
                            <a:schemeClr val="lt1"/>
                          </a:solidFill>
                          <a:effectLst/>
                          <a:latin typeface="+mn-lt"/>
                          <a:ea typeface="+mn-ea"/>
                          <a:cs typeface="+mn-cs"/>
                        </a:rPr>
                        <a:t>(on test dataset)</a:t>
                      </a:r>
                      <a:endParaRPr lang="en-US" dirty="0">
                        <a:effectLst/>
                      </a:endParaRPr>
                    </a:p>
                    <a:p>
                      <a:pPr algn="ctr"/>
                      <a:endParaRPr lang="en-US" dirty="0"/>
                    </a:p>
                  </a:txBody>
                  <a:tcPr/>
                </a:tc>
                <a:extLst>
                  <a:ext uri="{0D108BD9-81ED-4DB2-BD59-A6C34878D82A}">
                    <a16:rowId xmlns:a16="http://schemas.microsoft.com/office/drawing/2014/main" val="1104944652"/>
                  </a:ext>
                </a:extLst>
              </a:tr>
              <a:tr h="1760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Linear / Additive </a:t>
                      </a:r>
                      <a:endParaRPr lang="en-US" dirty="0">
                        <a:effectLst/>
                      </a:endParaRPr>
                    </a:p>
                    <a:p>
                      <a:endParaRPr lang="en-US" dirty="0"/>
                    </a:p>
                  </a:txBody>
                  <a:tcPr/>
                </a:tc>
                <a:tc>
                  <a:txBody>
                    <a:bodyPr/>
                    <a:lstStyle/>
                    <a:p>
                      <a:pPr algn="l"/>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adStock_TV</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GamePad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GamingHeadset</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GamingMemoryCard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GamingMouse</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JoystickGamingWheel</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MotionController</a:t>
                      </a:r>
                      <a:r>
                        <a:rPr lang="en-US" sz="1600" b="0" i="0" kern="1200" dirty="0">
                          <a:solidFill>
                            <a:schemeClr val="dk1"/>
                          </a:solidFill>
                          <a:effectLst/>
                          <a:latin typeface="+mn-lt"/>
                          <a:ea typeface="+mn-ea"/>
                          <a:cs typeface="+mn-cs"/>
                        </a:rPr>
                        <a:t>'</a:t>
                      </a:r>
                      <a:endParaRPr lang="en-US" sz="1400" dirty="0"/>
                    </a:p>
                  </a:txBody>
                  <a:tcPr/>
                </a:tc>
                <a:tc>
                  <a:txBody>
                    <a:bodyPr/>
                    <a:lstStyle/>
                    <a:p>
                      <a:r>
                        <a:rPr lang="en-US" sz="1800" b="0" i="0" kern="1200" dirty="0">
                          <a:solidFill>
                            <a:schemeClr val="dk1"/>
                          </a:solidFill>
                          <a:effectLst/>
                          <a:latin typeface="+mn-lt"/>
                          <a:ea typeface="+mn-ea"/>
                          <a:cs typeface="+mn-cs"/>
                        </a:rPr>
                        <a:t>98.25%</a:t>
                      </a:r>
                      <a:endParaRPr lang="en-US" dirty="0"/>
                    </a:p>
                  </a:txBody>
                  <a:tcPr/>
                </a:tc>
                <a:extLst>
                  <a:ext uri="{0D108BD9-81ED-4DB2-BD59-A6C34878D82A}">
                    <a16:rowId xmlns:a16="http://schemas.microsoft.com/office/drawing/2014/main" val="2318493478"/>
                  </a:ext>
                </a:extLst>
              </a:tr>
              <a:tr h="1475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Multiplicative </a:t>
                      </a:r>
                      <a:endParaRPr lang="en-US" dirty="0">
                        <a:effectLst/>
                      </a:endParaRPr>
                    </a:p>
                    <a:p>
                      <a:endParaRPr lang="en-US" dirty="0"/>
                    </a:p>
                  </a:txBody>
                  <a:tcPr/>
                </a:tc>
                <a:tc>
                  <a:txBody>
                    <a:bodyPr/>
                    <a:lstStyle/>
                    <a:p>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GamingHeadset</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JoystickGamingWheel</a:t>
                      </a:r>
                      <a:r>
                        <a:rPr lang="en-US" sz="1600" b="0" i="0" kern="1200" dirty="0">
                          <a:solidFill>
                            <a:schemeClr val="dk1"/>
                          </a:solidFill>
                          <a:effectLst/>
                          <a:latin typeface="+mn-lt"/>
                          <a:ea typeface="+mn-ea"/>
                          <a:cs typeface="+mn-cs"/>
                        </a:rPr>
                        <a:t>'</a:t>
                      </a:r>
                      <a:endParaRPr lang="en-US" sz="1400" dirty="0"/>
                    </a:p>
                  </a:txBody>
                  <a:tcPr/>
                </a:tc>
                <a:tc>
                  <a:txBody>
                    <a:bodyPr/>
                    <a:lstStyle/>
                    <a:p>
                      <a:r>
                        <a:rPr lang="en-US" sz="1800" b="0" i="0" kern="1200" dirty="0">
                          <a:solidFill>
                            <a:schemeClr val="dk1"/>
                          </a:solidFill>
                          <a:effectLst/>
                          <a:latin typeface="+mn-lt"/>
                          <a:ea typeface="+mn-ea"/>
                          <a:cs typeface="+mn-cs"/>
                        </a:rPr>
                        <a:t>94.31%</a:t>
                      </a:r>
                      <a:endParaRPr lang="en-US" dirty="0"/>
                    </a:p>
                  </a:txBody>
                  <a:tcPr/>
                </a:tc>
                <a:extLst>
                  <a:ext uri="{0D108BD9-81ED-4DB2-BD59-A6C34878D82A}">
                    <a16:rowId xmlns:a16="http://schemas.microsoft.com/office/drawing/2014/main" val="3257610999"/>
                  </a:ext>
                </a:extLst>
              </a:tr>
              <a:tr h="2237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Distributed Lag </a:t>
                      </a:r>
                      <a:endParaRPr lang="en-US" dirty="0">
                        <a:effectLst/>
                      </a:endParaRPr>
                    </a:p>
                    <a:p>
                      <a:endParaRPr lang="en-US" dirty="0"/>
                    </a:p>
                  </a:txBody>
                  <a:tcPr/>
                </a:tc>
                <a:tc>
                  <a:txBody>
                    <a:bodyPr/>
                    <a:lstStyle/>
                    <a:p>
                      <a:r>
                        <a:rPr lang="en-US" sz="1600" b="0" i="0" kern="1200" dirty="0">
                          <a:solidFill>
                            <a:schemeClr val="dk1"/>
                          </a:solidFill>
                          <a:effectLst/>
                          <a:latin typeface="+mn-lt"/>
                          <a:ea typeface="+mn-ea"/>
                          <a:cs typeface="+mn-cs"/>
                        </a:rPr>
                        <a:t>'</a:t>
                      </a:r>
                      <a:r>
                        <a:rPr lang="en-US" sz="1600" b="0" i="0" kern="1200" dirty="0" err="1">
                          <a:solidFill>
                            <a:schemeClr val="dk1"/>
                          </a:solidFill>
                          <a:effectLst/>
                          <a:latin typeface="+mn-lt"/>
                          <a:ea typeface="+mn-ea"/>
                          <a:cs typeface="+mn-cs"/>
                        </a:rPr>
                        <a:t>GamePad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GamingHeadset</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GamingKeyboard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GamingMemoryCard</a:t>
                      </a:r>
                      <a:r>
                        <a:rPr lang="en-US" sz="1600" b="0" i="0" kern="1200" dirty="0">
                          <a:solidFill>
                            <a:schemeClr val="dk1"/>
                          </a:solidFill>
                          <a:effectLst/>
                          <a:latin typeface="+mn-lt"/>
                          <a:ea typeface="+mn-ea"/>
                          <a:cs typeface="+mn-cs"/>
                        </a:rPr>
                        <a:t>', '</a:t>
                      </a:r>
                      <a:r>
                        <a:rPr lang="en-US" sz="1600" b="0" i="0" kern="1200" dirty="0" err="1">
                          <a:solidFill>
                            <a:schemeClr val="dk1"/>
                          </a:solidFill>
                          <a:effectLst/>
                          <a:latin typeface="+mn-lt"/>
                          <a:ea typeface="+mn-ea"/>
                          <a:cs typeface="+mn-cs"/>
                        </a:rPr>
                        <a:t>GamingMouse</a:t>
                      </a:r>
                      <a:r>
                        <a:rPr lang="en-US" sz="1600" b="0" i="0" kern="1200" dirty="0">
                          <a:solidFill>
                            <a:schemeClr val="dk1"/>
                          </a:solidFill>
                          <a:effectLst/>
                          <a:latin typeface="+mn-lt"/>
                          <a:ea typeface="+mn-ea"/>
                          <a:cs typeface="+mn-cs"/>
                        </a:rPr>
                        <a:t>', 'gmv_lag3', 'product_procurement_sla_lag1', 'NPS_lag3'</a:t>
                      </a:r>
                      <a:endParaRPr lang="en-US" sz="1400" dirty="0"/>
                    </a:p>
                  </a:txBody>
                  <a:tcPr/>
                </a:tc>
                <a:tc>
                  <a:txBody>
                    <a:bodyPr/>
                    <a:lstStyle/>
                    <a:p>
                      <a:r>
                        <a:rPr lang="en-US" sz="1800" b="0" i="0" kern="1200" dirty="0">
                          <a:solidFill>
                            <a:schemeClr val="dk1"/>
                          </a:solidFill>
                          <a:effectLst/>
                          <a:latin typeface="+mn-lt"/>
                          <a:ea typeface="+mn-ea"/>
                          <a:cs typeface="+mn-cs"/>
                        </a:rPr>
                        <a:t>96.76%</a:t>
                      </a:r>
                      <a:endParaRPr lang="en-US" dirty="0"/>
                    </a:p>
                  </a:txBody>
                  <a:tcPr/>
                </a:tc>
                <a:extLst>
                  <a:ext uri="{0D108BD9-81ED-4DB2-BD59-A6C34878D82A}">
                    <a16:rowId xmlns:a16="http://schemas.microsoft.com/office/drawing/2014/main" val="1061263309"/>
                  </a:ext>
                </a:extLst>
              </a:tr>
            </a:tbl>
          </a:graphicData>
        </a:graphic>
      </p:graphicFrame>
    </p:spTree>
    <p:extLst>
      <p:ext uri="{BB962C8B-B14F-4D97-AF65-F5344CB8AC3E}">
        <p14:creationId xmlns:p14="http://schemas.microsoft.com/office/powerpoint/2010/main" val="2016004361"/>
      </p:ext>
    </p:extLst>
  </p:cSld>
  <p:clrMapOvr>
    <a:masterClrMapping/>
  </p:clrMapOvr>
  <mc:AlternateContent xmlns:mc="http://schemas.openxmlformats.org/markup-compatibility/2006" xmlns:p14="http://schemas.microsoft.com/office/powerpoint/2010/main">
    <mc:Choice Requires="p14">
      <p:transition spd="slow" p14:dur="2000" advTm="15840"/>
    </mc:Choice>
    <mc:Fallback xmlns="">
      <p:transition spd="slow" advTm="1584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4128" y="585216"/>
            <a:ext cx="1970207" cy="1499616"/>
          </a:xfrm>
        </p:spPr>
        <p:txBody>
          <a:bodyPr/>
          <a:lstStyle/>
          <a:p>
            <a:r>
              <a:rPr lang="en-US" dirty="0"/>
              <a:t>AGENDA</a:t>
            </a:r>
          </a:p>
        </p:txBody>
      </p:sp>
      <p:sp>
        <p:nvSpPr>
          <p:cNvPr id="6" name="Notched Right Arrow 5"/>
          <p:cNvSpPr/>
          <p:nvPr/>
        </p:nvSpPr>
        <p:spPr>
          <a:xfrm>
            <a:off x="1828926" y="1823502"/>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1</a:t>
            </a:r>
          </a:p>
        </p:txBody>
      </p:sp>
      <p:sp>
        <p:nvSpPr>
          <p:cNvPr id="8" name="TextBox 7"/>
          <p:cNvSpPr txBox="1"/>
          <p:nvPr/>
        </p:nvSpPr>
        <p:spPr>
          <a:xfrm>
            <a:off x="3129565" y="1964028"/>
            <a:ext cx="2701393"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BUSINESS OBJECTIVE</a:t>
            </a:r>
          </a:p>
        </p:txBody>
      </p:sp>
      <p:sp>
        <p:nvSpPr>
          <p:cNvPr id="9" name="Rectangle 8"/>
          <p:cNvSpPr/>
          <p:nvPr/>
        </p:nvSpPr>
        <p:spPr>
          <a:xfrm>
            <a:off x="2994335" y="1984085"/>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9" name="Notched Right Arrow 18"/>
          <p:cNvSpPr/>
          <p:nvPr/>
        </p:nvSpPr>
        <p:spPr>
          <a:xfrm>
            <a:off x="1828926" y="2660997"/>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p>
        </p:txBody>
      </p:sp>
      <p:sp>
        <p:nvSpPr>
          <p:cNvPr id="20" name="TextBox 19"/>
          <p:cNvSpPr txBox="1"/>
          <p:nvPr/>
        </p:nvSpPr>
        <p:spPr>
          <a:xfrm>
            <a:off x="3129566" y="2801523"/>
            <a:ext cx="2701392"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ACTION PLAN</a:t>
            </a:r>
          </a:p>
        </p:txBody>
      </p:sp>
      <p:sp>
        <p:nvSpPr>
          <p:cNvPr id="21" name="Rectangle 20"/>
          <p:cNvSpPr/>
          <p:nvPr/>
        </p:nvSpPr>
        <p:spPr>
          <a:xfrm>
            <a:off x="2994335" y="2821580"/>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2" name="Notched Right Arrow 21"/>
          <p:cNvSpPr/>
          <p:nvPr/>
        </p:nvSpPr>
        <p:spPr>
          <a:xfrm>
            <a:off x="1828926" y="3445433"/>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p>
        </p:txBody>
      </p:sp>
      <p:sp>
        <p:nvSpPr>
          <p:cNvPr id="23" name="TextBox 22"/>
          <p:cNvSpPr txBox="1"/>
          <p:nvPr/>
        </p:nvSpPr>
        <p:spPr>
          <a:xfrm>
            <a:off x="3129565" y="3585959"/>
            <a:ext cx="8384147"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DATA PREPARATION</a:t>
            </a:r>
          </a:p>
        </p:txBody>
      </p:sp>
      <p:sp>
        <p:nvSpPr>
          <p:cNvPr id="24" name="Rectangle 23"/>
          <p:cNvSpPr/>
          <p:nvPr/>
        </p:nvSpPr>
        <p:spPr>
          <a:xfrm>
            <a:off x="2994335" y="3606016"/>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 name="Notched Right Arrow 24"/>
          <p:cNvSpPr/>
          <p:nvPr/>
        </p:nvSpPr>
        <p:spPr>
          <a:xfrm>
            <a:off x="1828926" y="4249926"/>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4</a:t>
            </a:r>
          </a:p>
        </p:txBody>
      </p:sp>
      <p:sp>
        <p:nvSpPr>
          <p:cNvPr id="26" name="TextBox 25"/>
          <p:cNvSpPr txBox="1"/>
          <p:nvPr/>
        </p:nvSpPr>
        <p:spPr>
          <a:xfrm>
            <a:off x="3129565" y="4390452"/>
            <a:ext cx="8384147"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FEATURE ENGINEERING</a:t>
            </a:r>
          </a:p>
          <a:p>
            <a:r>
              <a:rPr lang="en-US" dirty="0">
                <a:ln w="0"/>
                <a:effectLst>
                  <a:outerShdw blurRad="38100" dist="19050" dir="2700000" algn="tl" rotWithShape="0">
                    <a:schemeClr val="dk1">
                      <a:alpha val="40000"/>
                    </a:schemeClr>
                  </a:outerShdw>
                </a:effectLst>
              </a:rPr>
              <a:t> – KPI’s Derived</a:t>
            </a:r>
          </a:p>
        </p:txBody>
      </p:sp>
      <p:sp>
        <p:nvSpPr>
          <p:cNvPr id="27" name="Rectangle 26"/>
          <p:cNvSpPr/>
          <p:nvPr/>
        </p:nvSpPr>
        <p:spPr>
          <a:xfrm>
            <a:off x="2994335" y="4410509"/>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8" name="Notched Right Arrow 27"/>
          <p:cNvSpPr/>
          <p:nvPr/>
        </p:nvSpPr>
        <p:spPr>
          <a:xfrm>
            <a:off x="6699287" y="1900776"/>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5</a:t>
            </a:r>
          </a:p>
        </p:txBody>
      </p:sp>
      <p:sp>
        <p:nvSpPr>
          <p:cNvPr id="29" name="TextBox 28"/>
          <p:cNvSpPr txBox="1"/>
          <p:nvPr/>
        </p:nvSpPr>
        <p:spPr>
          <a:xfrm>
            <a:off x="7999927" y="2028423"/>
            <a:ext cx="3513786" cy="369332"/>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EXPLORATORY DATA ANALYSIS</a:t>
            </a:r>
          </a:p>
        </p:txBody>
      </p:sp>
      <p:sp>
        <p:nvSpPr>
          <p:cNvPr id="30" name="Rectangle 29"/>
          <p:cNvSpPr/>
          <p:nvPr/>
        </p:nvSpPr>
        <p:spPr>
          <a:xfrm>
            <a:off x="7838938" y="2061359"/>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7" name="Notched Right Arrow 36"/>
          <p:cNvSpPr/>
          <p:nvPr/>
        </p:nvSpPr>
        <p:spPr>
          <a:xfrm>
            <a:off x="6670312" y="4109260"/>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7</a:t>
            </a:r>
          </a:p>
        </p:txBody>
      </p:sp>
      <p:sp>
        <p:nvSpPr>
          <p:cNvPr id="38" name="TextBox 37"/>
          <p:cNvSpPr txBox="1"/>
          <p:nvPr/>
        </p:nvSpPr>
        <p:spPr>
          <a:xfrm>
            <a:off x="7970951" y="4249786"/>
            <a:ext cx="3677991"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RECOMMENDATION AND KEY TAKEAWAYS</a:t>
            </a:r>
          </a:p>
        </p:txBody>
      </p:sp>
      <p:sp>
        <p:nvSpPr>
          <p:cNvPr id="39" name="Rectangle 38"/>
          <p:cNvSpPr/>
          <p:nvPr/>
        </p:nvSpPr>
        <p:spPr>
          <a:xfrm>
            <a:off x="7835721" y="4269843"/>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40" name="Notched Right Arrow 39"/>
          <p:cNvSpPr/>
          <p:nvPr/>
        </p:nvSpPr>
        <p:spPr>
          <a:xfrm>
            <a:off x="6670312" y="3027781"/>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6</a:t>
            </a:r>
          </a:p>
        </p:txBody>
      </p:sp>
      <p:sp>
        <p:nvSpPr>
          <p:cNvPr id="41" name="TextBox 40"/>
          <p:cNvSpPr txBox="1"/>
          <p:nvPr/>
        </p:nvSpPr>
        <p:spPr>
          <a:xfrm>
            <a:off x="7970952" y="3168307"/>
            <a:ext cx="3513786" cy="646331"/>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MODEL BUILDING AND EVALUATION</a:t>
            </a:r>
          </a:p>
        </p:txBody>
      </p:sp>
      <p:sp>
        <p:nvSpPr>
          <p:cNvPr id="42" name="Rectangle 41"/>
          <p:cNvSpPr/>
          <p:nvPr/>
        </p:nvSpPr>
        <p:spPr>
          <a:xfrm>
            <a:off x="7835721" y="3188364"/>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752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2627443165"/>
              </p:ext>
            </p:extLst>
          </p:nvPr>
        </p:nvGraphicFramePr>
        <p:xfrm>
          <a:off x="1009650" y="427038"/>
          <a:ext cx="4210050" cy="584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5">
            <a:extLst>
              <a:ext uri="{FF2B5EF4-FFF2-40B4-BE49-F238E27FC236}">
                <a16:creationId xmlns:a16="http://schemas.microsoft.com/office/drawing/2014/main" id="{DD7936B7-5CCE-3186-948C-FF0F1344F3EB}"/>
              </a:ext>
            </a:extLst>
          </p:cNvPr>
          <p:cNvGraphicFramePr>
            <a:graphicFrameLocks noGrp="1"/>
          </p:cNvGraphicFramePr>
          <p:nvPr>
            <p:ph idx="1"/>
            <p:extLst>
              <p:ext uri="{D42A27DB-BD31-4B8C-83A1-F6EECF244321}">
                <p14:modId xmlns:p14="http://schemas.microsoft.com/office/powerpoint/2010/main" val="2436764176"/>
              </p:ext>
            </p:extLst>
          </p:nvPr>
        </p:nvGraphicFramePr>
        <p:xfrm>
          <a:off x="5969000" y="191641"/>
          <a:ext cx="5871317" cy="6388883"/>
        </p:xfrm>
        <a:graphic>
          <a:graphicData uri="http://schemas.openxmlformats.org/drawingml/2006/table">
            <a:tbl>
              <a:tblPr firstRow="1" bandRow="1">
                <a:tableStyleId>{5C22544A-7EE6-4342-B048-85BDC9FD1C3A}</a:tableStyleId>
              </a:tblPr>
              <a:tblGrid>
                <a:gridCol w="1891983">
                  <a:extLst>
                    <a:ext uri="{9D8B030D-6E8A-4147-A177-3AD203B41FA5}">
                      <a16:colId xmlns:a16="http://schemas.microsoft.com/office/drawing/2014/main" val="3228161777"/>
                    </a:ext>
                  </a:extLst>
                </a:gridCol>
                <a:gridCol w="1989667">
                  <a:extLst>
                    <a:ext uri="{9D8B030D-6E8A-4147-A177-3AD203B41FA5}">
                      <a16:colId xmlns:a16="http://schemas.microsoft.com/office/drawing/2014/main" val="880738389"/>
                    </a:ext>
                  </a:extLst>
                </a:gridCol>
                <a:gridCol w="1989667">
                  <a:extLst>
                    <a:ext uri="{9D8B030D-6E8A-4147-A177-3AD203B41FA5}">
                      <a16:colId xmlns:a16="http://schemas.microsoft.com/office/drawing/2014/main" val="3742169324"/>
                    </a:ext>
                  </a:extLst>
                </a:gridCol>
              </a:tblGrid>
              <a:tr h="8951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Model </a:t>
                      </a:r>
                      <a:endParaRPr lang="en-US" dirty="0">
                        <a:effectLst/>
                      </a:endParaRP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Important Features </a:t>
                      </a:r>
                      <a:endParaRPr lang="en-US" dirty="0">
                        <a:effectLst/>
                      </a:endParaRPr>
                    </a:p>
                    <a:p>
                      <a:pPr algn="ctr"/>
                      <a:endParaRPr lang="en-US" dirty="0"/>
                    </a:p>
                  </a:txBody>
                  <a:tcPr/>
                </a:tc>
                <a:tc>
                  <a:txBody>
                    <a:bodyPr/>
                    <a:lstStyle/>
                    <a:p>
                      <a:pPr algn="ctr"/>
                      <a:r>
                        <a:rPr lang="en-US" sz="1800" b="1" kern="1200" dirty="0">
                          <a:solidFill>
                            <a:schemeClr val="lt1"/>
                          </a:solidFill>
                          <a:effectLst/>
                          <a:latin typeface="+mn-lt"/>
                          <a:ea typeface="+mn-ea"/>
                          <a:cs typeface="+mn-cs"/>
                        </a:rPr>
                        <a:t>Accuracy </a:t>
                      </a:r>
                      <a:endParaRPr lang="en-US" dirty="0">
                        <a:effectLst/>
                      </a:endParaRPr>
                    </a:p>
                    <a:p>
                      <a:pPr algn="ctr"/>
                      <a:r>
                        <a:rPr lang="en-US" sz="1800" b="1" kern="1200" dirty="0">
                          <a:solidFill>
                            <a:schemeClr val="lt1"/>
                          </a:solidFill>
                          <a:effectLst/>
                          <a:latin typeface="+mn-lt"/>
                          <a:ea typeface="+mn-ea"/>
                          <a:cs typeface="+mn-cs"/>
                        </a:rPr>
                        <a:t>(on test dataset)</a:t>
                      </a:r>
                      <a:endParaRPr lang="en-US" dirty="0">
                        <a:effectLst/>
                      </a:endParaRPr>
                    </a:p>
                    <a:p>
                      <a:pPr algn="ctr"/>
                      <a:endParaRPr lang="en-US" dirty="0"/>
                    </a:p>
                  </a:txBody>
                  <a:tcPr/>
                </a:tc>
                <a:extLst>
                  <a:ext uri="{0D108BD9-81ED-4DB2-BD59-A6C34878D82A}">
                    <a16:rowId xmlns:a16="http://schemas.microsoft.com/office/drawing/2014/main" val="1104944652"/>
                  </a:ext>
                </a:extLst>
              </a:tr>
              <a:tr h="17605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Linear / Additive </a:t>
                      </a:r>
                      <a:endParaRPr lang="en-US" dirty="0">
                        <a:effectLst/>
                      </a:endParaRPr>
                    </a:p>
                    <a:p>
                      <a:endParaRPr lang="en-US" dirty="0"/>
                    </a:p>
                  </a:txBody>
                  <a:tcPr/>
                </a:tc>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FMRadio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HomeAudioSpeaker</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VoiceRecorder</a:t>
                      </a:r>
                      <a:r>
                        <a:rPr lang="en-US" sz="1800" b="0" i="0" kern="1200" dirty="0">
                          <a:solidFill>
                            <a:schemeClr val="dk1"/>
                          </a:solidFill>
                          <a:effectLst/>
                          <a:latin typeface="+mn-lt"/>
                          <a:ea typeface="+mn-ea"/>
                          <a:cs typeface="+mn-cs"/>
                        </a:rPr>
                        <a:t>'</a:t>
                      </a:r>
                      <a:endParaRPr lang="en-US" sz="1400" dirty="0"/>
                    </a:p>
                  </a:txBody>
                  <a:tcPr/>
                </a:tc>
                <a:tc>
                  <a:txBody>
                    <a:bodyPr/>
                    <a:lstStyle/>
                    <a:p>
                      <a:r>
                        <a:rPr lang="en-US" sz="1800" b="0" i="0" kern="1200" dirty="0">
                          <a:solidFill>
                            <a:schemeClr val="dk1"/>
                          </a:solidFill>
                          <a:effectLst/>
                          <a:latin typeface="+mn-lt"/>
                          <a:ea typeface="+mn-ea"/>
                          <a:cs typeface="+mn-cs"/>
                        </a:rPr>
                        <a:t>99.34%</a:t>
                      </a:r>
                      <a:endParaRPr lang="en-US" dirty="0"/>
                    </a:p>
                  </a:txBody>
                  <a:tcPr/>
                </a:tc>
                <a:extLst>
                  <a:ext uri="{0D108BD9-81ED-4DB2-BD59-A6C34878D82A}">
                    <a16:rowId xmlns:a16="http://schemas.microsoft.com/office/drawing/2014/main" val="2318493478"/>
                  </a:ext>
                </a:extLst>
              </a:tr>
              <a:tr h="1475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Multiplicative </a:t>
                      </a:r>
                      <a:endParaRPr lang="en-US" dirty="0">
                        <a:effectLst/>
                      </a:endParaRPr>
                    </a:p>
                    <a:p>
                      <a:endParaRPr lang="en-US" dirty="0"/>
                    </a:p>
                  </a:txBody>
                  <a:tcPr/>
                </a:tc>
                <a:tc>
                  <a:txBody>
                    <a:bodyPr/>
                    <a:lstStyle/>
                    <a:p>
                      <a:r>
                        <a:rPr lang="en-US" sz="1800" b="0" i="0" kern="1200" dirty="0">
                          <a:solidFill>
                            <a:schemeClr val="dk1"/>
                          </a:solidFill>
                          <a:effectLst/>
                          <a:latin typeface="+mn-lt"/>
                          <a:ea typeface="+mn-ea"/>
                          <a:cs typeface="+mn-cs"/>
                        </a:rPr>
                        <a:t>'</a:t>
                      </a:r>
                      <a:r>
                        <a:rPr lang="en-US" sz="1800" b="0" i="0" kern="1200" dirty="0" err="1">
                          <a:solidFill>
                            <a:schemeClr val="dk1"/>
                          </a:solidFill>
                          <a:effectLst/>
                          <a:latin typeface="+mn-lt"/>
                          <a:ea typeface="+mn-ea"/>
                          <a:cs typeface="+mn-cs"/>
                        </a:rPr>
                        <a:t>sla</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HomeAudioSpeaker</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SoundMixer</a:t>
                      </a:r>
                      <a:r>
                        <a:rPr lang="en-US" sz="1800" b="0" i="0" kern="1200" dirty="0">
                          <a:solidFill>
                            <a:schemeClr val="dk1"/>
                          </a:solidFill>
                          <a:effectLst/>
                          <a:latin typeface="+mn-lt"/>
                          <a:ea typeface="+mn-ea"/>
                          <a:cs typeface="+mn-cs"/>
                        </a:rPr>
                        <a:t>'</a:t>
                      </a:r>
                      <a:endParaRPr lang="en-US" sz="1400" dirty="0"/>
                    </a:p>
                  </a:txBody>
                  <a:tcPr/>
                </a:tc>
                <a:tc>
                  <a:txBody>
                    <a:bodyPr/>
                    <a:lstStyle/>
                    <a:p>
                      <a:r>
                        <a:rPr lang="en-US" sz="1800" b="0" i="0" kern="1200" dirty="0">
                          <a:solidFill>
                            <a:schemeClr val="dk1"/>
                          </a:solidFill>
                          <a:effectLst/>
                          <a:latin typeface="+mn-lt"/>
                          <a:ea typeface="+mn-ea"/>
                          <a:cs typeface="+mn-cs"/>
                        </a:rPr>
                        <a:t>99.40%</a:t>
                      </a:r>
                      <a:endParaRPr lang="en-US" dirty="0"/>
                    </a:p>
                  </a:txBody>
                  <a:tcPr/>
                </a:tc>
                <a:extLst>
                  <a:ext uri="{0D108BD9-81ED-4DB2-BD59-A6C34878D82A}">
                    <a16:rowId xmlns:a16="http://schemas.microsoft.com/office/drawing/2014/main" val="3257610999"/>
                  </a:ext>
                </a:extLst>
              </a:tr>
              <a:tr h="2237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Distributed Lag </a:t>
                      </a:r>
                      <a:endParaRPr lang="en-US" dirty="0">
                        <a:effectLst/>
                      </a:endParaRPr>
                    </a:p>
                    <a:p>
                      <a:endParaRPr lang="en-US" dirty="0"/>
                    </a:p>
                  </a:txBody>
                  <a:tcPr/>
                </a:tc>
                <a:tc>
                  <a:txBody>
                    <a:bodyPr/>
                    <a:lstStyle/>
                    <a:p>
                      <a:r>
                        <a:rPr lang="en-US" sz="1800" b="0" i="0" kern="1200" dirty="0">
                          <a:solidFill>
                            <a:schemeClr val="dk1"/>
                          </a:solidFill>
                          <a:effectLst/>
                          <a:latin typeface="+mn-lt"/>
                          <a:ea typeface="+mn-ea"/>
                          <a:cs typeface="+mn-cs"/>
                        </a:rPr>
                        <a:t>'NPS', '</a:t>
                      </a:r>
                      <a:r>
                        <a:rPr lang="en-US" sz="1800" b="0" i="0" kern="1200" dirty="0" err="1">
                          <a:solidFill>
                            <a:schemeClr val="dk1"/>
                          </a:solidFill>
                          <a:effectLst/>
                          <a:latin typeface="+mn-lt"/>
                          <a:ea typeface="+mn-ea"/>
                          <a:cs typeface="+mn-cs"/>
                        </a:rPr>
                        <a:t>FMRadio</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HomeAudioSpeaker</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adStock</a:t>
                      </a:r>
                      <a:r>
                        <a:rPr lang="en-US" sz="1800" b="0" i="0" kern="1200" dirty="0">
                          <a:solidFill>
                            <a:schemeClr val="dk1"/>
                          </a:solidFill>
                          <a:effectLst/>
                          <a:latin typeface="+mn-lt"/>
                          <a:ea typeface="+mn-ea"/>
                          <a:cs typeface="+mn-cs"/>
                        </a:rPr>
                        <a:t>_ Affiliates_lag3'</a:t>
                      </a:r>
                      <a:endParaRPr lang="en-US" sz="1400" dirty="0"/>
                    </a:p>
                  </a:txBody>
                  <a:tcPr/>
                </a:tc>
                <a:tc>
                  <a:txBody>
                    <a:bodyPr/>
                    <a:lstStyle/>
                    <a:p>
                      <a:r>
                        <a:rPr lang="en-US" sz="1800" b="0" i="0" kern="1200" dirty="0">
                          <a:solidFill>
                            <a:schemeClr val="dk1"/>
                          </a:solidFill>
                          <a:effectLst/>
                          <a:latin typeface="+mn-lt"/>
                          <a:ea typeface="+mn-ea"/>
                          <a:cs typeface="+mn-cs"/>
                        </a:rPr>
                        <a:t>99.17%</a:t>
                      </a:r>
                      <a:endParaRPr lang="en-US" dirty="0"/>
                    </a:p>
                  </a:txBody>
                  <a:tcPr/>
                </a:tc>
                <a:extLst>
                  <a:ext uri="{0D108BD9-81ED-4DB2-BD59-A6C34878D82A}">
                    <a16:rowId xmlns:a16="http://schemas.microsoft.com/office/drawing/2014/main" val="1061263309"/>
                  </a:ext>
                </a:extLst>
              </a:tr>
            </a:tbl>
          </a:graphicData>
        </a:graphic>
      </p:graphicFrame>
    </p:spTree>
    <p:extLst>
      <p:ext uri="{BB962C8B-B14F-4D97-AF65-F5344CB8AC3E}">
        <p14:creationId xmlns:p14="http://schemas.microsoft.com/office/powerpoint/2010/main" val="889769081"/>
      </p:ext>
    </p:extLst>
  </p:cSld>
  <p:clrMapOvr>
    <a:masterClrMapping/>
  </p:clrMapOvr>
  <mc:AlternateContent xmlns:mc="http://schemas.openxmlformats.org/markup-compatibility/2006" xmlns:p14="http://schemas.microsoft.com/office/powerpoint/2010/main">
    <mc:Choice Requires="p14">
      <p:transition spd="slow" p14:dur="2000" advTm="13620"/>
    </mc:Choice>
    <mc:Fallback xmlns="">
      <p:transition spd="slow" advTm="1362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mn-lt"/>
                <a:ea typeface="+mn-ea"/>
                <a:cs typeface="+mn-cs"/>
              </a:rPr>
              <a:t>Recommendations and Key Takeaways</a:t>
            </a:r>
          </a:p>
        </p:txBody>
      </p:sp>
      <p:pic>
        <p:nvPicPr>
          <p:cNvPr id="2052" name="Picture 4" descr="Exploratory Analysis Icon - Download in Line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851" y="3928056"/>
            <a:ext cx="2711003" cy="271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94666"/>
      </p:ext>
    </p:extLst>
  </p:cSld>
  <p:clrMapOvr>
    <a:masterClrMapping/>
  </p:clrMapOvr>
  <mc:AlternateContent xmlns:mc="http://schemas.openxmlformats.org/markup-compatibility/2006" xmlns:p14="http://schemas.microsoft.com/office/powerpoint/2010/main">
    <mc:Choice Requires="p14">
      <p:transition spd="slow" p14:dur="2000" advTm="3062"/>
    </mc:Choice>
    <mc:Fallback xmlns="">
      <p:transition spd="slow" advTm="306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1959510984"/>
              </p:ext>
            </p:extLst>
          </p:nvPr>
        </p:nvGraphicFramePr>
        <p:xfrm>
          <a:off x="947056" y="695904"/>
          <a:ext cx="3712029" cy="588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433EAC1-92C8-3937-2CA7-AFFA519681B0}"/>
              </a:ext>
            </a:extLst>
          </p:cNvPr>
          <p:cNvSpPr txBox="1"/>
          <p:nvPr/>
        </p:nvSpPr>
        <p:spPr>
          <a:xfrm>
            <a:off x="947057" y="326571"/>
            <a:ext cx="4223331" cy="369332"/>
          </a:xfrm>
          <a:prstGeom prst="rect">
            <a:avLst/>
          </a:prstGeom>
          <a:noFill/>
        </p:spPr>
        <p:txBody>
          <a:bodyPr wrap="square" rtlCol="0">
            <a:spAutoFit/>
          </a:bodyPr>
          <a:lstStyle/>
          <a:p>
            <a:r>
              <a:rPr lang="en-US" dirty="0"/>
              <a:t>Camera Accessory Recommendations</a:t>
            </a:r>
          </a:p>
        </p:txBody>
      </p:sp>
      <p:pic>
        <p:nvPicPr>
          <p:cNvPr id="7" name="Content Placeholder 6" descr="A picture containing screenshot, text, line, diagram&#10;&#10;Description automatically generated">
            <a:extLst>
              <a:ext uri="{FF2B5EF4-FFF2-40B4-BE49-F238E27FC236}">
                <a16:creationId xmlns:a16="http://schemas.microsoft.com/office/drawing/2014/main" id="{E3BBAC81-095C-0B30-68B3-93D4F8C54541}"/>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5334000" y="1196646"/>
            <a:ext cx="6389914" cy="4079811"/>
          </a:xfrm>
        </p:spPr>
      </p:pic>
      <p:sp>
        <p:nvSpPr>
          <p:cNvPr id="8" name="TextBox 7">
            <a:extLst>
              <a:ext uri="{FF2B5EF4-FFF2-40B4-BE49-F238E27FC236}">
                <a16:creationId xmlns:a16="http://schemas.microsoft.com/office/drawing/2014/main" id="{B29061F4-43AC-2181-E9D8-FE097367A68A}"/>
              </a:ext>
            </a:extLst>
          </p:cNvPr>
          <p:cNvSpPr txBox="1"/>
          <p:nvPr/>
        </p:nvSpPr>
        <p:spPr>
          <a:xfrm>
            <a:off x="7532917" y="5476688"/>
            <a:ext cx="3113315" cy="369332"/>
          </a:xfrm>
          <a:prstGeom prst="rect">
            <a:avLst/>
          </a:prstGeom>
          <a:noFill/>
        </p:spPr>
        <p:txBody>
          <a:bodyPr wrap="square" rtlCol="0">
            <a:spAutoFit/>
          </a:bodyPr>
          <a:lstStyle/>
          <a:p>
            <a:r>
              <a:rPr lang="en-US" dirty="0"/>
              <a:t>Elasticity with Additive Model</a:t>
            </a:r>
          </a:p>
        </p:txBody>
      </p:sp>
    </p:spTree>
    <p:extLst>
      <p:ext uri="{BB962C8B-B14F-4D97-AF65-F5344CB8AC3E}">
        <p14:creationId xmlns:p14="http://schemas.microsoft.com/office/powerpoint/2010/main" val="2102619239"/>
      </p:ext>
    </p:extLst>
  </p:cSld>
  <p:clrMapOvr>
    <a:masterClrMapping/>
  </p:clrMapOvr>
  <mc:AlternateContent xmlns:mc="http://schemas.openxmlformats.org/markup-compatibility/2006" xmlns:p14="http://schemas.microsoft.com/office/powerpoint/2010/main">
    <mc:Choice Requires="p14">
      <p:transition spd="slow" p14:dur="2000" advTm="32492"/>
    </mc:Choice>
    <mc:Fallback xmlns="">
      <p:transition spd="slow" advTm="3249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668174278"/>
              </p:ext>
            </p:extLst>
          </p:nvPr>
        </p:nvGraphicFramePr>
        <p:xfrm>
          <a:off x="947056" y="695904"/>
          <a:ext cx="3712029" cy="588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433EAC1-92C8-3937-2CA7-AFFA519681B0}"/>
              </a:ext>
            </a:extLst>
          </p:cNvPr>
          <p:cNvSpPr txBox="1"/>
          <p:nvPr/>
        </p:nvSpPr>
        <p:spPr>
          <a:xfrm>
            <a:off x="947057" y="326571"/>
            <a:ext cx="4223331" cy="369332"/>
          </a:xfrm>
          <a:prstGeom prst="rect">
            <a:avLst/>
          </a:prstGeom>
          <a:noFill/>
        </p:spPr>
        <p:txBody>
          <a:bodyPr wrap="square" rtlCol="0">
            <a:spAutoFit/>
          </a:bodyPr>
          <a:lstStyle/>
          <a:p>
            <a:r>
              <a:rPr lang="en-US" dirty="0"/>
              <a:t>Gaming Accessory Recommendations</a:t>
            </a:r>
          </a:p>
        </p:txBody>
      </p:sp>
      <p:pic>
        <p:nvPicPr>
          <p:cNvPr id="7" name="Content Placeholder 6">
            <a:extLst>
              <a:ext uri="{FF2B5EF4-FFF2-40B4-BE49-F238E27FC236}">
                <a16:creationId xmlns:a16="http://schemas.microsoft.com/office/drawing/2014/main" id="{E3BBAC81-095C-0B30-68B3-93D4F8C54541}"/>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5290458" y="38100"/>
            <a:ext cx="6389914" cy="2993572"/>
          </a:xfrm>
        </p:spPr>
      </p:pic>
      <p:pic>
        <p:nvPicPr>
          <p:cNvPr id="4" name="Picture 3" descr="A picture containing screenshot, text, diagram, line&#10;&#10;Description automatically generated">
            <a:extLst>
              <a:ext uri="{FF2B5EF4-FFF2-40B4-BE49-F238E27FC236}">
                <a16:creationId xmlns:a16="http://schemas.microsoft.com/office/drawing/2014/main" id="{4DC22981-E76B-B59D-B6FC-C4C3CCE069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70388" y="3193019"/>
            <a:ext cx="6488212" cy="3182897"/>
          </a:xfrm>
          <a:prstGeom prst="rect">
            <a:avLst/>
          </a:prstGeom>
        </p:spPr>
      </p:pic>
      <p:sp>
        <p:nvSpPr>
          <p:cNvPr id="5" name="TextBox 4">
            <a:extLst>
              <a:ext uri="{FF2B5EF4-FFF2-40B4-BE49-F238E27FC236}">
                <a16:creationId xmlns:a16="http://schemas.microsoft.com/office/drawing/2014/main" id="{5E921CDF-DAA8-B392-13E7-A6B12BBA8407}"/>
              </a:ext>
            </a:extLst>
          </p:cNvPr>
          <p:cNvSpPr txBox="1"/>
          <p:nvPr/>
        </p:nvSpPr>
        <p:spPr>
          <a:xfrm>
            <a:off x="7532917" y="2927680"/>
            <a:ext cx="2953244" cy="369332"/>
          </a:xfrm>
          <a:prstGeom prst="rect">
            <a:avLst/>
          </a:prstGeom>
          <a:noFill/>
        </p:spPr>
        <p:txBody>
          <a:bodyPr wrap="none" rtlCol="0">
            <a:spAutoFit/>
          </a:bodyPr>
          <a:lstStyle/>
          <a:p>
            <a:r>
              <a:rPr lang="en-US" dirty="0"/>
              <a:t>Elasticity with Additive Model</a:t>
            </a:r>
          </a:p>
        </p:txBody>
      </p:sp>
      <p:sp>
        <p:nvSpPr>
          <p:cNvPr id="6" name="TextBox 5">
            <a:extLst>
              <a:ext uri="{FF2B5EF4-FFF2-40B4-BE49-F238E27FC236}">
                <a16:creationId xmlns:a16="http://schemas.microsoft.com/office/drawing/2014/main" id="{8A625310-1D45-CCB4-015A-C0D0210B6F9B}"/>
              </a:ext>
            </a:extLst>
          </p:cNvPr>
          <p:cNvSpPr txBox="1"/>
          <p:nvPr/>
        </p:nvSpPr>
        <p:spPr>
          <a:xfrm>
            <a:off x="7532917" y="6352597"/>
            <a:ext cx="3536737" cy="369332"/>
          </a:xfrm>
          <a:prstGeom prst="rect">
            <a:avLst/>
          </a:prstGeom>
          <a:noFill/>
        </p:spPr>
        <p:txBody>
          <a:bodyPr wrap="none" rtlCol="0">
            <a:spAutoFit/>
          </a:bodyPr>
          <a:lstStyle/>
          <a:p>
            <a:r>
              <a:rPr lang="en-US" dirty="0"/>
              <a:t>Elasticity with Distributive Lag Model</a:t>
            </a:r>
          </a:p>
        </p:txBody>
      </p:sp>
    </p:spTree>
    <p:extLst>
      <p:ext uri="{BB962C8B-B14F-4D97-AF65-F5344CB8AC3E}">
        <p14:creationId xmlns:p14="http://schemas.microsoft.com/office/powerpoint/2010/main" val="469114816"/>
      </p:ext>
    </p:extLst>
  </p:cSld>
  <p:clrMapOvr>
    <a:masterClrMapping/>
  </p:clrMapOvr>
  <mc:AlternateContent xmlns:mc="http://schemas.openxmlformats.org/markup-compatibility/2006" xmlns:p14="http://schemas.microsoft.com/office/powerpoint/2010/main">
    <mc:Choice Requires="p14">
      <p:transition spd="slow" p14:dur="2000" advTm="24783"/>
    </mc:Choice>
    <mc:Fallback xmlns="">
      <p:transition spd="slow" advTm="2478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Title 1">
            <a:extLst>
              <a:ext uri="{FF2B5EF4-FFF2-40B4-BE49-F238E27FC236}">
                <a16:creationId xmlns:a16="http://schemas.microsoft.com/office/drawing/2014/main" id="{5B1EFF9E-0206-B08A-C45E-703B62C15A39}"/>
              </a:ext>
            </a:extLst>
          </p:cNvPr>
          <p:cNvGraphicFramePr/>
          <p:nvPr>
            <p:extLst>
              <p:ext uri="{D42A27DB-BD31-4B8C-83A1-F6EECF244321}">
                <p14:modId xmlns:p14="http://schemas.microsoft.com/office/powerpoint/2010/main" val="4012760046"/>
              </p:ext>
            </p:extLst>
          </p:nvPr>
        </p:nvGraphicFramePr>
        <p:xfrm>
          <a:off x="947056" y="695904"/>
          <a:ext cx="3712029" cy="5884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0433EAC1-92C8-3937-2CA7-AFFA519681B0}"/>
              </a:ext>
            </a:extLst>
          </p:cNvPr>
          <p:cNvSpPr txBox="1"/>
          <p:nvPr/>
        </p:nvSpPr>
        <p:spPr>
          <a:xfrm>
            <a:off x="947057" y="326571"/>
            <a:ext cx="4223331" cy="369332"/>
          </a:xfrm>
          <a:prstGeom prst="rect">
            <a:avLst/>
          </a:prstGeom>
          <a:noFill/>
        </p:spPr>
        <p:txBody>
          <a:bodyPr wrap="square" rtlCol="0">
            <a:spAutoFit/>
          </a:bodyPr>
          <a:lstStyle/>
          <a:p>
            <a:r>
              <a:rPr lang="en-US" dirty="0"/>
              <a:t>Home Audio Recommendations</a:t>
            </a:r>
          </a:p>
        </p:txBody>
      </p:sp>
      <p:pic>
        <p:nvPicPr>
          <p:cNvPr id="7" name="Content Placeholder 6">
            <a:extLst>
              <a:ext uri="{FF2B5EF4-FFF2-40B4-BE49-F238E27FC236}">
                <a16:creationId xmlns:a16="http://schemas.microsoft.com/office/drawing/2014/main" id="{E3BBAC81-095C-0B30-68B3-93D4F8C54541}"/>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p:blipFill>
        <p:spPr>
          <a:xfrm>
            <a:off x="5170388" y="1143001"/>
            <a:ext cx="6389914" cy="3918856"/>
          </a:xfrm>
        </p:spPr>
      </p:pic>
      <p:sp>
        <p:nvSpPr>
          <p:cNvPr id="3" name="TextBox 2">
            <a:extLst>
              <a:ext uri="{FF2B5EF4-FFF2-40B4-BE49-F238E27FC236}">
                <a16:creationId xmlns:a16="http://schemas.microsoft.com/office/drawing/2014/main" id="{E272F912-636A-75B5-74D6-8A6C943B7AB6}"/>
              </a:ext>
            </a:extLst>
          </p:cNvPr>
          <p:cNvSpPr txBox="1"/>
          <p:nvPr/>
        </p:nvSpPr>
        <p:spPr>
          <a:xfrm>
            <a:off x="7402286" y="5246914"/>
            <a:ext cx="3167743" cy="369332"/>
          </a:xfrm>
          <a:prstGeom prst="rect">
            <a:avLst/>
          </a:prstGeom>
          <a:noFill/>
        </p:spPr>
        <p:txBody>
          <a:bodyPr wrap="square" rtlCol="0">
            <a:spAutoFit/>
          </a:bodyPr>
          <a:lstStyle/>
          <a:p>
            <a:r>
              <a:rPr lang="en-US" dirty="0"/>
              <a:t>Elasticity with Additive Model</a:t>
            </a:r>
          </a:p>
        </p:txBody>
      </p:sp>
    </p:spTree>
    <p:extLst>
      <p:ext uri="{BB962C8B-B14F-4D97-AF65-F5344CB8AC3E}">
        <p14:creationId xmlns:p14="http://schemas.microsoft.com/office/powerpoint/2010/main" val="3324931857"/>
      </p:ext>
    </p:extLst>
  </p:cSld>
  <p:clrMapOvr>
    <a:masterClrMapping/>
  </p:clrMapOvr>
  <mc:AlternateContent xmlns:mc="http://schemas.openxmlformats.org/markup-compatibility/2006" xmlns:p14="http://schemas.microsoft.com/office/powerpoint/2010/main">
    <mc:Choice Requires="p14">
      <p:transition spd="slow" p14:dur="2000" advTm="24002"/>
    </mc:Choice>
    <mc:Fallback xmlns="">
      <p:transition spd="slow" advTm="240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F4C-1FC8-D1FD-B2FD-F4532850DF37}"/>
              </a:ext>
            </a:extLst>
          </p:cNvPr>
          <p:cNvSpPr>
            <a:spLocks noGrp="1"/>
          </p:cNvSpPr>
          <p:nvPr>
            <p:ph type="title"/>
          </p:nvPr>
        </p:nvSpPr>
        <p:spPr>
          <a:xfrm>
            <a:off x="3901440" y="2256766"/>
            <a:ext cx="4389120" cy="1737360"/>
          </a:xfrm>
        </p:spPr>
        <p:txBody>
          <a:bodyPr/>
          <a:lstStyle/>
          <a:p>
            <a:pPr algn="ctr"/>
            <a:r>
              <a:rPr lang="en-US" dirty="0"/>
              <a:t>Thank you</a:t>
            </a:r>
          </a:p>
        </p:txBody>
      </p:sp>
    </p:spTree>
    <p:extLst>
      <p:ext uri="{BB962C8B-B14F-4D97-AF65-F5344CB8AC3E}">
        <p14:creationId xmlns:p14="http://schemas.microsoft.com/office/powerpoint/2010/main" val="1663470991"/>
      </p:ext>
    </p:extLst>
  </p:cSld>
  <p:clrMapOvr>
    <a:masterClrMapping/>
  </p:clrMapOvr>
  <mc:AlternateContent xmlns:mc="http://schemas.openxmlformats.org/markup-compatibility/2006" xmlns:p14="http://schemas.microsoft.com/office/powerpoint/2010/main">
    <mc:Choice Requires="p14">
      <p:transition spd="slow" p14:dur="2000" advTm="2683"/>
    </mc:Choice>
    <mc:Fallback xmlns="">
      <p:transition spd="slow" advTm="26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a:t> </a:t>
            </a:r>
            <a:r>
              <a:rPr lang="en-US" dirty="0" err="1"/>
              <a:t>ElecKart</a:t>
            </a:r>
            <a:r>
              <a:rPr lang="en-US" dirty="0"/>
              <a:t> is an e-commerce company based in Ontario, Canada, specializing in electronic products.</a:t>
            </a:r>
          </a:p>
          <a:p>
            <a:pPr>
              <a:buFont typeface="Wingdings" panose="05000000000000000000" pitchFamily="2" charset="2"/>
              <a:buChar char="v"/>
            </a:pPr>
            <a:r>
              <a:rPr lang="en-US" dirty="0"/>
              <a:t> In the past year, they invested a significant amount of money in marketing and occasionally offered major promotions.</a:t>
            </a:r>
          </a:p>
          <a:p>
            <a:pPr>
              <a:buFont typeface="Wingdings" panose="05000000000000000000" pitchFamily="2" charset="2"/>
              <a:buChar char="v"/>
            </a:pPr>
            <a:r>
              <a:rPr lang="en-US" dirty="0"/>
              <a:t> They are now preparing a marketing budget for the next year, which includes allocations for commercials, online campaigns, and pricing and promotion strategies.</a:t>
            </a:r>
          </a:p>
          <a:p>
            <a:pPr>
              <a:buFont typeface="Wingdings" panose="05000000000000000000" pitchFamily="2" charset="2"/>
              <a:buChar char="v"/>
            </a:pPr>
            <a:r>
              <a:rPr lang="en-US" dirty="0"/>
              <a:t> The CFO believes that the previous year's marketing expenditure did not have the desired impact and is considering either reducing the budget or reallocating it strategically across different marketing channels to improve revenue response.</a:t>
            </a:r>
          </a:p>
          <a:p>
            <a:endParaRPr lang="en-US" dirty="0"/>
          </a:p>
        </p:txBody>
      </p:sp>
    </p:spTree>
    <p:extLst>
      <p:ext uri="{BB962C8B-B14F-4D97-AF65-F5344CB8AC3E}">
        <p14:creationId xmlns:p14="http://schemas.microsoft.com/office/powerpoint/2010/main" val="250259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767" y="580135"/>
            <a:ext cx="9720072" cy="1499616"/>
          </a:xfrm>
        </p:spPr>
        <p:txBody>
          <a:bodyPr/>
          <a:lstStyle/>
          <a:p>
            <a:r>
              <a:rPr lang="en-US" dirty="0">
                <a:ln w="0"/>
                <a:effectLst>
                  <a:outerShdw blurRad="38100" dist="19050" dir="2700000" algn="tl" rotWithShape="0">
                    <a:schemeClr val="dk1">
                      <a:alpha val="40000"/>
                    </a:schemeClr>
                  </a:outerShdw>
                </a:effectLst>
              </a:rPr>
              <a:t>BUSINESS OBJECTIVE</a:t>
            </a:r>
          </a:p>
        </p:txBody>
      </p:sp>
      <p:sp>
        <p:nvSpPr>
          <p:cNvPr id="3" name="Content Placeholder 2"/>
          <p:cNvSpPr>
            <a:spLocks noGrp="1"/>
          </p:cNvSpPr>
          <p:nvPr>
            <p:ph idx="1"/>
          </p:nvPr>
        </p:nvSpPr>
        <p:spPr>
          <a:xfrm>
            <a:off x="3612781" y="2369713"/>
            <a:ext cx="8042599" cy="1307206"/>
          </a:xfrm>
        </p:spPr>
        <p:txBody>
          <a:bodyPr/>
          <a:lstStyle/>
          <a:p>
            <a:r>
              <a:rPr lang="en-US" sz="1800" dirty="0"/>
              <a:t>The objective is to create a Market Mix Model specifically for </a:t>
            </a:r>
            <a:r>
              <a:rPr lang="en-US" sz="1800" dirty="0" err="1"/>
              <a:t>ElecKart</a:t>
            </a:r>
            <a:r>
              <a:rPr lang="en-US" sz="1800" dirty="0"/>
              <a:t>, an e-commerce company located in Ontario, Canada. The focus will be on three specific product sub-categories: Camera Accessories, Gaming Accessories, and Home Audio. </a:t>
            </a:r>
          </a:p>
          <a:p>
            <a:endParaRPr lang="en-US" dirty="0"/>
          </a:p>
          <a:p>
            <a:endParaRPr lang="en-US" dirty="0"/>
          </a:p>
        </p:txBody>
      </p:sp>
      <p:sp>
        <p:nvSpPr>
          <p:cNvPr id="4" name="Notched Right Arrow 3"/>
          <p:cNvSpPr/>
          <p:nvPr/>
        </p:nvSpPr>
        <p:spPr>
          <a:xfrm>
            <a:off x="888767" y="2250159"/>
            <a:ext cx="1583977" cy="1114426"/>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Rectangle 4"/>
          <p:cNvSpPr/>
          <p:nvPr/>
        </p:nvSpPr>
        <p:spPr>
          <a:xfrm>
            <a:off x="3142445" y="2369713"/>
            <a:ext cx="181238" cy="86256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Rectangle 5"/>
          <p:cNvSpPr/>
          <p:nvPr/>
        </p:nvSpPr>
        <p:spPr>
          <a:xfrm>
            <a:off x="3612780" y="4091618"/>
            <a:ext cx="8042599" cy="1200329"/>
          </a:xfrm>
          <a:prstGeom prst="rect">
            <a:avLst/>
          </a:prstGeom>
        </p:spPr>
        <p:txBody>
          <a:bodyPr wrap="square">
            <a:spAutoFit/>
          </a:bodyPr>
          <a:lstStyle/>
          <a:p>
            <a:r>
              <a:rPr lang="en-US" dirty="0"/>
              <a:t>The purpose is to analyze the real impact of different marketing variables over a one-year period from July 2015 to June 2016. Based on the findings, recommendations will be provided for the optimal allocation of the budget across various marketing channels and strategies for the upcoming year.</a:t>
            </a:r>
          </a:p>
        </p:txBody>
      </p:sp>
      <p:sp>
        <p:nvSpPr>
          <p:cNvPr id="7" name="Notched Right Arrow 6"/>
          <p:cNvSpPr/>
          <p:nvPr/>
        </p:nvSpPr>
        <p:spPr>
          <a:xfrm>
            <a:off x="888767" y="4091618"/>
            <a:ext cx="1583977" cy="1114426"/>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Rectangle 7"/>
          <p:cNvSpPr/>
          <p:nvPr/>
        </p:nvSpPr>
        <p:spPr>
          <a:xfrm>
            <a:off x="3142445" y="4211172"/>
            <a:ext cx="181238" cy="862561"/>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13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PLAN </a:t>
            </a:r>
          </a:p>
        </p:txBody>
      </p:sp>
      <p:grpSp>
        <p:nvGrpSpPr>
          <p:cNvPr id="4" name="object 13"/>
          <p:cNvGrpSpPr/>
          <p:nvPr/>
        </p:nvGrpSpPr>
        <p:grpSpPr>
          <a:xfrm>
            <a:off x="1577328" y="2328672"/>
            <a:ext cx="8825865" cy="976793"/>
            <a:chOff x="1261288" y="2605341"/>
            <a:chExt cx="8825865" cy="975360"/>
          </a:xfrm>
        </p:grpSpPr>
        <p:sp>
          <p:nvSpPr>
            <p:cNvPr id="5" name="object 14"/>
            <p:cNvSpPr/>
            <p:nvPr/>
          </p:nvSpPr>
          <p:spPr>
            <a:xfrm>
              <a:off x="1261288" y="2605341"/>
              <a:ext cx="8825865" cy="975360"/>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7" name="object 16"/>
            <p:cNvSpPr/>
            <p:nvPr/>
          </p:nvSpPr>
          <p:spPr>
            <a:xfrm>
              <a:off x="1545271" y="2960306"/>
              <a:ext cx="349250" cy="265430"/>
            </a:xfrm>
            <a:custGeom>
              <a:avLst/>
              <a:gdLst/>
              <a:ahLst/>
              <a:cxnLst/>
              <a:rect l="l" t="t" r="r" b="b"/>
              <a:pathLst>
                <a:path w="349250" h="265430">
                  <a:moveTo>
                    <a:pt x="232046" y="33720"/>
                  </a:moveTo>
                  <a:lnTo>
                    <a:pt x="232046" y="55832"/>
                  </a:lnTo>
                  <a:lnTo>
                    <a:pt x="235913" y="55832"/>
                  </a:lnTo>
                  <a:lnTo>
                    <a:pt x="239228" y="55279"/>
                  </a:lnTo>
                  <a:lnTo>
                    <a:pt x="243095" y="55279"/>
                  </a:lnTo>
                  <a:lnTo>
                    <a:pt x="246963" y="55279"/>
                  </a:lnTo>
                  <a:lnTo>
                    <a:pt x="250278" y="55279"/>
                  </a:lnTo>
                  <a:lnTo>
                    <a:pt x="254145" y="55832"/>
                  </a:lnTo>
                  <a:lnTo>
                    <a:pt x="254145" y="33720"/>
                  </a:lnTo>
                  <a:lnTo>
                    <a:pt x="270090" y="35162"/>
                  </a:lnTo>
                  <a:lnTo>
                    <a:pt x="285568" y="37797"/>
                  </a:lnTo>
                  <a:lnTo>
                    <a:pt x="300529" y="41571"/>
                  </a:lnTo>
                  <a:lnTo>
                    <a:pt x="314919" y="46434"/>
                  </a:lnTo>
                  <a:lnTo>
                    <a:pt x="306632" y="66335"/>
                  </a:lnTo>
                  <a:lnTo>
                    <a:pt x="307266" y="66579"/>
                  </a:lnTo>
                </a:path>
                <a:path w="349250" h="265430">
                  <a:moveTo>
                    <a:pt x="348880" y="24965"/>
                  </a:moveTo>
                  <a:lnTo>
                    <a:pt x="321135" y="12921"/>
                  </a:lnTo>
                  <a:lnTo>
                    <a:pt x="283203" y="3325"/>
                  </a:lnTo>
                  <a:lnTo>
                    <a:pt x="243095" y="0"/>
                  </a:lnTo>
                  <a:lnTo>
                    <a:pt x="194104" y="4941"/>
                  </a:lnTo>
                  <a:lnTo>
                    <a:pt x="148473" y="19114"/>
                  </a:lnTo>
                  <a:lnTo>
                    <a:pt x="107179" y="41540"/>
                  </a:lnTo>
                  <a:lnTo>
                    <a:pt x="71202" y="71241"/>
                  </a:lnTo>
                  <a:lnTo>
                    <a:pt x="41517" y="107238"/>
                  </a:lnTo>
                  <a:lnTo>
                    <a:pt x="19104" y="148554"/>
                  </a:lnTo>
                  <a:lnTo>
                    <a:pt x="4938" y="194211"/>
                  </a:lnTo>
                  <a:lnTo>
                    <a:pt x="0" y="243229"/>
                  </a:lnTo>
                  <a:lnTo>
                    <a:pt x="0" y="265341"/>
                  </a:lnTo>
                  <a:lnTo>
                    <a:pt x="33149" y="265341"/>
                  </a:lnTo>
                  <a:lnTo>
                    <a:pt x="33149" y="243229"/>
                  </a:lnTo>
                  <a:lnTo>
                    <a:pt x="33857" y="226352"/>
                  </a:lnTo>
                  <a:lnTo>
                    <a:pt x="35911" y="209785"/>
                  </a:lnTo>
                  <a:lnTo>
                    <a:pt x="39209" y="193633"/>
                  </a:lnTo>
                  <a:lnTo>
                    <a:pt x="43646" y="177999"/>
                  </a:lnTo>
                  <a:lnTo>
                    <a:pt x="64088" y="186291"/>
                  </a:lnTo>
                  <a:lnTo>
                    <a:pt x="66298" y="179105"/>
                  </a:lnTo>
                  <a:lnTo>
                    <a:pt x="69061" y="172471"/>
                  </a:lnTo>
                  <a:lnTo>
                    <a:pt x="71823" y="165838"/>
                  </a:lnTo>
                  <a:lnTo>
                    <a:pt x="51381" y="157546"/>
                  </a:lnTo>
                  <a:lnTo>
                    <a:pt x="58192" y="143683"/>
                  </a:lnTo>
                  <a:lnTo>
                    <a:pt x="66091" y="130390"/>
                  </a:lnTo>
                  <a:lnTo>
                    <a:pt x="74922" y="117822"/>
                  </a:lnTo>
                  <a:lnTo>
                    <a:pt x="84531" y="106136"/>
                  </a:lnTo>
                  <a:lnTo>
                    <a:pt x="100000" y="121614"/>
                  </a:lnTo>
                  <a:lnTo>
                    <a:pt x="104973" y="116086"/>
                  </a:lnTo>
                  <a:lnTo>
                    <a:pt x="109945" y="110558"/>
                  </a:lnTo>
                  <a:lnTo>
                    <a:pt x="115470" y="105583"/>
                  </a:lnTo>
                  <a:lnTo>
                    <a:pt x="100000" y="90105"/>
                  </a:lnTo>
                  <a:lnTo>
                    <a:pt x="111594" y="80068"/>
                  </a:lnTo>
                  <a:lnTo>
                    <a:pt x="123965" y="70757"/>
                  </a:lnTo>
                  <a:lnTo>
                    <a:pt x="137060" y="62275"/>
                  </a:lnTo>
                  <a:lnTo>
                    <a:pt x="150829" y="54726"/>
                  </a:lnTo>
                  <a:lnTo>
                    <a:pt x="159117" y="75180"/>
                  </a:lnTo>
                  <a:lnTo>
                    <a:pt x="165747" y="71863"/>
                  </a:lnTo>
                  <a:lnTo>
                    <a:pt x="172377" y="69099"/>
                  </a:lnTo>
                  <a:lnTo>
                    <a:pt x="179559" y="66335"/>
                  </a:lnTo>
                  <a:lnTo>
                    <a:pt x="171272" y="45881"/>
                  </a:lnTo>
                  <a:lnTo>
                    <a:pt x="185662" y="41105"/>
                  </a:lnTo>
                  <a:lnTo>
                    <a:pt x="200623" y="37520"/>
                  </a:lnTo>
                  <a:lnTo>
                    <a:pt x="216101" y="35076"/>
                  </a:lnTo>
                  <a:lnTo>
                    <a:pt x="232046" y="33720"/>
                  </a:lnTo>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p>
          </p:txBody>
        </p:sp>
      </p:grpSp>
      <p:grpSp>
        <p:nvGrpSpPr>
          <p:cNvPr id="9" name="object 19"/>
          <p:cNvGrpSpPr/>
          <p:nvPr/>
        </p:nvGrpSpPr>
        <p:grpSpPr>
          <a:xfrm>
            <a:off x="1577328" y="3549305"/>
            <a:ext cx="8825865" cy="2196465"/>
            <a:chOff x="1155191" y="3823715"/>
            <a:chExt cx="8825865" cy="2196465"/>
          </a:xfrm>
        </p:grpSpPr>
        <p:sp>
          <p:nvSpPr>
            <p:cNvPr id="10" name="object 20"/>
            <p:cNvSpPr/>
            <p:nvPr/>
          </p:nvSpPr>
          <p:spPr>
            <a:xfrm>
              <a:off x="1155191" y="3823715"/>
              <a:ext cx="8825865" cy="975360"/>
            </a:xfrm>
            <a:custGeom>
              <a:avLst/>
              <a:gdLst/>
              <a:ahLst/>
              <a:cxnLst/>
              <a:rect l="l" t="t" r="r" b="b"/>
              <a:pathLst>
                <a:path w="8825865" h="975360">
                  <a:moveTo>
                    <a:pt x="8727948" y="0"/>
                  </a:moveTo>
                  <a:lnTo>
                    <a:pt x="97536" y="0"/>
                  </a:lnTo>
                  <a:lnTo>
                    <a:pt x="59573" y="7667"/>
                  </a:lnTo>
                  <a:lnTo>
                    <a:pt x="28570" y="28574"/>
                  </a:lnTo>
                  <a:lnTo>
                    <a:pt x="7665" y="59578"/>
                  </a:lnTo>
                  <a:lnTo>
                    <a:pt x="0" y="97535"/>
                  </a:lnTo>
                  <a:lnTo>
                    <a:pt x="0" y="877823"/>
                  </a:lnTo>
                  <a:lnTo>
                    <a:pt x="7665" y="915781"/>
                  </a:lnTo>
                  <a:lnTo>
                    <a:pt x="28570" y="946784"/>
                  </a:lnTo>
                  <a:lnTo>
                    <a:pt x="59573" y="967692"/>
                  </a:lnTo>
                  <a:lnTo>
                    <a:pt x="97536" y="975359"/>
                  </a:lnTo>
                  <a:lnTo>
                    <a:pt x="8727948" y="975359"/>
                  </a:lnTo>
                  <a:lnTo>
                    <a:pt x="8765905" y="967692"/>
                  </a:lnTo>
                  <a:lnTo>
                    <a:pt x="8796909" y="946784"/>
                  </a:lnTo>
                  <a:lnTo>
                    <a:pt x="8817816" y="915781"/>
                  </a:lnTo>
                  <a:lnTo>
                    <a:pt x="8825484" y="877823"/>
                  </a:lnTo>
                  <a:lnTo>
                    <a:pt x="8825484" y="97535"/>
                  </a:lnTo>
                  <a:lnTo>
                    <a:pt x="8817816" y="59578"/>
                  </a:lnTo>
                  <a:lnTo>
                    <a:pt x="8796909" y="28574"/>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1" name="object 21"/>
            <p:cNvSpPr/>
            <p:nvPr/>
          </p:nvSpPr>
          <p:spPr>
            <a:xfrm>
              <a:off x="1532864" y="4125607"/>
              <a:ext cx="375920" cy="376555"/>
            </a:xfrm>
            <a:custGeom>
              <a:avLst/>
              <a:gdLst/>
              <a:ahLst/>
              <a:cxnLst/>
              <a:rect l="l" t="t" r="r" b="b"/>
              <a:pathLst>
                <a:path w="375919" h="376554">
                  <a:moveTo>
                    <a:pt x="375691" y="342988"/>
                  </a:moveTo>
                  <a:lnTo>
                    <a:pt x="33147" y="342988"/>
                  </a:lnTo>
                  <a:lnTo>
                    <a:pt x="33147" y="0"/>
                  </a:lnTo>
                  <a:lnTo>
                    <a:pt x="0" y="0"/>
                  </a:lnTo>
                  <a:lnTo>
                    <a:pt x="0" y="342988"/>
                  </a:lnTo>
                  <a:lnTo>
                    <a:pt x="0" y="376021"/>
                  </a:lnTo>
                  <a:lnTo>
                    <a:pt x="375691" y="376021"/>
                  </a:lnTo>
                  <a:lnTo>
                    <a:pt x="375691" y="342988"/>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2" name="object 22"/>
            <p:cNvSpPr/>
            <p:nvPr/>
          </p:nvSpPr>
          <p:spPr>
            <a:xfrm>
              <a:off x="1532872" y="4125247"/>
              <a:ext cx="375920" cy="375920"/>
            </a:xfrm>
            <a:custGeom>
              <a:avLst/>
              <a:gdLst/>
              <a:ahLst/>
              <a:cxnLst/>
              <a:rect l="l" t="t" r="r" b="b"/>
              <a:pathLst>
                <a:path w="375919" h="375920">
                  <a:moveTo>
                    <a:pt x="33149" y="0"/>
                  </a:moveTo>
                  <a:lnTo>
                    <a:pt x="0" y="0"/>
                  </a:lnTo>
                  <a:lnTo>
                    <a:pt x="0" y="375900"/>
                  </a:lnTo>
                  <a:lnTo>
                    <a:pt x="375693" y="375900"/>
                  </a:lnTo>
                  <a:lnTo>
                    <a:pt x="375693" y="342732"/>
                  </a:lnTo>
                  <a:lnTo>
                    <a:pt x="33149" y="342732"/>
                  </a:lnTo>
                  <a:lnTo>
                    <a:pt x="33149"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3" name="object 23"/>
            <p:cNvSpPr/>
            <p:nvPr/>
          </p:nvSpPr>
          <p:spPr>
            <a:xfrm>
              <a:off x="1587568" y="4219222"/>
              <a:ext cx="321310" cy="188595"/>
            </a:xfrm>
            <a:custGeom>
              <a:avLst/>
              <a:gdLst/>
              <a:ahLst/>
              <a:cxnLst/>
              <a:rect l="l" t="t" r="r" b="b"/>
              <a:pathLst>
                <a:path w="321310" h="188595">
                  <a:moveTo>
                    <a:pt x="320997" y="0"/>
                  </a:moveTo>
                  <a:lnTo>
                    <a:pt x="232598" y="0"/>
                  </a:lnTo>
                  <a:lnTo>
                    <a:pt x="265195" y="32614"/>
                  </a:lnTo>
                  <a:lnTo>
                    <a:pt x="221548" y="76285"/>
                  </a:lnTo>
                  <a:lnTo>
                    <a:pt x="188399" y="43118"/>
                  </a:lnTo>
                  <a:lnTo>
                    <a:pt x="133150" y="98397"/>
                  </a:lnTo>
                  <a:lnTo>
                    <a:pt x="100000" y="65229"/>
                  </a:lnTo>
                  <a:lnTo>
                    <a:pt x="0" y="165285"/>
                  </a:lnTo>
                  <a:lnTo>
                    <a:pt x="23204" y="188503"/>
                  </a:lnTo>
                  <a:lnTo>
                    <a:pt x="100000" y="111664"/>
                  </a:lnTo>
                  <a:lnTo>
                    <a:pt x="133150" y="144832"/>
                  </a:lnTo>
                  <a:lnTo>
                    <a:pt x="188399" y="89552"/>
                  </a:lnTo>
                  <a:lnTo>
                    <a:pt x="221548" y="122720"/>
                  </a:lnTo>
                  <a:lnTo>
                    <a:pt x="288400" y="55832"/>
                  </a:lnTo>
                  <a:lnTo>
                    <a:pt x="320997" y="88447"/>
                  </a:lnTo>
                  <a:lnTo>
                    <a:pt x="320997"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4" name="object 24"/>
            <p:cNvSpPr/>
            <p:nvPr/>
          </p:nvSpPr>
          <p:spPr>
            <a:xfrm>
              <a:off x="1587568" y="4219222"/>
              <a:ext cx="321310" cy="188595"/>
            </a:xfrm>
            <a:custGeom>
              <a:avLst/>
              <a:gdLst/>
              <a:ahLst/>
              <a:cxnLst/>
              <a:rect l="l" t="t" r="r" b="b"/>
              <a:pathLst>
                <a:path w="321310" h="188595">
                  <a:moveTo>
                    <a:pt x="232598" y="0"/>
                  </a:moveTo>
                  <a:lnTo>
                    <a:pt x="265195" y="32614"/>
                  </a:lnTo>
                  <a:lnTo>
                    <a:pt x="221548" y="76285"/>
                  </a:lnTo>
                  <a:lnTo>
                    <a:pt x="188399" y="43118"/>
                  </a:lnTo>
                  <a:lnTo>
                    <a:pt x="133150" y="98397"/>
                  </a:lnTo>
                  <a:lnTo>
                    <a:pt x="100000" y="65229"/>
                  </a:lnTo>
                  <a:lnTo>
                    <a:pt x="0" y="165285"/>
                  </a:lnTo>
                  <a:lnTo>
                    <a:pt x="23204" y="188503"/>
                  </a:lnTo>
                  <a:lnTo>
                    <a:pt x="100000" y="111664"/>
                  </a:lnTo>
                  <a:lnTo>
                    <a:pt x="133150" y="144832"/>
                  </a:lnTo>
                  <a:lnTo>
                    <a:pt x="188399" y="89552"/>
                  </a:lnTo>
                  <a:lnTo>
                    <a:pt x="221548" y="122720"/>
                  </a:lnTo>
                  <a:lnTo>
                    <a:pt x="288400" y="55832"/>
                  </a:lnTo>
                  <a:lnTo>
                    <a:pt x="320997" y="88447"/>
                  </a:lnTo>
                  <a:lnTo>
                    <a:pt x="320997" y="0"/>
                  </a:lnTo>
                  <a:lnTo>
                    <a:pt x="23259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6" name="object 26"/>
            <p:cNvSpPr/>
            <p:nvPr/>
          </p:nvSpPr>
          <p:spPr>
            <a:xfrm>
              <a:off x="1155191" y="5042915"/>
              <a:ext cx="8825865" cy="977265"/>
            </a:xfrm>
            <a:custGeom>
              <a:avLst/>
              <a:gdLst/>
              <a:ahLst/>
              <a:cxnLst/>
              <a:rect l="l" t="t" r="r" b="b"/>
              <a:pathLst>
                <a:path w="8825865" h="977264">
                  <a:moveTo>
                    <a:pt x="8727821" y="0"/>
                  </a:moveTo>
                  <a:lnTo>
                    <a:pt x="97688" y="0"/>
                  </a:lnTo>
                  <a:lnTo>
                    <a:pt x="59664" y="7669"/>
                  </a:lnTo>
                  <a:lnTo>
                    <a:pt x="28613" y="28590"/>
                  </a:lnTo>
                  <a:lnTo>
                    <a:pt x="7677" y="59632"/>
                  </a:lnTo>
                  <a:lnTo>
                    <a:pt x="0" y="97662"/>
                  </a:lnTo>
                  <a:lnTo>
                    <a:pt x="0" y="879195"/>
                  </a:lnTo>
                  <a:lnTo>
                    <a:pt x="7677" y="917219"/>
                  </a:lnTo>
                  <a:lnTo>
                    <a:pt x="28613" y="948270"/>
                  </a:lnTo>
                  <a:lnTo>
                    <a:pt x="59664" y="969206"/>
                  </a:lnTo>
                  <a:lnTo>
                    <a:pt x="97688" y="976883"/>
                  </a:lnTo>
                  <a:lnTo>
                    <a:pt x="8727821" y="976883"/>
                  </a:lnTo>
                  <a:lnTo>
                    <a:pt x="8765851" y="969206"/>
                  </a:lnTo>
                  <a:lnTo>
                    <a:pt x="8796893" y="948270"/>
                  </a:lnTo>
                  <a:lnTo>
                    <a:pt x="8817814" y="917219"/>
                  </a:lnTo>
                  <a:lnTo>
                    <a:pt x="8825484" y="879195"/>
                  </a:lnTo>
                  <a:lnTo>
                    <a:pt x="8825484" y="97662"/>
                  </a:lnTo>
                  <a:lnTo>
                    <a:pt x="8817814" y="59632"/>
                  </a:lnTo>
                  <a:lnTo>
                    <a:pt x="8796893" y="28590"/>
                  </a:lnTo>
                  <a:lnTo>
                    <a:pt x="8765851" y="7669"/>
                  </a:lnTo>
                  <a:lnTo>
                    <a:pt x="8727821"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7" name="object 27"/>
            <p:cNvSpPr/>
            <p:nvPr/>
          </p:nvSpPr>
          <p:spPr>
            <a:xfrm>
              <a:off x="1656630" y="5314193"/>
              <a:ext cx="232410" cy="266065"/>
            </a:xfrm>
            <a:custGeom>
              <a:avLst/>
              <a:gdLst/>
              <a:ahLst/>
              <a:cxnLst/>
              <a:rect l="l" t="t" r="r" b="b"/>
              <a:pathLst>
                <a:path w="232410" h="266064">
                  <a:moveTo>
                    <a:pt x="227073" y="0"/>
                  </a:moveTo>
                  <a:lnTo>
                    <a:pt x="166299" y="60979"/>
                  </a:lnTo>
                  <a:lnTo>
                    <a:pt x="169614" y="89806"/>
                  </a:lnTo>
                  <a:lnTo>
                    <a:pt x="81216" y="178503"/>
                  </a:lnTo>
                  <a:lnTo>
                    <a:pt x="33796" y="176225"/>
                  </a:lnTo>
                  <a:lnTo>
                    <a:pt x="4359" y="205762"/>
                  </a:lnTo>
                  <a:lnTo>
                    <a:pt x="0" y="227287"/>
                  </a:lnTo>
                  <a:lnTo>
                    <a:pt x="4359" y="248811"/>
                  </a:lnTo>
                  <a:lnTo>
                    <a:pt x="15666" y="265603"/>
                  </a:lnTo>
                  <a:lnTo>
                    <a:pt x="232416" y="48243"/>
                  </a:lnTo>
                  <a:lnTo>
                    <a:pt x="227073"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8" name="object 28"/>
            <p:cNvSpPr/>
            <p:nvPr/>
          </p:nvSpPr>
          <p:spPr>
            <a:xfrm>
              <a:off x="1656630" y="5314193"/>
              <a:ext cx="232410" cy="266065"/>
            </a:xfrm>
            <a:custGeom>
              <a:avLst/>
              <a:gdLst/>
              <a:ahLst/>
              <a:cxnLst/>
              <a:rect l="l" t="t" r="r" b="b"/>
              <a:pathLst>
                <a:path w="232410" h="266064">
                  <a:moveTo>
                    <a:pt x="232416" y="48243"/>
                  </a:moveTo>
                  <a:lnTo>
                    <a:pt x="227073" y="0"/>
                  </a:lnTo>
                  <a:lnTo>
                    <a:pt x="166299" y="60979"/>
                  </a:lnTo>
                  <a:lnTo>
                    <a:pt x="169614" y="89806"/>
                  </a:lnTo>
                  <a:lnTo>
                    <a:pt x="81216" y="178503"/>
                  </a:lnTo>
                  <a:lnTo>
                    <a:pt x="75216" y="175827"/>
                  </a:lnTo>
                  <a:lnTo>
                    <a:pt x="68854" y="173722"/>
                  </a:lnTo>
                  <a:lnTo>
                    <a:pt x="62181" y="172345"/>
                  </a:lnTo>
                  <a:lnTo>
                    <a:pt x="55249" y="171851"/>
                  </a:lnTo>
                  <a:lnTo>
                    <a:pt x="33796" y="176225"/>
                  </a:lnTo>
                  <a:lnTo>
                    <a:pt x="16229" y="188135"/>
                  </a:lnTo>
                  <a:lnTo>
                    <a:pt x="4359" y="205762"/>
                  </a:lnTo>
                  <a:lnTo>
                    <a:pt x="0" y="227287"/>
                  </a:lnTo>
                  <a:lnTo>
                    <a:pt x="4359" y="248811"/>
                  </a:lnTo>
                  <a:lnTo>
                    <a:pt x="15666" y="265603"/>
                  </a:lnTo>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9" name="object 29"/>
            <p:cNvSpPr/>
            <p:nvPr/>
          </p:nvSpPr>
          <p:spPr>
            <a:xfrm>
              <a:off x="1502485" y="5330824"/>
              <a:ext cx="309245" cy="358140"/>
            </a:xfrm>
            <a:custGeom>
              <a:avLst/>
              <a:gdLst/>
              <a:ahLst/>
              <a:cxnLst/>
              <a:rect l="l" t="t" r="r" b="b"/>
              <a:pathLst>
                <a:path w="309244" h="358139">
                  <a:moveTo>
                    <a:pt x="209946" y="0"/>
                  </a:moveTo>
                  <a:lnTo>
                    <a:pt x="161784" y="5559"/>
                  </a:lnTo>
                  <a:lnTo>
                    <a:pt x="117585" y="21398"/>
                  </a:lnTo>
                  <a:lnTo>
                    <a:pt x="78605" y="46255"/>
                  </a:lnTo>
                  <a:lnTo>
                    <a:pt x="46099" y="78870"/>
                  </a:lnTo>
                  <a:lnTo>
                    <a:pt x="21326" y="117983"/>
                  </a:lnTo>
                  <a:lnTo>
                    <a:pt x="5541" y="162331"/>
                  </a:lnTo>
                  <a:lnTo>
                    <a:pt x="0" y="210656"/>
                  </a:lnTo>
                  <a:lnTo>
                    <a:pt x="5541" y="258980"/>
                  </a:lnTo>
                  <a:lnTo>
                    <a:pt x="21326" y="303329"/>
                  </a:lnTo>
                  <a:lnTo>
                    <a:pt x="46100" y="342441"/>
                  </a:lnTo>
                  <a:lnTo>
                    <a:pt x="61348" y="357741"/>
                  </a:lnTo>
                  <a:lnTo>
                    <a:pt x="84213" y="334812"/>
                  </a:lnTo>
                  <a:lnTo>
                    <a:pt x="57377" y="300010"/>
                  </a:lnTo>
                  <a:lnTo>
                    <a:pt x="39492" y="257674"/>
                  </a:lnTo>
                  <a:lnTo>
                    <a:pt x="33149" y="210656"/>
                  </a:lnTo>
                  <a:lnTo>
                    <a:pt x="39492" y="163638"/>
                  </a:lnTo>
                  <a:lnTo>
                    <a:pt x="57377" y="121301"/>
                  </a:lnTo>
                  <a:lnTo>
                    <a:pt x="85083" y="85371"/>
                  </a:lnTo>
                  <a:lnTo>
                    <a:pt x="120893" y="57571"/>
                  </a:lnTo>
                  <a:lnTo>
                    <a:pt x="163087" y="39626"/>
                  </a:lnTo>
                  <a:lnTo>
                    <a:pt x="209946" y="33261"/>
                  </a:lnTo>
                  <a:lnTo>
                    <a:pt x="234040" y="34898"/>
                  </a:lnTo>
                  <a:lnTo>
                    <a:pt x="257253" y="39705"/>
                  </a:lnTo>
                  <a:lnTo>
                    <a:pt x="279327" y="47527"/>
                  </a:lnTo>
                  <a:lnTo>
                    <a:pt x="300002" y="58207"/>
                  </a:lnTo>
                  <a:lnTo>
                    <a:pt x="297240" y="36033"/>
                  </a:lnTo>
                  <a:lnTo>
                    <a:pt x="308842" y="24391"/>
                  </a:lnTo>
                  <a:lnTo>
                    <a:pt x="285853" y="14032"/>
                  </a:lnTo>
                  <a:lnTo>
                    <a:pt x="261673" y="6375"/>
                  </a:lnTo>
                  <a:lnTo>
                    <a:pt x="236353" y="1628"/>
                  </a:lnTo>
                  <a:lnTo>
                    <a:pt x="209946"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20" name="object 30"/>
            <p:cNvSpPr/>
            <p:nvPr/>
          </p:nvSpPr>
          <p:spPr>
            <a:xfrm>
              <a:off x="1502485" y="5330824"/>
              <a:ext cx="309245" cy="358140"/>
            </a:xfrm>
            <a:custGeom>
              <a:avLst/>
              <a:gdLst/>
              <a:ahLst/>
              <a:cxnLst/>
              <a:rect l="l" t="t" r="r" b="b"/>
              <a:pathLst>
                <a:path w="309244" h="358139">
                  <a:moveTo>
                    <a:pt x="84213" y="334812"/>
                  </a:moveTo>
                  <a:lnTo>
                    <a:pt x="57377" y="300010"/>
                  </a:lnTo>
                  <a:lnTo>
                    <a:pt x="39492" y="257674"/>
                  </a:lnTo>
                  <a:lnTo>
                    <a:pt x="33149" y="210656"/>
                  </a:lnTo>
                  <a:lnTo>
                    <a:pt x="39492" y="163638"/>
                  </a:lnTo>
                  <a:lnTo>
                    <a:pt x="57377" y="121301"/>
                  </a:lnTo>
                  <a:lnTo>
                    <a:pt x="85083" y="85371"/>
                  </a:lnTo>
                  <a:lnTo>
                    <a:pt x="120893" y="57571"/>
                  </a:lnTo>
                  <a:lnTo>
                    <a:pt x="163087" y="39626"/>
                  </a:lnTo>
                  <a:lnTo>
                    <a:pt x="209946" y="33261"/>
                  </a:lnTo>
                  <a:lnTo>
                    <a:pt x="234040" y="34898"/>
                  </a:lnTo>
                  <a:lnTo>
                    <a:pt x="257253" y="39705"/>
                  </a:lnTo>
                  <a:lnTo>
                    <a:pt x="279327" y="47527"/>
                  </a:lnTo>
                  <a:lnTo>
                    <a:pt x="300002" y="58207"/>
                  </a:lnTo>
                  <a:lnTo>
                    <a:pt x="298897" y="47120"/>
                  </a:lnTo>
                  <a:lnTo>
                    <a:pt x="297240" y="36033"/>
                  </a:lnTo>
                  <a:lnTo>
                    <a:pt x="304974" y="28272"/>
                  </a:lnTo>
                  <a:lnTo>
                    <a:pt x="308842" y="24391"/>
                  </a:lnTo>
                  <a:lnTo>
                    <a:pt x="285853" y="14032"/>
                  </a:lnTo>
                  <a:lnTo>
                    <a:pt x="261673" y="6375"/>
                  </a:lnTo>
                  <a:lnTo>
                    <a:pt x="236353" y="1628"/>
                  </a:lnTo>
                  <a:lnTo>
                    <a:pt x="209946" y="0"/>
                  </a:lnTo>
                  <a:lnTo>
                    <a:pt x="161784" y="5559"/>
                  </a:lnTo>
                  <a:lnTo>
                    <a:pt x="117585" y="21398"/>
                  </a:lnTo>
                  <a:lnTo>
                    <a:pt x="78605" y="46255"/>
                  </a:lnTo>
                  <a:lnTo>
                    <a:pt x="46099" y="78870"/>
                  </a:lnTo>
                  <a:lnTo>
                    <a:pt x="21326" y="117983"/>
                  </a:lnTo>
                  <a:lnTo>
                    <a:pt x="5541" y="162331"/>
                  </a:lnTo>
                  <a:lnTo>
                    <a:pt x="0" y="210656"/>
                  </a:lnTo>
                  <a:lnTo>
                    <a:pt x="5541" y="258980"/>
                  </a:lnTo>
                  <a:lnTo>
                    <a:pt x="21326" y="303329"/>
                  </a:lnTo>
                  <a:lnTo>
                    <a:pt x="46100" y="342441"/>
                  </a:lnTo>
                  <a:lnTo>
                    <a:pt x="61348" y="357741"/>
                  </a:lnTo>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grpSp>
      <p:sp>
        <p:nvSpPr>
          <p:cNvPr id="23" name="object 25"/>
          <p:cNvSpPr/>
          <p:nvPr/>
        </p:nvSpPr>
        <p:spPr>
          <a:xfrm>
            <a:off x="699019" y="3772603"/>
            <a:ext cx="536575" cy="536575"/>
          </a:xfrm>
          <a:custGeom>
            <a:avLst/>
            <a:gdLst/>
            <a:ahLst/>
            <a:cxnLst/>
            <a:rect l="l" t="t" r="r" b="b"/>
            <a:pathLst>
              <a:path w="536575" h="536575">
                <a:moveTo>
                  <a:pt x="0" y="536448"/>
                </a:moveTo>
                <a:lnTo>
                  <a:pt x="536447" y="536448"/>
                </a:lnTo>
                <a:lnTo>
                  <a:pt x="536447" y="0"/>
                </a:lnTo>
                <a:lnTo>
                  <a:pt x="0" y="0"/>
                </a:lnTo>
                <a:lnTo>
                  <a:pt x="0" y="536448"/>
                </a:lnTo>
                <a:close/>
              </a:path>
            </a:pathLst>
          </a:custGeom>
          <a:ln w="19050">
            <a:solidFill>
              <a:srgbClr val="FFFFFF"/>
            </a:solidFill>
          </a:ln>
        </p:spPr>
        <p:txBody>
          <a:bodyPr wrap="square" lIns="0" tIns="0" rIns="0" bIns="0" rtlCol="0"/>
          <a:lstStyle/>
          <a:p>
            <a:endParaRPr/>
          </a:p>
        </p:txBody>
      </p:sp>
      <p:sp>
        <p:nvSpPr>
          <p:cNvPr id="27" name="Rectangle 26"/>
          <p:cNvSpPr/>
          <p:nvPr/>
        </p:nvSpPr>
        <p:spPr>
          <a:xfrm>
            <a:off x="2751737" y="2570097"/>
            <a:ext cx="3132427" cy="657359"/>
          </a:xfrm>
          <a:prstGeom prst="rect">
            <a:avLst/>
          </a:prstGeom>
        </p:spPr>
        <p:txBody>
          <a:bodyPr wrap="square">
            <a:spAutoFit/>
          </a:bodyPr>
          <a:lstStyle/>
          <a:p>
            <a:pPr marL="12700" marR="329565">
              <a:lnSpc>
                <a:spcPct val="102099"/>
              </a:lnSpc>
              <a:spcBef>
                <a:spcPts val="40"/>
              </a:spcBef>
            </a:pPr>
            <a:r>
              <a:rPr lang="en-US" b="1" spc="-50" dirty="0">
                <a:latin typeface="Tahoma"/>
                <a:cs typeface="Tahoma"/>
              </a:rPr>
              <a:t>Performance </a:t>
            </a:r>
            <a:r>
              <a:rPr lang="en-US" b="1" spc="-135" dirty="0">
                <a:latin typeface="Tahoma"/>
                <a:cs typeface="Tahoma"/>
              </a:rPr>
              <a:t>Driver </a:t>
            </a:r>
            <a:r>
              <a:rPr lang="en-US" b="1" spc="-690" dirty="0">
                <a:latin typeface="Tahoma"/>
                <a:cs typeface="Tahoma"/>
              </a:rPr>
              <a:t> </a:t>
            </a:r>
            <a:r>
              <a:rPr lang="en-US" b="1" spc="-60" dirty="0">
                <a:latin typeface="Tahoma"/>
                <a:cs typeface="Tahoma"/>
              </a:rPr>
              <a:t>Analysis</a:t>
            </a:r>
            <a:endParaRPr lang="en-US" dirty="0">
              <a:latin typeface="Tahoma"/>
              <a:cs typeface="Tahoma"/>
            </a:endParaRPr>
          </a:p>
        </p:txBody>
      </p:sp>
      <p:sp>
        <p:nvSpPr>
          <p:cNvPr id="28" name="Rectangle 27"/>
          <p:cNvSpPr/>
          <p:nvPr/>
        </p:nvSpPr>
        <p:spPr>
          <a:xfrm>
            <a:off x="2708594" y="3707407"/>
            <a:ext cx="3175570" cy="659155"/>
          </a:xfrm>
          <a:prstGeom prst="rect">
            <a:avLst/>
          </a:prstGeom>
        </p:spPr>
        <p:txBody>
          <a:bodyPr wrap="square">
            <a:spAutoFit/>
          </a:bodyPr>
          <a:lstStyle/>
          <a:p>
            <a:pPr marL="12700">
              <a:lnSpc>
                <a:spcPct val="100000"/>
              </a:lnSpc>
            </a:pPr>
            <a:r>
              <a:rPr lang="en-US" b="1" spc="-50" dirty="0">
                <a:latin typeface="Tahoma"/>
                <a:cs typeface="Tahoma"/>
              </a:rPr>
              <a:t>Impact</a:t>
            </a:r>
            <a:r>
              <a:rPr lang="en-US" b="1" spc="-60" dirty="0">
                <a:latin typeface="Tahoma"/>
                <a:cs typeface="Tahoma"/>
              </a:rPr>
              <a:t> Analysis</a:t>
            </a:r>
            <a:r>
              <a:rPr lang="en-US" b="1" spc="-55" dirty="0">
                <a:latin typeface="Tahoma"/>
                <a:cs typeface="Tahoma"/>
              </a:rPr>
              <a:t> </a:t>
            </a:r>
            <a:r>
              <a:rPr lang="en-US" b="1" spc="-25" dirty="0">
                <a:latin typeface="Tahoma"/>
                <a:cs typeface="Tahoma"/>
              </a:rPr>
              <a:t>on</a:t>
            </a:r>
            <a:endParaRPr lang="en-US" dirty="0">
              <a:latin typeface="Tahoma"/>
              <a:cs typeface="Tahoma"/>
            </a:endParaRPr>
          </a:p>
          <a:p>
            <a:pPr marL="12700">
              <a:lnSpc>
                <a:spcPct val="100000"/>
              </a:lnSpc>
              <a:spcBef>
                <a:spcPts val="65"/>
              </a:spcBef>
            </a:pPr>
            <a:r>
              <a:rPr lang="en-US" b="1" spc="-60" dirty="0">
                <a:latin typeface="Tahoma"/>
                <a:cs typeface="Tahoma"/>
              </a:rPr>
              <a:t>Marketing</a:t>
            </a:r>
            <a:r>
              <a:rPr lang="en-US" b="1" spc="-65" dirty="0">
                <a:latin typeface="Tahoma"/>
                <a:cs typeface="Tahoma"/>
              </a:rPr>
              <a:t> </a:t>
            </a:r>
            <a:r>
              <a:rPr lang="en-US" b="1" spc="-229" dirty="0">
                <a:latin typeface="Tahoma"/>
                <a:cs typeface="Tahoma"/>
              </a:rPr>
              <a:t>ROI</a:t>
            </a:r>
            <a:endParaRPr lang="en-US" dirty="0">
              <a:latin typeface="Tahoma"/>
              <a:cs typeface="Tahoma"/>
            </a:endParaRPr>
          </a:p>
        </p:txBody>
      </p:sp>
      <p:sp>
        <p:nvSpPr>
          <p:cNvPr id="29" name="Rectangle 28"/>
          <p:cNvSpPr/>
          <p:nvPr/>
        </p:nvSpPr>
        <p:spPr>
          <a:xfrm>
            <a:off x="2707377" y="4931002"/>
            <a:ext cx="3176788" cy="657359"/>
          </a:xfrm>
          <a:prstGeom prst="rect">
            <a:avLst/>
          </a:prstGeom>
        </p:spPr>
        <p:txBody>
          <a:bodyPr wrap="square">
            <a:spAutoFit/>
          </a:bodyPr>
          <a:lstStyle/>
          <a:p>
            <a:pPr marL="12700" marR="5080">
              <a:lnSpc>
                <a:spcPct val="102099"/>
              </a:lnSpc>
            </a:pPr>
            <a:r>
              <a:rPr lang="en-US" b="1" spc="-70" dirty="0">
                <a:latin typeface="Tahoma"/>
                <a:cs typeface="Tahoma"/>
              </a:rPr>
              <a:t>Optimizing</a:t>
            </a:r>
            <a:r>
              <a:rPr lang="en-US" b="1" spc="-35" dirty="0">
                <a:latin typeface="Tahoma"/>
                <a:cs typeface="Tahoma"/>
              </a:rPr>
              <a:t> </a:t>
            </a:r>
            <a:r>
              <a:rPr lang="en-US" b="1" spc="20" dirty="0">
                <a:latin typeface="Tahoma"/>
                <a:cs typeface="Tahoma"/>
              </a:rPr>
              <a:t>M</a:t>
            </a:r>
            <a:r>
              <a:rPr lang="en-US" b="1" spc="-65" dirty="0">
                <a:latin typeface="Tahoma"/>
                <a:cs typeface="Tahoma"/>
              </a:rPr>
              <a:t>arketing  </a:t>
            </a:r>
            <a:r>
              <a:rPr lang="en-US" b="1" spc="-55" dirty="0">
                <a:latin typeface="Tahoma"/>
                <a:cs typeface="Tahoma"/>
              </a:rPr>
              <a:t>Spends</a:t>
            </a:r>
            <a:endParaRPr lang="en-US" dirty="0">
              <a:latin typeface="Tahoma"/>
              <a:cs typeface="Tahoma"/>
            </a:endParaRPr>
          </a:p>
        </p:txBody>
      </p:sp>
      <p:sp>
        <p:nvSpPr>
          <p:cNvPr id="30" name="Rectangle 29"/>
          <p:cNvSpPr/>
          <p:nvPr/>
        </p:nvSpPr>
        <p:spPr>
          <a:xfrm>
            <a:off x="6181796" y="2493903"/>
            <a:ext cx="3923763" cy="646331"/>
          </a:xfrm>
          <a:prstGeom prst="rect">
            <a:avLst/>
          </a:prstGeom>
        </p:spPr>
        <p:txBody>
          <a:bodyPr wrap="square">
            <a:spAutoFit/>
          </a:bodyPr>
          <a:lstStyle/>
          <a:p>
            <a:pPr marL="12700">
              <a:lnSpc>
                <a:spcPct val="100000"/>
              </a:lnSpc>
              <a:spcBef>
                <a:spcPts val="95"/>
              </a:spcBef>
            </a:pPr>
            <a:r>
              <a:rPr lang="en-US" dirty="0">
                <a:ln w="0"/>
                <a:effectLst>
                  <a:outerShdw blurRad="38100" dist="19050" dir="2700000" algn="tl" rotWithShape="0">
                    <a:schemeClr val="dk1">
                      <a:alpha val="40000"/>
                    </a:schemeClr>
                  </a:outerShdw>
                </a:effectLst>
              </a:rPr>
              <a:t>KPIs impacting the top-line</a:t>
            </a:r>
          </a:p>
          <a:p>
            <a:pPr marL="12700">
              <a:lnSpc>
                <a:spcPct val="100000"/>
              </a:lnSpc>
              <a:spcBef>
                <a:spcPts val="45"/>
              </a:spcBef>
            </a:pPr>
            <a:r>
              <a:rPr lang="en-US" dirty="0">
                <a:ln w="0"/>
                <a:effectLst>
                  <a:outerShdw blurRad="38100" dist="19050" dir="2700000" algn="tl" rotWithShape="0">
                    <a:schemeClr val="dk1">
                      <a:alpha val="40000"/>
                    </a:schemeClr>
                  </a:outerShdw>
                </a:effectLst>
              </a:rPr>
              <a:t>performance</a:t>
            </a:r>
          </a:p>
        </p:txBody>
      </p:sp>
      <p:sp>
        <p:nvSpPr>
          <p:cNvPr id="31" name="Rectangle 30"/>
          <p:cNvSpPr/>
          <p:nvPr/>
        </p:nvSpPr>
        <p:spPr>
          <a:xfrm>
            <a:off x="6181797" y="3709203"/>
            <a:ext cx="3923763" cy="657359"/>
          </a:xfrm>
          <a:prstGeom prst="rect">
            <a:avLst/>
          </a:prstGeom>
        </p:spPr>
        <p:txBody>
          <a:bodyPr wrap="square">
            <a:spAutoFit/>
          </a:bodyPr>
          <a:lstStyle/>
          <a:p>
            <a:pPr marL="12700" marR="490855">
              <a:lnSpc>
                <a:spcPct val="102499"/>
              </a:lnSpc>
              <a:spcBef>
                <a:spcPts val="45"/>
              </a:spcBef>
            </a:pPr>
            <a:r>
              <a:rPr lang="en-US" dirty="0">
                <a:ln w="0"/>
                <a:effectLst>
                  <a:outerShdw blurRad="38100" dist="19050" dir="2700000" algn="tl" rotWithShape="0">
                    <a:schemeClr val="dk1">
                      <a:alpha val="40000"/>
                    </a:schemeClr>
                  </a:outerShdw>
                </a:effectLst>
              </a:rPr>
              <a:t>Quantitative</a:t>
            </a:r>
            <a:r>
              <a:rPr lang="en-US" spc="-20" dirty="0">
                <a:latin typeface="Verdana"/>
                <a:cs typeface="Verdana"/>
              </a:rPr>
              <a:t> </a:t>
            </a:r>
            <a:r>
              <a:rPr lang="en-US" dirty="0">
                <a:ln w="0"/>
                <a:effectLst>
                  <a:outerShdw blurRad="38100" dist="19050" dir="2700000" algn="tl" rotWithShape="0">
                    <a:schemeClr val="dk1">
                      <a:alpha val="40000"/>
                    </a:schemeClr>
                  </a:outerShdw>
                </a:effectLst>
              </a:rPr>
              <a:t>impact of each  channel on revenue</a:t>
            </a:r>
          </a:p>
        </p:txBody>
      </p:sp>
      <p:sp>
        <p:nvSpPr>
          <p:cNvPr id="32" name="Rectangle 31"/>
          <p:cNvSpPr/>
          <p:nvPr/>
        </p:nvSpPr>
        <p:spPr>
          <a:xfrm>
            <a:off x="6207554" y="4805897"/>
            <a:ext cx="3923763" cy="939873"/>
          </a:xfrm>
          <a:prstGeom prst="rect">
            <a:avLst/>
          </a:prstGeom>
        </p:spPr>
        <p:txBody>
          <a:bodyPr wrap="square">
            <a:spAutoFit/>
          </a:bodyPr>
          <a:lstStyle/>
          <a:p>
            <a:pPr marL="12700" marR="5080">
              <a:lnSpc>
                <a:spcPct val="102200"/>
              </a:lnSpc>
              <a:spcBef>
                <a:spcPts val="5"/>
              </a:spcBef>
            </a:pPr>
            <a:r>
              <a:rPr lang="en-US" dirty="0">
                <a:ln w="0"/>
                <a:effectLst>
                  <a:outerShdw blurRad="38100" dist="19050" dir="2700000" algn="tl" rotWithShape="0">
                    <a:schemeClr val="dk1">
                      <a:alpha val="40000"/>
                    </a:schemeClr>
                  </a:outerShdw>
                </a:effectLst>
              </a:rPr>
              <a:t>Recommendation</a:t>
            </a:r>
            <a:r>
              <a:rPr lang="en-US" spc="-20" dirty="0">
                <a:latin typeface="Verdana"/>
                <a:cs typeface="Verdana"/>
              </a:rPr>
              <a:t> </a:t>
            </a:r>
            <a:r>
              <a:rPr lang="en-US" dirty="0">
                <a:ln w="0"/>
                <a:effectLst>
                  <a:outerShdw blurRad="38100" dist="19050" dir="2700000" algn="tl" rotWithShape="0">
                    <a:schemeClr val="dk1">
                      <a:alpha val="40000"/>
                    </a:schemeClr>
                  </a:outerShdw>
                </a:effectLst>
              </a:rPr>
              <a:t>to allocate the  marketing budget to gain the  highest outcome</a:t>
            </a:r>
          </a:p>
        </p:txBody>
      </p:sp>
    </p:spTree>
    <p:extLst>
      <p:ext uri="{BB962C8B-B14F-4D97-AF65-F5344CB8AC3E}">
        <p14:creationId xmlns:p14="http://schemas.microsoft.com/office/powerpoint/2010/main" val="2579885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883" y="449405"/>
            <a:ext cx="4173247" cy="1499616"/>
          </a:xfrm>
        </p:spPr>
        <p:txBody>
          <a:bodyPr/>
          <a:lstStyle/>
          <a:p>
            <a:r>
              <a:rPr lang="en-US" dirty="0"/>
              <a:t>4 P</a:t>
            </a:r>
            <a:r>
              <a:rPr lang="en-US" cap="none" dirty="0"/>
              <a:t>s</a:t>
            </a:r>
            <a:r>
              <a:rPr lang="en-US" dirty="0"/>
              <a:t> OF MARKETING </a:t>
            </a:r>
          </a:p>
        </p:txBody>
      </p:sp>
      <p:sp>
        <p:nvSpPr>
          <p:cNvPr id="3" name="Content Placeholder 2"/>
          <p:cNvSpPr>
            <a:spLocks noGrp="1"/>
          </p:cNvSpPr>
          <p:nvPr>
            <p:ph idx="1"/>
          </p:nvPr>
        </p:nvSpPr>
        <p:spPr>
          <a:xfrm>
            <a:off x="337611" y="1878391"/>
            <a:ext cx="3679529" cy="4484501"/>
          </a:xfrm>
        </p:spPr>
        <p:txBody>
          <a:bodyPr>
            <a:normAutofit fontScale="77500" lnSpcReduction="20000"/>
          </a:bodyPr>
          <a:lstStyle/>
          <a:p>
            <a:r>
              <a:rPr lang="en-US" spc="-50" dirty="0"/>
              <a:t>We</a:t>
            </a:r>
            <a:r>
              <a:rPr lang="en-US" spc="-35" dirty="0"/>
              <a:t> </a:t>
            </a:r>
            <a:r>
              <a:rPr lang="en-US" spc="10" dirty="0"/>
              <a:t>have</a:t>
            </a:r>
            <a:r>
              <a:rPr lang="en-US" spc="-25" dirty="0"/>
              <a:t> </a:t>
            </a:r>
            <a:r>
              <a:rPr lang="en-US" spc="-45" dirty="0"/>
              <a:t>the</a:t>
            </a:r>
            <a:r>
              <a:rPr lang="en-US" spc="-20" dirty="0"/>
              <a:t> </a:t>
            </a:r>
            <a:r>
              <a:rPr lang="en-US" spc="-50" dirty="0"/>
              <a:t>following</a:t>
            </a:r>
            <a:r>
              <a:rPr lang="en-US" spc="-20" dirty="0"/>
              <a:t> </a:t>
            </a:r>
            <a:r>
              <a:rPr lang="en-US" spc="-35" dirty="0"/>
              <a:t>datasets</a:t>
            </a:r>
            <a:r>
              <a:rPr lang="en-US" spc="-40" dirty="0"/>
              <a:t> </a:t>
            </a:r>
            <a:r>
              <a:rPr lang="en-US" spc="-80" dirty="0"/>
              <a:t>for </a:t>
            </a:r>
            <a:r>
              <a:rPr lang="en-US" spc="-335" dirty="0"/>
              <a:t> </a:t>
            </a:r>
            <a:r>
              <a:rPr lang="en-US" spc="-45" dirty="0"/>
              <a:t>analysis:</a:t>
            </a:r>
            <a:endParaRPr lang="en-US" dirty="0"/>
          </a:p>
          <a:p>
            <a:r>
              <a:rPr lang="en-US" b="1" dirty="0">
                <a:solidFill>
                  <a:schemeClr val="accent2">
                    <a:lumMod val="75000"/>
                  </a:schemeClr>
                </a:solidFill>
              </a:rPr>
              <a:t>Consumer dataset</a:t>
            </a:r>
            <a:r>
              <a:rPr lang="en-US" b="1" dirty="0"/>
              <a:t>: </a:t>
            </a:r>
            <a:r>
              <a:rPr lang="en-US" dirty="0"/>
              <a:t>Contains daily order details of customers.</a:t>
            </a:r>
          </a:p>
          <a:p>
            <a:r>
              <a:rPr lang="en-US" b="1" dirty="0">
                <a:solidFill>
                  <a:schemeClr val="accent2">
                    <a:lumMod val="75000"/>
                  </a:schemeClr>
                </a:solidFill>
              </a:rPr>
              <a:t>Media Investment dataset: </a:t>
            </a:r>
            <a:r>
              <a:rPr lang="en-US" dirty="0"/>
              <a:t>Includes the amount invested in various advertising mediums over the past year.</a:t>
            </a:r>
          </a:p>
          <a:p>
            <a:r>
              <a:rPr lang="en-US" b="1" dirty="0">
                <a:solidFill>
                  <a:schemeClr val="accent2">
                    <a:lumMod val="75000"/>
                  </a:schemeClr>
                </a:solidFill>
              </a:rPr>
              <a:t>Sale Calendar dataset: </a:t>
            </a:r>
            <a:r>
              <a:rPr lang="en-US" dirty="0"/>
              <a:t>Displays the dates of promotional offers throughout the previous year.</a:t>
            </a:r>
          </a:p>
          <a:p>
            <a:r>
              <a:rPr lang="en-US" b="1" dirty="0">
                <a:solidFill>
                  <a:schemeClr val="accent2">
                    <a:lumMod val="75000"/>
                  </a:schemeClr>
                </a:solidFill>
              </a:rPr>
              <a:t>NPS dataset: </a:t>
            </a:r>
            <a:r>
              <a:rPr lang="en-US" dirty="0"/>
              <a:t>Provides the net promotion score and company stock value for the last year.</a:t>
            </a:r>
          </a:p>
          <a:p>
            <a:r>
              <a:rPr lang="en-US" b="1" dirty="0">
                <a:solidFill>
                  <a:schemeClr val="accent2">
                    <a:lumMod val="75000"/>
                  </a:schemeClr>
                </a:solidFill>
              </a:rPr>
              <a:t>Weather dataset: </a:t>
            </a:r>
            <a:r>
              <a:rPr lang="en-US" dirty="0"/>
              <a:t>Contains detailed weather reports from the state of Ontario, Canada, during the previous year.</a:t>
            </a:r>
          </a:p>
          <a:p>
            <a:endParaRPr lang="en-US" dirty="0"/>
          </a:p>
        </p:txBody>
      </p:sp>
      <p:sp>
        <p:nvSpPr>
          <p:cNvPr id="27" name="object 41"/>
          <p:cNvSpPr txBox="1"/>
          <p:nvPr/>
        </p:nvSpPr>
        <p:spPr>
          <a:xfrm>
            <a:off x="7723378" y="2631693"/>
            <a:ext cx="581025"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FFFFFF"/>
                </a:solidFill>
                <a:latin typeface="Tahoma"/>
                <a:cs typeface="Tahoma"/>
              </a:rPr>
              <a:t>Place</a:t>
            </a:r>
            <a:endParaRPr sz="1600">
              <a:latin typeface="Tahoma"/>
              <a:cs typeface="Tahoma"/>
            </a:endParaRPr>
          </a:p>
        </p:txBody>
      </p:sp>
      <p:sp>
        <p:nvSpPr>
          <p:cNvPr id="32" name="object 46"/>
          <p:cNvSpPr txBox="1"/>
          <p:nvPr/>
        </p:nvSpPr>
        <p:spPr>
          <a:xfrm>
            <a:off x="7624318" y="3986022"/>
            <a:ext cx="779145" cy="269240"/>
          </a:xfrm>
          <a:prstGeom prst="rect">
            <a:avLst/>
          </a:prstGeom>
        </p:spPr>
        <p:txBody>
          <a:bodyPr vert="horz" wrap="square" lIns="0" tIns="12065" rIns="0" bIns="0" rtlCol="0">
            <a:spAutoFit/>
          </a:bodyPr>
          <a:lstStyle/>
          <a:p>
            <a:pPr marL="12700">
              <a:lnSpc>
                <a:spcPct val="100000"/>
              </a:lnSpc>
              <a:spcBef>
                <a:spcPts val="95"/>
              </a:spcBef>
            </a:pPr>
            <a:r>
              <a:rPr sz="1600" b="1" spc="-55" dirty="0">
                <a:solidFill>
                  <a:srgbClr val="FFFFFF"/>
                </a:solidFill>
                <a:latin typeface="Tahoma"/>
                <a:cs typeface="Tahoma"/>
              </a:rPr>
              <a:t>Product</a:t>
            </a:r>
            <a:endParaRPr sz="1600">
              <a:latin typeface="Tahoma"/>
              <a:cs typeface="Tahoma"/>
            </a:endParaRPr>
          </a:p>
        </p:txBody>
      </p:sp>
      <p:sp>
        <p:nvSpPr>
          <p:cNvPr id="37" name="object 51"/>
          <p:cNvSpPr txBox="1"/>
          <p:nvPr/>
        </p:nvSpPr>
        <p:spPr>
          <a:xfrm>
            <a:off x="3463925" y="3429000"/>
            <a:ext cx="1014094" cy="269240"/>
          </a:xfrm>
          <a:prstGeom prst="rect">
            <a:avLst/>
          </a:prstGeom>
        </p:spPr>
        <p:txBody>
          <a:bodyPr vert="horz" wrap="square" lIns="0" tIns="12065" rIns="0" bIns="0" rtlCol="0">
            <a:spAutoFit/>
          </a:bodyPr>
          <a:lstStyle/>
          <a:p>
            <a:pPr marL="12700">
              <a:lnSpc>
                <a:spcPct val="100000"/>
              </a:lnSpc>
              <a:spcBef>
                <a:spcPts val="95"/>
              </a:spcBef>
            </a:pPr>
            <a:r>
              <a:rPr sz="1600" b="1" spc="-75" dirty="0">
                <a:solidFill>
                  <a:srgbClr val="FFFFFF"/>
                </a:solidFill>
                <a:latin typeface="Tahoma"/>
                <a:cs typeface="Tahoma"/>
              </a:rPr>
              <a:t>Promotion</a:t>
            </a:r>
            <a:endParaRPr sz="1600">
              <a:latin typeface="Tahoma"/>
              <a:cs typeface="Tahoma"/>
            </a:endParaRPr>
          </a:p>
        </p:txBody>
      </p:sp>
      <p:pic>
        <p:nvPicPr>
          <p:cNvPr id="1034" name="Picture 10" descr="The Four Ps of Marketing for PowerPoint"/>
          <p:cNvPicPr>
            <a:picLocks noChangeAspect="1" noChangeArrowheads="1"/>
          </p:cNvPicPr>
          <p:nvPr/>
        </p:nvPicPr>
        <p:blipFill rotWithShape="1">
          <a:blip r:embed="rId2">
            <a:extLst>
              <a:ext uri="{28A0092B-C50C-407E-A947-70E740481C1C}">
                <a14:useLocalDpi xmlns:a14="http://schemas.microsoft.com/office/drawing/2010/main" val="0"/>
              </a:ext>
            </a:extLst>
          </a:blip>
          <a:srcRect l="28242" t="20944" r="27814" b="15958"/>
          <a:stretch/>
        </p:blipFill>
        <p:spPr bwMode="auto">
          <a:xfrm>
            <a:off x="6376000" y="1986876"/>
            <a:ext cx="3712701" cy="399829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5" name="Rectangle 44"/>
          <p:cNvSpPr/>
          <p:nvPr/>
        </p:nvSpPr>
        <p:spPr>
          <a:xfrm>
            <a:off x="4713693" y="1721424"/>
            <a:ext cx="2910625" cy="992579"/>
          </a:xfrm>
          <a:prstGeom prst="rect">
            <a:avLst/>
          </a:prstGeom>
        </p:spPr>
        <p:txBody>
          <a:bodyPr wrap="square">
            <a:spAutoFit/>
          </a:bodyPr>
          <a:lstStyle/>
          <a:p>
            <a:pPr marL="127000" indent="-114300">
              <a:lnSpc>
                <a:spcPct val="100000"/>
              </a:lnSpc>
              <a:spcBef>
                <a:spcPts val="204"/>
              </a:spcBef>
              <a:buChar char="•"/>
              <a:tabLst>
                <a:tab pos="127000" algn="l"/>
              </a:tabLst>
            </a:pPr>
            <a:r>
              <a:rPr lang="en-US" sz="1400" dirty="0">
                <a:ln w="0"/>
                <a:effectLst>
                  <a:outerShdw blurRad="38100" dist="19050" dir="2700000" algn="tl" rotWithShape="0">
                    <a:schemeClr val="dk1">
                      <a:alpha val="40000"/>
                    </a:schemeClr>
                  </a:outerShdw>
                </a:effectLst>
              </a:rPr>
              <a:t># of units sold</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Delivery days and SLAs</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Categories/subcategories</a:t>
            </a:r>
          </a:p>
          <a:p>
            <a:pPr marL="127000" indent="-114300">
              <a:lnSpc>
                <a:spcPct val="100000"/>
              </a:lnSpc>
              <a:spcBef>
                <a:spcPts val="105"/>
              </a:spcBef>
              <a:buChar char="•"/>
              <a:tabLst>
                <a:tab pos="127000" algn="l"/>
              </a:tabLst>
            </a:pPr>
            <a:r>
              <a:rPr lang="en-US" sz="1400" dirty="0">
                <a:ln w="0"/>
                <a:effectLst>
                  <a:outerShdw blurRad="38100" dist="19050" dir="2700000" algn="tl" rotWithShape="0">
                    <a:schemeClr val="dk1">
                      <a:alpha val="40000"/>
                    </a:schemeClr>
                  </a:outerShdw>
                </a:effectLst>
              </a:rPr>
              <a:t>Verticals Procurement SLA</a:t>
            </a:r>
          </a:p>
        </p:txBody>
      </p:sp>
      <p:sp>
        <p:nvSpPr>
          <p:cNvPr id="46" name="Rectangle 45"/>
          <p:cNvSpPr/>
          <p:nvPr/>
        </p:nvSpPr>
        <p:spPr>
          <a:xfrm>
            <a:off x="9522299" y="1850644"/>
            <a:ext cx="1356575" cy="597599"/>
          </a:xfrm>
          <a:prstGeom prst="rect">
            <a:avLst/>
          </a:prstGeom>
        </p:spPr>
        <p:txBody>
          <a:bodyPr wrap="square">
            <a:spAutoFit/>
          </a:bodyPr>
          <a:lstStyle/>
          <a:p>
            <a:pPr marL="127000" indent="-114300">
              <a:lnSpc>
                <a:spcPct val="100000"/>
              </a:lnSpc>
              <a:spcBef>
                <a:spcPts val="204"/>
              </a:spcBef>
              <a:buChar char="•"/>
              <a:tabLst>
                <a:tab pos="127000" algn="l"/>
              </a:tabLst>
            </a:pPr>
            <a:r>
              <a:rPr lang="en-US" sz="1400" dirty="0">
                <a:ln w="0"/>
                <a:effectLst>
                  <a:outerShdw blurRad="38100" dist="19050" dir="2700000" algn="tl" rotWithShape="0">
                    <a:schemeClr val="dk1">
                      <a:alpha val="40000"/>
                    </a:schemeClr>
                  </a:outerShdw>
                </a:effectLst>
              </a:rPr>
              <a:t>GMV</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Product</a:t>
            </a:r>
            <a:r>
              <a:rPr lang="en-US" spc="-100" dirty="0">
                <a:latin typeface="Verdana"/>
                <a:cs typeface="Verdana"/>
              </a:rPr>
              <a:t> </a:t>
            </a:r>
            <a:r>
              <a:rPr lang="en-US" sz="1400" dirty="0">
                <a:ln w="0"/>
                <a:effectLst>
                  <a:outerShdw blurRad="38100" dist="19050" dir="2700000" algn="tl" rotWithShape="0">
                    <a:schemeClr val="dk1">
                      <a:alpha val="40000"/>
                    </a:schemeClr>
                  </a:outerShdw>
                </a:effectLst>
              </a:rPr>
              <a:t>MRP</a:t>
            </a:r>
          </a:p>
        </p:txBody>
      </p:sp>
      <p:sp>
        <p:nvSpPr>
          <p:cNvPr id="47" name="Rectangle 46"/>
          <p:cNvSpPr/>
          <p:nvPr/>
        </p:nvSpPr>
        <p:spPr>
          <a:xfrm>
            <a:off x="4713693" y="4900553"/>
            <a:ext cx="2657341" cy="1220847"/>
          </a:xfrm>
          <a:prstGeom prst="rect">
            <a:avLst/>
          </a:prstGeom>
        </p:spPr>
        <p:txBody>
          <a:bodyPr wrap="square">
            <a:spAutoFit/>
          </a:bodyPr>
          <a:lstStyle/>
          <a:p>
            <a:pPr marL="127000" indent="-114300">
              <a:lnSpc>
                <a:spcPct val="100000"/>
              </a:lnSpc>
              <a:spcBef>
                <a:spcPts val="204"/>
              </a:spcBef>
              <a:buChar char="•"/>
              <a:tabLst>
                <a:tab pos="127000" algn="l"/>
              </a:tabLst>
            </a:pPr>
            <a:r>
              <a:rPr lang="en-US" sz="1400" dirty="0">
                <a:ln w="0"/>
                <a:effectLst>
                  <a:outerShdw blurRad="38100" dist="19050" dir="2700000" algn="tl" rotWithShape="0">
                    <a:schemeClr val="dk1">
                      <a:alpha val="40000"/>
                    </a:schemeClr>
                  </a:outerShdw>
                </a:effectLst>
              </a:rPr>
              <a:t>Pin code</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Order Payment Type</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Week of the year seasonality</a:t>
            </a:r>
          </a:p>
          <a:p>
            <a:pPr marL="127000" indent="-114300">
              <a:lnSpc>
                <a:spcPct val="100000"/>
              </a:lnSpc>
              <a:spcBef>
                <a:spcPts val="105"/>
              </a:spcBef>
              <a:buChar char="•"/>
              <a:tabLst>
                <a:tab pos="127000" algn="l"/>
              </a:tabLst>
            </a:pPr>
            <a:r>
              <a:rPr lang="en-US" sz="1400" dirty="0">
                <a:ln w="0"/>
                <a:effectLst>
                  <a:outerShdw blurRad="38100" dist="19050" dir="2700000" algn="tl" rotWithShape="0">
                    <a:schemeClr val="dk1">
                      <a:alpha val="40000"/>
                    </a:schemeClr>
                  </a:outerShdw>
                </a:effectLst>
              </a:rPr>
              <a:t>Holiday/Events</a:t>
            </a:r>
          </a:p>
          <a:p>
            <a:pPr marL="127000" indent="-114300">
              <a:lnSpc>
                <a:spcPct val="100000"/>
              </a:lnSpc>
              <a:spcBef>
                <a:spcPts val="95"/>
              </a:spcBef>
              <a:buChar char="•"/>
              <a:tabLst>
                <a:tab pos="127000" algn="l"/>
              </a:tabLst>
            </a:pPr>
            <a:r>
              <a:rPr lang="en-US" sz="1400" dirty="0">
                <a:ln w="0"/>
                <a:effectLst>
                  <a:outerShdw blurRad="38100" dist="19050" dir="2700000" algn="tl" rotWithShape="0">
                    <a:schemeClr val="dk1">
                      <a:alpha val="40000"/>
                    </a:schemeClr>
                  </a:outerShdw>
                </a:effectLst>
              </a:rPr>
              <a:t>Sale calendar</a:t>
            </a:r>
          </a:p>
        </p:txBody>
      </p:sp>
      <p:sp>
        <p:nvSpPr>
          <p:cNvPr id="48" name="Rectangle 47"/>
          <p:cNvSpPr/>
          <p:nvPr/>
        </p:nvSpPr>
        <p:spPr>
          <a:xfrm>
            <a:off x="9522299" y="5232954"/>
            <a:ext cx="3172496" cy="715581"/>
          </a:xfrm>
          <a:prstGeom prst="rect">
            <a:avLst/>
          </a:prstGeom>
        </p:spPr>
        <p:txBody>
          <a:bodyPr wrap="square">
            <a:spAutoFit/>
          </a:bodyPr>
          <a:lstStyle/>
          <a:p>
            <a:pPr marL="127000" marR="491490" indent="-114300">
              <a:lnSpc>
                <a:spcPts val="1330"/>
              </a:lnSpc>
              <a:spcBef>
                <a:spcPts val="235"/>
              </a:spcBef>
              <a:buChar char="•"/>
              <a:tabLst>
                <a:tab pos="127000" algn="l"/>
              </a:tabLst>
            </a:pPr>
            <a:r>
              <a:rPr lang="en-US" sz="1400" dirty="0">
                <a:ln w="0"/>
                <a:effectLst>
                  <a:outerShdw blurRad="38100" dist="19050" dir="2700000" algn="tl" rotWithShape="0">
                    <a:schemeClr val="dk1">
                      <a:alpha val="40000"/>
                    </a:schemeClr>
                  </a:outerShdw>
                </a:effectLst>
              </a:rPr>
              <a:t>Marketing Channel  Investments</a:t>
            </a:r>
          </a:p>
          <a:p>
            <a:pPr marL="127000" indent="-114300">
              <a:lnSpc>
                <a:spcPct val="100000"/>
              </a:lnSpc>
              <a:spcBef>
                <a:spcPts val="70"/>
              </a:spcBef>
              <a:buChar char="•"/>
              <a:tabLst>
                <a:tab pos="127000" algn="l"/>
              </a:tabLst>
            </a:pPr>
            <a:r>
              <a:rPr lang="en-US" sz="1400" dirty="0">
                <a:ln w="0"/>
                <a:effectLst>
                  <a:outerShdw blurRad="38100" dist="19050" dir="2700000" algn="tl" rotWithShape="0">
                    <a:schemeClr val="dk1">
                      <a:alpha val="40000"/>
                    </a:schemeClr>
                  </a:outerShdw>
                </a:effectLst>
              </a:rPr>
              <a:t>Customer sentiment (NPS)</a:t>
            </a:r>
          </a:p>
          <a:p>
            <a:pPr marL="127000" indent="-114300">
              <a:lnSpc>
                <a:spcPct val="100000"/>
              </a:lnSpc>
              <a:spcBef>
                <a:spcPts val="110"/>
              </a:spcBef>
              <a:buChar char="•"/>
              <a:tabLst>
                <a:tab pos="127000" algn="l"/>
              </a:tabLst>
            </a:pPr>
            <a:r>
              <a:rPr lang="en-US" sz="1400" dirty="0">
                <a:ln w="0"/>
                <a:effectLst>
                  <a:outerShdw blurRad="38100" dist="19050" dir="2700000" algn="tl" rotWithShape="0">
                    <a:schemeClr val="dk1">
                      <a:alpha val="40000"/>
                    </a:schemeClr>
                  </a:outerShdw>
                </a:effectLst>
              </a:rPr>
              <a:t>Ad stock</a:t>
            </a:r>
          </a:p>
        </p:txBody>
      </p:sp>
    </p:spTree>
    <p:extLst>
      <p:ext uri="{BB962C8B-B14F-4D97-AF65-F5344CB8AC3E}">
        <p14:creationId xmlns:p14="http://schemas.microsoft.com/office/powerpoint/2010/main" val="330105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4"/>
          <p:cNvSpPr/>
          <p:nvPr/>
        </p:nvSpPr>
        <p:spPr>
          <a:xfrm>
            <a:off x="4008371" y="4396379"/>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5" name="object 14"/>
          <p:cNvSpPr/>
          <p:nvPr/>
        </p:nvSpPr>
        <p:spPr>
          <a:xfrm>
            <a:off x="4008371" y="2491897"/>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6" name="object 14"/>
          <p:cNvSpPr/>
          <p:nvPr/>
        </p:nvSpPr>
        <p:spPr>
          <a:xfrm>
            <a:off x="4008371" y="3128931"/>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7" name="object 14"/>
          <p:cNvSpPr/>
          <p:nvPr/>
        </p:nvSpPr>
        <p:spPr>
          <a:xfrm>
            <a:off x="4008371" y="3762071"/>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8" name="object 14"/>
          <p:cNvSpPr/>
          <p:nvPr/>
        </p:nvSpPr>
        <p:spPr>
          <a:xfrm>
            <a:off x="4008371" y="5022129"/>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9" name="object 14"/>
          <p:cNvSpPr/>
          <p:nvPr/>
        </p:nvSpPr>
        <p:spPr>
          <a:xfrm>
            <a:off x="4008371" y="5656437"/>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0" name="Rectangle 9"/>
          <p:cNvSpPr/>
          <p:nvPr/>
        </p:nvSpPr>
        <p:spPr>
          <a:xfrm>
            <a:off x="4154660" y="2021083"/>
            <a:ext cx="3908442" cy="369332"/>
          </a:xfrm>
          <a:prstGeom prst="rect">
            <a:avLst/>
          </a:prstGeom>
        </p:spPr>
        <p:txBody>
          <a:bodyPr wrap="none">
            <a:spAutoFit/>
          </a:bodyPr>
          <a:lstStyle/>
          <a:p>
            <a:pPr marL="12700" algn="ctr">
              <a:lnSpc>
                <a:spcPct val="100000"/>
              </a:lnSpc>
              <a:spcBef>
                <a:spcPts val="100"/>
              </a:spcBef>
            </a:pPr>
            <a:r>
              <a:rPr lang="en-US" b="1" spc="-50" dirty="0">
                <a:latin typeface="Tahoma"/>
                <a:cs typeface="Tahoma"/>
              </a:rPr>
              <a:t>Incorrect Values in some columns</a:t>
            </a:r>
          </a:p>
        </p:txBody>
      </p:sp>
      <p:sp>
        <p:nvSpPr>
          <p:cNvPr id="11" name="Rectangle 10"/>
          <p:cNvSpPr/>
          <p:nvPr/>
        </p:nvSpPr>
        <p:spPr>
          <a:xfrm>
            <a:off x="4154660" y="2680083"/>
            <a:ext cx="3908442" cy="369332"/>
          </a:xfrm>
          <a:prstGeom prst="rect">
            <a:avLst/>
          </a:prstGeom>
        </p:spPr>
        <p:txBody>
          <a:bodyPr wrap="square">
            <a:spAutoFit/>
          </a:bodyPr>
          <a:lstStyle/>
          <a:p>
            <a:pPr marL="12700" algn="ctr">
              <a:lnSpc>
                <a:spcPct val="100000"/>
              </a:lnSpc>
              <a:spcBef>
                <a:spcPts val="100"/>
              </a:spcBef>
            </a:pPr>
            <a:r>
              <a:rPr lang="en-US" b="1" spc="-50" dirty="0">
                <a:latin typeface="Tahoma"/>
                <a:cs typeface="Tahoma"/>
              </a:rPr>
              <a:t>De-duplication of Data</a:t>
            </a:r>
          </a:p>
        </p:txBody>
      </p:sp>
      <p:sp>
        <p:nvSpPr>
          <p:cNvPr id="12" name="Rectangle 11"/>
          <p:cNvSpPr/>
          <p:nvPr/>
        </p:nvSpPr>
        <p:spPr>
          <a:xfrm>
            <a:off x="4154660" y="3334029"/>
            <a:ext cx="3908442" cy="369332"/>
          </a:xfrm>
          <a:prstGeom prst="rect">
            <a:avLst/>
          </a:prstGeom>
        </p:spPr>
        <p:txBody>
          <a:bodyPr wrap="square">
            <a:spAutoFit/>
          </a:bodyPr>
          <a:lstStyle/>
          <a:p>
            <a:pPr marL="12700" algn="ctr">
              <a:lnSpc>
                <a:spcPct val="100000"/>
              </a:lnSpc>
              <a:spcBef>
                <a:spcPts val="100"/>
              </a:spcBef>
            </a:pPr>
            <a:r>
              <a:rPr lang="en-US" b="1" spc="-50" dirty="0">
                <a:latin typeface="Tahoma"/>
                <a:cs typeface="Tahoma"/>
              </a:rPr>
              <a:t>Dropping</a:t>
            </a:r>
            <a:r>
              <a:rPr lang="en-US" b="1" spc="-25" dirty="0">
                <a:solidFill>
                  <a:srgbClr val="FFFFFF"/>
                </a:solidFill>
                <a:latin typeface="Tahoma"/>
                <a:cs typeface="Tahoma"/>
              </a:rPr>
              <a:t> </a:t>
            </a:r>
            <a:r>
              <a:rPr lang="en-US" b="1" spc="-50" dirty="0">
                <a:latin typeface="Tahoma"/>
                <a:cs typeface="Tahoma"/>
              </a:rPr>
              <a:t>Insignificant columns</a:t>
            </a:r>
          </a:p>
        </p:txBody>
      </p:sp>
      <p:sp>
        <p:nvSpPr>
          <p:cNvPr id="13" name="Rectangle 12"/>
          <p:cNvSpPr/>
          <p:nvPr/>
        </p:nvSpPr>
        <p:spPr>
          <a:xfrm>
            <a:off x="4154660" y="3949951"/>
            <a:ext cx="3908442" cy="369332"/>
          </a:xfrm>
          <a:prstGeom prst="rect">
            <a:avLst/>
          </a:prstGeom>
        </p:spPr>
        <p:txBody>
          <a:bodyPr wrap="square">
            <a:spAutoFit/>
          </a:bodyPr>
          <a:lstStyle/>
          <a:p>
            <a:pPr marL="12700" algn="ctr">
              <a:lnSpc>
                <a:spcPct val="100000"/>
              </a:lnSpc>
              <a:spcBef>
                <a:spcPts val="100"/>
              </a:spcBef>
            </a:pPr>
            <a:r>
              <a:rPr lang="en-US" b="1" spc="-50" dirty="0">
                <a:latin typeface="Tahoma"/>
                <a:cs typeface="Tahoma"/>
              </a:rPr>
              <a:t>Outlier</a:t>
            </a:r>
            <a:r>
              <a:rPr lang="en-US" b="1" spc="-25" dirty="0">
                <a:solidFill>
                  <a:srgbClr val="FFFFFF"/>
                </a:solidFill>
                <a:latin typeface="Tahoma"/>
                <a:cs typeface="Tahoma"/>
              </a:rPr>
              <a:t> </a:t>
            </a:r>
            <a:r>
              <a:rPr lang="en-US" b="1" spc="-50" dirty="0">
                <a:latin typeface="Tahoma"/>
                <a:cs typeface="Tahoma"/>
              </a:rPr>
              <a:t>Treatment</a:t>
            </a:r>
          </a:p>
        </p:txBody>
      </p:sp>
      <p:sp>
        <p:nvSpPr>
          <p:cNvPr id="14" name="Rectangle 13"/>
          <p:cNvSpPr/>
          <p:nvPr/>
        </p:nvSpPr>
        <p:spPr>
          <a:xfrm>
            <a:off x="4154660" y="4583091"/>
            <a:ext cx="3908442" cy="369332"/>
          </a:xfrm>
          <a:prstGeom prst="rect">
            <a:avLst/>
          </a:prstGeom>
        </p:spPr>
        <p:txBody>
          <a:bodyPr wrap="square">
            <a:spAutoFit/>
          </a:bodyPr>
          <a:lstStyle/>
          <a:p>
            <a:pPr marL="12700" algn="ctr">
              <a:lnSpc>
                <a:spcPct val="100000"/>
              </a:lnSpc>
              <a:spcBef>
                <a:spcPts val="100"/>
              </a:spcBef>
            </a:pPr>
            <a:r>
              <a:rPr lang="en-US" b="1" spc="-50" dirty="0">
                <a:latin typeface="Tahoma"/>
                <a:cs typeface="Tahoma"/>
              </a:rPr>
              <a:t>Limiting</a:t>
            </a:r>
            <a:r>
              <a:rPr lang="en-US" b="1" spc="-25" dirty="0">
                <a:solidFill>
                  <a:srgbClr val="FFFFFF"/>
                </a:solidFill>
                <a:latin typeface="Tahoma"/>
                <a:cs typeface="Tahoma"/>
              </a:rPr>
              <a:t> </a:t>
            </a:r>
            <a:r>
              <a:rPr lang="en-US" b="1" spc="-50" dirty="0">
                <a:latin typeface="Tahoma"/>
                <a:cs typeface="Tahoma"/>
              </a:rPr>
              <a:t>the data for the year</a:t>
            </a:r>
          </a:p>
        </p:txBody>
      </p:sp>
      <p:sp>
        <p:nvSpPr>
          <p:cNvPr id="15" name="Rectangle 14"/>
          <p:cNvSpPr/>
          <p:nvPr/>
        </p:nvSpPr>
        <p:spPr>
          <a:xfrm>
            <a:off x="4154660" y="5162007"/>
            <a:ext cx="3908442" cy="369332"/>
          </a:xfrm>
          <a:prstGeom prst="rect">
            <a:avLst/>
          </a:prstGeom>
        </p:spPr>
        <p:txBody>
          <a:bodyPr wrap="square">
            <a:spAutoFit/>
          </a:bodyPr>
          <a:lstStyle/>
          <a:p>
            <a:pPr marL="12700" algn="ctr">
              <a:lnSpc>
                <a:spcPct val="100000"/>
              </a:lnSpc>
              <a:spcBef>
                <a:spcPts val="100"/>
              </a:spcBef>
            </a:pPr>
            <a:r>
              <a:rPr lang="en-US" b="1" spc="-50" dirty="0">
                <a:latin typeface="Tahoma"/>
                <a:cs typeface="Tahoma"/>
              </a:rPr>
              <a:t>Aggregating the data frames</a:t>
            </a:r>
          </a:p>
        </p:txBody>
      </p:sp>
      <p:sp>
        <p:nvSpPr>
          <p:cNvPr id="16" name="Rectangle 15"/>
          <p:cNvSpPr/>
          <p:nvPr/>
        </p:nvSpPr>
        <p:spPr>
          <a:xfrm>
            <a:off x="4154660" y="5816037"/>
            <a:ext cx="3908442" cy="369332"/>
          </a:xfrm>
          <a:prstGeom prst="rect">
            <a:avLst/>
          </a:prstGeom>
        </p:spPr>
        <p:txBody>
          <a:bodyPr wrap="square">
            <a:spAutoFit/>
          </a:bodyPr>
          <a:lstStyle/>
          <a:p>
            <a:pPr algn="ctr"/>
            <a:r>
              <a:rPr lang="en-US" b="1" spc="-50" dirty="0">
                <a:latin typeface="Tahoma"/>
                <a:cs typeface="Tahoma"/>
              </a:rPr>
              <a:t>Preparing the data for modelling</a:t>
            </a:r>
          </a:p>
        </p:txBody>
      </p:sp>
      <p:sp>
        <p:nvSpPr>
          <p:cNvPr id="17" name="object 14"/>
          <p:cNvSpPr/>
          <p:nvPr/>
        </p:nvSpPr>
        <p:spPr>
          <a:xfrm>
            <a:off x="4008371" y="1861483"/>
            <a:ext cx="4170641" cy="688532"/>
          </a:xfrm>
          <a:custGeom>
            <a:avLst/>
            <a:gdLst/>
            <a:ahLst/>
            <a:cxnLst/>
            <a:rect l="l" t="t" r="r" b="b"/>
            <a:pathLst>
              <a:path w="8825865" h="975360">
                <a:moveTo>
                  <a:pt x="8727948" y="0"/>
                </a:moveTo>
                <a:lnTo>
                  <a:pt x="97536" y="0"/>
                </a:lnTo>
                <a:lnTo>
                  <a:pt x="59573" y="7667"/>
                </a:lnTo>
                <a:lnTo>
                  <a:pt x="28570" y="28575"/>
                </a:lnTo>
                <a:lnTo>
                  <a:pt x="7665" y="59578"/>
                </a:lnTo>
                <a:lnTo>
                  <a:pt x="0" y="97536"/>
                </a:lnTo>
                <a:lnTo>
                  <a:pt x="0" y="877824"/>
                </a:lnTo>
                <a:lnTo>
                  <a:pt x="7665" y="915781"/>
                </a:lnTo>
                <a:lnTo>
                  <a:pt x="28570" y="946785"/>
                </a:lnTo>
                <a:lnTo>
                  <a:pt x="59573" y="967692"/>
                </a:lnTo>
                <a:lnTo>
                  <a:pt x="97536" y="975360"/>
                </a:lnTo>
                <a:lnTo>
                  <a:pt x="8727948" y="975360"/>
                </a:lnTo>
                <a:lnTo>
                  <a:pt x="8765905" y="967692"/>
                </a:lnTo>
                <a:lnTo>
                  <a:pt x="8796909" y="946785"/>
                </a:lnTo>
                <a:lnTo>
                  <a:pt x="8817816" y="915781"/>
                </a:lnTo>
                <a:lnTo>
                  <a:pt x="8825484" y="877824"/>
                </a:lnTo>
                <a:lnTo>
                  <a:pt x="8825484" y="97536"/>
                </a:lnTo>
                <a:lnTo>
                  <a:pt x="8817816" y="59578"/>
                </a:lnTo>
                <a:lnTo>
                  <a:pt x="8796909" y="28575"/>
                </a:lnTo>
                <a:lnTo>
                  <a:pt x="8765905" y="7667"/>
                </a:lnTo>
                <a:lnTo>
                  <a:pt x="8727948" y="0"/>
                </a:lnTo>
                <a:close/>
              </a:path>
            </a:pathLst>
          </a:custGeom>
          <a:ln/>
        </p:spPr>
        <p:style>
          <a:lnRef idx="3">
            <a:schemeClr val="dk1"/>
          </a:lnRef>
          <a:fillRef idx="0">
            <a:schemeClr val="dk1"/>
          </a:fillRef>
          <a:effectRef idx="2">
            <a:schemeClr val="dk1"/>
          </a:effectRef>
          <a:fontRef idx="minor">
            <a:schemeClr val="tx1"/>
          </a:fontRef>
        </p:style>
        <p:txBody>
          <a:bodyPr wrap="square" lIns="0" tIns="0" rIns="0" bIns="0" rtlCol="0"/>
          <a:lstStyle/>
          <a:p>
            <a:endParaRPr>
              <a:solidFill>
                <a:schemeClr val="tx1"/>
              </a:solidFill>
            </a:endParaRPr>
          </a:p>
        </p:txBody>
      </p:sp>
      <p:sp>
        <p:nvSpPr>
          <p:cNvPr id="18" name="Rectangle 17"/>
          <p:cNvSpPr/>
          <p:nvPr/>
        </p:nvSpPr>
        <p:spPr>
          <a:xfrm>
            <a:off x="9148620" y="261045"/>
            <a:ext cx="3007054" cy="1600438"/>
          </a:xfrm>
          <a:prstGeom prst="rect">
            <a:avLst/>
          </a:prstGeom>
        </p:spPr>
        <p:txBody>
          <a:bodyPr wrap="square">
            <a:spAutoFit/>
          </a:bodyPr>
          <a:lstStyle/>
          <a:p>
            <a:pPr marL="285750" indent="-285750">
              <a:buFont typeface="Arial" panose="020B0604020202020204" pitchFamily="34" charset="0"/>
              <a:buChar char="•"/>
            </a:pPr>
            <a:r>
              <a:rPr lang="en-US" sz="1400" dirty="0">
                <a:ln w="0"/>
                <a:solidFill>
                  <a:schemeClr val="accent5">
                    <a:lumMod val="75000"/>
                  </a:schemeClr>
                </a:solidFill>
              </a:rPr>
              <a:t>Nan value imputation: Replace missing values in delivery days and delivery days columns with zero.</a:t>
            </a:r>
          </a:p>
          <a:p>
            <a:pPr marL="285750" indent="-285750">
              <a:buFont typeface="Arial" panose="020B0604020202020204" pitchFamily="34" charset="0"/>
              <a:buChar char="•"/>
            </a:pPr>
            <a:r>
              <a:rPr lang="en-US" sz="1400" dirty="0">
                <a:ln w="0"/>
                <a:solidFill>
                  <a:schemeClr val="accent5">
                    <a:lumMod val="75000"/>
                  </a:schemeClr>
                </a:solidFill>
              </a:rPr>
              <a:t>Handling negative values: Convert negative values in certain columns such as delivery days and delivery days to their absolute values</a:t>
            </a:r>
            <a:r>
              <a:rPr lang="en-US" sz="1400" dirty="0">
                <a:ln w="0"/>
              </a:rPr>
              <a:t>.</a:t>
            </a:r>
          </a:p>
        </p:txBody>
      </p:sp>
      <p:cxnSp>
        <p:nvCxnSpPr>
          <p:cNvPr id="34" name="Elbow Connector 33"/>
          <p:cNvCxnSpPr/>
          <p:nvPr/>
        </p:nvCxnSpPr>
        <p:spPr>
          <a:xfrm rot="5400000" flipH="1" flipV="1">
            <a:off x="7679914" y="885011"/>
            <a:ext cx="1144485" cy="823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9148620" y="2129547"/>
            <a:ext cx="3007054" cy="738664"/>
          </a:xfrm>
          <a:prstGeom prst="rect">
            <a:avLst/>
          </a:prstGeom>
        </p:spPr>
        <p:txBody>
          <a:bodyPr wrap="square">
            <a:spAutoFit/>
          </a:bodyPr>
          <a:lstStyle/>
          <a:p>
            <a:pPr marL="285750" indent="-285750">
              <a:buFont typeface="Arial" panose="020B0604020202020204" pitchFamily="34" charset="0"/>
              <a:buChar char="•"/>
            </a:pPr>
            <a:r>
              <a:rPr lang="en-US" sz="1400" dirty="0">
                <a:ln w="0"/>
                <a:solidFill>
                  <a:srgbClr val="FF0000"/>
                </a:solidFill>
              </a:rPr>
              <a:t>Removal of duplicate entries: We identified and removed duplicate entries from the dataset.</a:t>
            </a:r>
          </a:p>
        </p:txBody>
      </p:sp>
      <p:cxnSp>
        <p:nvCxnSpPr>
          <p:cNvPr id="37" name="Elbow Connector 36"/>
          <p:cNvCxnSpPr/>
          <p:nvPr/>
        </p:nvCxnSpPr>
        <p:spPr>
          <a:xfrm flipV="1">
            <a:off x="8179012" y="2575081"/>
            <a:ext cx="784684" cy="2610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82167" y="1868914"/>
            <a:ext cx="3015963" cy="2031325"/>
          </a:xfrm>
          <a:prstGeom prst="rect">
            <a:avLst/>
          </a:prstGeom>
        </p:spPr>
        <p:txBody>
          <a:bodyPr wrap="square">
            <a:spAutoFit/>
          </a:bodyPr>
          <a:lstStyle/>
          <a:p>
            <a:pPr marL="285750" indent="-285750">
              <a:buFont typeface="Arial" panose="020B0604020202020204" pitchFamily="34" charset="0"/>
              <a:buChar char="•"/>
            </a:pPr>
            <a:r>
              <a:rPr lang="en-US" sz="1400" dirty="0">
                <a:ln w="0"/>
                <a:solidFill>
                  <a:srgbClr val="FFC000"/>
                </a:solidFill>
              </a:rPr>
              <a:t>Removal of columns with single unique value: Columns that contain a single unique value and do not provide any meaningful information for the analysis were eliminated.</a:t>
            </a:r>
          </a:p>
          <a:p>
            <a:pPr marL="285750" indent="-285750">
              <a:buFont typeface="Arial" panose="020B0604020202020204" pitchFamily="34" charset="0"/>
              <a:buChar char="•"/>
            </a:pPr>
            <a:r>
              <a:rPr lang="en-US" sz="1400" dirty="0">
                <a:ln w="0"/>
                <a:solidFill>
                  <a:srgbClr val="FFC000"/>
                </a:solidFill>
              </a:rPr>
              <a:t>Removal of insignificant 'Id' columns: Certain 'Id' columns that are not relevant to the analysis were removed.</a:t>
            </a:r>
          </a:p>
        </p:txBody>
      </p:sp>
      <p:cxnSp>
        <p:nvCxnSpPr>
          <p:cNvPr id="40" name="Elbow Connector 39"/>
          <p:cNvCxnSpPr/>
          <p:nvPr/>
        </p:nvCxnSpPr>
        <p:spPr>
          <a:xfrm rot="10800000">
            <a:off x="3348507" y="3180429"/>
            <a:ext cx="659864" cy="2927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963696" y="3089801"/>
            <a:ext cx="3228304" cy="1815882"/>
          </a:xfrm>
          <a:prstGeom prst="rect">
            <a:avLst/>
          </a:prstGeom>
        </p:spPr>
        <p:txBody>
          <a:bodyPr wrap="square">
            <a:spAutoFit/>
          </a:bodyPr>
          <a:lstStyle/>
          <a:p>
            <a:pPr marL="285750" indent="-285750">
              <a:buFont typeface="Arial" panose="020B0604020202020204" pitchFamily="34" charset="0"/>
              <a:buChar char="•"/>
            </a:pPr>
            <a:r>
              <a:rPr lang="en-US" sz="1400" dirty="0">
                <a:ln w="0"/>
                <a:solidFill>
                  <a:srgbClr val="0070C0"/>
                </a:solidFill>
              </a:rPr>
              <a:t>Dropping records with SLA exceeding 30 days: Records where the Service Level Agreement (SLA) exceeded 30 days were dropped from the dataset.</a:t>
            </a:r>
          </a:p>
          <a:p>
            <a:pPr marL="285750" indent="-285750">
              <a:buFont typeface="Arial" panose="020B0604020202020204" pitchFamily="34" charset="0"/>
              <a:buChar char="•"/>
            </a:pPr>
            <a:r>
              <a:rPr lang="en-US" sz="1400" dirty="0">
                <a:ln w="0"/>
                <a:solidFill>
                  <a:srgbClr val="0070C0"/>
                </a:solidFill>
              </a:rPr>
              <a:t>Outlier capping of GMV: The Gross Merchandise Value (GMV) was capped at the 95th percentile to handle outliers.</a:t>
            </a:r>
          </a:p>
        </p:txBody>
      </p:sp>
      <p:cxnSp>
        <p:nvCxnSpPr>
          <p:cNvPr id="43" name="Elbow Connector 42"/>
          <p:cNvCxnSpPr/>
          <p:nvPr/>
        </p:nvCxnSpPr>
        <p:spPr>
          <a:xfrm flipV="1">
            <a:off x="8179012" y="3762071"/>
            <a:ext cx="784684" cy="3725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33020" y="4161730"/>
            <a:ext cx="3131872" cy="1600438"/>
          </a:xfrm>
          <a:prstGeom prst="rect">
            <a:avLst/>
          </a:prstGeom>
        </p:spPr>
        <p:txBody>
          <a:bodyPr wrap="square">
            <a:spAutoFit/>
          </a:bodyPr>
          <a:lstStyle/>
          <a:p>
            <a:pPr marL="285750" indent="-285750">
              <a:buFont typeface="Arial" panose="020B0604020202020204" pitchFamily="34" charset="0"/>
              <a:buChar char="•"/>
            </a:pPr>
            <a:r>
              <a:rPr lang="en-US" sz="1400" dirty="0">
                <a:ln w="0"/>
                <a:solidFill>
                  <a:schemeClr val="tx1">
                    <a:lumMod val="95000"/>
                    <a:lumOff val="5000"/>
                  </a:schemeClr>
                </a:solidFill>
              </a:rPr>
              <a:t>Removal of rows outside the specified timeframe: Rows that fell outside the specified timeframe were deleted.</a:t>
            </a:r>
          </a:p>
          <a:p>
            <a:pPr marL="285750" indent="-285750">
              <a:buFont typeface="Arial" panose="020B0604020202020204" pitchFamily="34" charset="0"/>
              <a:buChar char="•"/>
            </a:pPr>
            <a:r>
              <a:rPr lang="en-US" sz="1400" dirty="0">
                <a:ln w="0"/>
                <a:solidFill>
                  <a:schemeClr val="tx1">
                    <a:lumMod val="95000"/>
                    <a:lumOff val="5000"/>
                  </a:schemeClr>
                </a:solidFill>
              </a:rPr>
              <a:t>Selection of data for analysis: Data from July 2015 to June 2016 was selected for the analysis.</a:t>
            </a:r>
          </a:p>
        </p:txBody>
      </p:sp>
      <p:cxnSp>
        <p:nvCxnSpPr>
          <p:cNvPr id="46" name="Elbow Connector 45"/>
          <p:cNvCxnSpPr/>
          <p:nvPr/>
        </p:nvCxnSpPr>
        <p:spPr>
          <a:xfrm rot="10800000" flipV="1">
            <a:off x="3348507" y="4726545"/>
            <a:ext cx="659865" cy="3583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8436588" y="5060525"/>
            <a:ext cx="3755412" cy="1815882"/>
          </a:xfrm>
          <a:prstGeom prst="rect">
            <a:avLst/>
          </a:prstGeom>
        </p:spPr>
        <p:txBody>
          <a:bodyPr wrap="square">
            <a:spAutoFit/>
          </a:bodyPr>
          <a:lstStyle/>
          <a:p>
            <a:pPr marL="285750" indent="-285750">
              <a:buFont typeface="Arial" panose="020B0604020202020204" pitchFamily="34" charset="0"/>
              <a:buChar char="•"/>
            </a:pPr>
            <a:r>
              <a:rPr lang="en-US" sz="1400" dirty="0">
                <a:ln w="0"/>
                <a:solidFill>
                  <a:schemeClr val="tx1">
                    <a:lumMod val="75000"/>
                    <a:lumOff val="25000"/>
                  </a:schemeClr>
                </a:solidFill>
              </a:rPr>
              <a:t>Creation of separate data frames: Three distinct data frames were extracted for each of the product subcategories: camera accessory, home audio, and gaming accessory.</a:t>
            </a:r>
          </a:p>
          <a:p>
            <a:pPr marL="285750" indent="-285750">
              <a:buFont typeface="Arial" panose="020B0604020202020204" pitchFamily="34" charset="0"/>
              <a:buChar char="•"/>
            </a:pPr>
            <a:r>
              <a:rPr lang="en-US" sz="1400" dirty="0">
                <a:ln w="0"/>
                <a:solidFill>
                  <a:schemeClr val="tx1">
                    <a:lumMod val="75000"/>
                    <a:lumOff val="25000"/>
                  </a:schemeClr>
                </a:solidFill>
              </a:rPr>
              <a:t>Aggregation of daily order data: The daily order data was rolled up to the weekly level by aggregating the numeric variables based on the week number.</a:t>
            </a:r>
          </a:p>
        </p:txBody>
      </p:sp>
      <p:cxnSp>
        <p:nvCxnSpPr>
          <p:cNvPr id="49" name="Elbow Connector 48"/>
          <p:cNvCxnSpPr/>
          <p:nvPr/>
        </p:nvCxnSpPr>
        <p:spPr>
          <a:xfrm>
            <a:off x="8179012" y="5346673"/>
            <a:ext cx="392342" cy="3097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74967" y="5903893"/>
            <a:ext cx="3675828" cy="954107"/>
          </a:xfrm>
          <a:prstGeom prst="rect">
            <a:avLst/>
          </a:prstGeom>
        </p:spPr>
        <p:txBody>
          <a:bodyPr wrap="square">
            <a:spAutoFit/>
          </a:bodyPr>
          <a:lstStyle/>
          <a:p>
            <a:pPr marL="285750" indent="-285750">
              <a:buFont typeface="Arial" panose="020B0604020202020204" pitchFamily="34" charset="0"/>
              <a:buChar char="•"/>
            </a:pPr>
            <a:r>
              <a:rPr lang="en-US" sz="1400" dirty="0">
                <a:ln w="0"/>
                <a:solidFill>
                  <a:srgbClr val="00B050"/>
                </a:solidFill>
              </a:rPr>
              <a:t>Data scaling and log transformation: The data frame was scaled, and a log transformation was applied to certain variables where necessary.</a:t>
            </a:r>
          </a:p>
        </p:txBody>
      </p:sp>
      <p:cxnSp>
        <p:nvCxnSpPr>
          <p:cNvPr id="52" name="Elbow Connector 51"/>
          <p:cNvCxnSpPr/>
          <p:nvPr/>
        </p:nvCxnSpPr>
        <p:spPr>
          <a:xfrm rot="10800000" flipV="1">
            <a:off x="3364893" y="6000702"/>
            <a:ext cx="643479" cy="3802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13195" y="855011"/>
            <a:ext cx="4769869" cy="769441"/>
          </a:xfrm>
          <a:prstGeom prst="rect">
            <a:avLst/>
          </a:prstGeom>
        </p:spPr>
        <p:txBody>
          <a:bodyPr wrap="square">
            <a:spAutoFit/>
          </a:bodyPr>
          <a:lstStyle/>
          <a:p>
            <a:r>
              <a:rPr lang="en-US" sz="4400" dirty="0"/>
              <a:t>DATA PREPARATION </a:t>
            </a:r>
          </a:p>
        </p:txBody>
      </p:sp>
    </p:spTree>
    <p:extLst>
      <p:ext uri="{BB962C8B-B14F-4D97-AF65-F5344CB8AC3E}">
        <p14:creationId xmlns:p14="http://schemas.microsoft.com/office/powerpoint/2010/main" val="1396230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ENGINEERING KPI</a:t>
            </a:r>
            <a:r>
              <a:rPr lang="en-US" cap="none" dirty="0"/>
              <a:t>s</a:t>
            </a:r>
            <a:endParaRPr lang="en-US" dirty="0"/>
          </a:p>
        </p:txBody>
      </p:sp>
      <p:sp>
        <p:nvSpPr>
          <p:cNvPr id="4" name="Notched Right Arrow 3"/>
          <p:cNvSpPr/>
          <p:nvPr/>
        </p:nvSpPr>
        <p:spPr>
          <a:xfrm>
            <a:off x="1210737" y="1862752"/>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5" name="TextBox 4"/>
          <p:cNvSpPr txBox="1"/>
          <p:nvPr/>
        </p:nvSpPr>
        <p:spPr>
          <a:xfrm>
            <a:off x="2756844" y="1781989"/>
            <a:ext cx="3369024" cy="923330"/>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DISCOUNT %</a:t>
            </a:r>
          </a:p>
          <a:p>
            <a:r>
              <a:rPr lang="en-US" dirty="0"/>
              <a:t>Discount % = (Product MRP - Selling Price)*100 / Product MRP </a:t>
            </a:r>
            <a:endParaRPr lang="en-US" dirty="0">
              <a:ln w="0"/>
              <a:effectLst>
                <a:outerShdw blurRad="38100" dist="19050" dir="2700000" algn="tl" rotWithShape="0">
                  <a:schemeClr val="dk1">
                    <a:alpha val="40000"/>
                  </a:schemeClr>
                </a:outerShdw>
              </a:effectLst>
            </a:endParaRPr>
          </a:p>
        </p:txBody>
      </p:sp>
      <p:sp>
        <p:nvSpPr>
          <p:cNvPr id="6" name="Rectangle 5"/>
          <p:cNvSpPr/>
          <p:nvPr/>
        </p:nvSpPr>
        <p:spPr>
          <a:xfrm>
            <a:off x="2376146" y="1984085"/>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Notched Right Arrow 6"/>
          <p:cNvSpPr/>
          <p:nvPr/>
        </p:nvSpPr>
        <p:spPr>
          <a:xfrm>
            <a:off x="1210737" y="4883502"/>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8" name="TextBox 7"/>
          <p:cNvSpPr txBox="1"/>
          <p:nvPr/>
        </p:nvSpPr>
        <p:spPr>
          <a:xfrm>
            <a:off x="2689229" y="4843980"/>
            <a:ext cx="3504254"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HOLIDAY WEEK </a:t>
            </a:r>
          </a:p>
          <a:p>
            <a:r>
              <a:rPr lang="en-US" dirty="0"/>
              <a:t>If Holiday falls within the week, then payday week = 1,else 0</a:t>
            </a:r>
          </a:p>
          <a:p>
            <a:endParaRPr lang="en-US" dirty="0">
              <a:ln w="0"/>
              <a:effectLst>
                <a:outerShdw blurRad="38100" dist="19050" dir="2700000" algn="tl" rotWithShape="0">
                  <a:schemeClr val="dk1">
                    <a:alpha val="40000"/>
                  </a:schemeClr>
                </a:outerShdw>
              </a:effectLst>
            </a:endParaRPr>
          </a:p>
        </p:txBody>
      </p:sp>
      <p:sp>
        <p:nvSpPr>
          <p:cNvPr id="9" name="Rectangle 8"/>
          <p:cNvSpPr/>
          <p:nvPr/>
        </p:nvSpPr>
        <p:spPr>
          <a:xfrm>
            <a:off x="2376146" y="5044085"/>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 name="Notched Right Arrow 9"/>
          <p:cNvSpPr/>
          <p:nvPr/>
        </p:nvSpPr>
        <p:spPr>
          <a:xfrm>
            <a:off x="1210737" y="2854955"/>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1" name="TextBox 10"/>
          <p:cNvSpPr txBox="1"/>
          <p:nvPr/>
        </p:nvSpPr>
        <p:spPr>
          <a:xfrm>
            <a:off x="2752855" y="2841899"/>
            <a:ext cx="3504254"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LIST PRICE</a:t>
            </a:r>
          </a:p>
          <a:p>
            <a:r>
              <a:rPr lang="en-US" dirty="0"/>
              <a:t>List Price = GMV ( Gross Merchandise Value) * Units</a:t>
            </a:r>
          </a:p>
          <a:p>
            <a:endParaRPr lang="en-US" dirty="0">
              <a:ln w="0"/>
              <a:effectLst>
                <a:outerShdw blurRad="38100" dist="19050" dir="2700000" algn="tl" rotWithShape="0">
                  <a:schemeClr val="dk1">
                    <a:alpha val="40000"/>
                  </a:schemeClr>
                </a:outerShdw>
              </a:effectLst>
            </a:endParaRPr>
          </a:p>
        </p:txBody>
      </p:sp>
      <p:sp>
        <p:nvSpPr>
          <p:cNvPr id="12" name="Rectangle 11"/>
          <p:cNvSpPr/>
          <p:nvPr/>
        </p:nvSpPr>
        <p:spPr>
          <a:xfrm>
            <a:off x="2376146" y="3015538"/>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Notched Right Arrow 12"/>
          <p:cNvSpPr/>
          <p:nvPr/>
        </p:nvSpPr>
        <p:spPr>
          <a:xfrm>
            <a:off x="1210737" y="3891299"/>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4" name="TextBox 13"/>
          <p:cNvSpPr txBox="1"/>
          <p:nvPr/>
        </p:nvSpPr>
        <p:spPr>
          <a:xfrm>
            <a:off x="2712580" y="3825578"/>
            <a:ext cx="3369024"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PAYDAY WEEK </a:t>
            </a:r>
          </a:p>
          <a:p>
            <a:r>
              <a:rPr lang="en-US" dirty="0"/>
              <a:t>If Payday falls within the week, then payday week = 1, else 0</a:t>
            </a:r>
          </a:p>
          <a:p>
            <a:endParaRPr lang="en-US" dirty="0">
              <a:ln w="0"/>
              <a:effectLst>
                <a:outerShdw blurRad="38100" dist="19050" dir="2700000" algn="tl" rotWithShape="0">
                  <a:schemeClr val="dk1">
                    <a:alpha val="40000"/>
                  </a:schemeClr>
                </a:outerShdw>
              </a:effectLst>
            </a:endParaRPr>
          </a:p>
        </p:txBody>
      </p:sp>
      <p:sp>
        <p:nvSpPr>
          <p:cNvPr id="15" name="Rectangle 14"/>
          <p:cNvSpPr/>
          <p:nvPr/>
        </p:nvSpPr>
        <p:spPr>
          <a:xfrm>
            <a:off x="2376146" y="4051882"/>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TextBox 16"/>
          <p:cNvSpPr txBox="1"/>
          <p:nvPr/>
        </p:nvSpPr>
        <p:spPr>
          <a:xfrm>
            <a:off x="7762939" y="3805269"/>
            <a:ext cx="4250395" cy="1477328"/>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AD STOCK FEATURES</a:t>
            </a:r>
          </a:p>
          <a:p>
            <a:r>
              <a:rPr lang="en-US" dirty="0"/>
              <a:t>Calculate Ad Stock values for all Advertising media - Affiliates, SEM, Radio, Content Marketing, Online Marketing</a:t>
            </a:r>
          </a:p>
          <a:p>
            <a:endParaRPr lang="en-US" dirty="0"/>
          </a:p>
        </p:txBody>
      </p:sp>
      <p:sp>
        <p:nvSpPr>
          <p:cNvPr id="20" name="TextBox 19"/>
          <p:cNvSpPr txBox="1"/>
          <p:nvPr/>
        </p:nvSpPr>
        <p:spPr>
          <a:xfrm>
            <a:off x="7742954" y="2810216"/>
            <a:ext cx="3316310"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Week # </a:t>
            </a:r>
          </a:p>
          <a:p>
            <a:r>
              <a:rPr lang="en-US" dirty="0"/>
              <a:t>Generate Week # column from the order date</a:t>
            </a:r>
          </a:p>
          <a:p>
            <a:endParaRPr lang="en-US" dirty="0">
              <a:ln w="0"/>
              <a:effectLst>
                <a:outerShdw blurRad="38100" dist="19050" dir="2700000" algn="tl" rotWithShape="0">
                  <a:schemeClr val="dk1">
                    <a:alpha val="40000"/>
                  </a:schemeClr>
                </a:outerShdw>
              </a:effectLst>
            </a:endParaRPr>
          </a:p>
        </p:txBody>
      </p:sp>
      <p:sp>
        <p:nvSpPr>
          <p:cNvPr id="23" name="TextBox 22"/>
          <p:cNvSpPr txBox="1"/>
          <p:nvPr/>
        </p:nvSpPr>
        <p:spPr>
          <a:xfrm>
            <a:off x="7742954" y="1707091"/>
            <a:ext cx="3912425" cy="1200329"/>
          </a:xfrm>
          <a:prstGeom prst="rect">
            <a:avLst/>
          </a:prstGeom>
          <a:noFill/>
        </p:spPr>
        <p:txBody>
          <a:bodyPr wrap="square" rtlCol="0">
            <a:spAutoFit/>
          </a:bodyPr>
          <a:lstStyle/>
          <a:p>
            <a:r>
              <a:rPr lang="en-US" dirty="0">
                <a:ln w="0"/>
                <a:effectLst>
                  <a:outerShdw blurRad="38100" dist="19050" dir="2700000" algn="tl" rotWithShape="0">
                    <a:schemeClr val="dk1">
                      <a:alpha val="40000"/>
                    </a:schemeClr>
                  </a:outerShdw>
                </a:effectLst>
              </a:rPr>
              <a:t>PRODUCT PREMIUMNESS </a:t>
            </a:r>
          </a:p>
          <a:p>
            <a:r>
              <a:rPr lang="en-US" dirty="0"/>
              <a:t>If GMV value is greater than 75 percentile, then luxury, else mass-market</a:t>
            </a:r>
          </a:p>
          <a:p>
            <a:endParaRPr lang="en-US" dirty="0">
              <a:ln w="0"/>
              <a:effectLst>
                <a:outerShdw blurRad="38100" dist="19050" dir="2700000" algn="tl" rotWithShape="0">
                  <a:schemeClr val="dk1">
                    <a:alpha val="40000"/>
                  </a:schemeClr>
                </a:outerShdw>
              </a:effectLst>
            </a:endParaRPr>
          </a:p>
        </p:txBody>
      </p:sp>
      <p:sp>
        <p:nvSpPr>
          <p:cNvPr id="26" name="Rectangle 25"/>
          <p:cNvSpPr/>
          <p:nvPr/>
        </p:nvSpPr>
        <p:spPr>
          <a:xfrm>
            <a:off x="7560096" y="5025907"/>
            <a:ext cx="4339983" cy="1277273"/>
          </a:xfrm>
          <a:prstGeom prst="rect">
            <a:avLst/>
          </a:prstGeom>
        </p:spPr>
        <p:txBody>
          <a:bodyPr wrap="square">
            <a:spAutoFit/>
          </a:bodyPr>
          <a:lstStyle/>
          <a:p>
            <a:pPr marL="245745">
              <a:spcBef>
                <a:spcPts val="585"/>
              </a:spcBef>
              <a:tabLst>
                <a:tab pos="361315" algn="l"/>
              </a:tabLst>
            </a:pPr>
            <a:r>
              <a:rPr lang="en-US" dirty="0">
                <a:ln w="0"/>
                <a:effectLst>
                  <a:outerShdw blurRad="38100" dist="19050" dir="2700000" algn="tl" rotWithShape="0">
                    <a:schemeClr val="dk1">
                      <a:alpha val="40000"/>
                    </a:schemeClr>
                  </a:outerShdw>
                </a:effectLst>
              </a:rPr>
              <a:t>LAG VARIABLES</a:t>
            </a:r>
          </a:p>
          <a:p>
            <a:pPr marL="245745">
              <a:lnSpc>
                <a:spcPct val="100000"/>
              </a:lnSpc>
              <a:spcBef>
                <a:spcPts val="585"/>
              </a:spcBef>
              <a:tabLst>
                <a:tab pos="361315" algn="l"/>
              </a:tabLst>
            </a:pPr>
            <a:r>
              <a:rPr lang="en-US" dirty="0"/>
              <a:t>Lag variables(lag by 1, 2 &amp; 3 days) for all KPIs can be taken for Distributive Lag Models</a:t>
            </a:r>
          </a:p>
        </p:txBody>
      </p:sp>
      <p:sp>
        <p:nvSpPr>
          <p:cNvPr id="27" name="Notched Right Arrow 26"/>
          <p:cNvSpPr/>
          <p:nvPr/>
        </p:nvSpPr>
        <p:spPr>
          <a:xfrm>
            <a:off x="6394687" y="1888462"/>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8" name="Rectangle 27"/>
          <p:cNvSpPr/>
          <p:nvPr/>
        </p:nvSpPr>
        <p:spPr>
          <a:xfrm>
            <a:off x="7560096" y="2009795"/>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9" name="Notched Right Arrow 28"/>
          <p:cNvSpPr/>
          <p:nvPr/>
        </p:nvSpPr>
        <p:spPr>
          <a:xfrm>
            <a:off x="6394687" y="4909212"/>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0" name="Rectangle 29"/>
          <p:cNvSpPr/>
          <p:nvPr/>
        </p:nvSpPr>
        <p:spPr>
          <a:xfrm>
            <a:off x="7560096" y="5069795"/>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1" name="Notched Right Arrow 30"/>
          <p:cNvSpPr/>
          <p:nvPr/>
        </p:nvSpPr>
        <p:spPr>
          <a:xfrm>
            <a:off x="6394687" y="2880665"/>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2" name="Rectangle 31"/>
          <p:cNvSpPr/>
          <p:nvPr/>
        </p:nvSpPr>
        <p:spPr>
          <a:xfrm>
            <a:off x="7560096" y="3041248"/>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3" name="Notched Right Arrow 32"/>
          <p:cNvSpPr/>
          <p:nvPr/>
        </p:nvSpPr>
        <p:spPr>
          <a:xfrm>
            <a:off x="6394687" y="3917009"/>
            <a:ext cx="1001204" cy="650383"/>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34" name="Rectangle 33"/>
          <p:cNvSpPr/>
          <p:nvPr/>
        </p:nvSpPr>
        <p:spPr>
          <a:xfrm>
            <a:off x="7560096" y="4077592"/>
            <a:ext cx="135230" cy="34927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782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mn-lt"/>
                <a:ea typeface="+mn-ea"/>
                <a:cs typeface="+mn-cs"/>
              </a:rPr>
              <a:t>Exploratory</a:t>
            </a:r>
            <a:r>
              <a:rPr lang="en-US" sz="5400" b="1" spc="-75" dirty="0">
                <a:solidFill>
                  <a:srgbClr val="EBEBEB"/>
                </a:solidFill>
                <a:latin typeface="Tahoma"/>
                <a:cs typeface="Tahoma"/>
              </a:rPr>
              <a:t> </a:t>
            </a:r>
            <a:r>
              <a:rPr lang="en-US" sz="3600" b="1" dirty="0">
                <a:ln w="6600">
                  <a:solidFill>
                    <a:schemeClr val="accent3">
                      <a:lumMod val="50000"/>
                    </a:schemeClr>
                  </a:solidFill>
                  <a:prstDash val="solid"/>
                </a:ln>
                <a:solidFill>
                  <a:schemeClr val="bg1"/>
                </a:solidFill>
                <a:effectLst>
                  <a:outerShdw dist="38100" dir="2700000" algn="tl" rotWithShape="0">
                    <a:schemeClr val="accent2"/>
                  </a:outerShdw>
                </a:effectLst>
                <a:latin typeface="+mn-lt"/>
                <a:ea typeface="+mn-ea"/>
                <a:cs typeface="+mn-cs"/>
              </a:rPr>
              <a:t>Data  Analysis – Insights</a:t>
            </a:r>
          </a:p>
        </p:txBody>
      </p:sp>
      <p:pic>
        <p:nvPicPr>
          <p:cNvPr id="2052" name="Picture 4" descr="Exploratory Analysis Icon - Download in Line Sty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9851" y="3928056"/>
            <a:ext cx="2711003" cy="2711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080162"/>
      </p:ext>
    </p:extLst>
  </p:cSld>
  <p:clrMapOvr>
    <a:masterClrMapping/>
  </p:clrMapOvr>
  <mc:AlternateContent xmlns:mc="http://schemas.openxmlformats.org/markup-compatibility/2006" xmlns:p14="http://schemas.microsoft.com/office/powerpoint/2010/main">
    <mc:Choice Requires="p14">
      <p:transition spd="slow" p14:dur="2000" advTm="6405"/>
    </mc:Choice>
    <mc:Fallback xmlns="">
      <p:transition spd="slow" advTm="6405"/>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{6705E22B-87FD-3E47-955A-B212A76BA626}tf10001061</Template>
  <TotalTime>1609</TotalTime>
  <Words>1886</Words>
  <Application>Microsoft Macintosh PowerPoint</Application>
  <PresentationFormat>Widescreen</PresentationFormat>
  <Paragraphs>206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Berlin Sans FB Demi</vt:lpstr>
      <vt:lpstr>CenturyGothic</vt:lpstr>
      <vt:lpstr>Tahoma</vt:lpstr>
      <vt:lpstr>Tw Cen MT</vt:lpstr>
      <vt:lpstr>Tw Cen MT Condensed</vt:lpstr>
      <vt:lpstr>Verdana</vt:lpstr>
      <vt:lpstr>Wingdings</vt:lpstr>
      <vt:lpstr>Wingdings 3</vt:lpstr>
      <vt:lpstr>Integral</vt:lpstr>
      <vt:lpstr>Optimizing ElecKart’s OPERATIONS </vt:lpstr>
      <vt:lpstr>AGENDA</vt:lpstr>
      <vt:lpstr>Background </vt:lpstr>
      <vt:lpstr>BUSINESS OBJECTIVE</vt:lpstr>
      <vt:lpstr>ACTION PLAN </vt:lpstr>
      <vt:lpstr>4 Ps OF MARKETING </vt:lpstr>
      <vt:lpstr>PowerPoint Presentation</vt:lpstr>
      <vt:lpstr>FEATURE ENGINEERING KPIs</vt:lpstr>
      <vt:lpstr>Exploratory Data  Analysis –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 and Evaluation</vt:lpstr>
      <vt:lpstr>PowerPoint Presentation</vt:lpstr>
      <vt:lpstr>PowerPoint Presentation</vt:lpstr>
      <vt:lpstr>PowerPoint Presentation</vt:lpstr>
      <vt:lpstr>Recommendations and Key Takeaways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ElecKart's Operations</dc:title>
  <dc:creator>mansha chhabra</dc:creator>
  <cp:lastModifiedBy>apoorva.nedunoori@hotmail.com</cp:lastModifiedBy>
  <cp:revision>35</cp:revision>
  <dcterms:created xsi:type="dcterms:W3CDTF">2023-06-02T12:57:50Z</dcterms:created>
  <dcterms:modified xsi:type="dcterms:W3CDTF">2023-06-06T04:38:14Z</dcterms:modified>
</cp:coreProperties>
</file>