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59" r:id="rId4"/>
    <p:sldId id="260" r:id="rId5"/>
    <p:sldId id="270" r:id="rId6"/>
    <p:sldId id="271" r:id="rId7"/>
    <p:sldId id="272" r:id="rId8"/>
    <p:sldId id="262" r:id="rId9"/>
    <p:sldId id="263" r:id="rId10"/>
    <p:sldId id="264" r:id="rId11"/>
    <p:sldId id="265" r:id="rId12"/>
    <p:sldId id="267" r:id="rId13"/>
    <p:sldId id="273" r:id="rId14"/>
    <p:sldId id="274" r:id="rId15"/>
    <p:sldId id="275" r:id="rId16"/>
    <p:sldId id="276" r:id="rId17"/>
    <p:sldId id="278"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3F0D3B2-4023-428F-BE37-FA6BB4E5F5FA}" type="datetimeFigureOut">
              <a:rPr lang="en-IN" smtClean="0"/>
              <a:t>21-03-2021</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57DAD86-ABA4-494A-A415-6D6D9330D3C0}" type="slidenum">
              <a:rPr lang="en-IN" smtClean="0"/>
              <a:t>‹#›</a:t>
            </a:fld>
            <a:endParaRPr lang="en-IN"/>
          </a:p>
        </p:txBody>
      </p:sp>
    </p:spTree>
    <p:extLst>
      <p:ext uri="{BB962C8B-B14F-4D97-AF65-F5344CB8AC3E}">
        <p14:creationId xmlns:p14="http://schemas.microsoft.com/office/powerpoint/2010/main" val="3769925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F0D3B2-4023-428F-BE37-FA6BB4E5F5FA}" type="datetimeFigureOut">
              <a:rPr lang="en-IN" smtClean="0"/>
              <a:t>21-03-2021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7DAD86-ABA4-494A-A415-6D6D9330D3C0}" type="slidenum">
              <a:rPr lang="en-IN" smtClean="0"/>
              <a:t>‹#›</a:t>
            </a:fld>
            <a:endParaRPr lang="en-IN"/>
          </a:p>
        </p:txBody>
      </p:sp>
    </p:spTree>
    <p:extLst>
      <p:ext uri="{BB962C8B-B14F-4D97-AF65-F5344CB8AC3E}">
        <p14:creationId xmlns:p14="http://schemas.microsoft.com/office/powerpoint/2010/main" val="785880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3F0D3B2-4023-428F-BE37-FA6BB4E5F5FA}" type="datetimeFigureOut">
              <a:rPr lang="en-IN" smtClean="0"/>
              <a:t>21-03-2021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7DAD86-ABA4-494A-A415-6D6D9330D3C0}" type="slidenum">
              <a:rPr lang="en-IN" smtClean="0"/>
              <a:t>‹#›</a:t>
            </a:fld>
            <a:endParaRPr lang="en-IN"/>
          </a:p>
        </p:txBody>
      </p:sp>
    </p:spTree>
    <p:extLst>
      <p:ext uri="{BB962C8B-B14F-4D97-AF65-F5344CB8AC3E}">
        <p14:creationId xmlns:p14="http://schemas.microsoft.com/office/powerpoint/2010/main" val="2645567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3F0D3B2-4023-428F-BE37-FA6BB4E5F5FA}" type="datetimeFigureOut">
              <a:rPr lang="en-IN" smtClean="0"/>
              <a:t>21-03-2021</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7DAD86-ABA4-494A-A415-6D6D9330D3C0}" type="slidenum">
              <a:rPr lang="en-IN" smtClean="0"/>
              <a:t>‹#›</a:t>
            </a:fld>
            <a:endParaRPr lang="en-IN"/>
          </a:p>
        </p:txBody>
      </p:sp>
    </p:spTree>
    <p:extLst>
      <p:ext uri="{BB962C8B-B14F-4D97-AF65-F5344CB8AC3E}">
        <p14:creationId xmlns:p14="http://schemas.microsoft.com/office/powerpoint/2010/main" val="1675845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F0D3B2-4023-428F-BE37-FA6BB4E5F5FA}" type="datetimeFigureOut">
              <a:rPr lang="en-IN" smtClean="0"/>
              <a:t>21-03-2021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7DAD86-ABA4-494A-A415-6D6D9330D3C0}" type="slidenum">
              <a:rPr lang="en-IN" smtClean="0"/>
              <a:t>‹#›</a:t>
            </a:fld>
            <a:endParaRPr lang="en-IN"/>
          </a:p>
        </p:txBody>
      </p:sp>
    </p:spTree>
    <p:extLst>
      <p:ext uri="{BB962C8B-B14F-4D97-AF65-F5344CB8AC3E}">
        <p14:creationId xmlns:p14="http://schemas.microsoft.com/office/powerpoint/2010/main" val="3952415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3F0D3B2-4023-428F-BE37-FA6BB4E5F5FA}" type="datetimeFigureOut">
              <a:rPr lang="en-IN" smtClean="0"/>
              <a:t>21-03-2021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7DAD86-ABA4-494A-A415-6D6D9330D3C0}" type="slidenum">
              <a:rPr lang="en-IN" smtClean="0"/>
              <a:t>‹#›</a:t>
            </a:fld>
            <a:endParaRPr lang="en-IN"/>
          </a:p>
        </p:txBody>
      </p:sp>
    </p:spTree>
    <p:extLst>
      <p:ext uri="{BB962C8B-B14F-4D97-AF65-F5344CB8AC3E}">
        <p14:creationId xmlns:p14="http://schemas.microsoft.com/office/powerpoint/2010/main" val="362080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3F0D3B2-4023-428F-BE37-FA6BB4E5F5FA}" type="datetimeFigureOut">
              <a:rPr lang="en-IN" smtClean="0"/>
              <a:t>21-03-2021</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57DAD86-ABA4-494A-A415-6D6D9330D3C0}" type="slidenum">
              <a:rPr lang="en-IN" smtClean="0"/>
              <a:t>‹#›</a:t>
            </a:fld>
            <a:endParaRPr lang="en-IN"/>
          </a:p>
        </p:txBody>
      </p:sp>
    </p:spTree>
    <p:extLst>
      <p:ext uri="{BB962C8B-B14F-4D97-AF65-F5344CB8AC3E}">
        <p14:creationId xmlns:p14="http://schemas.microsoft.com/office/powerpoint/2010/main" val="3883023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3F0D3B2-4023-428F-BE37-FA6BB4E5F5FA}" type="datetimeFigureOut">
              <a:rPr lang="en-IN" smtClean="0"/>
              <a:t>21-03-2021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7DAD86-ABA4-494A-A415-6D6D9330D3C0}" type="slidenum">
              <a:rPr lang="en-IN" smtClean="0"/>
              <a:t>‹#›</a:t>
            </a:fld>
            <a:endParaRPr lang="en-IN"/>
          </a:p>
        </p:txBody>
      </p:sp>
    </p:spTree>
    <p:extLst>
      <p:ext uri="{BB962C8B-B14F-4D97-AF65-F5344CB8AC3E}">
        <p14:creationId xmlns:p14="http://schemas.microsoft.com/office/powerpoint/2010/main" val="24457164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3F0D3B2-4023-428F-BE37-FA6BB4E5F5FA}" type="datetimeFigureOut">
              <a:rPr lang="en-IN" smtClean="0"/>
              <a:t>21-03-2021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7DAD86-ABA4-494A-A415-6D6D9330D3C0}" type="slidenum">
              <a:rPr lang="en-IN" smtClean="0"/>
              <a:t>‹#›</a:t>
            </a:fld>
            <a:endParaRPr lang="en-IN"/>
          </a:p>
        </p:txBody>
      </p:sp>
    </p:spTree>
    <p:extLst>
      <p:ext uri="{BB962C8B-B14F-4D97-AF65-F5344CB8AC3E}">
        <p14:creationId xmlns:p14="http://schemas.microsoft.com/office/powerpoint/2010/main" val="3584477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0D3B2-4023-428F-BE37-FA6BB4E5F5FA}" type="datetimeFigureOut">
              <a:rPr lang="en-IN" smtClean="0"/>
              <a:t>21-03-2021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7DAD86-ABA4-494A-A415-6D6D9330D3C0}" type="slidenum">
              <a:rPr lang="en-IN" smtClean="0"/>
              <a:t>‹#›</a:t>
            </a:fld>
            <a:endParaRPr lang="en-IN"/>
          </a:p>
        </p:txBody>
      </p:sp>
    </p:spTree>
    <p:extLst>
      <p:ext uri="{BB962C8B-B14F-4D97-AF65-F5344CB8AC3E}">
        <p14:creationId xmlns:p14="http://schemas.microsoft.com/office/powerpoint/2010/main" val="1399107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F0D3B2-4023-428F-BE37-FA6BB4E5F5FA}" type="datetimeFigureOut">
              <a:rPr lang="en-IN" smtClean="0"/>
              <a:t>21-03-2021</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7DAD86-ABA4-494A-A415-6D6D9330D3C0}" type="slidenum">
              <a:rPr lang="en-IN" smtClean="0"/>
              <a:t>‹#›</a:t>
            </a:fld>
            <a:endParaRPr lang="en-IN"/>
          </a:p>
        </p:txBody>
      </p:sp>
    </p:spTree>
    <p:extLst>
      <p:ext uri="{BB962C8B-B14F-4D97-AF65-F5344CB8AC3E}">
        <p14:creationId xmlns:p14="http://schemas.microsoft.com/office/powerpoint/2010/main" val="468360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F0D3B2-4023-428F-BE37-FA6BB4E5F5FA}" type="datetimeFigureOut">
              <a:rPr lang="en-IN" smtClean="0"/>
              <a:t>21-03-2021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7DAD86-ABA4-494A-A415-6D6D9330D3C0}" type="slidenum">
              <a:rPr lang="en-IN" smtClean="0"/>
              <a:t>‹#›</a:t>
            </a:fld>
            <a:endParaRPr lang="en-IN"/>
          </a:p>
        </p:txBody>
      </p:sp>
    </p:spTree>
    <p:extLst>
      <p:ext uri="{BB962C8B-B14F-4D97-AF65-F5344CB8AC3E}">
        <p14:creationId xmlns:p14="http://schemas.microsoft.com/office/powerpoint/2010/main" val="4203599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F0D3B2-4023-428F-BE37-FA6BB4E5F5FA}" type="datetimeFigureOut">
              <a:rPr lang="en-IN" smtClean="0"/>
              <a:t>21-03-2021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7DAD86-ABA4-494A-A415-6D6D9330D3C0}" type="slidenum">
              <a:rPr lang="en-IN" smtClean="0"/>
              <a:t>‹#›</a:t>
            </a:fld>
            <a:endParaRPr lang="en-IN"/>
          </a:p>
        </p:txBody>
      </p:sp>
    </p:spTree>
    <p:extLst>
      <p:ext uri="{BB962C8B-B14F-4D97-AF65-F5344CB8AC3E}">
        <p14:creationId xmlns:p14="http://schemas.microsoft.com/office/powerpoint/2010/main" val="1123010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F0D3B2-4023-428F-BE37-FA6BB4E5F5FA}" type="datetimeFigureOut">
              <a:rPr lang="en-IN" smtClean="0"/>
              <a:t>21-03-2021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7DAD86-ABA4-494A-A415-6D6D9330D3C0}" type="slidenum">
              <a:rPr lang="en-IN" smtClean="0"/>
              <a:t>‹#›</a:t>
            </a:fld>
            <a:endParaRPr lang="en-IN"/>
          </a:p>
        </p:txBody>
      </p:sp>
    </p:spTree>
    <p:extLst>
      <p:ext uri="{BB962C8B-B14F-4D97-AF65-F5344CB8AC3E}">
        <p14:creationId xmlns:p14="http://schemas.microsoft.com/office/powerpoint/2010/main" val="2938162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F0D3B2-4023-428F-BE37-FA6BB4E5F5FA}" type="datetimeFigureOut">
              <a:rPr lang="en-IN" smtClean="0"/>
              <a:t>21-03-2021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57DAD86-ABA4-494A-A415-6D6D9330D3C0}" type="slidenum">
              <a:rPr lang="en-IN" smtClean="0"/>
              <a:t>‹#›</a:t>
            </a:fld>
            <a:endParaRPr lang="en-IN"/>
          </a:p>
        </p:txBody>
      </p:sp>
    </p:spTree>
    <p:extLst>
      <p:ext uri="{BB962C8B-B14F-4D97-AF65-F5344CB8AC3E}">
        <p14:creationId xmlns:p14="http://schemas.microsoft.com/office/powerpoint/2010/main" val="2491837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F0D3B2-4023-428F-BE37-FA6BB4E5F5FA}" type="datetimeFigureOut">
              <a:rPr lang="en-IN" smtClean="0"/>
              <a:t>21-03-2021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7DAD86-ABA4-494A-A415-6D6D9330D3C0}" type="slidenum">
              <a:rPr lang="en-IN" smtClean="0"/>
              <a:t>‹#›</a:t>
            </a:fld>
            <a:endParaRPr lang="en-IN"/>
          </a:p>
        </p:txBody>
      </p:sp>
    </p:spTree>
    <p:extLst>
      <p:ext uri="{BB962C8B-B14F-4D97-AF65-F5344CB8AC3E}">
        <p14:creationId xmlns:p14="http://schemas.microsoft.com/office/powerpoint/2010/main" val="1069347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F0D3B2-4023-428F-BE37-FA6BB4E5F5FA}" type="datetimeFigureOut">
              <a:rPr lang="en-IN" smtClean="0"/>
              <a:t>21-03-2021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7DAD86-ABA4-494A-A415-6D6D9330D3C0}" type="slidenum">
              <a:rPr lang="en-IN" smtClean="0"/>
              <a:t>‹#›</a:t>
            </a:fld>
            <a:endParaRPr lang="en-IN"/>
          </a:p>
        </p:txBody>
      </p:sp>
    </p:spTree>
    <p:extLst>
      <p:ext uri="{BB962C8B-B14F-4D97-AF65-F5344CB8AC3E}">
        <p14:creationId xmlns:p14="http://schemas.microsoft.com/office/powerpoint/2010/main" val="2232357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3F0D3B2-4023-428F-BE37-FA6BB4E5F5FA}" type="datetimeFigureOut">
              <a:rPr lang="en-IN" smtClean="0"/>
              <a:t>21-03-2021</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57DAD86-ABA4-494A-A415-6D6D9330D3C0}" type="slidenum">
              <a:rPr lang="en-IN" smtClean="0"/>
              <a:t>‹#›</a:t>
            </a:fld>
            <a:endParaRPr lang="en-IN"/>
          </a:p>
        </p:txBody>
      </p:sp>
    </p:spTree>
    <p:extLst>
      <p:ext uri="{BB962C8B-B14F-4D97-AF65-F5344CB8AC3E}">
        <p14:creationId xmlns:p14="http://schemas.microsoft.com/office/powerpoint/2010/main" val="40789605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BF991-98BC-4188-AEFB-93ED6F61E267}"/>
              </a:ext>
            </a:extLst>
          </p:cNvPr>
          <p:cNvSpPr>
            <a:spLocks noGrp="1"/>
          </p:cNvSpPr>
          <p:nvPr>
            <p:ph type="ctrTitle"/>
          </p:nvPr>
        </p:nvSpPr>
        <p:spPr/>
        <p:txBody>
          <a:bodyPr/>
          <a:lstStyle/>
          <a:p>
            <a:r>
              <a:rPr lang="en-US" dirty="0"/>
              <a:t>UNIVERSITY MODEL</a:t>
            </a:r>
            <a:endParaRPr lang="en-IN" dirty="0"/>
          </a:p>
        </p:txBody>
      </p:sp>
      <p:sp>
        <p:nvSpPr>
          <p:cNvPr id="3" name="Subtitle 2">
            <a:extLst>
              <a:ext uri="{FF2B5EF4-FFF2-40B4-BE49-F238E27FC236}">
                <a16:creationId xmlns:a16="http://schemas.microsoft.com/office/drawing/2014/main" id="{11544599-90FF-46A0-A08B-5574D936F598}"/>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972290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40C40-D43F-492E-ACA5-61F7A38738EF}"/>
              </a:ext>
            </a:extLst>
          </p:cNvPr>
          <p:cNvSpPr>
            <a:spLocks noGrp="1"/>
          </p:cNvSpPr>
          <p:nvPr>
            <p:ph type="title"/>
          </p:nvPr>
        </p:nvSpPr>
        <p:spPr/>
        <p:txBody>
          <a:bodyPr/>
          <a:lstStyle/>
          <a:p>
            <a:r>
              <a:rPr lang="en-US" dirty="0"/>
              <a:t>Entities</a:t>
            </a:r>
            <a:endParaRPr lang="en-IN" dirty="0"/>
          </a:p>
        </p:txBody>
      </p:sp>
      <p:sp>
        <p:nvSpPr>
          <p:cNvPr id="3" name="Content Placeholder 2">
            <a:extLst>
              <a:ext uri="{FF2B5EF4-FFF2-40B4-BE49-F238E27FC236}">
                <a16:creationId xmlns:a16="http://schemas.microsoft.com/office/drawing/2014/main" id="{D6C26BB5-6FA9-4973-8695-592F4F7C5390}"/>
              </a:ext>
            </a:extLst>
          </p:cNvPr>
          <p:cNvSpPr>
            <a:spLocks noGrp="1"/>
          </p:cNvSpPr>
          <p:nvPr>
            <p:ph idx="1"/>
          </p:nvPr>
        </p:nvSpPr>
        <p:spPr/>
        <p:txBody>
          <a:bodyPr>
            <a:normAutofit fontScale="85000" lnSpcReduction="20000"/>
          </a:bodyPr>
          <a:lstStyle/>
          <a:p>
            <a:r>
              <a:rPr lang="en-US" b="1" dirty="0">
                <a:latin typeface="Arial" panose="020B0604020202020204" pitchFamily="34" charset="0"/>
                <a:ea typeface="Arial" panose="020B0604020202020204" pitchFamily="34" charset="0"/>
              </a:rPr>
              <a:t>Methods</a:t>
            </a:r>
          </a:p>
          <a:p>
            <a:pPr>
              <a:buFont typeface="Arial" panose="020B0604020202020204" pitchFamily="34" charset="0"/>
              <a:buChar char="•"/>
            </a:pPr>
            <a:r>
              <a:rPr lang="en-US" sz="1800" dirty="0" err="1">
                <a:effectLst/>
                <a:latin typeface="Arial" panose="020B0604020202020204" pitchFamily="34" charset="0"/>
                <a:ea typeface="Arial" panose="020B0604020202020204" pitchFamily="34" charset="0"/>
              </a:rPr>
              <a:t>addCourse</a:t>
            </a:r>
            <a:endParaRPr lang="en-US" sz="1800" dirty="0">
              <a:effectLst/>
              <a:latin typeface="Arial" panose="020B0604020202020204" pitchFamily="34" charset="0"/>
              <a:ea typeface="Arial" panose="020B0604020202020204" pitchFamily="34" charset="0"/>
            </a:endParaRPr>
          </a:p>
          <a:p>
            <a:pPr>
              <a:buFont typeface="Arial" panose="020B0604020202020204" pitchFamily="34" charset="0"/>
              <a:buChar char="•"/>
            </a:pPr>
            <a:r>
              <a:rPr lang="en-US" sz="1800" dirty="0" err="1">
                <a:effectLst/>
                <a:latin typeface="Arial" panose="020B0604020202020204" pitchFamily="34" charset="0"/>
                <a:ea typeface="Arial" panose="020B0604020202020204" pitchFamily="34" charset="0"/>
              </a:rPr>
              <a:t>addFaculty</a:t>
            </a:r>
            <a:endParaRPr lang="en-US" sz="1800" dirty="0">
              <a:effectLst/>
              <a:latin typeface="Arial" panose="020B0604020202020204" pitchFamily="34" charset="0"/>
              <a:ea typeface="Arial" panose="020B0604020202020204" pitchFamily="34" charset="0"/>
            </a:endParaRPr>
          </a:p>
          <a:p>
            <a:pPr>
              <a:buFont typeface="Arial" panose="020B0604020202020204" pitchFamily="34" charset="0"/>
              <a:buChar char="•"/>
            </a:pPr>
            <a:r>
              <a:rPr lang="en-US" sz="1800" dirty="0" err="1">
                <a:effectLst/>
                <a:latin typeface="Arial" panose="020B0604020202020204" pitchFamily="34" charset="0"/>
                <a:ea typeface="Arial" panose="020B0604020202020204" pitchFamily="34" charset="0"/>
              </a:rPr>
              <a:t>getAverageFacultyRating</a:t>
            </a:r>
            <a:endParaRPr lang="en-US" sz="1800" dirty="0">
              <a:effectLst/>
              <a:latin typeface="Arial" panose="020B0604020202020204" pitchFamily="34" charset="0"/>
              <a:ea typeface="Arial" panose="020B0604020202020204" pitchFamily="34" charset="0"/>
            </a:endParaRPr>
          </a:p>
          <a:p>
            <a:pPr>
              <a:buFont typeface="Arial" panose="020B0604020202020204" pitchFamily="34" charset="0"/>
              <a:buChar char="•"/>
            </a:pPr>
            <a:r>
              <a:rPr lang="en-US" sz="1800" dirty="0" err="1">
                <a:effectLst/>
                <a:latin typeface="Arial" panose="020B0604020202020204" pitchFamily="34" charset="0"/>
                <a:ea typeface="Arial" panose="020B0604020202020204" pitchFamily="34" charset="0"/>
              </a:rPr>
              <a:t>getCoursesTaken</a:t>
            </a:r>
            <a:endParaRPr lang="en-US" dirty="0">
              <a:latin typeface="Arial" panose="020B0604020202020204" pitchFamily="34" charset="0"/>
              <a:ea typeface="Arial" panose="020B0604020202020204" pitchFamily="34" charset="0"/>
            </a:endParaRPr>
          </a:p>
          <a:p>
            <a:pPr>
              <a:buFont typeface="Arial" panose="020B0604020202020204" pitchFamily="34" charset="0"/>
              <a:buChar char="•"/>
            </a:pPr>
            <a:r>
              <a:rPr lang="en-US" sz="1800" dirty="0" err="1">
                <a:effectLst/>
                <a:latin typeface="Arial" panose="020B0604020202020204" pitchFamily="34" charset="0"/>
                <a:ea typeface="Arial" panose="020B0604020202020204" pitchFamily="34" charset="0"/>
              </a:rPr>
              <a:t>getGPA</a:t>
            </a:r>
            <a:endParaRPr lang="en-US" sz="1800" dirty="0">
              <a:effectLst/>
              <a:latin typeface="Arial" panose="020B0604020202020204" pitchFamily="34" charset="0"/>
              <a:ea typeface="Arial" panose="020B0604020202020204" pitchFamily="34" charset="0"/>
            </a:endParaRPr>
          </a:p>
          <a:p>
            <a:pPr>
              <a:buFont typeface="Arial" panose="020B0604020202020204" pitchFamily="34" charset="0"/>
              <a:buChar char="•"/>
            </a:pPr>
            <a:r>
              <a:rPr lang="en-US" sz="1800" dirty="0" err="1">
                <a:effectLst/>
                <a:latin typeface="Arial" panose="020B0604020202020204" pitchFamily="34" charset="0"/>
                <a:ea typeface="Arial" panose="020B0604020202020204" pitchFamily="34" charset="0"/>
              </a:rPr>
              <a:t>addStudent</a:t>
            </a:r>
            <a:endParaRPr lang="en-US" sz="1800" dirty="0">
              <a:effectLst/>
              <a:latin typeface="Arial" panose="020B0604020202020204" pitchFamily="34" charset="0"/>
              <a:ea typeface="Arial" panose="020B0604020202020204" pitchFamily="34" charset="0"/>
            </a:endParaRPr>
          </a:p>
          <a:p>
            <a:pPr>
              <a:buFont typeface="Arial" panose="020B0604020202020204" pitchFamily="34" charset="0"/>
              <a:buChar char="•"/>
            </a:pPr>
            <a:r>
              <a:rPr lang="en-US" sz="1800" dirty="0" err="1">
                <a:effectLst/>
                <a:latin typeface="Arial" panose="020B0604020202020204" pitchFamily="34" charset="0"/>
                <a:ea typeface="Arial" panose="020B0604020202020204" pitchFamily="34" charset="0"/>
              </a:rPr>
              <a:t>getSalaryData</a:t>
            </a:r>
            <a:endParaRPr lang="en-US" sz="1800" b="1" dirty="0">
              <a:effectLst/>
              <a:latin typeface="Arial" panose="020B0604020202020204" pitchFamily="34" charset="0"/>
              <a:ea typeface="Arial" panose="020B0604020202020204" pitchFamily="34" charset="0"/>
            </a:endParaRPr>
          </a:p>
          <a:p>
            <a:pPr>
              <a:buFont typeface="Arial" panose="020B0604020202020204" pitchFamily="34" charset="0"/>
              <a:buChar char="•"/>
            </a:pPr>
            <a:r>
              <a:rPr lang="en-US" sz="1800" dirty="0" err="1">
                <a:effectLst/>
                <a:latin typeface="Arial" panose="020B0604020202020204" pitchFamily="34" charset="0"/>
                <a:ea typeface="Arial" panose="020B0604020202020204" pitchFamily="34" charset="0"/>
              </a:rPr>
              <a:t>getAverageJoiningSalary</a:t>
            </a:r>
            <a:endParaRPr lang="en-US" sz="1800" dirty="0">
              <a:effectLst/>
              <a:latin typeface="Arial" panose="020B0604020202020204" pitchFamily="34" charset="0"/>
              <a:ea typeface="Arial" panose="020B0604020202020204" pitchFamily="34" charset="0"/>
            </a:endParaRPr>
          </a:p>
          <a:p>
            <a:pPr>
              <a:buFont typeface="Arial" panose="020B0604020202020204" pitchFamily="34" charset="0"/>
              <a:buChar char="•"/>
            </a:pPr>
            <a:r>
              <a:rPr lang="en-US" sz="1800" dirty="0" err="1">
                <a:effectLst/>
                <a:latin typeface="Arial" panose="020B0604020202020204" pitchFamily="34" charset="0"/>
                <a:ea typeface="Arial" panose="020B0604020202020204" pitchFamily="34" charset="0"/>
              </a:rPr>
              <a:t>setUniversityRating</a:t>
            </a:r>
            <a:endParaRPr lang="en-US" sz="1800" dirty="0">
              <a:effectLst/>
              <a:latin typeface="Arial" panose="020B0604020202020204" pitchFamily="34" charset="0"/>
              <a:ea typeface="Arial" panose="020B0604020202020204" pitchFamily="34" charset="0"/>
            </a:endParaRPr>
          </a:p>
          <a:p>
            <a:pPr>
              <a:buFont typeface="Arial" panose="020B0604020202020204" pitchFamily="34" charset="0"/>
              <a:buChar char="•"/>
            </a:pPr>
            <a:r>
              <a:rPr lang="en-US" sz="1800" dirty="0" err="1">
                <a:effectLst/>
                <a:latin typeface="Arial" panose="020B0604020202020204" pitchFamily="34" charset="0"/>
                <a:ea typeface="Arial" panose="020B0604020202020204" pitchFamily="34" charset="0"/>
              </a:rPr>
              <a:t>compareTo</a:t>
            </a:r>
            <a:endParaRPr lang="en-US" sz="1800" dirty="0">
              <a:effectLst/>
              <a:latin typeface="Arial" panose="020B0604020202020204" pitchFamily="34" charset="0"/>
              <a:ea typeface="Arial" panose="020B0604020202020204" pitchFamily="34" charset="0"/>
            </a:endParaRPr>
          </a:p>
          <a:p>
            <a:pPr>
              <a:buFont typeface="Arial" panose="020B0604020202020204" pitchFamily="34" charset="0"/>
              <a:buChar char="•"/>
            </a:pPr>
            <a:endParaRPr lang="en-IN" dirty="0"/>
          </a:p>
        </p:txBody>
      </p:sp>
    </p:spTree>
    <p:extLst>
      <p:ext uri="{BB962C8B-B14F-4D97-AF65-F5344CB8AC3E}">
        <p14:creationId xmlns:p14="http://schemas.microsoft.com/office/powerpoint/2010/main" val="2586900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08FF2-4990-4E86-9A0B-81096D3AC1A4}"/>
              </a:ext>
            </a:extLst>
          </p:cNvPr>
          <p:cNvSpPr>
            <a:spLocks noGrp="1"/>
          </p:cNvSpPr>
          <p:nvPr>
            <p:ph type="title"/>
          </p:nvPr>
        </p:nvSpPr>
        <p:spPr/>
        <p:txBody>
          <a:bodyPr/>
          <a:lstStyle/>
          <a:p>
            <a:r>
              <a:rPr lang="en-US" dirty="0"/>
              <a:t>Entities</a:t>
            </a:r>
            <a:endParaRPr lang="en-IN" dirty="0"/>
          </a:p>
        </p:txBody>
      </p:sp>
      <p:sp>
        <p:nvSpPr>
          <p:cNvPr id="3" name="Content Placeholder 2">
            <a:extLst>
              <a:ext uri="{FF2B5EF4-FFF2-40B4-BE49-F238E27FC236}">
                <a16:creationId xmlns:a16="http://schemas.microsoft.com/office/drawing/2014/main" id="{26901008-F99A-4B37-AC4D-4004CBFBFB36}"/>
              </a:ext>
            </a:extLst>
          </p:cNvPr>
          <p:cNvSpPr>
            <a:spLocks noGrp="1"/>
          </p:cNvSpPr>
          <p:nvPr>
            <p:ph idx="1"/>
          </p:nvPr>
        </p:nvSpPr>
        <p:spPr/>
        <p:txBody>
          <a:bodyPr/>
          <a:lstStyle/>
          <a:p>
            <a:pPr>
              <a:buFont typeface="Arial" panose="020B0604020202020204" pitchFamily="34" charset="0"/>
              <a:buChar char="•"/>
            </a:pPr>
            <a:r>
              <a:rPr lang="en-US" sz="1800" dirty="0" err="1">
                <a:effectLst/>
                <a:latin typeface="Arial" panose="020B0604020202020204" pitchFamily="34" charset="0"/>
                <a:ea typeface="Arial" panose="020B0604020202020204" pitchFamily="34" charset="0"/>
              </a:rPr>
              <a:t>addUniversity</a:t>
            </a:r>
            <a:endParaRPr lang="en-US" sz="1800" dirty="0">
              <a:effectLst/>
              <a:latin typeface="Arial" panose="020B0604020202020204" pitchFamily="34" charset="0"/>
              <a:ea typeface="Arial" panose="020B0604020202020204" pitchFamily="34" charset="0"/>
            </a:endParaRPr>
          </a:p>
          <a:p>
            <a:pPr>
              <a:buFont typeface="Arial" panose="020B0604020202020204" pitchFamily="34" charset="0"/>
              <a:buChar char="•"/>
            </a:pPr>
            <a:r>
              <a:rPr lang="en-US" sz="1800" dirty="0" err="1">
                <a:effectLst/>
                <a:latin typeface="Arial" panose="020B0604020202020204" pitchFamily="34" charset="0"/>
                <a:ea typeface="Arial" panose="020B0604020202020204" pitchFamily="34" charset="0"/>
              </a:rPr>
              <a:t>getUniversities</a:t>
            </a:r>
            <a:endParaRPr lang="en-US" sz="1800" dirty="0">
              <a:effectLst/>
              <a:latin typeface="Arial" panose="020B0604020202020204" pitchFamily="34" charset="0"/>
              <a:ea typeface="Arial" panose="020B0604020202020204" pitchFamily="34" charset="0"/>
            </a:endParaRPr>
          </a:p>
          <a:p>
            <a:pPr>
              <a:buFont typeface="Arial" panose="020B0604020202020204" pitchFamily="34" charset="0"/>
              <a:buChar char="•"/>
            </a:pPr>
            <a:r>
              <a:rPr lang="en-US" sz="1800" dirty="0">
                <a:effectLst/>
                <a:latin typeface="Arial" panose="020B0604020202020204" pitchFamily="34" charset="0"/>
                <a:ea typeface="Arial" panose="020B0604020202020204" pitchFamily="34" charset="0"/>
              </a:rPr>
              <a:t>Main</a:t>
            </a:r>
          </a:p>
          <a:p>
            <a:pPr>
              <a:buFont typeface="Arial" panose="020B0604020202020204" pitchFamily="34" charset="0"/>
              <a:buChar char="•"/>
            </a:pPr>
            <a:endParaRPr lang="en-US" dirty="0">
              <a:latin typeface="Arial" panose="020B0604020202020204" pitchFamily="34" charset="0"/>
              <a:ea typeface="Arial" panose="020B0604020202020204" pitchFamily="34" charset="0"/>
            </a:endParaRPr>
          </a:p>
          <a:p>
            <a:pPr>
              <a:buFont typeface="Arial" panose="020B0604020202020204" pitchFamily="34" charset="0"/>
              <a:buChar char="•"/>
            </a:pPr>
            <a:endParaRPr lang="en-US" sz="1800" dirty="0">
              <a:effectLst/>
              <a:latin typeface="Arial" panose="020B0604020202020204" pitchFamily="34" charset="0"/>
              <a:ea typeface="Arial" panose="020B0604020202020204" pitchFamily="34" charset="0"/>
            </a:endParaRPr>
          </a:p>
          <a:p>
            <a:pPr>
              <a:buFont typeface="Arial" panose="020B0604020202020204" pitchFamily="34" charset="0"/>
              <a:buChar char="•"/>
            </a:pPr>
            <a:endParaRPr lang="en-US" dirty="0">
              <a:latin typeface="Arial" panose="020B0604020202020204" pitchFamily="34" charset="0"/>
              <a:ea typeface="Arial" panose="020B0604020202020204" pitchFamily="34" charset="0"/>
            </a:endParaRPr>
          </a:p>
          <a:p>
            <a:pPr marL="0" indent="0">
              <a:buNone/>
            </a:pPr>
            <a:r>
              <a:rPr lang="en-US" sz="1800" b="1" dirty="0">
                <a:effectLst/>
                <a:latin typeface="Arial" panose="020B0604020202020204" pitchFamily="34" charset="0"/>
                <a:ea typeface="Arial" panose="020B0604020202020204" pitchFamily="34" charset="0"/>
              </a:rPr>
              <a:t>Note: </a:t>
            </a:r>
            <a:r>
              <a:rPr lang="en-US" sz="1800" dirty="0">
                <a:effectLst/>
                <a:latin typeface="Arial" panose="020B0604020202020204" pitchFamily="34" charset="0"/>
                <a:ea typeface="Arial" panose="020B0604020202020204" pitchFamily="34" charset="0"/>
              </a:rPr>
              <a:t>All the attributes in the classes are made private so that they can only be accessed through getters and setters.</a:t>
            </a:r>
            <a:endParaRPr lang="en-US" sz="1800" b="1"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244946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06480-FA42-41D3-ADE4-01028B85A5F4}"/>
              </a:ext>
            </a:extLst>
          </p:cNvPr>
          <p:cNvSpPr>
            <a:spLocks noGrp="1"/>
          </p:cNvSpPr>
          <p:nvPr>
            <p:ph type="title"/>
          </p:nvPr>
        </p:nvSpPr>
        <p:spPr/>
        <p:txBody>
          <a:bodyPr/>
          <a:lstStyle/>
          <a:p>
            <a:r>
              <a:rPr lang="en-US" dirty="0"/>
              <a:t>Sequence Diagram</a:t>
            </a:r>
            <a:endParaRPr lang="en-IN" dirty="0"/>
          </a:p>
        </p:txBody>
      </p:sp>
      <p:pic>
        <p:nvPicPr>
          <p:cNvPr id="5" name="Content Placeholder 4">
            <a:extLst>
              <a:ext uri="{FF2B5EF4-FFF2-40B4-BE49-F238E27FC236}">
                <a16:creationId xmlns:a16="http://schemas.microsoft.com/office/drawing/2014/main" id="{C826BF06-8DBC-4A93-930B-2C1CD4FCD1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0250" y="2286000"/>
            <a:ext cx="7315199" cy="4362450"/>
          </a:xfrm>
        </p:spPr>
      </p:pic>
    </p:spTree>
    <p:extLst>
      <p:ext uri="{BB962C8B-B14F-4D97-AF65-F5344CB8AC3E}">
        <p14:creationId xmlns:p14="http://schemas.microsoft.com/office/powerpoint/2010/main" val="3436577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F8A5E-C9D9-4AF9-85D2-4FB13ADE14DB}"/>
              </a:ext>
            </a:extLst>
          </p:cNvPr>
          <p:cNvSpPr>
            <a:spLocks noGrp="1"/>
          </p:cNvSpPr>
          <p:nvPr>
            <p:ph type="title"/>
          </p:nvPr>
        </p:nvSpPr>
        <p:spPr/>
        <p:txBody>
          <a:bodyPr/>
          <a:lstStyle/>
          <a:p>
            <a:r>
              <a:rPr lang="en-US" dirty="0"/>
              <a:t>Interface</a:t>
            </a:r>
            <a:endParaRPr lang="en-IN" dirty="0"/>
          </a:p>
        </p:txBody>
      </p:sp>
      <p:pic>
        <p:nvPicPr>
          <p:cNvPr id="8" name="Content Placeholder 4">
            <a:extLst>
              <a:ext uri="{FF2B5EF4-FFF2-40B4-BE49-F238E27FC236}">
                <a16:creationId xmlns:a16="http://schemas.microsoft.com/office/drawing/2014/main" id="{D1EF9495-F3DB-4515-BFFF-A12B89B179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3075" y="2603499"/>
            <a:ext cx="8848725" cy="3863975"/>
          </a:xfrm>
        </p:spPr>
      </p:pic>
    </p:spTree>
    <p:extLst>
      <p:ext uri="{BB962C8B-B14F-4D97-AF65-F5344CB8AC3E}">
        <p14:creationId xmlns:p14="http://schemas.microsoft.com/office/powerpoint/2010/main" val="1687805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F40B-D19F-469D-B82D-E324AE23FE3A}"/>
              </a:ext>
            </a:extLst>
          </p:cNvPr>
          <p:cNvSpPr>
            <a:spLocks noGrp="1"/>
          </p:cNvSpPr>
          <p:nvPr>
            <p:ph type="title"/>
          </p:nvPr>
        </p:nvSpPr>
        <p:spPr/>
        <p:txBody>
          <a:bodyPr/>
          <a:lstStyle/>
          <a:p>
            <a:r>
              <a:rPr lang="en-US" dirty="0"/>
              <a:t>Interface</a:t>
            </a:r>
            <a:endParaRPr lang="en-IN" dirty="0"/>
          </a:p>
        </p:txBody>
      </p:sp>
      <p:pic>
        <p:nvPicPr>
          <p:cNvPr id="5" name="Content Placeholder 4">
            <a:extLst>
              <a:ext uri="{FF2B5EF4-FFF2-40B4-BE49-F238E27FC236}">
                <a16:creationId xmlns:a16="http://schemas.microsoft.com/office/drawing/2014/main" id="{4AC84B00-0918-4E2D-B1B8-5DD80EEFFD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2550" y="2466975"/>
            <a:ext cx="9124949" cy="4324350"/>
          </a:xfrm>
        </p:spPr>
      </p:pic>
    </p:spTree>
    <p:extLst>
      <p:ext uri="{BB962C8B-B14F-4D97-AF65-F5344CB8AC3E}">
        <p14:creationId xmlns:p14="http://schemas.microsoft.com/office/powerpoint/2010/main" val="862678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66B4C-0715-4875-8C33-4ED0B70E6EC2}"/>
              </a:ext>
            </a:extLst>
          </p:cNvPr>
          <p:cNvSpPr>
            <a:spLocks noGrp="1"/>
          </p:cNvSpPr>
          <p:nvPr>
            <p:ph type="title"/>
          </p:nvPr>
        </p:nvSpPr>
        <p:spPr/>
        <p:txBody>
          <a:bodyPr/>
          <a:lstStyle/>
          <a:p>
            <a:r>
              <a:rPr lang="en-US" dirty="0"/>
              <a:t>Interface</a:t>
            </a:r>
            <a:endParaRPr lang="en-IN" dirty="0"/>
          </a:p>
        </p:txBody>
      </p:sp>
      <p:pic>
        <p:nvPicPr>
          <p:cNvPr id="5" name="Content Placeholder 4">
            <a:extLst>
              <a:ext uri="{FF2B5EF4-FFF2-40B4-BE49-F238E27FC236}">
                <a16:creationId xmlns:a16="http://schemas.microsoft.com/office/drawing/2014/main" id="{6CC349C7-C2E0-4734-9BCD-0CEA5DB4F1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5925" y="2603500"/>
            <a:ext cx="8467725" cy="3930650"/>
          </a:xfrm>
        </p:spPr>
      </p:pic>
    </p:spTree>
    <p:extLst>
      <p:ext uri="{BB962C8B-B14F-4D97-AF65-F5344CB8AC3E}">
        <p14:creationId xmlns:p14="http://schemas.microsoft.com/office/powerpoint/2010/main" val="3961702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F5898-42C7-4C7E-B6D0-ABA8F3A7CC32}"/>
              </a:ext>
            </a:extLst>
          </p:cNvPr>
          <p:cNvSpPr>
            <a:spLocks noGrp="1"/>
          </p:cNvSpPr>
          <p:nvPr>
            <p:ph type="title"/>
          </p:nvPr>
        </p:nvSpPr>
        <p:spPr/>
        <p:txBody>
          <a:bodyPr/>
          <a:lstStyle/>
          <a:p>
            <a:r>
              <a:rPr lang="en-US" dirty="0"/>
              <a:t>Interface</a:t>
            </a:r>
            <a:endParaRPr lang="en-IN" dirty="0"/>
          </a:p>
        </p:txBody>
      </p:sp>
      <p:pic>
        <p:nvPicPr>
          <p:cNvPr id="9" name="Content Placeholder 8">
            <a:extLst>
              <a:ext uri="{FF2B5EF4-FFF2-40B4-BE49-F238E27FC236}">
                <a16:creationId xmlns:a16="http://schemas.microsoft.com/office/drawing/2014/main" id="{802149E3-D77C-4867-A1DA-975DA38376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1125" y="2314575"/>
            <a:ext cx="8761413" cy="4352925"/>
          </a:xfrm>
        </p:spPr>
      </p:pic>
    </p:spTree>
    <p:extLst>
      <p:ext uri="{BB962C8B-B14F-4D97-AF65-F5344CB8AC3E}">
        <p14:creationId xmlns:p14="http://schemas.microsoft.com/office/powerpoint/2010/main" val="1977228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A5AB2-0F35-4E19-AFE6-6B37D4831E4F}"/>
              </a:ext>
            </a:extLst>
          </p:cNvPr>
          <p:cNvSpPr>
            <a:spLocks noGrp="1"/>
          </p:cNvSpPr>
          <p:nvPr>
            <p:ph type="title"/>
          </p:nvPr>
        </p:nvSpPr>
        <p:spPr/>
        <p:txBody>
          <a:bodyPr/>
          <a:lstStyle/>
          <a:p>
            <a:r>
              <a:rPr lang="en-US" dirty="0"/>
              <a:t>Interface</a:t>
            </a:r>
            <a:endParaRPr lang="en-IN" dirty="0"/>
          </a:p>
        </p:txBody>
      </p:sp>
      <p:pic>
        <p:nvPicPr>
          <p:cNvPr id="5" name="Content Placeholder 4">
            <a:extLst>
              <a:ext uri="{FF2B5EF4-FFF2-40B4-BE49-F238E27FC236}">
                <a16:creationId xmlns:a16="http://schemas.microsoft.com/office/drawing/2014/main" id="{BF59BD7C-C606-4181-9FD2-D643518018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9275" y="2603499"/>
            <a:ext cx="8029575" cy="3883025"/>
          </a:xfrm>
        </p:spPr>
      </p:pic>
    </p:spTree>
    <p:extLst>
      <p:ext uri="{BB962C8B-B14F-4D97-AF65-F5344CB8AC3E}">
        <p14:creationId xmlns:p14="http://schemas.microsoft.com/office/powerpoint/2010/main" val="4263103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20A32-081A-45D0-B382-86786F52AA9D}"/>
              </a:ext>
            </a:extLst>
          </p:cNvPr>
          <p:cNvSpPr>
            <a:spLocks noGrp="1"/>
          </p:cNvSpPr>
          <p:nvPr>
            <p:ph type="title"/>
          </p:nvPr>
        </p:nvSpPr>
        <p:spPr/>
        <p:txBody>
          <a:bodyPr/>
          <a:lstStyle/>
          <a:p>
            <a:r>
              <a:rPr lang="en-US" dirty="0"/>
              <a:t>Interface</a:t>
            </a:r>
            <a:endParaRPr lang="en-IN" dirty="0"/>
          </a:p>
        </p:txBody>
      </p:sp>
      <p:pic>
        <p:nvPicPr>
          <p:cNvPr id="4" name="Content Placeholder 4">
            <a:extLst>
              <a:ext uri="{FF2B5EF4-FFF2-40B4-BE49-F238E27FC236}">
                <a16:creationId xmlns:a16="http://schemas.microsoft.com/office/drawing/2014/main" id="{F4F7F946-FF28-43A3-8F47-C22471BF6E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6900" y="2603499"/>
            <a:ext cx="8049467" cy="3921125"/>
          </a:xfrm>
        </p:spPr>
      </p:pic>
    </p:spTree>
    <p:extLst>
      <p:ext uri="{BB962C8B-B14F-4D97-AF65-F5344CB8AC3E}">
        <p14:creationId xmlns:p14="http://schemas.microsoft.com/office/powerpoint/2010/main" val="2715292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EB05E-71D7-4B94-8E11-2B00B61B5850}"/>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BF7CA223-619C-4104-8AA8-0C46ACFB036F}"/>
              </a:ext>
            </a:extLst>
          </p:cNvPr>
          <p:cNvSpPr>
            <a:spLocks noGrp="1"/>
          </p:cNvSpPr>
          <p:nvPr>
            <p:ph idx="1"/>
          </p:nvPr>
        </p:nvSpPr>
        <p:spPr/>
        <p:txBody>
          <a:bodyPr/>
          <a:lstStyle/>
          <a:p>
            <a:r>
              <a:rPr lang="en-US" sz="1800" dirty="0">
                <a:effectLst/>
                <a:latin typeface="Arial" panose="020B0604020202020204" pitchFamily="34" charset="0"/>
                <a:ea typeface="Arial" panose="020B0604020202020204" pitchFamily="34" charset="0"/>
              </a:rPr>
              <a:t>Objective</a:t>
            </a:r>
          </a:p>
          <a:p>
            <a:r>
              <a:rPr lang="en-US" sz="1800" dirty="0">
                <a:latin typeface="Arial" panose="020B0604020202020204" pitchFamily="34" charset="0"/>
              </a:rPr>
              <a:t>Abstract</a:t>
            </a:r>
          </a:p>
          <a:p>
            <a:r>
              <a:rPr lang="en-US" sz="1800" dirty="0">
                <a:latin typeface="Arial" panose="020B0604020202020204" pitchFamily="34" charset="0"/>
              </a:rPr>
              <a:t>Description</a:t>
            </a:r>
          </a:p>
          <a:p>
            <a:r>
              <a:rPr lang="en-US" sz="1800" dirty="0">
                <a:latin typeface="Arial" panose="020B0604020202020204" pitchFamily="34" charset="0"/>
              </a:rPr>
              <a:t>Flow</a:t>
            </a:r>
          </a:p>
          <a:p>
            <a:r>
              <a:rPr lang="en-US" sz="1800" dirty="0">
                <a:latin typeface="Arial" panose="020B0604020202020204" pitchFamily="34" charset="0"/>
              </a:rPr>
              <a:t>Entities</a:t>
            </a:r>
          </a:p>
          <a:p>
            <a:r>
              <a:rPr lang="en-US" sz="1800" dirty="0">
                <a:latin typeface="Arial" panose="020B0604020202020204" pitchFamily="34" charset="0"/>
              </a:rPr>
              <a:t>Sequence Diagram</a:t>
            </a:r>
          </a:p>
          <a:p>
            <a:r>
              <a:rPr lang="en-US" dirty="0">
                <a:latin typeface="Arial" panose="020B0604020202020204" pitchFamily="34" charset="0"/>
              </a:rPr>
              <a:t>Interface</a:t>
            </a:r>
            <a:endParaRPr lang="en-IN" dirty="0"/>
          </a:p>
        </p:txBody>
      </p:sp>
    </p:spTree>
    <p:extLst>
      <p:ext uri="{BB962C8B-B14F-4D97-AF65-F5344CB8AC3E}">
        <p14:creationId xmlns:p14="http://schemas.microsoft.com/office/powerpoint/2010/main" val="3062431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96BC7-C12C-48D5-BE49-EA79D7CEB387}"/>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EDC5B93F-E6C4-48D2-A3E7-8FD438E8AC78}"/>
              </a:ext>
            </a:extLst>
          </p:cNvPr>
          <p:cNvSpPr>
            <a:spLocks noGrp="1"/>
          </p:cNvSpPr>
          <p:nvPr>
            <p:ph idx="1"/>
          </p:nvPr>
        </p:nvSpPr>
        <p:spPr/>
        <p:txBody>
          <a:bodyPr/>
          <a:lstStyle/>
          <a:p>
            <a:r>
              <a:rPr lang="en-US" sz="1800" dirty="0">
                <a:effectLst/>
                <a:latin typeface="Arial" panose="020B0604020202020204" pitchFamily="34" charset="0"/>
                <a:ea typeface="Arial" panose="020B0604020202020204" pitchFamily="34" charset="0"/>
              </a:rPr>
              <a:t>The</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goal</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is</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to</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develop</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and</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maintain</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a</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performance</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assessment</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system</a:t>
            </a:r>
            <a:r>
              <a:rPr lang="en-US" sz="1800" spc="-2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that</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will</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help</a:t>
            </a:r>
            <a:r>
              <a:rPr lang="en-US" sz="1800" spc="-29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universities</a:t>
            </a:r>
            <a:r>
              <a:rPr lang="en-US" sz="1800" spc="-1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assess</a:t>
            </a:r>
            <a:r>
              <a:rPr lang="en-US" sz="1800" spc="-1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the</a:t>
            </a:r>
            <a:r>
              <a:rPr lang="en-US" sz="1800" spc="-1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quality</a:t>
            </a:r>
            <a:r>
              <a:rPr lang="en-US" sz="1800" spc="-1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of</a:t>
            </a:r>
            <a:r>
              <a:rPr lang="en-US" sz="1800" spc="-1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education</a:t>
            </a:r>
            <a:r>
              <a:rPr lang="en-US" sz="1800" spc="-1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they</a:t>
            </a:r>
            <a:r>
              <a:rPr lang="en-US" sz="1800" spc="-1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provide</a:t>
            </a:r>
            <a:r>
              <a:rPr lang="en-US" sz="1800" spc="-1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to</a:t>
            </a:r>
            <a:r>
              <a:rPr lang="en-US" sz="1800" spc="-1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their</a:t>
            </a:r>
            <a:r>
              <a:rPr lang="en-US" sz="1800" spc="-1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students.</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444794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D3638-8E7E-4C07-ADE1-8AF98787F11E}"/>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36AB09CB-2ADC-41C4-BEFD-EE68AEAE3550}"/>
              </a:ext>
            </a:extLst>
          </p:cNvPr>
          <p:cNvSpPr>
            <a:spLocks noGrp="1"/>
          </p:cNvSpPr>
          <p:nvPr>
            <p:ph idx="1"/>
          </p:nvPr>
        </p:nvSpPr>
        <p:spPr/>
        <p:txBody>
          <a:bodyPr/>
          <a:lstStyle/>
          <a:p>
            <a:r>
              <a:rPr lang="en-US" sz="1800" dirty="0">
                <a:effectLst/>
                <a:latin typeface="Arial" panose="020B0604020202020204" pitchFamily="34" charset="0"/>
                <a:ea typeface="Arial" panose="020B0604020202020204" pitchFamily="34" charset="0"/>
              </a:rPr>
              <a:t>The aim of this project is to assess the university's success by collecting feedback from</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students</a:t>
            </a:r>
            <a:r>
              <a:rPr lang="en-US" sz="1800" spc="-3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on</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classes,</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teachers,</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and</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personal</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growth</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and</a:t>
            </a:r>
            <a:r>
              <a:rPr lang="en-US" sz="1800" spc="-3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feeding</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it</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into</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a</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framework</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that</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will</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measure</a:t>
            </a:r>
            <a:r>
              <a:rPr lang="en-US" sz="1800" spc="-1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the</a:t>
            </a:r>
            <a:r>
              <a:rPr lang="en-US" sz="1800" spc="-1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criteria</a:t>
            </a:r>
            <a:r>
              <a:rPr lang="en-US" sz="1800" spc="-1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that</a:t>
            </a:r>
            <a:r>
              <a:rPr lang="en-US" sz="1800" spc="-1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the</a:t>
            </a:r>
            <a:r>
              <a:rPr lang="en-US" sz="1800" spc="-1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university</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should</a:t>
            </a:r>
            <a:r>
              <a:rPr lang="en-US" sz="1800" spc="-1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concentrate</a:t>
            </a:r>
            <a:r>
              <a:rPr lang="en-US" sz="1800" spc="-1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on.</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2782448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0E17A-1DC2-40D8-8E5B-B8F3F1192715}"/>
              </a:ext>
            </a:extLst>
          </p:cNvPr>
          <p:cNvSpPr>
            <a:spLocks noGrp="1"/>
          </p:cNvSpPr>
          <p:nvPr>
            <p:ph type="title"/>
          </p:nvPr>
        </p:nvSpPr>
        <p:spPr/>
        <p:txBody>
          <a:bodyPr/>
          <a:lstStyle/>
          <a:p>
            <a:r>
              <a:rPr lang="en-US" dirty="0"/>
              <a:t>Description</a:t>
            </a:r>
            <a:endParaRPr lang="en-IN" dirty="0"/>
          </a:p>
        </p:txBody>
      </p:sp>
      <p:sp>
        <p:nvSpPr>
          <p:cNvPr id="3" name="Content Placeholder 2">
            <a:extLst>
              <a:ext uri="{FF2B5EF4-FFF2-40B4-BE49-F238E27FC236}">
                <a16:creationId xmlns:a16="http://schemas.microsoft.com/office/drawing/2014/main" id="{29B706D2-E09F-4E1E-AC2E-504425B072BF}"/>
              </a:ext>
            </a:extLst>
          </p:cNvPr>
          <p:cNvSpPr>
            <a:spLocks noGrp="1"/>
          </p:cNvSpPr>
          <p:nvPr>
            <p:ph idx="1"/>
          </p:nvPr>
        </p:nvSpPr>
        <p:spPr/>
        <p:txBody>
          <a:bodyPr>
            <a:normAutofit fontScale="85000" lnSpcReduction="20000"/>
          </a:bodyPr>
          <a:lstStyle/>
          <a:p>
            <a:pPr marL="114300" indent="0">
              <a:spcBef>
                <a:spcPts val="25"/>
              </a:spcBef>
              <a:spcAft>
                <a:spcPts val="0"/>
              </a:spcAft>
              <a:buNone/>
            </a:pPr>
            <a:r>
              <a:rPr lang="en-US" sz="1800" dirty="0">
                <a:effectLst/>
                <a:latin typeface="Arial" panose="020B0604020202020204" pitchFamily="34" charset="0"/>
                <a:ea typeface="Arial" panose="020B0604020202020204" pitchFamily="34" charset="0"/>
              </a:rPr>
              <a:t>A good university is one that provides students with high-quality education that will help them develop a successful career. A university is responsible for providing students with valuable tools that will allow them to succeed. </a:t>
            </a:r>
          </a:p>
          <a:p>
            <a:pPr marL="114300" indent="0">
              <a:spcBef>
                <a:spcPts val="25"/>
              </a:spcBef>
              <a:spcAft>
                <a:spcPts val="0"/>
              </a:spcAft>
              <a:buNone/>
            </a:pPr>
            <a:r>
              <a:rPr lang="en-US" sz="1800" dirty="0">
                <a:effectLst/>
                <a:latin typeface="Arial" panose="020B0604020202020204" pitchFamily="34" charset="0"/>
                <a:ea typeface="Arial" panose="020B0604020202020204" pitchFamily="34" charset="0"/>
              </a:rPr>
              <a:t>A University has many constituents, the most important ones are: </a:t>
            </a:r>
            <a:endParaRPr lang="en-IN" sz="1800" dirty="0">
              <a:effectLst/>
              <a:latin typeface="Arial" panose="020B0604020202020204" pitchFamily="34" charset="0"/>
              <a:ea typeface="Arial" panose="020B0604020202020204" pitchFamily="34" charset="0"/>
            </a:endParaRPr>
          </a:p>
          <a:p>
            <a:pPr marL="457200">
              <a:spcBef>
                <a:spcPts val="25"/>
              </a:spcBef>
              <a:spcAft>
                <a:spcPts val="0"/>
              </a:spcAft>
            </a:pPr>
            <a:r>
              <a:rPr lang="en-US" sz="1800" dirty="0">
                <a:effectLst/>
                <a:latin typeface="Arial" panose="020B0604020202020204" pitchFamily="34" charset="0"/>
                <a:ea typeface="Arial" panose="020B0604020202020204" pitchFamily="34" charset="0"/>
              </a:rPr>
              <a:t> The Colleges and students associated with the University,</a:t>
            </a:r>
            <a:endParaRPr lang="en-IN" sz="1800" dirty="0">
              <a:effectLst/>
              <a:latin typeface="Arial" panose="020B0604020202020204" pitchFamily="34" charset="0"/>
              <a:ea typeface="Arial" panose="020B0604020202020204" pitchFamily="34" charset="0"/>
            </a:endParaRPr>
          </a:p>
          <a:p>
            <a:pPr marL="457200">
              <a:spcBef>
                <a:spcPts val="25"/>
              </a:spcBef>
              <a:spcAft>
                <a:spcPts val="0"/>
              </a:spcAft>
            </a:pPr>
            <a:r>
              <a:rPr lang="en-US" sz="1800" dirty="0">
                <a:effectLst/>
                <a:latin typeface="Arial" panose="020B0604020202020204" pitchFamily="34" charset="0"/>
                <a:ea typeface="Arial" panose="020B0604020202020204" pitchFamily="34" charset="0"/>
              </a:rPr>
              <a:t> The administration which includes workers at different levels. </a:t>
            </a:r>
          </a:p>
          <a:p>
            <a:pPr marL="457200">
              <a:spcBef>
                <a:spcPts val="25"/>
              </a:spcBef>
              <a:spcAft>
                <a:spcPts val="0"/>
              </a:spcAft>
            </a:pPr>
            <a:r>
              <a:rPr lang="en-US" sz="1800" dirty="0">
                <a:effectLst/>
                <a:latin typeface="Arial" panose="020B0604020202020204" pitchFamily="34" charset="0"/>
                <a:ea typeface="Arial" panose="020B0604020202020204" pitchFamily="34" charset="0"/>
              </a:rPr>
              <a:t>The Universities status in the education world and the responsibility of handling the quality of education and their success rate.</a:t>
            </a:r>
          </a:p>
          <a:p>
            <a:pPr marL="114300" indent="0">
              <a:spcBef>
                <a:spcPts val="25"/>
              </a:spcBef>
              <a:spcAft>
                <a:spcPts val="0"/>
              </a:spcAft>
              <a:buNone/>
            </a:pPr>
            <a:r>
              <a:rPr lang="en-US" sz="1800" dirty="0">
                <a:effectLst/>
                <a:latin typeface="Arial" panose="020B0604020202020204" pitchFamily="34" charset="0"/>
                <a:ea typeface="Arial" panose="020B0604020202020204" pitchFamily="34" charset="0"/>
              </a:rPr>
              <a:t>Though many universities are trying to impart best quality education to their students, they aren’t able to produce successful career stories.</a:t>
            </a:r>
          </a:p>
          <a:p>
            <a:pPr marL="114300" indent="0">
              <a:spcBef>
                <a:spcPts val="25"/>
              </a:spcBef>
              <a:spcAft>
                <a:spcPts val="0"/>
              </a:spcAft>
              <a:buNone/>
            </a:pPr>
            <a:r>
              <a:rPr lang="en-US" sz="1800" dirty="0">
                <a:effectLst/>
                <a:latin typeface="Arial" panose="020B0604020202020204" pitchFamily="34" charset="0"/>
                <a:ea typeface="Arial" panose="020B0604020202020204" pitchFamily="34" charset="0"/>
              </a:rPr>
              <a:t>It is indeed like a chain reaction every event is dependent on each other, i.e. A good university imparts good quality education to a student, the student is able to make the most out of the resources at his disposal and builds a successful career, this enhances the reputation of the university in the industry and which will raise the bar of the university and the university will make the necessary changes to improve their education and also tie up with the companies in various industries to give the students a better perspective and so more students will become successful using these resources and it goes on. </a:t>
            </a:r>
          </a:p>
        </p:txBody>
      </p:sp>
    </p:spTree>
    <p:extLst>
      <p:ext uri="{BB962C8B-B14F-4D97-AF65-F5344CB8AC3E}">
        <p14:creationId xmlns:p14="http://schemas.microsoft.com/office/powerpoint/2010/main" val="1627583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5BC36-A09B-40F6-9395-D5574D1B0BB4}"/>
              </a:ext>
            </a:extLst>
          </p:cNvPr>
          <p:cNvSpPr>
            <a:spLocks noGrp="1"/>
          </p:cNvSpPr>
          <p:nvPr>
            <p:ph type="title"/>
          </p:nvPr>
        </p:nvSpPr>
        <p:spPr/>
        <p:txBody>
          <a:bodyPr/>
          <a:lstStyle/>
          <a:p>
            <a:r>
              <a:rPr lang="en-US" dirty="0"/>
              <a:t>Description</a:t>
            </a:r>
            <a:endParaRPr lang="en-IN" dirty="0"/>
          </a:p>
        </p:txBody>
      </p:sp>
      <p:sp>
        <p:nvSpPr>
          <p:cNvPr id="3" name="Content Placeholder 2">
            <a:extLst>
              <a:ext uri="{FF2B5EF4-FFF2-40B4-BE49-F238E27FC236}">
                <a16:creationId xmlns:a16="http://schemas.microsoft.com/office/drawing/2014/main" id="{812708C7-6026-4159-918F-471907CFB8F8}"/>
              </a:ext>
            </a:extLst>
          </p:cNvPr>
          <p:cNvSpPr>
            <a:spLocks noGrp="1"/>
          </p:cNvSpPr>
          <p:nvPr>
            <p:ph idx="1"/>
          </p:nvPr>
        </p:nvSpPr>
        <p:spPr/>
        <p:txBody>
          <a:bodyPr>
            <a:normAutofit fontScale="85000" lnSpcReduction="10000"/>
          </a:bodyPr>
          <a:lstStyle/>
          <a:p>
            <a:pPr marL="114300" indent="0">
              <a:spcBef>
                <a:spcPts val="25"/>
              </a:spcBef>
              <a:spcAft>
                <a:spcPts val="0"/>
              </a:spcAft>
              <a:buNone/>
            </a:pPr>
            <a:endParaRPr lang="en-US" sz="1800" dirty="0">
              <a:effectLst/>
              <a:latin typeface="Arial" panose="020B0604020202020204" pitchFamily="34" charset="0"/>
              <a:ea typeface="Arial" panose="020B0604020202020204" pitchFamily="34" charset="0"/>
            </a:endParaRPr>
          </a:p>
          <a:p>
            <a:pPr marL="114300" indent="0">
              <a:spcBef>
                <a:spcPts val="25"/>
              </a:spcBef>
              <a:spcAft>
                <a:spcPts val="0"/>
              </a:spcAft>
              <a:buNone/>
            </a:pPr>
            <a:r>
              <a:rPr lang="en-US" sz="1800" dirty="0">
                <a:effectLst/>
                <a:latin typeface="Arial" panose="020B0604020202020204" pitchFamily="34" charset="0"/>
                <a:ea typeface="Arial" panose="020B0604020202020204" pitchFamily="34" charset="0"/>
              </a:rPr>
              <a:t>It is important for a university to keep track of its students' successes and accomplishments because the standard of education offered by the university is what allowed the student to succeed. A university can keep in contact with its former students through every available channel,</a:t>
            </a:r>
          </a:p>
          <a:p>
            <a:pPr marL="114300" indent="0">
              <a:spcBef>
                <a:spcPts val="25"/>
              </a:spcBef>
              <a:spcAft>
                <a:spcPts val="0"/>
              </a:spcAft>
              <a:buNone/>
            </a:pPr>
            <a:r>
              <a:rPr lang="en-US" sz="1800" dirty="0">
                <a:effectLst/>
                <a:latin typeface="Arial" panose="020B0604020202020204" pitchFamily="34" charset="0"/>
                <a:ea typeface="Arial" panose="020B0604020202020204" pitchFamily="34" charset="0"/>
              </a:rPr>
              <a:t>such as Facebook, LinkedIn, career blogs, and so on. When a university is related to an alumni, it demonstrates how much the university cares about the individual's growth. </a:t>
            </a:r>
          </a:p>
          <a:p>
            <a:pPr marL="114300" indent="0">
              <a:spcBef>
                <a:spcPts val="25"/>
              </a:spcBef>
              <a:spcAft>
                <a:spcPts val="0"/>
              </a:spcAft>
              <a:buNone/>
            </a:pPr>
            <a:endParaRPr lang="en-US" sz="1800" dirty="0">
              <a:effectLst/>
              <a:latin typeface="Arial" panose="020B0604020202020204" pitchFamily="34" charset="0"/>
              <a:ea typeface="Arial" panose="020B0604020202020204" pitchFamily="34" charset="0"/>
            </a:endParaRPr>
          </a:p>
          <a:p>
            <a:pPr marL="114300" indent="0">
              <a:spcBef>
                <a:spcPts val="25"/>
              </a:spcBef>
              <a:spcAft>
                <a:spcPts val="0"/>
              </a:spcAft>
              <a:buNone/>
            </a:pPr>
            <a:r>
              <a:rPr lang="en-US" sz="1800" dirty="0">
                <a:effectLst/>
                <a:latin typeface="Arial" panose="020B0604020202020204" pitchFamily="34" charset="0"/>
                <a:ea typeface="Arial" panose="020B0604020202020204" pitchFamily="34" charset="0"/>
              </a:rPr>
              <a:t>The university has an education system in place with different projects associated with each course, but the effect of each course on each person is unknown. Exam results can be used to determine this.</a:t>
            </a:r>
          </a:p>
          <a:p>
            <a:pPr marL="114300" indent="0">
              <a:spcBef>
                <a:spcPts val="25"/>
              </a:spcBef>
              <a:spcAft>
                <a:spcPts val="0"/>
              </a:spcAft>
              <a:buNone/>
            </a:pPr>
            <a:r>
              <a:rPr lang="en-US" sz="1800" dirty="0">
                <a:effectLst/>
                <a:latin typeface="Arial" panose="020B0604020202020204" pitchFamily="34" charset="0"/>
                <a:ea typeface="Arial" panose="020B0604020202020204" pitchFamily="34" charset="0"/>
              </a:rPr>
              <a:t>Another way to increase education quality is to ensure that students recognize the significance of a specific course in the current industry and the associated criteria.</a:t>
            </a:r>
          </a:p>
          <a:p>
            <a:pPr marL="114300" indent="0">
              <a:spcBef>
                <a:spcPts val="25"/>
              </a:spcBef>
              <a:spcAft>
                <a:spcPts val="0"/>
              </a:spcAft>
              <a:buNone/>
            </a:pPr>
            <a:r>
              <a:rPr lang="en-US" sz="1800" dirty="0">
                <a:effectLst/>
                <a:latin typeface="Arial" panose="020B0604020202020204" pitchFamily="34" charset="0"/>
                <a:ea typeface="Arial" panose="020B0604020202020204" pitchFamily="34" charset="0"/>
              </a:rPr>
              <a:t>A university should devote a few resources to keeping track of its students across different channels,</a:t>
            </a:r>
          </a:p>
          <a:p>
            <a:pPr marL="114300" indent="0">
              <a:spcBef>
                <a:spcPts val="25"/>
              </a:spcBef>
              <a:spcAft>
                <a:spcPts val="0"/>
              </a:spcAft>
              <a:buNone/>
            </a:pPr>
            <a:r>
              <a:rPr lang="en-US" sz="1800" dirty="0">
                <a:effectLst/>
                <a:latin typeface="Arial" panose="020B0604020202020204" pitchFamily="34" charset="0"/>
                <a:ea typeface="Arial" panose="020B0604020202020204" pitchFamily="34" charset="0"/>
              </a:rPr>
              <a:t>and in the event that their designations or profiles change, the university should store this information in its own database. </a:t>
            </a:r>
          </a:p>
          <a:p>
            <a:pPr marL="114300" indent="0">
              <a:spcBef>
                <a:spcPts val="25"/>
              </a:spcBef>
              <a:spcAft>
                <a:spcPts val="0"/>
              </a:spcAft>
              <a:buNone/>
            </a:pPr>
            <a:r>
              <a:rPr lang="en-US" sz="1800" dirty="0">
                <a:effectLst/>
                <a:latin typeface="Arial" panose="020B0604020202020204" pitchFamily="34" charset="0"/>
                <a:ea typeface="Arial" panose="020B0604020202020204" pitchFamily="34" charset="0"/>
              </a:rPr>
              <a:t> </a:t>
            </a:r>
          </a:p>
          <a:p>
            <a:pPr marL="114300" indent="0">
              <a:spcBef>
                <a:spcPts val="25"/>
              </a:spcBef>
              <a:spcAft>
                <a:spcPts val="0"/>
              </a:spcAft>
              <a:buNone/>
            </a:pPr>
            <a:endParaRPr lang="en-IN"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935588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C4A4C-CA38-45D8-B92F-A34FA52CD751}"/>
              </a:ext>
            </a:extLst>
          </p:cNvPr>
          <p:cNvSpPr>
            <a:spLocks noGrp="1"/>
          </p:cNvSpPr>
          <p:nvPr>
            <p:ph type="title"/>
          </p:nvPr>
        </p:nvSpPr>
        <p:spPr/>
        <p:txBody>
          <a:bodyPr/>
          <a:lstStyle/>
          <a:p>
            <a:r>
              <a:rPr lang="en-US" dirty="0"/>
              <a:t>Description</a:t>
            </a:r>
            <a:endParaRPr lang="en-IN" dirty="0"/>
          </a:p>
        </p:txBody>
      </p:sp>
      <p:sp>
        <p:nvSpPr>
          <p:cNvPr id="3" name="Content Placeholder 2">
            <a:extLst>
              <a:ext uri="{FF2B5EF4-FFF2-40B4-BE49-F238E27FC236}">
                <a16:creationId xmlns:a16="http://schemas.microsoft.com/office/drawing/2014/main" id="{6AF38310-50A6-4184-9B01-C3DA1C9D3F98}"/>
              </a:ext>
            </a:extLst>
          </p:cNvPr>
          <p:cNvSpPr>
            <a:spLocks noGrp="1"/>
          </p:cNvSpPr>
          <p:nvPr>
            <p:ph idx="1"/>
          </p:nvPr>
        </p:nvSpPr>
        <p:spPr/>
        <p:txBody>
          <a:bodyPr>
            <a:normAutofit fontScale="85000" lnSpcReduction="20000"/>
          </a:bodyPr>
          <a:lstStyle/>
          <a:p>
            <a:pPr marL="114300" indent="0">
              <a:spcBef>
                <a:spcPts val="25"/>
              </a:spcBef>
              <a:spcAft>
                <a:spcPts val="0"/>
              </a:spcAft>
              <a:buNone/>
            </a:pPr>
            <a:r>
              <a:rPr lang="en-US" sz="1800" dirty="0">
                <a:effectLst/>
                <a:latin typeface="Arial" panose="020B0604020202020204" pitchFamily="34" charset="0"/>
                <a:ea typeface="Arial" panose="020B0604020202020204" pitchFamily="34" charset="0"/>
              </a:rPr>
              <a:t>Keeping track of their former students' successes and progress would allow them to assess how a certain faculty and course of study supported the student in achieving that success (promotion)</a:t>
            </a:r>
          </a:p>
          <a:p>
            <a:pPr marL="114300" indent="0">
              <a:spcBef>
                <a:spcPts val="25"/>
              </a:spcBef>
              <a:spcAft>
                <a:spcPts val="0"/>
              </a:spcAft>
              <a:buNone/>
            </a:pPr>
            <a:r>
              <a:rPr lang="en-US" sz="1800" dirty="0">
                <a:effectLst/>
                <a:latin typeface="Arial" panose="020B0604020202020204" pitchFamily="34" charset="0"/>
                <a:ea typeface="Arial" panose="020B0604020202020204" pitchFamily="34" charset="0"/>
              </a:rPr>
              <a:t>and how they can improve it further to improve their students' success rate. </a:t>
            </a:r>
          </a:p>
          <a:p>
            <a:pPr marL="114300" indent="0">
              <a:spcBef>
                <a:spcPts val="25"/>
              </a:spcBef>
              <a:spcAft>
                <a:spcPts val="0"/>
              </a:spcAft>
              <a:buNone/>
            </a:pPr>
            <a:r>
              <a:rPr lang="en-US" sz="1800" dirty="0">
                <a:effectLst/>
                <a:latin typeface="Arial" panose="020B0604020202020204" pitchFamily="34" charset="0"/>
                <a:ea typeface="Arial" panose="020B0604020202020204" pitchFamily="34" charset="0"/>
              </a:rPr>
              <a:t>Since most students use LinkedIn to develop their professional profiles, a university may use its tools to track down any of their students' activities by tracking them or requiring them to join an alumni community at their school and continue to share their accomplishments and papers in order for the university to keep track of their advances. </a:t>
            </a:r>
          </a:p>
          <a:p>
            <a:pPr marL="114300" indent="0">
              <a:spcBef>
                <a:spcPts val="25"/>
              </a:spcBef>
              <a:spcAft>
                <a:spcPts val="0"/>
              </a:spcAft>
              <a:buNone/>
            </a:pPr>
            <a:r>
              <a:rPr lang="en-US" sz="1800" dirty="0">
                <a:effectLst/>
                <a:latin typeface="Arial" panose="020B0604020202020204" pitchFamily="34" charset="0"/>
                <a:ea typeface="Arial" panose="020B0604020202020204" pitchFamily="34" charset="0"/>
              </a:rPr>
              <a:t>A university should identify its KPIs, or Key Performance Indicators, to track the progress of former students over time, which can include two years of course completion and five years of work experience. </a:t>
            </a:r>
          </a:p>
          <a:p>
            <a:pPr marL="114300" indent="0">
              <a:spcBef>
                <a:spcPts val="25"/>
              </a:spcBef>
              <a:spcAft>
                <a:spcPts val="0"/>
              </a:spcAft>
              <a:buNone/>
            </a:pPr>
            <a:r>
              <a:rPr lang="en-US" sz="1800" dirty="0">
                <a:effectLst/>
                <a:latin typeface="Arial" panose="020B0604020202020204" pitchFamily="34" charset="0"/>
                <a:ea typeface="Arial" panose="020B0604020202020204" pitchFamily="34" charset="0"/>
              </a:rPr>
              <a:t>This above digital idea should not be restricted to universities, in fact it will be more useful if this idea is incorporated all the way from kindergarten to 12.</a:t>
            </a:r>
          </a:p>
          <a:p>
            <a:pPr marL="114300" indent="0">
              <a:spcBef>
                <a:spcPts val="25"/>
              </a:spcBef>
              <a:spcAft>
                <a:spcPts val="0"/>
              </a:spcAft>
              <a:buNone/>
            </a:pPr>
            <a:r>
              <a:rPr lang="en-US" sz="1800" dirty="0">
                <a:effectLst/>
                <a:latin typeface="Arial" panose="020B0604020202020204" pitchFamily="34" charset="0"/>
                <a:ea typeface="Arial" panose="020B0604020202020204" pitchFamily="34" charset="0"/>
              </a:rPr>
              <a:t>As schools are smaller organizations it will be easier to keep track of the performance of school ,teacher and students from a very early age.</a:t>
            </a:r>
          </a:p>
          <a:p>
            <a:pPr marL="114300" indent="0">
              <a:spcBef>
                <a:spcPts val="25"/>
              </a:spcBef>
              <a:spcAft>
                <a:spcPts val="0"/>
              </a:spcAft>
              <a:buNone/>
            </a:pPr>
            <a:r>
              <a:rPr lang="en-US" sz="1800" dirty="0">
                <a:effectLst/>
                <a:latin typeface="Arial" panose="020B0604020202020204" pitchFamily="34" charset="0"/>
                <a:ea typeface="Arial" panose="020B0604020202020204" pitchFamily="34" charset="0"/>
              </a:rPr>
              <a:t>And in future by making this a centralized portal where the data is under the government it will be easier to scout talents in studies ,sports and work. </a:t>
            </a:r>
          </a:p>
          <a:p>
            <a:pPr marL="114300" indent="0">
              <a:spcBef>
                <a:spcPts val="25"/>
              </a:spcBef>
              <a:spcAft>
                <a:spcPts val="0"/>
              </a:spcAft>
              <a:buNone/>
            </a:pPr>
            <a:r>
              <a:rPr lang="en-US" sz="1800" dirty="0">
                <a:effectLst/>
                <a:latin typeface="Arial" panose="020B0604020202020204" pitchFamily="34" charset="0"/>
                <a:ea typeface="Arial" panose="020B0604020202020204" pitchFamily="34" charset="0"/>
              </a:rPr>
              <a:t>And every organization can authenticate or cross verify the data with the government.</a:t>
            </a:r>
            <a:endParaRPr lang="en-IN" dirty="0"/>
          </a:p>
        </p:txBody>
      </p:sp>
    </p:spTree>
    <p:extLst>
      <p:ext uri="{BB962C8B-B14F-4D97-AF65-F5344CB8AC3E}">
        <p14:creationId xmlns:p14="http://schemas.microsoft.com/office/powerpoint/2010/main" val="1503031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BE695-D22B-4BD3-96FC-B8B70E93B2D8}"/>
              </a:ext>
            </a:extLst>
          </p:cNvPr>
          <p:cNvSpPr>
            <a:spLocks noGrp="1"/>
          </p:cNvSpPr>
          <p:nvPr>
            <p:ph type="title"/>
          </p:nvPr>
        </p:nvSpPr>
        <p:spPr/>
        <p:txBody>
          <a:bodyPr/>
          <a:lstStyle/>
          <a:p>
            <a:r>
              <a:rPr lang="en-US" dirty="0"/>
              <a:t>Flow</a:t>
            </a:r>
            <a:endParaRPr lang="en-IN" dirty="0"/>
          </a:p>
        </p:txBody>
      </p:sp>
      <p:sp>
        <p:nvSpPr>
          <p:cNvPr id="3" name="Content Placeholder 2">
            <a:extLst>
              <a:ext uri="{FF2B5EF4-FFF2-40B4-BE49-F238E27FC236}">
                <a16:creationId xmlns:a16="http://schemas.microsoft.com/office/drawing/2014/main" id="{AE9D1A7A-FD59-45DA-9AC0-7D47DE596652}"/>
              </a:ext>
            </a:extLst>
          </p:cNvPr>
          <p:cNvSpPr>
            <a:spLocks noGrp="1"/>
          </p:cNvSpPr>
          <p:nvPr>
            <p:ph idx="1"/>
          </p:nvPr>
        </p:nvSpPr>
        <p:spPr/>
        <p:txBody>
          <a:bodyPr>
            <a:normAutofit/>
          </a:bodyPr>
          <a:lstStyle/>
          <a:p>
            <a:pPr>
              <a:buSzPts val="1100"/>
              <a:tabLst>
                <a:tab pos="784860" algn="l"/>
                <a:tab pos="785495" algn="l"/>
              </a:tabLst>
            </a:pPr>
            <a:r>
              <a:rPr lang="en-US" sz="1800" spc="-5" dirty="0">
                <a:effectLst/>
                <a:latin typeface="Arial" panose="020B0604020202020204" pitchFamily="34" charset="0"/>
                <a:ea typeface="Arial" panose="020B0604020202020204" pitchFamily="34" charset="0"/>
              </a:rPr>
              <a:t>Students</a:t>
            </a:r>
            <a:r>
              <a:rPr lang="en-US" sz="1800" spc="-3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will take a bunch of courses and would be graded for each.</a:t>
            </a:r>
            <a:endParaRPr lang="en-IN" spc="-5" dirty="0">
              <a:latin typeface="Arial" panose="020B0604020202020204" pitchFamily="34" charset="0"/>
              <a:ea typeface="Arial" panose="020B0604020202020204" pitchFamily="34" charset="0"/>
            </a:endParaRPr>
          </a:p>
          <a:p>
            <a:pPr>
              <a:buSzPts val="1100"/>
              <a:tabLst>
                <a:tab pos="784860" algn="l"/>
                <a:tab pos="785495" algn="l"/>
              </a:tabLst>
            </a:pPr>
            <a:r>
              <a:rPr lang="en-US" sz="1800" spc="-5" dirty="0">
                <a:effectLst/>
                <a:latin typeface="Arial" panose="020B0604020202020204" pitchFamily="34" charset="0"/>
                <a:ea typeface="Arial" panose="020B0604020202020204" pitchFamily="34" charset="0"/>
              </a:rPr>
              <a:t>Average of the GPA of all the students would be calculated.</a:t>
            </a:r>
            <a:endParaRPr lang="en-IN" spc="-5" dirty="0">
              <a:latin typeface="Arial" panose="020B0604020202020204" pitchFamily="34" charset="0"/>
              <a:ea typeface="Arial" panose="020B0604020202020204" pitchFamily="34" charset="0"/>
            </a:endParaRPr>
          </a:p>
          <a:p>
            <a:pPr>
              <a:buSzPts val="1100"/>
              <a:tabLst>
                <a:tab pos="784860" algn="l"/>
                <a:tab pos="785495" algn="l"/>
              </a:tabLst>
            </a:pPr>
            <a:r>
              <a:rPr lang="en-US" sz="1800" spc="-5" dirty="0">
                <a:effectLst/>
                <a:latin typeface="Arial" panose="020B0604020202020204" pitchFamily="34" charset="0"/>
                <a:ea typeface="Arial" panose="020B0604020202020204" pitchFamily="34" charset="0"/>
              </a:rPr>
              <a:t>Student, Faculty and University directories would be maintained.</a:t>
            </a:r>
            <a:endParaRPr lang="en-IN" spc="-5" dirty="0">
              <a:latin typeface="Arial" panose="020B0604020202020204" pitchFamily="34" charset="0"/>
              <a:ea typeface="Arial" panose="020B0604020202020204" pitchFamily="34" charset="0"/>
            </a:endParaRPr>
          </a:p>
          <a:p>
            <a:pPr>
              <a:buSzPts val="1100"/>
              <a:tabLst>
                <a:tab pos="784860" algn="l"/>
                <a:tab pos="785495" algn="l"/>
              </a:tabLst>
            </a:pPr>
            <a:r>
              <a:rPr lang="en-US" sz="1800" spc="-5" dirty="0">
                <a:effectLst/>
                <a:latin typeface="Arial" panose="020B0604020202020204" pitchFamily="34" charset="0"/>
                <a:ea typeface="Arial" panose="020B0604020202020204" pitchFamily="34" charset="0"/>
              </a:rPr>
              <a:t>Average rating of all the faculties of a particular university would be calculated.</a:t>
            </a:r>
            <a:endParaRPr lang="en-IN" spc="-5" dirty="0">
              <a:latin typeface="Arial" panose="020B0604020202020204" pitchFamily="34" charset="0"/>
              <a:ea typeface="Arial" panose="020B0604020202020204" pitchFamily="34" charset="0"/>
            </a:endParaRPr>
          </a:p>
          <a:p>
            <a:pPr>
              <a:buSzPts val="1100"/>
              <a:tabLst>
                <a:tab pos="784860" algn="l"/>
                <a:tab pos="785495" algn="l"/>
              </a:tabLst>
            </a:pPr>
            <a:r>
              <a:rPr lang="en-US" sz="1800" spc="-5" dirty="0">
                <a:effectLst/>
                <a:latin typeface="Arial" panose="020B0604020202020204" pitchFamily="34" charset="0"/>
                <a:ea typeface="Arial" panose="020B0604020202020204" pitchFamily="34" charset="0"/>
              </a:rPr>
              <a:t>Average salary of all the students would be calculated.</a:t>
            </a:r>
            <a:endParaRPr lang="en-IN" spc="-5" dirty="0">
              <a:latin typeface="Arial" panose="020B0604020202020204" pitchFamily="34" charset="0"/>
              <a:ea typeface="Arial" panose="020B0604020202020204" pitchFamily="34" charset="0"/>
            </a:endParaRPr>
          </a:p>
          <a:p>
            <a:pPr>
              <a:buSzPts val="1100"/>
              <a:tabLst>
                <a:tab pos="784860" algn="l"/>
                <a:tab pos="785495" algn="l"/>
              </a:tabLst>
            </a:pPr>
            <a:r>
              <a:rPr lang="en-US" sz="1800" spc="-5" dirty="0">
                <a:effectLst/>
                <a:latin typeface="Arial" panose="020B0604020202020204" pitchFamily="34" charset="0"/>
                <a:ea typeface="Arial" panose="020B0604020202020204" pitchFamily="34" charset="0"/>
              </a:rPr>
              <a:t>On the basis of average student GPA, average faculty ratings and average student salary, ratings of the universities would be calculated.</a:t>
            </a:r>
          </a:p>
          <a:p>
            <a:pPr>
              <a:buSzPts val="1100"/>
              <a:tabLst>
                <a:tab pos="784860" algn="l"/>
                <a:tab pos="785495" algn="l"/>
              </a:tabLst>
            </a:pPr>
            <a:r>
              <a:rPr lang="en-US" sz="1800" spc="-5" dirty="0">
                <a:effectLst/>
                <a:latin typeface="Arial" panose="020B0604020202020204" pitchFamily="34" charset="0"/>
                <a:ea typeface="Arial" panose="020B0604020202020204" pitchFamily="34" charset="0"/>
              </a:rPr>
              <a:t>On the basis of the university ratings, the university rankings would be calculated.</a:t>
            </a:r>
            <a:endParaRPr lang="en-IN" sz="1800" spc="-5"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3319697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693A0-240C-4219-AA8D-026EB37B1902}"/>
              </a:ext>
            </a:extLst>
          </p:cNvPr>
          <p:cNvSpPr>
            <a:spLocks noGrp="1"/>
          </p:cNvSpPr>
          <p:nvPr>
            <p:ph type="title"/>
          </p:nvPr>
        </p:nvSpPr>
        <p:spPr/>
        <p:txBody>
          <a:bodyPr/>
          <a:lstStyle/>
          <a:p>
            <a:r>
              <a:rPr lang="en-US" dirty="0"/>
              <a:t>Entities</a:t>
            </a:r>
            <a:endParaRPr lang="en-IN" dirty="0"/>
          </a:p>
        </p:txBody>
      </p:sp>
      <p:sp>
        <p:nvSpPr>
          <p:cNvPr id="3" name="Content Placeholder 2">
            <a:extLst>
              <a:ext uri="{FF2B5EF4-FFF2-40B4-BE49-F238E27FC236}">
                <a16:creationId xmlns:a16="http://schemas.microsoft.com/office/drawing/2014/main" id="{D306D721-917B-4474-87B0-1D17BC6ACDC4}"/>
              </a:ext>
            </a:extLst>
          </p:cNvPr>
          <p:cNvSpPr>
            <a:spLocks noGrp="1"/>
          </p:cNvSpPr>
          <p:nvPr>
            <p:ph idx="1"/>
          </p:nvPr>
        </p:nvSpPr>
        <p:spPr/>
        <p:txBody>
          <a:bodyPr>
            <a:normAutofit fontScale="85000" lnSpcReduction="20000"/>
          </a:bodyPr>
          <a:lstStyle/>
          <a:p>
            <a:r>
              <a:rPr lang="en-US" b="1" dirty="0"/>
              <a:t>Classes</a:t>
            </a:r>
          </a:p>
          <a:p>
            <a:pPr>
              <a:buFont typeface="Arial" panose="020B0604020202020204" pitchFamily="34" charset="0"/>
              <a:buChar char="•"/>
            </a:pPr>
            <a:r>
              <a:rPr lang="en-US" sz="1800" dirty="0">
                <a:effectLst/>
                <a:latin typeface="Arial" panose="020B0604020202020204" pitchFamily="34" charset="0"/>
                <a:ea typeface="Arial" panose="020B0604020202020204" pitchFamily="34" charset="0"/>
              </a:rPr>
              <a:t>Course</a:t>
            </a:r>
          </a:p>
          <a:p>
            <a:pPr>
              <a:buFont typeface="Arial" panose="020B0604020202020204" pitchFamily="34" charset="0"/>
              <a:buChar char="•"/>
            </a:pPr>
            <a:r>
              <a:rPr lang="en-US" sz="1800" dirty="0" err="1">
                <a:effectLst/>
                <a:latin typeface="Arial" panose="020B0604020202020204" pitchFamily="34" charset="0"/>
                <a:ea typeface="Arial" panose="020B0604020202020204" pitchFamily="34" charset="0"/>
              </a:rPr>
              <a:t>CourseLoad</a:t>
            </a:r>
            <a:endParaRPr lang="en-US" dirty="0">
              <a:latin typeface="Arial" panose="020B0604020202020204" pitchFamily="34" charset="0"/>
              <a:ea typeface="Arial" panose="020B0604020202020204" pitchFamily="34" charset="0"/>
            </a:endParaRPr>
          </a:p>
          <a:p>
            <a:pPr>
              <a:buFont typeface="Arial" panose="020B0604020202020204" pitchFamily="34" charset="0"/>
              <a:buChar char="•"/>
            </a:pPr>
            <a:r>
              <a:rPr lang="en-US" sz="1800" dirty="0">
                <a:effectLst/>
                <a:latin typeface="Arial" panose="020B0604020202020204" pitchFamily="34" charset="0"/>
                <a:ea typeface="Arial" panose="020B0604020202020204" pitchFamily="34" charset="0"/>
              </a:rPr>
              <a:t>Faculty</a:t>
            </a:r>
          </a:p>
          <a:p>
            <a:pPr>
              <a:buFont typeface="Arial" panose="020B0604020202020204" pitchFamily="34" charset="0"/>
              <a:buChar char="•"/>
            </a:pPr>
            <a:r>
              <a:rPr lang="en-US" sz="1800" dirty="0" err="1">
                <a:effectLst/>
                <a:latin typeface="Arial" panose="020B0604020202020204" pitchFamily="34" charset="0"/>
                <a:ea typeface="Arial" panose="020B0604020202020204" pitchFamily="34" charset="0"/>
              </a:rPr>
              <a:t>FacultyDirectory</a:t>
            </a:r>
            <a:endParaRPr lang="en-US" dirty="0">
              <a:latin typeface="Arial" panose="020B0604020202020204" pitchFamily="34" charset="0"/>
              <a:ea typeface="Arial" panose="020B0604020202020204" pitchFamily="34" charset="0"/>
            </a:endParaRPr>
          </a:p>
          <a:p>
            <a:pPr>
              <a:buFont typeface="Arial" panose="020B0604020202020204" pitchFamily="34" charset="0"/>
              <a:buChar char="•"/>
            </a:pPr>
            <a:r>
              <a:rPr lang="en-US" sz="1800" dirty="0">
                <a:effectLst/>
                <a:latin typeface="Arial" panose="020B0604020202020204" pitchFamily="34" charset="0"/>
                <a:ea typeface="Arial" panose="020B0604020202020204" pitchFamily="34" charset="0"/>
              </a:rPr>
              <a:t>Transcript</a:t>
            </a:r>
          </a:p>
          <a:p>
            <a:pPr>
              <a:buFont typeface="Arial" panose="020B0604020202020204" pitchFamily="34" charset="0"/>
              <a:buChar char="•"/>
            </a:pPr>
            <a:r>
              <a:rPr lang="en-US" sz="1800" dirty="0" err="1">
                <a:effectLst/>
                <a:latin typeface="Arial" panose="020B0604020202020204" pitchFamily="34" charset="0"/>
                <a:ea typeface="Arial" panose="020B0604020202020204" pitchFamily="34" charset="0"/>
              </a:rPr>
              <a:t>StudentProfile</a:t>
            </a:r>
            <a:endParaRPr lang="en-US" dirty="0">
              <a:latin typeface="Arial" panose="020B0604020202020204" pitchFamily="34" charset="0"/>
              <a:ea typeface="Arial" panose="020B0604020202020204" pitchFamily="34" charset="0"/>
            </a:endParaRPr>
          </a:p>
          <a:p>
            <a:pPr>
              <a:buFont typeface="Arial" panose="020B0604020202020204" pitchFamily="34" charset="0"/>
              <a:buChar char="•"/>
            </a:pPr>
            <a:r>
              <a:rPr lang="en-US" sz="1800" dirty="0" err="1">
                <a:effectLst/>
                <a:latin typeface="Arial" panose="020B0604020202020204" pitchFamily="34" charset="0"/>
                <a:ea typeface="Arial" panose="020B0604020202020204" pitchFamily="34" charset="0"/>
              </a:rPr>
              <a:t>StudentDirectory</a:t>
            </a:r>
            <a:endParaRPr lang="en-US" sz="1800" dirty="0">
              <a:effectLst/>
              <a:latin typeface="Arial" panose="020B0604020202020204" pitchFamily="34" charset="0"/>
              <a:ea typeface="Arial" panose="020B0604020202020204" pitchFamily="34" charset="0"/>
            </a:endParaRPr>
          </a:p>
          <a:p>
            <a:pPr>
              <a:buFont typeface="Arial" panose="020B0604020202020204" pitchFamily="34" charset="0"/>
              <a:buChar char="•"/>
            </a:pPr>
            <a:r>
              <a:rPr lang="en-US" sz="1800" dirty="0">
                <a:effectLst/>
                <a:latin typeface="Arial" panose="020B0604020202020204" pitchFamily="34" charset="0"/>
                <a:ea typeface="Arial" panose="020B0604020202020204" pitchFamily="34" charset="0"/>
              </a:rPr>
              <a:t>University</a:t>
            </a:r>
          </a:p>
          <a:p>
            <a:pPr>
              <a:buFont typeface="Arial" panose="020B0604020202020204" pitchFamily="34" charset="0"/>
              <a:buChar char="•"/>
            </a:pPr>
            <a:r>
              <a:rPr lang="en-US" sz="1800" dirty="0" err="1">
                <a:effectLst/>
                <a:latin typeface="Arial" panose="020B0604020202020204" pitchFamily="34" charset="0"/>
                <a:ea typeface="Arial" panose="020B0604020202020204" pitchFamily="34" charset="0"/>
              </a:rPr>
              <a:t>UniversityDirectory</a:t>
            </a:r>
            <a:endParaRPr lang="en-US" sz="1800" dirty="0">
              <a:effectLst/>
              <a:latin typeface="Arial" panose="020B0604020202020204" pitchFamily="34" charset="0"/>
              <a:ea typeface="Arial" panose="020B0604020202020204" pitchFamily="34" charset="0"/>
            </a:endParaRPr>
          </a:p>
          <a:p>
            <a:pPr>
              <a:buFont typeface="Arial" panose="020B0604020202020204" pitchFamily="34" charset="0"/>
              <a:buChar char="•"/>
            </a:pPr>
            <a:r>
              <a:rPr lang="en-US" sz="1800" dirty="0" err="1">
                <a:effectLst/>
                <a:latin typeface="Arial" panose="020B0604020202020204" pitchFamily="34" charset="0"/>
                <a:ea typeface="Arial" panose="020B0604020202020204" pitchFamily="34" charset="0"/>
              </a:rPr>
              <a:t>UniversityModelAssignment</a:t>
            </a:r>
            <a:endParaRPr lang="en-US" sz="1800" dirty="0">
              <a:effectLst/>
              <a:latin typeface="Arial" panose="020B0604020202020204" pitchFamily="34" charset="0"/>
              <a:ea typeface="Arial" panose="020B0604020202020204" pitchFamily="34" charset="0"/>
            </a:endParaRPr>
          </a:p>
          <a:p>
            <a:pPr marL="0" indent="0">
              <a:buNone/>
            </a:pPr>
            <a:endParaRPr lang="en-US" dirty="0">
              <a:latin typeface="Arial" panose="020B0604020202020204" pitchFamily="34" charset="0"/>
              <a:ea typeface="Arial" panose="020B0604020202020204" pitchFamily="34" charset="0"/>
            </a:endParaRPr>
          </a:p>
          <a:p>
            <a:pPr marL="0" indent="0">
              <a:buNone/>
            </a:pPr>
            <a:endParaRPr lang="en-US" sz="1800" dirty="0">
              <a:effectLst/>
              <a:latin typeface="Arial" panose="020B0604020202020204" pitchFamily="34" charset="0"/>
              <a:ea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22414645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222</TotalTime>
  <Words>903</Words>
  <Application>Microsoft Office PowerPoint</Application>
  <PresentationFormat>Widescreen</PresentationFormat>
  <Paragraphs>88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Ion Boardroom</vt:lpstr>
      <vt:lpstr>UNIVERSITY MODEL</vt:lpstr>
      <vt:lpstr>CONTENTS</vt:lpstr>
      <vt:lpstr>Objective</vt:lpstr>
      <vt:lpstr>Abstract</vt:lpstr>
      <vt:lpstr>Description</vt:lpstr>
      <vt:lpstr>Description</vt:lpstr>
      <vt:lpstr>Description</vt:lpstr>
      <vt:lpstr>Flow</vt:lpstr>
      <vt:lpstr>Entities</vt:lpstr>
      <vt:lpstr>Entities</vt:lpstr>
      <vt:lpstr>Entities</vt:lpstr>
      <vt:lpstr>Sequence Diagram</vt:lpstr>
      <vt:lpstr>Interface</vt:lpstr>
      <vt:lpstr>Interface</vt:lpstr>
      <vt:lpstr>Interface</vt:lpstr>
      <vt:lpstr>Interface</vt:lpstr>
      <vt:lpstr>Interface</vt:lpstr>
      <vt:lpstr>Interface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MODEL</dc:title>
  <dc:creator>Apoorva Sharma</dc:creator>
  <cp:lastModifiedBy>Apoorva Sharma</cp:lastModifiedBy>
  <cp:revision>18</cp:revision>
  <dcterms:created xsi:type="dcterms:W3CDTF">2021-03-21T21:09:37Z</dcterms:created>
  <dcterms:modified xsi:type="dcterms:W3CDTF">2021-03-22T00:53:07Z</dcterms:modified>
</cp:coreProperties>
</file>