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15" r:id="rId9"/>
    <p:sldId id="265" r:id="rId10"/>
    <p:sldId id="266" r:id="rId11"/>
    <p:sldId id="267" r:id="rId12"/>
    <p:sldId id="268" r:id="rId13"/>
    <p:sldId id="269" r:id="rId14"/>
    <p:sldId id="320" r:id="rId15"/>
    <p:sldId id="321" r:id="rId16"/>
    <p:sldId id="291" r:id="rId17"/>
    <p:sldId id="312" r:id="rId18"/>
    <p:sldId id="294" r:id="rId19"/>
    <p:sldId id="324" r:id="rId20"/>
    <p:sldId id="325" r:id="rId21"/>
    <p:sldId id="326" r:id="rId22"/>
    <p:sldId id="301" r:id="rId23"/>
    <p:sldId id="297" r:id="rId24"/>
    <p:sldId id="322" r:id="rId25"/>
    <p:sldId id="323" r:id="rId26"/>
    <p:sldId id="303" r:id="rId27"/>
    <p:sldId id="327" r:id="rId28"/>
    <p:sldId id="328" r:id="rId29"/>
    <p:sldId id="329" r:id="rId30"/>
    <p:sldId id="305" r:id="rId31"/>
    <p:sldId id="330" r:id="rId32"/>
    <p:sldId id="331" r:id="rId33"/>
    <p:sldId id="332" r:id="rId34"/>
    <p:sldId id="307" r:id="rId35"/>
    <p:sldId id="333" r:id="rId36"/>
    <p:sldId id="334" r:id="rId37"/>
    <p:sldId id="335" r:id="rId38"/>
    <p:sldId id="295" r:id="rId39"/>
    <p:sldId id="314" r:id="rId40"/>
    <p:sldId id="318" r:id="rId41"/>
    <p:sldId id="319" r:id="rId42"/>
    <p:sldId id="336" r:id="rId43"/>
    <p:sldId id="289" r:id="rId44"/>
    <p:sldId id="290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PT Sans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gE7HcSSOxBXWMGKIE0RQiH6di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84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3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89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6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358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7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555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92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3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406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956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4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329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71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549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3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823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075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26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0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573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445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337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29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131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75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488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745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1" name="Google Shape;78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66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1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body" idx="2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body" idx="3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body" idx="4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1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98" name="Google Shape;98;p51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2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2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05" name="Google Shape;105;p52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06" name="Google Shape;106;p52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body" idx="2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3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7" name="Google Shape;117;p53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5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4"/>
          <p:cNvSpPr txBox="1"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54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5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body" idx="3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55"/>
          <p:cNvSpPr txBox="1">
            <a:spLocks noGrp="1"/>
          </p:cNvSpPr>
          <p:nvPr>
            <p:ph type="body" idx="4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30" name="Google Shape;130;p55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31" name="Google Shape;131;p55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32" name="Google Shape;132;p5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5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5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6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6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40" name="Google Shape;140;p56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1" name="Google Shape;141;p56"/>
          <p:cNvSpPr txBox="1">
            <a:spLocks noGrp="1"/>
          </p:cNvSpPr>
          <p:nvPr>
            <p:ph type="body" idx="3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42" name="Google Shape;142;p56"/>
          <p:cNvSpPr txBox="1">
            <a:spLocks noGrp="1"/>
          </p:cNvSpPr>
          <p:nvPr>
            <p:ph type="body" idx="4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43" name="Google Shape;143;p56"/>
          <p:cNvSpPr>
            <a:spLocks noGrp="1"/>
          </p:cNvSpPr>
          <p:nvPr>
            <p:ph type="pic" idx="5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4" name="Google Shape;144;p56"/>
          <p:cNvSpPr txBox="1">
            <a:spLocks noGrp="1"/>
          </p:cNvSpPr>
          <p:nvPr>
            <p:ph type="body" idx="6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45" name="Google Shape;145;p56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56"/>
          <p:cNvSpPr>
            <a:spLocks noGrp="1"/>
          </p:cNvSpPr>
          <p:nvPr>
            <p:ph type="pic" idx="8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7" name="Google Shape;147;p56"/>
          <p:cNvSpPr txBox="1">
            <a:spLocks noGrp="1"/>
          </p:cNvSpPr>
          <p:nvPr>
            <p:ph type="body" idx="9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48" name="Google Shape;148;p5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5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body" idx="1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>
            <a:spLocks noGrp="1"/>
          </p:cNvSpPr>
          <p:nvPr>
            <p:ph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Century Gothic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8"/>
          <p:cNvSpPr txBox="1">
            <a:spLocks noGrp="1"/>
          </p:cNvSpPr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8"/>
          <p:cNvSpPr txBox="1">
            <a:spLocks noGrp="1"/>
          </p:cNvSpPr>
          <p:nvPr>
            <p:ph type="body" idx="1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23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6"/>
          <p:cNvPicPr preferRelativeResize="0"/>
          <p:nvPr/>
        </p:nvPicPr>
        <p:blipFill rotWithShape="1">
          <a:blip r:embed="rId24">
            <a:alphaModFix/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6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25">
            <a:alphaModFix/>
          </a:blip>
          <a:srcRect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6"/>
          <p:cNvPicPr preferRelativeResize="0"/>
          <p:nvPr/>
        </p:nvPicPr>
        <p:blipFill rotWithShape="1">
          <a:blip r:embed="rId26">
            <a:alphaModFix/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480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1792197" y="3328836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ctrTitle"/>
          </p:nvPr>
        </p:nvSpPr>
        <p:spPr>
          <a:xfrm>
            <a:off x="866215" y="564627"/>
            <a:ext cx="6746935" cy="301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entury Gothic"/>
              <a:buNone/>
            </a:pPr>
            <a:r>
              <a:rPr lang="en-US" sz="4400" dirty="0">
                <a:solidFill>
                  <a:schemeClr val="accent2"/>
                </a:solidFill>
              </a:rPr>
              <a:t>MACHINE LEARNING PROJECT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2800" dirty="0" smtClean="0"/>
              <a:t>RELIANCE STOCK PRICE PREDICTION</a:t>
            </a:r>
            <a:endParaRPr sz="4000" dirty="0"/>
          </a:p>
        </p:txBody>
      </p:sp>
      <p:grpSp>
        <p:nvGrpSpPr>
          <p:cNvPr id="171" name="Google Shape;171;p1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172" name="Google Shape;172;p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179" name="Google Shape;179;p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186" name="Google Shape;186;p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192" name="Google Shape;192;p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3" name="Google Shape;193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4" name="Google Shape;204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215" name="Google Shape;215;p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3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Century Gothic"/>
              <a:buNone/>
            </a:pPr>
            <a:r>
              <a:rPr lang="en-US" sz="2800" dirty="0" smtClean="0"/>
              <a:t>BOX PLOT OF </a:t>
            </a:r>
            <a:r>
              <a:rPr lang="en-US" sz="2800" dirty="0" smtClean="0">
                <a:solidFill>
                  <a:schemeClr val="accent2"/>
                </a:solidFill>
              </a:rPr>
              <a:t>STOCK PRICES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480" name="Google Shape;480;p11"/>
          <p:cNvSpPr txBox="1"/>
          <p:nvPr/>
        </p:nvSpPr>
        <p:spPr>
          <a:xfrm>
            <a:off x="6716928" y="963515"/>
            <a:ext cx="2345897" cy="417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box plots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shows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distribution and central tendency of the Open, Close, High, and Low stock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prices</a:t>
            </a:r>
          </a:p>
          <a:p>
            <a:pPr lvl="0">
              <a:buSzPts val="1800"/>
            </a:pPr>
            <a:endParaRPr lang="en-US" b="0" i="0" u="none" strike="noStrike" cap="none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From the box plot it is clear that there are no outliers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 the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dataset</a:t>
            </a:r>
            <a:endParaRPr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11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486" name="Google Shape;486;p11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1"/>
          <p:cNvGrpSpPr/>
          <p:nvPr/>
        </p:nvGrpSpPr>
        <p:grpSpPr>
          <a:xfrm rot="5400000">
            <a:off x="1202681" y="484414"/>
            <a:ext cx="98902" cy="553090"/>
            <a:chOff x="4898850" y="4820550"/>
            <a:chExt cx="98902" cy="553090"/>
          </a:xfrm>
        </p:grpSpPr>
        <p:sp>
          <p:nvSpPr>
            <p:cNvPr id="489" name="Google Shape;489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11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5" y="1326374"/>
            <a:ext cx="6671558" cy="3790155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Century Gothic"/>
              <a:buNone/>
            </a:pPr>
            <a:r>
              <a:rPr lang="en-US" sz="2800" dirty="0" smtClean="0"/>
              <a:t>HISTOGRAM OF </a:t>
            </a:r>
            <a:r>
              <a:rPr lang="en-US" sz="2800" dirty="0" smtClean="0">
                <a:solidFill>
                  <a:schemeClr val="accent2"/>
                </a:solidFill>
              </a:rPr>
              <a:t>STOCK PRICES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01" name="Google Shape;501;p12"/>
          <p:cNvSpPr txBox="1"/>
          <p:nvPr/>
        </p:nvSpPr>
        <p:spPr>
          <a:xfrm>
            <a:off x="6811766" y="1196629"/>
            <a:ext cx="2251058" cy="388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histograms display the frequency distribution of the Open, Close, High, and Low stock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prices</a:t>
            </a:r>
          </a:p>
          <a:p>
            <a:pPr lvl="0">
              <a:buSzPts val="1800"/>
            </a:pPr>
            <a:endParaRPr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b="0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It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occurrence and spread of different price levels.</a:t>
            </a:r>
            <a:endParaRPr b="0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02" name="Google Shape;502;p12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2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12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507" name="Google Shape;507;p12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2"/>
          <p:cNvGrpSpPr/>
          <p:nvPr/>
        </p:nvGrpSpPr>
        <p:grpSpPr>
          <a:xfrm rot="5400000">
            <a:off x="1202681" y="422770"/>
            <a:ext cx="98902" cy="553090"/>
            <a:chOff x="4898850" y="4820550"/>
            <a:chExt cx="98902" cy="553090"/>
          </a:xfrm>
        </p:grpSpPr>
        <p:sp>
          <p:nvSpPr>
            <p:cNvPr id="510" name="Google Shape;510;p1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12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" y="876996"/>
            <a:ext cx="5881380" cy="424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dirty="0" smtClean="0"/>
              <a:t>KDE </a:t>
            </a:r>
            <a:r>
              <a:rPr lang="en-US" sz="2800" dirty="0" smtClean="0">
                <a:solidFill>
                  <a:schemeClr val="accent2"/>
                </a:solidFill>
              </a:rPr>
              <a:t>PLOTS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6585735" y="1196629"/>
            <a:ext cx="2477089" cy="388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KDE plots provide a smoothed, continuous representation of the distribution of Open, Close, High, and Low stock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prices</a:t>
            </a: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endParaRPr lang="en-US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It is helping us to assist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 understanding the underlying probability density function of the data.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3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528" name="Google Shape;528;p13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3"/>
          <p:cNvGrpSpPr/>
          <p:nvPr/>
        </p:nvGrpSpPr>
        <p:grpSpPr>
          <a:xfrm rot="5400000">
            <a:off x="1202681" y="484414"/>
            <a:ext cx="98902" cy="553090"/>
            <a:chOff x="4898850" y="4820550"/>
            <a:chExt cx="98902" cy="553090"/>
          </a:xfrm>
        </p:grpSpPr>
        <p:sp>
          <p:nvSpPr>
            <p:cNvPr id="531" name="Google Shape;531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13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" y="1192766"/>
            <a:ext cx="6425237" cy="39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dirty="0" smtClean="0"/>
              <a:t>VOLUME vs DATE 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PLOT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44" name="Google Shape;544;p14"/>
          <p:cNvSpPr txBox="1"/>
          <p:nvPr/>
        </p:nvSpPr>
        <p:spPr>
          <a:xfrm>
            <a:off x="146889" y="4301779"/>
            <a:ext cx="8829674" cy="77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volume plot represents the trading volume of the stock over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endParaRPr lang="en-US" b="0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It helps in understanding the pattern and intensity of trading activities for the given stock</a:t>
            </a:r>
            <a:endParaRPr b="0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45" name="Google Shape;545;p14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4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4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550" name="Google Shape;550;p14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14"/>
          <p:cNvGrpSpPr/>
          <p:nvPr/>
        </p:nvGrpSpPr>
        <p:grpSpPr>
          <a:xfrm rot="5400000">
            <a:off x="1202681" y="484414"/>
            <a:ext cx="98902" cy="553090"/>
            <a:chOff x="4898850" y="4820550"/>
            <a:chExt cx="98902" cy="553090"/>
          </a:xfrm>
        </p:grpSpPr>
        <p:sp>
          <p:nvSpPr>
            <p:cNvPr id="553" name="Google Shape;55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14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" y="1477545"/>
            <a:ext cx="8513177" cy="2805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dirty="0" smtClean="0"/>
              <a:t>SHORT TERM MOVING AVERAGE </a:t>
            </a:r>
            <a:r>
              <a:rPr lang="en-US" sz="2800" dirty="0" smtClean="0">
                <a:solidFill>
                  <a:schemeClr val="accent2"/>
                </a:solidFill>
              </a:rPr>
              <a:t>PLOT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6709025" y="1196629"/>
            <a:ext cx="2353799" cy="388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30-day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moving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average plots illustrate the smoothed trends of the stock prices over specific time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periods</a:t>
            </a: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endParaRPr lang="en-US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Stock had a major short term downtrend during the year 2020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3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528" name="Google Shape;528;p13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3"/>
          <p:cNvGrpSpPr/>
          <p:nvPr/>
        </p:nvGrpSpPr>
        <p:grpSpPr>
          <a:xfrm rot="5400000">
            <a:off x="1202681" y="484414"/>
            <a:ext cx="98902" cy="553090"/>
            <a:chOff x="4898850" y="4820550"/>
            <a:chExt cx="98902" cy="553090"/>
          </a:xfrm>
        </p:grpSpPr>
        <p:sp>
          <p:nvSpPr>
            <p:cNvPr id="531" name="Google Shape;531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13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" y="1125078"/>
            <a:ext cx="6569474" cy="39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dirty="0" smtClean="0"/>
              <a:t>LONG TERM MOVING AVERAGE </a:t>
            </a:r>
            <a:r>
              <a:rPr lang="en-US" sz="2800" dirty="0" smtClean="0">
                <a:solidFill>
                  <a:schemeClr val="accent2"/>
                </a:solidFill>
              </a:rPr>
              <a:t>PLOT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6814273" y="1196629"/>
            <a:ext cx="2248551" cy="388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200-day moving </a:t>
            </a: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average plots illustrate the smoothed trends of the stock prices over specific time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periods</a:t>
            </a: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endParaRPr lang="en-US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 long term, Stock price is in upward trend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3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3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528" name="Google Shape;528;p13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3"/>
          <p:cNvGrpSpPr/>
          <p:nvPr/>
        </p:nvGrpSpPr>
        <p:grpSpPr>
          <a:xfrm rot="5400000">
            <a:off x="1202681" y="484414"/>
            <a:ext cx="98902" cy="553090"/>
            <a:chOff x="4898850" y="4820550"/>
            <a:chExt cx="98902" cy="553090"/>
          </a:xfrm>
        </p:grpSpPr>
        <p:sp>
          <p:nvSpPr>
            <p:cNvPr id="531" name="Google Shape;531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13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" y="1165806"/>
            <a:ext cx="6677881" cy="39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 smtClean="0"/>
              <a:t>Model Building</a:t>
            </a:r>
            <a:endParaRPr sz="18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/>
              <a:t>PROJECT </a:t>
            </a:r>
            <a:r>
              <a:rPr lang="en-US">
                <a:solidFill>
                  <a:schemeClr val="accent2"/>
                </a:solidFill>
              </a:rPr>
              <a:t>SECTION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0" y="1295339"/>
            <a:ext cx="9144000" cy="5697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287740" y="1429845"/>
            <a:ext cx="8608610" cy="2549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19753" y="1320824"/>
            <a:ext cx="1456077" cy="3641594"/>
            <a:chOff x="879118" y="604911"/>
            <a:chExt cx="2194560" cy="54397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6"/>
              <a:chOff x="879118" y="604911"/>
              <a:chExt cx="2194560" cy="543978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59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4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7" y="4465193"/>
              <a:ext cx="1833748" cy="39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KNN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1874401" y="1340577"/>
            <a:ext cx="1408997" cy="3138036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9"/>
              <a:ext cx="1833748" cy="61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Support Vector Machine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3685539" y="1340577"/>
            <a:ext cx="1480340" cy="2645865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7" cy="41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Random Forest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5478836" y="1304032"/>
            <a:ext cx="1408997" cy="3245446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7" y="4072396"/>
              <a:ext cx="1833748" cy="39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GRU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34255" y="1348595"/>
            <a:ext cx="1514966" cy="2968502"/>
            <a:chOff x="7113346" y="604911"/>
            <a:chExt cx="2194560" cy="428305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88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106" idx="4"/>
                <a:endCxn id="100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7" y="3439187"/>
              <a:ext cx="1833749" cy="40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LSTM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266996" y="4303494"/>
            <a:ext cx="98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74.63%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2118192" y="3978543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49.26%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3984012" y="3466644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83.94%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733735" y="4030072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87.53%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7416211" y="3703048"/>
            <a:ext cx="100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88.67%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Google Shape;343;p5"/>
          <p:cNvSpPr txBox="1"/>
          <p:nvPr/>
        </p:nvSpPr>
        <p:spPr>
          <a:xfrm>
            <a:off x="801229" y="642764"/>
            <a:ext cx="6996957" cy="56192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dirty="0" smtClean="0">
                <a:solidFill>
                  <a:schemeClr val="lt1"/>
                </a:solidFill>
                <a:latin typeface="Century Gothic"/>
                <a:sym typeface="Century Gothic"/>
              </a:rPr>
              <a:t>We trained our dataset using different algorithms as mentioned below</a:t>
            </a:r>
            <a:endParaRPr sz="1000" dirty="0"/>
          </a:p>
        </p:txBody>
      </p:sp>
      <p:sp>
        <p:nvSpPr>
          <p:cNvPr id="131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610359" y="58278"/>
            <a:ext cx="7316832" cy="55755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000" dirty="0">
                <a:solidFill>
                  <a:schemeClr val="lt1"/>
                </a:solidFill>
                <a:latin typeface="Century Gothic"/>
              </a:rPr>
              <a:t>MODELS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USED</a:t>
            </a:r>
            <a:endParaRPr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Accuracy – 74.63%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1935040" y="1446235"/>
            <a:ext cx="5190283" cy="78262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dirty="0" smtClean="0"/>
              <a:t>K NEAREST </a:t>
            </a:r>
            <a:r>
              <a:rPr lang="en-US" dirty="0" smtClean="0">
                <a:solidFill>
                  <a:schemeClr val="accent2"/>
                </a:solidFill>
              </a:rPr>
              <a:t>NEIGHBOUR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442022" y="457342"/>
            <a:ext cx="1160980" cy="4194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531196" y="569729"/>
            <a:ext cx="954736" cy="20083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318013" y="482825"/>
            <a:ext cx="1408997" cy="3492073"/>
            <a:chOff x="879118" y="604911"/>
            <a:chExt cx="2194560" cy="543978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74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81" idx="4"/>
                <a:endCxn id="75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7" y="4465193"/>
              <a:ext cx="1833748" cy="39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KNN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31196" y="3294311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74.63%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79560" y="1294544"/>
            <a:ext cx="3071973" cy="379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visualizes the model's predictions for both the training and testing datasets, providing a clear representation of the model's performance across different sets of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plotted data enables the analysis of temporal trends in stock prices, offering insights into the historical behavior of the stock and potential patterns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shows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preparation of data for visualizing the comparison between original and predicted stock prices</a:t>
            </a:r>
            <a:endParaRPr sz="1100" dirty="0"/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CLOSE AND ORIGINAL 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" y="1366464"/>
            <a:ext cx="5860227" cy="37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/>
          <p:nvPr/>
        </p:nvSpPr>
        <p:spPr>
          <a:xfrm>
            <a:off x="1714649" y="3024975"/>
            <a:ext cx="5970421" cy="6839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 txBox="1">
            <a:spLocks noGrp="1"/>
          </p:cNvSpPr>
          <p:nvPr>
            <p:ph type="title"/>
          </p:nvPr>
        </p:nvSpPr>
        <p:spPr>
          <a:xfrm>
            <a:off x="840959" y="1217034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Century Gothic"/>
              <a:buNone/>
            </a:pPr>
            <a:r>
              <a:rPr lang="en-US" sz="7200" dirty="0"/>
              <a:t>GROUP - </a:t>
            </a:r>
            <a:r>
              <a:rPr lang="en-US" sz="7200" dirty="0" smtClean="0"/>
              <a:t>5</a:t>
            </a:r>
            <a:endParaRPr sz="7200" dirty="0"/>
          </a:p>
        </p:txBody>
      </p:sp>
      <p:grpSp>
        <p:nvGrpSpPr>
          <p:cNvPr id="235" name="Google Shape;235;p2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236" name="Google Shape;236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072027" y="1366462"/>
            <a:ext cx="2979506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comparison between the historical stock prices from the last 15 days and the predicted stock prices for the next 30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days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predicted 30 days close price shows up and down trend for stock prices however most of the time it is going upward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15 AND 30 </a:t>
            </a:r>
            <a:r>
              <a:rPr lang="en-US" sz="2400" dirty="0" smtClean="0">
                <a:latin typeface="Century Gothic" panose="020B0502020202020204" pitchFamily="34" charset="0"/>
              </a:rPr>
              <a:t>DAYS 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" y="1366462"/>
            <a:ext cx="5935410" cy="37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historical closing stock prices along with the predicted values, enabling a holistic view of the stock's performance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prediction of the close price shows upward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PREDICTION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" y="1469204"/>
            <a:ext cx="5938836" cy="36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Accuracy – 49.26%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1017142" y="1395495"/>
            <a:ext cx="7031952" cy="91619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SUPPORT VECTOR MACHINE </a:t>
            </a:r>
            <a:r>
              <a:rPr lang="en-US" sz="2800" dirty="0"/>
              <a:t>(SVM)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CLASSIFFIER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442022" y="457342"/>
            <a:ext cx="1160980" cy="4194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531196" y="569729"/>
            <a:ext cx="989871" cy="20684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315575" y="457342"/>
            <a:ext cx="1408997" cy="3349878"/>
            <a:chOff x="5035270" y="544620"/>
            <a:chExt cx="2194560" cy="494540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74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81" idx="4"/>
                <a:endCxn id="75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9"/>
              <a:ext cx="1833748" cy="61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Support Vector Machine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59366" y="3256824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49.26%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887092" y="828372"/>
            <a:ext cx="3164441" cy="426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visualizes the model's predictions for both the training and testing datasets, providing a clear representation of the model's performance across different sets of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plotted data enables the analysis of temporal trends in stock prices, offering insights into the historical behavior of the stock and potential patterns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shows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preparation of data for visualizing the comparison between original and predicted stock prices</a:t>
            </a:r>
            <a:endParaRPr sz="1100" dirty="0"/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CLOSE AND ORIGINAL 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" y="1613046"/>
            <a:ext cx="5854984" cy="34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comparison between the historical stock prices from the last 15 days and the predicted stock prices for the next 30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days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predicted 30 days close price shows downward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15 AND 30 </a:t>
            </a:r>
            <a:r>
              <a:rPr lang="en-US" sz="2400" dirty="0" smtClean="0">
                <a:latin typeface="Century Gothic" panose="020B0502020202020204" pitchFamily="34" charset="0"/>
              </a:rPr>
              <a:t>DAYS 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" y="1571947"/>
            <a:ext cx="5857231" cy="35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historical closing stock prices along with the predicted values, enabling a holistic view of the stock's performance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prediction of the close price shows upward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PREDICTION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" y="1469204"/>
            <a:ext cx="5821166" cy="36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Accuracy – 83.94%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065263" y="1646749"/>
            <a:ext cx="5123339" cy="63411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RANDOM </a:t>
            </a:r>
            <a:r>
              <a:rPr lang="en-US" sz="3200" dirty="0" smtClean="0">
                <a:solidFill>
                  <a:schemeClr val="accent2"/>
                </a:solidFill>
              </a:rPr>
              <a:t>FOREST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442022" y="457342"/>
            <a:ext cx="1160980" cy="4194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531196" y="569729"/>
            <a:ext cx="989871" cy="20684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295293" y="457342"/>
            <a:ext cx="1480340" cy="2645865"/>
            <a:chOff x="7113346" y="604911"/>
            <a:chExt cx="2194560" cy="42830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101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108" idx="4"/>
                <a:endCxn id="102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7" cy="41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Random Forest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93766" y="2583409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83.94%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051479" y="1407560"/>
            <a:ext cx="3000054" cy="368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visualizes the model's predictions for both the training and testing datasets, providing a clear representation of the model's performance across different sets of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plotted data enables the analysis of temporal trends in stock prices, offering insights into the historical behavior of the stock and potential patterns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shows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preparation of data for visualizing the comparison between original and predicted stock prices</a:t>
            </a:r>
            <a:endParaRPr sz="1100" dirty="0"/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CLOSE AND ORIGINAL 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" y="1407560"/>
            <a:ext cx="5929149" cy="3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123397" y="1571946"/>
            <a:ext cx="2928135" cy="352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comparison between the historical stock prices from the last 15 days and the predicted stock prices for the next 30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days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predicted 30 days close price shows up and down trend for stock prices.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During timestamp of 20 to 30 it suddenly predicted higher price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15 AND 30 </a:t>
            </a:r>
            <a:r>
              <a:rPr lang="en-US" sz="2400" dirty="0" smtClean="0">
                <a:latin typeface="Century Gothic" panose="020B0502020202020204" pitchFamily="34" charset="0"/>
              </a:rPr>
              <a:t>DAYS 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" y="1571946"/>
            <a:ext cx="6000602" cy="35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historical closing stock prices along with the predicted values, enabling a holistic view of the stock's performance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prediction of the close price shows upward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PREDICTION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" y="1448656"/>
            <a:ext cx="5856643" cy="36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800"/>
              <a:t>BUSINESS PROBLEM :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47" name="Google Shape;247;p3"/>
          <p:cNvSpPr txBox="1">
            <a:spLocks noGrp="1"/>
          </p:cNvSpPr>
          <p:nvPr>
            <p:ph type="body" idx="1"/>
          </p:nvPr>
        </p:nvSpPr>
        <p:spPr>
          <a:xfrm>
            <a:off x="600084" y="2325492"/>
            <a:ext cx="7717800" cy="269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/>
              <a:t>OBJECTIVE:</a:t>
            </a:r>
            <a:endParaRPr dirty="0"/>
          </a:p>
          <a:p>
            <a:pPr marL="342900" lvl="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dirty="0"/>
              <a:t>Split the last year into a test set- to build a model to predict stock price </a:t>
            </a:r>
            <a:endParaRPr dirty="0"/>
          </a:p>
          <a:p>
            <a:pPr marL="342900" lvl="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dirty="0"/>
              <a:t>Find short term, &amp; long term trends. </a:t>
            </a:r>
            <a:endParaRPr dirty="0"/>
          </a:p>
          <a:p>
            <a:pPr marL="342900" lvl="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dirty="0"/>
              <a:t>Understand how it is impacted from external factors or any big external events</a:t>
            </a:r>
            <a:r>
              <a:rPr lang="en-US" sz="1600" dirty="0" smtClean="0"/>
              <a:t>.</a:t>
            </a:r>
          </a:p>
          <a:p>
            <a:pPr marL="342900" lvl="0" indent="-190500">
              <a:spcBef>
                <a:spcPts val="1000"/>
              </a:spcBef>
              <a:buClr>
                <a:schemeClr val="accent2"/>
              </a:buClr>
            </a:pPr>
            <a:r>
              <a:rPr lang="en-US" sz="1600" dirty="0"/>
              <a:t>Forecast for next 30 days.</a:t>
            </a:r>
            <a:endParaRPr sz="1600" dirty="0"/>
          </a:p>
        </p:txBody>
      </p:sp>
      <p:grpSp>
        <p:nvGrpSpPr>
          <p:cNvPr id="248" name="Google Shape;248;p3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49" name="Google Shape;249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3"/>
          <p:cNvSpPr txBox="1"/>
          <p:nvPr/>
        </p:nvSpPr>
        <p:spPr>
          <a:xfrm>
            <a:off x="600084" y="1202077"/>
            <a:ext cx="7526774" cy="68871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2"/>
              </a:buClr>
              <a:buSzPts val="3200"/>
            </a:pPr>
            <a:r>
              <a:rPr lang="en-US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 the Reliance Industries Stock Price for the next 30 </a:t>
            </a:r>
            <a:r>
              <a:rPr lang="en-US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Accuracy – 87.53%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065263" y="1646749"/>
            <a:ext cx="5123339" cy="62384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GATED RECURRENT </a:t>
            </a:r>
            <a:r>
              <a:rPr lang="en-US" sz="3200" dirty="0" smtClean="0">
                <a:solidFill>
                  <a:schemeClr val="accent2"/>
                </a:solidFill>
              </a:rPr>
              <a:t>UNIT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442022" y="457342"/>
            <a:ext cx="1160980" cy="4194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531196" y="569729"/>
            <a:ext cx="989871" cy="20684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315575" y="457342"/>
            <a:ext cx="1408997" cy="3245446"/>
            <a:chOff x="9191422" y="626012"/>
            <a:chExt cx="2194560" cy="50556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4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81" idx="4"/>
                <a:endCxn id="75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7" y="4072396"/>
              <a:ext cx="1833748" cy="39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GRU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70474" y="3237637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87.53%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051479" y="1407560"/>
            <a:ext cx="3000054" cy="368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visualizes the model's predictions for both the training and testing datasets, providing a clear representation of the model's performance across different sets of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plotted data enables the analysis of temporal trends in stock prices, offering insights into the historical behavior of the stock and potential patterns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shows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preparation of data for visualizing the comparison between original and predicted stock prices</a:t>
            </a:r>
            <a:endParaRPr sz="1100" dirty="0"/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CLOSE AND ORIGINAL 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4" y="1479479"/>
            <a:ext cx="5931882" cy="36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123397" y="1273998"/>
            <a:ext cx="2928135" cy="381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comparison between the historical stock prices from the last 15 days and the predicted stock prices for the next 30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days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predicted 30 days close price shows down trend for stock prices.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/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15 AND 30 </a:t>
            </a:r>
            <a:r>
              <a:rPr lang="en-US" sz="2400" dirty="0" smtClean="0">
                <a:latin typeface="Century Gothic" panose="020B0502020202020204" pitchFamily="34" charset="0"/>
              </a:rPr>
              <a:t>DAYS 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" y="1273997"/>
            <a:ext cx="6015356" cy="38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historical closing stock prices along with the predicted values, enabling a holistic view of the stock's performance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prediction of the close price shows upward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PREDICTION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" y="1366462"/>
            <a:ext cx="5794998" cy="37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Accuracy – 88.67%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065263" y="1646749"/>
            <a:ext cx="5123339" cy="62384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LS</a:t>
            </a:r>
            <a:r>
              <a:rPr lang="en-US" sz="3200" dirty="0" smtClean="0">
                <a:solidFill>
                  <a:schemeClr val="accent2"/>
                </a:solidFill>
              </a:rPr>
              <a:t>TM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442022" y="457342"/>
            <a:ext cx="1160980" cy="4194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531196" y="569729"/>
            <a:ext cx="989871" cy="20684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285423" y="457342"/>
            <a:ext cx="1439149" cy="2660486"/>
            <a:chOff x="7113346" y="604911"/>
            <a:chExt cx="2194560" cy="428305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87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solidFill>
                  <a:schemeClr val="tx2">
                    <a:lumMod val="25000"/>
                  </a:schemeClr>
                </a:soli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94" idx="4"/>
                <a:endCxn id="88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7" y="3439187"/>
              <a:ext cx="1833749" cy="40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LSTM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D0D4806-3577-431A-A579-D5ACCAEC8DDD}"/>
              </a:ext>
            </a:extLst>
          </p:cNvPr>
          <p:cNvSpPr txBox="1"/>
          <p:nvPr/>
        </p:nvSpPr>
        <p:spPr>
          <a:xfrm>
            <a:off x="538409" y="2598030"/>
            <a:ext cx="95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88.67%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051479" y="1407560"/>
            <a:ext cx="3000054" cy="368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visualizes the model's predictions for both the training and testing datasets, providing a clear representation of the model's performance across different sets of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data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plotted data enables the analysis of temporal trends in stock prices, offering insights into the historical behavior of the stock and potential patterns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shows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preparation of data for visualizing the comparison between original and predicted stock prices</a:t>
            </a:r>
            <a:endParaRPr sz="1100" dirty="0"/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CLOSE AND ORIGINAL 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" y="1407560"/>
            <a:ext cx="6053403" cy="37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6318607" y="1273998"/>
            <a:ext cx="2732925" cy="381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comparison between the historical stock prices from the last 15 days and the predicted stock prices for the next 30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days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predicted 30 days close price shows upward trend for stock prices.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/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15 AND 30 </a:t>
            </a:r>
            <a:r>
              <a:rPr lang="en-US" sz="2400" dirty="0" smtClean="0">
                <a:latin typeface="Century Gothic" panose="020B0502020202020204" pitchFamily="34" charset="0"/>
              </a:rPr>
              <a:t>DAYS 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COMPARISON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" y="1387011"/>
            <a:ext cx="6153134" cy="37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9;p18"/>
          <p:cNvSpPr txBox="1"/>
          <p:nvPr/>
        </p:nvSpPr>
        <p:spPr>
          <a:xfrm>
            <a:off x="5969285" y="1366462"/>
            <a:ext cx="3082248" cy="37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graph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visualizes </a:t>
            </a: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historical closing stock prices along with the predicted values, enabling a holistic view of the stock's performance over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prediction of the close price shows upward trend for stock prices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0997" y="130196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CLOSE </a:t>
            </a:r>
            <a:r>
              <a:rPr lang="en-US" sz="2400" dirty="0" smtClean="0">
                <a:solidFill>
                  <a:schemeClr val="lt2"/>
                </a:solidFill>
                <a:latin typeface="Century Gothic" panose="020B0502020202020204" pitchFamily="34" charset="0"/>
                <a:sym typeface="Century Gothic"/>
              </a:rPr>
              <a:t>PRICE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PREDICTION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" y="1366462"/>
            <a:ext cx="5794998" cy="37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297576" y="92467"/>
            <a:ext cx="7253929" cy="36987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COMPARISON OF R2 </a:t>
            </a:r>
            <a:r>
              <a:rPr lang="en-US" sz="24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SCORES</a:t>
            </a:r>
            <a:endParaRPr sz="24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5" name="Google Shape;629;p18"/>
          <p:cNvSpPr txBox="1"/>
          <p:nvPr/>
        </p:nvSpPr>
        <p:spPr>
          <a:xfrm>
            <a:off x="6791218" y="1099334"/>
            <a:ext cx="2311685" cy="397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bar plot shows accuracy of all models in one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frame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As we can see in the graph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LSTM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gives the highest accuracy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Hence,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LSTM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will be our finalized model to move further with our 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Model evaluation / deployment</a:t>
            </a:r>
            <a:endParaRPr lang="en-US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/>
            <a:endParaRPr lang="en-U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" y="1243169"/>
            <a:ext cx="6500702" cy="388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smtClean="0"/>
              <a:t>Stock Price </a:t>
            </a:r>
            <a:r>
              <a:rPr lang="en-US" sz="2000" dirty="0" smtClean="0"/>
              <a:t>Prediction</a:t>
            </a:r>
            <a:endParaRPr sz="20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065263" y="1646749"/>
            <a:ext cx="5123339" cy="62384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smtClean="0"/>
              <a:t>MODEL </a:t>
            </a:r>
            <a:r>
              <a:rPr lang="en-US" sz="3200" dirty="0" smtClean="0">
                <a:solidFill>
                  <a:schemeClr val="accent2"/>
                </a:solidFill>
              </a:rPr>
              <a:t>DEPLOYMENT</a:t>
            </a:r>
            <a:endParaRPr sz="3200" dirty="0"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1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2394651" y="1098785"/>
            <a:ext cx="4401600" cy="572700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PROJECT STATEMENT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ubTitle" idx="1"/>
          </p:nvPr>
        </p:nvSpPr>
        <p:spPr>
          <a:xfrm>
            <a:off x="1754984" y="1690464"/>
            <a:ext cx="5742956" cy="230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This dataset consists of about </a:t>
            </a:r>
            <a:r>
              <a:rPr lang="en-US" sz="1400" dirty="0" smtClean="0"/>
              <a:t>1976 stock entries for Reliance. </a:t>
            </a:r>
            <a:endParaRPr dirty="0"/>
          </a:p>
          <a:p>
            <a:pPr marL="0" lvl="0" indent="0"/>
            <a:r>
              <a:rPr lang="en-US" sz="1400" dirty="0"/>
              <a:t>We collected data from 1-Jan-2015 to 28-Feb-2023</a:t>
            </a:r>
            <a:r>
              <a:rPr lang="en-US" sz="1400" dirty="0" smtClean="0"/>
              <a:t>.</a:t>
            </a:r>
          </a:p>
          <a:p>
            <a:pPr marL="0" lvl="0" indent="0"/>
            <a:r>
              <a:rPr lang="en-US" sz="1400" dirty="0"/>
              <a:t>There are Open, High, Low and Close prices that you need to obtain from the web for each day starting from 2015 to 2022 for Reliance Industries stock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62" name="Google Shape;262;p4"/>
          <p:cNvSpPr/>
          <p:nvPr/>
        </p:nvSpPr>
        <p:spPr>
          <a:xfrm>
            <a:off x="23485" y="419914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326585" y="391984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4"/>
          <p:cNvGrpSpPr/>
          <p:nvPr/>
        </p:nvGrpSpPr>
        <p:grpSpPr>
          <a:xfrm rot="10800000">
            <a:off x="7194038" y="4202350"/>
            <a:ext cx="883262" cy="242091"/>
            <a:chOff x="2300350" y="2601250"/>
            <a:chExt cx="2275275" cy="623625"/>
          </a:xfrm>
        </p:grpSpPr>
        <p:sp>
          <p:nvSpPr>
            <p:cNvPr id="265" name="Google Shape;265;p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4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2" name="Google Shape;272;p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4"/>
          <p:cNvGrpSpPr/>
          <p:nvPr/>
        </p:nvGrpSpPr>
        <p:grpSpPr>
          <a:xfrm>
            <a:off x="2109964" y="4189744"/>
            <a:ext cx="883262" cy="242091"/>
            <a:chOff x="2300350" y="2601250"/>
            <a:chExt cx="2275275" cy="623625"/>
          </a:xfrm>
        </p:grpSpPr>
        <p:sp>
          <p:nvSpPr>
            <p:cNvPr id="278" name="Google Shape;278;p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4680000" y="4297866"/>
            <a:ext cx="1105976" cy="133969"/>
            <a:chOff x="8183182" y="663852"/>
            <a:chExt cx="1475028" cy="178673"/>
          </a:xfrm>
        </p:grpSpPr>
        <p:grpSp>
          <p:nvGrpSpPr>
            <p:cNvPr id="285" name="Google Shape;285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" name="Google Shape;28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85625" y="92466"/>
            <a:ext cx="7202186" cy="46233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2000" dirty="0" smtClean="0">
                <a:latin typeface="Century Gothic" panose="020B0502020202020204" pitchFamily="34" charset="0"/>
              </a:rPr>
              <a:t>WEB</a:t>
            </a:r>
            <a:r>
              <a:rPr lang="en-US" sz="20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PAGE</a:t>
            </a:r>
            <a:endParaRPr sz="20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5" name="Google Shape;629;p18"/>
          <p:cNvSpPr txBox="1"/>
          <p:nvPr/>
        </p:nvSpPr>
        <p:spPr>
          <a:xfrm>
            <a:off x="7453424" y="777022"/>
            <a:ext cx="1604852" cy="429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1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</a:t>
            </a:r>
            <a:r>
              <a:rPr lang="en-US" sz="11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is how the  page of our deployment webpage looks like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we </a:t>
            </a:r>
            <a:r>
              <a:rPr lang="en-US" sz="11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have an option to </a:t>
            </a:r>
            <a:r>
              <a:rPr lang="en-US" sz="11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upload dataset to help predict stock prices</a:t>
            </a:r>
            <a:endParaRPr lang="en-US" sz="11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endParaRPr lang="en-US" sz="11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903467"/>
            <a:ext cx="7181850" cy="42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85624" y="92466"/>
            <a:ext cx="7101715" cy="4816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FINAL WEBPAGE </a:t>
            </a:r>
            <a:r>
              <a:rPr lang="en-US" sz="1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TO PREDICT NEWS</a:t>
            </a:r>
            <a:endParaRPr sz="18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5" name="Google Shape;629;p18"/>
          <p:cNvSpPr txBox="1"/>
          <p:nvPr/>
        </p:nvSpPr>
        <p:spPr>
          <a:xfrm>
            <a:off x="7038753" y="935664"/>
            <a:ext cx="2041449" cy="417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Once </a:t>
            </a: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dataset is uploaded the webpage will give you an option to select timestamp, number of days to predict and to select date </a:t>
            </a: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Once you select all the details click on Predict Stock prices button</a:t>
            </a: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" y="935665"/>
            <a:ext cx="6922291" cy="41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585624" y="92466"/>
            <a:ext cx="7101715" cy="4816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FINAL WEBPAGE </a:t>
            </a:r>
            <a:r>
              <a:rPr lang="en-US" sz="18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TO PREDICT NEWS</a:t>
            </a:r>
            <a:endParaRPr sz="1800" dirty="0">
              <a:solidFill>
                <a:schemeClr val="lt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5" name="Google Shape;629;p18"/>
          <p:cNvSpPr txBox="1"/>
          <p:nvPr/>
        </p:nvSpPr>
        <p:spPr>
          <a:xfrm>
            <a:off x="6953693" y="733648"/>
            <a:ext cx="2126509" cy="438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After selecting all the necessary options and clicking on Predict button it will show you the predicted stock prices</a:t>
            </a: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You can see predicted stock prices and the right hand side under ‘Predicted Stock Prices’ section</a:t>
            </a:r>
            <a:endParaRPr lang="en-US" sz="1200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endParaRPr lang="en-US" sz="12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" y="733647"/>
            <a:ext cx="6826101" cy="43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"/>
          <p:cNvSpPr/>
          <p:nvPr/>
        </p:nvSpPr>
        <p:spPr>
          <a:xfrm>
            <a:off x="5185648" y="1693305"/>
            <a:ext cx="2354825" cy="643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4"/>
          <p:cNvSpPr/>
          <p:nvPr/>
        </p:nvSpPr>
        <p:spPr>
          <a:xfrm>
            <a:off x="1259644" y="1693305"/>
            <a:ext cx="2354825" cy="643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1404684" y="1756305"/>
            <a:ext cx="2062005" cy="43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dirty="0">
                <a:solidFill>
                  <a:srgbClr val="163C3F"/>
                </a:solidFill>
              </a:rPr>
              <a:t>Mayur D</a:t>
            </a:r>
            <a:endParaRPr dirty="0">
              <a:solidFill>
                <a:srgbClr val="163C3F"/>
              </a:solidFill>
            </a:endParaRPr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2"/>
          </p:nvPr>
        </p:nvSpPr>
        <p:spPr>
          <a:xfrm>
            <a:off x="5330689" y="1735756"/>
            <a:ext cx="2089041" cy="53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dirty="0" smtClean="0">
                <a:solidFill>
                  <a:srgbClr val="163C3F"/>
                </a:solidFill>
              </a:rPr>
              <a:t>Soham </a:t>
            </a:r>
            <a:endParaRPr dirty="0">
              <a:solidFill>
                <a:srgbClr val="163C3F"/>
              </a:solidFill>
            </a:endParaRPr>
          </a:p>
        </p:txBody>
      </p:sp>
      <p:sp>
        <p:nvSpPr>
          <p:cNvPr id="753" name="Google Shape;753;p34"/>
          <p:cNvSpPr txBox="1">
            <a:spLocks noGrp="1"/>
          </p:cNvSpPr>
          <p:nvPr>
            <p:ph type="title" idx="8"/>
          </p:nvPr>
        </p:nvSpPr>
        <p:spPr>
          <a:xfrm>
            <a:off x="610359" y="14047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/>
              <a:t>OUR </a:t>
            </a:r>
            <a:r>
              <a:rPr lang="en-US">
                <a:solidFill>
                  <a:schemeClr val="accent2"/>
                </a:solidFill>
              </a:rPr>
              <a:t>TEAM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754" name="Google Shape;754;p34"/>
          <p:cNvGrpSpPr/>
          <p:nvPr/>
        </p:nvGrpSpPr>
        <p:grpSpPr>
          <a:xfrm rot="10800000">
            <a:off x="3149285" y="4681926"/>
            <a:ext cx="883262" cy="242091"/>
            <a:chOff x="2300350" y="2601250"/>
            <a:chExt cx="2275275" cy="623625"/>
          </a:xfrm>
        </p:grpSpPr>
        <p:sp>
          <p:nvSpPr>
            <p:cNvPr id="755" name="Google Shape;755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34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2" name="Google Shape;762;p3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4"/>
          <p:cNvGrpSpPr/>
          <p:nvPr/>
        </p:nvGrpSpPr>
        <p:grpSpPr>
          <a:xfrm rot="5400000">
            <a:off x="1486738" y="499625"/>
            <a:ext cx="98902" cy="553090"/>
            <a:chOff x="4898850" y="4820550"/>
            <a:chExt cx="98902" cy="553090"/>
          </a:xfrm>
        </p:grpSpPr>
        <p:sp>
          <p:nvSpPr>
            <p:cNvPr id="768" name="Google Shape;768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34"/>
          <p:cNvSpPr/>
          <p:nvPr/>
        </p:nvSpPr>
        <p:spPr>
          <a:xfrm>
            <a:off x="5185648" y="2780062"/>
            <a:ext cx="2354825" cy="643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 txBox="1"/>
          <p:nvPr/>
        </p:nvSpPr>
        <p:spPr>
          <a:xfrm>
            <a:off x="5330689" y="2843062"/>
            <a:ext cx="2089041" cy="4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163C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Apoorva </a:t>
            </a:r>
            <a:endParaRPr dirty="0"/>
          </a:p>
        </p:txBody>
      </p:sp>
      <p:sp>
        <p:nvSpPr>
          <p:cNvPr id="36" name="Google Shape;747;p34"/>
          <p:cNvSpPr/>
          <p:nvPr/>
        </p:nvSpPr>
        <p:spPr>
          <a:xfrm>
            <a:off x="1259644" y="2778147"/>
            <a:ext cx="2354825" cy="643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51;p34"/>
          <p:cNvSpPr txBox="1">
            <a:spLocks/>
          </p:cNvSpPr>
          <p:nvPr/>
        </p:nvSpPr>
        <p:spPr>
          <a:xfrm>
            <a:off x="1362385" y="2841147"/>
            <a:ext cx="2162316" cy="44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1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63C3F"/>
              </a:buClr>
            </a:pPr>
            <a:r>
              <a:rPr lang="en-US" dirty="0" smtClean="0">
                <a:solidFill>
                  <a:srgbClr val="163C3F"/>
                </a:solidFill>
              </a:rPr>
              <a:t>Vasim</a:t>
            </a:r>
            <a:endParaRPr lang="en-US" dirty="0">
              <a:solidFill>
                <a:srgbClr val="163C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>
            <a:off x="1714649" y="3024975"/>
            <a:ext cx="5970421" cy="6839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5"/>
          <p:cNvSpPr txBox="1">
            <a:spLocks noGrp="1"/>
          </p:cNvSpPr>
          <p:nvPr>
            <p:ph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Century Gothic"/>
              <a:buNone/>
            </a:pPr>
            <a:r>
              <a:rPr lang="en-US" sz="9600"/>
              <a:t>THANK</a:t>
            </a:r>
            <a:r>
              <a:rPr lang="en-US"/>
              <a:t> </a:t>
            </a:r>
            <a:r>
              <a:rPr lang="en-US" sz="9600"/>
              <a:t>YOU</a:t>
            </a:r>
            <a:endParaRPr/>
          </a:p>
        </p:txBody>
      </p:sp>
      <p:grpSp>
        <p:nvGrpSpPr>
          <p:cNvPr id="785" name="Google Shape;785;p35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786" name="Google Shape;786;p3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vortex dir="r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/>
          <p:nvPr/>
        </p:nvSpPr>
        <p:spPr>
          <a:xfrm>
            <a:off x="61644" y="997962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218458" y="1042890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>
                <a:solidFill>
                  <a:srgbClr val="163C3F"/>
                </a:solidFill>
              </a:rPr>
              <a:t>Pandas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313" name="Google Shape;313;p5"/>
          <p:cNvSpPr txBox="1">
            <a:spLocks noGrp="1"/>
          </p:cNvSpPr>
          <p:nvPr>
            <p:ph type="title" idx="8"/>
          </p:nvPr>
        </p:nvSpPr>
        <p:spPr>
          <a:xfrm>
            <a:off x="610359" y="14047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/>
              <a:t>LIBRARIES </a:t>
            </a:r>
            <a:r>
              <a:rPr lang="en-US">
                <a:solidFill>
                  <a:schemeClr val="accent2"/>
                </a:solidFill>
              </a:rPr>
              <a:t>USED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14" name="Google Shape;314;p5"/>
          <p:cNvGrpSpPr/>
          <p:nvPr/>
        </p:nvGrpSpPr>
        <p:grpSpPr>
          <a:xfrm rot="10800000">
            <a:off x="3149285" y="4681926"/>
            <a:ext cx="883262" cy="242091"/>
            <a:chOff x="2300350" y="2601250"/>
            <a:chExt cx="2275275" cy="623625"/>
          </a:xfrm>
        </p:grpSpPr>
        <p:sp>
          <p:nvSpPr>
            <p:cNvPr id="315" name="Google Shape;315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22" name="Google Shape;322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"/>
          <p:cNvGrpSpPr/>
          <p:nvPr/>
        </p:nvGrpSpPr>
        <p:grpSpPr>
          <a:xfrm rot="5400000">
            <a:off x="1486738" y="499625"/>
            <a:ext cx="98902" cy="553090"/>
            <a:chOff x="4898850" y="4820550"/>
            <a:chExt cx="98902" cy="553090"/>
          </a:xfrm>
        </p:grpSpPr>
        <p:sp>
          <p:nvSpPr>
            <p:cNvPr id="328" name="Google Shape;328;p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5"/>
          <p:cNvSpPr txBox="1"/>
          <p:nvPr/>
        </p:nvSpPr>
        <p:spPr>
          <a:xfrm>
            <a:off x="4984464" y="4694964"/>
            <a:ext cx="3984876" cy="2989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Then, Read the Dataset</a:t>
            </a:r>
            <a:endParaRPr sz="1200" dirty="0"/>
          </a:p>
        </p:txBody>
      </p:sp>
      <p:sp>
        <p:nvSpPr>
          <p:cNvPr id="36" name="Google Shape;311;p5"/>
          <p:cNvSpPr/>
          <p:nvPr/>
        </p:nvSpPr>
        <p:spPr>
          <a:xfrm>
            <a:off x="637747" y="1332124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12;p5"/>
          <p:cNvSpPr txBox="1">
            <a:spLocks noGrp="1"/>
          </p:cNvSpPr>
          <p:nvPr>
            <p:ph type="title"/>
          </p:nvPr>
        </p:nvSpPr>
        <p:spPr>
          <a:xfrm>
            <a:off x="794561" y="1377052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Numpy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38" name="Google Shape;311;p5"/>
          <p:cNvSpPr/>
          <p:nvPr/>
        </p:nvSpPr>
        <p:spPr>
          <a:xfrm>
            <a:off x="1259644" y="1679401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12;p5"/>
          <p:cNvSpPr txBox="1">
            <a:spLocks noGrp="1"/>
          </p:cNvSpPr>
          <p:nvPr>
            <p:ph type="title"/>
          </p:nvPr>
        </p:nvSpPr>
        <p:spPr>
          <a:xfrm>
            <a:off x="1416458" y="1724329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Matplotlib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40" name="Google Shape;311;p5"/>
          <p:cNvSpPr/>
          <p:nvPr/>
        </p:nvSpPr>
        <p:spPr>
          <a:xfrm>
            <a:off x="1940676" y="2000722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312;p5"/>
          <p:cNvSpPr txBox="1">
            <a:spLocks noGrp="1"/>
          </p:cNvSpPr>
          <p:nvPr>
            <p:ph type="title"/>
          </p:nvPr>
        </p:nvSpPr>
        <p:spPr>
          <a:xfrm>
            <a:off x="2097490" y="2045650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Seaborn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42" name="Google Shape;311;p5"/>
          <p:cNvSpPr/>
          <p:nvPr/>
        </p:nvSpPr>
        <p:spPr>
          <a:xfrm>
            <a:off x="2516779" y="2334884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312;p5"/>
          <p:cNvSpPr txBox="1">
            <a:spLocks noGrp="1"/>
          </p:cNvSpPr>
          <p:nvPr>
            <p:ph type="title"/>
          </p:nvPr>
        </p:nvSpPr>
        <p:spPr>
          <a:xfrm>
            <a:off x="2673593" y="2379812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yFinance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44" name="Google Shape;311;p5"/>
          <p:cNvSpPr/>
          <p:nvPr/>
        </p:nvSpPr>
        <p:spPr>
          <a:xfrm>
            <a:off x="3138676" y="2682161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12;p5"/>
          <p:cNvSpPr txBox="1">
            <a:spLocks noGrp="1"/>
          </p:cNvSpPr>
          <p:nvPr>
            <p:ph type="title"/>
          </p:nvPr>
        </p:nvSpPr>
        <p:spPr>
          <a:xfrm>
            <a:off x="3295490" y="2727089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Tenserflow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46" name="Google Shape;311;p5"/>
          <p:cNvSpPr/>
          <p:nvPr/>
        </p:nvSpPr>
        <p:spPr>
          <a:xfrm>
            <a:off x="4024380" y="3016309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12;p5"/>
          <p:cNvSpPr txBox="1">
            <a:spLocks noGrp="1"/>
          </p:cNvSpPr>
          <p:nvPr>
            <p:ph type="title"/>
          </p:nvPr>
        </p:nvSpPr>
        <p:spPr>
          <a:xfrm>
            <a:off x="4129824" y="3061237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Plotly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48" name="Google Shape;311;p5"/>
          <p:cNvSpPr/>
          <p:nvPr/>
        </p:nvSpPr>
        <p:spPr>
          <a:xfrm>
            <a:off x="4600483" y="3350471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12;p5"/>
          <p:cNvSpPr txBox="1">
            <a:spLocks noGrp="1"/>
          </p:cNvSpPr>
          <p:nvPr>
            <p:ph type="title"/>
          </p:nvPr>
        </p:nvSpPr>
        <p:spPr>
          <a:xfrm>
            <a:off x="4757297" y="3395399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163C3F"/>
              </a:buClr>
            </a:pPr>
            <a:r>
              <a:rPr lang="en-US" sz="1100" dirty="0" smtClean="0">
                <a:solidFill>
                  <a:srgbClr val="163C3F"/>
                </a:solidFill>
              </a:rPr>
              <a:t>Random Forest Regresser</a:t>
            </a:r>
            <a:endParaRPr sz="1100" dirty="0">
              <a:solidFill>
                <a:srgbClr val="163C3F"/>
              </a:solidFill>
            </a:endParaRPr>
          </a:p>
        </p:txBody>
      </p:sp>
      <p:sp>
        <p:nvSpPr>
          <p:cNvPr id="50" name="Google Shape;311;p5"/>
          <p:cNvSpPr/>
          <p:nvPr/>
        </p:nvSpPr>
        <p:spPr>
          <a:xfrm>
            <a:off x="5222380" y="3697748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12;p5"/>
          <p:cNvSpPr txBox="1">
            <a:spLocks noGrp="1"/>
          </p:cNvSpPr>
          <p:nvPr>
            <p:ph type="title"/>
          </p:nvPr>
        </p:nvSpPr>
        <p:spPr>
          <a:xfrm>
            <a:off x="5379194" y="3742676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Sklearn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52" name="Google Shape;311;p5"/>
          <p:cNvSpPr/>
          <p:nvPr/>
        </p:nvSpPr>
        <p:spPr>
          <a:xfrm>
            <a:off x="5873901" y="4000410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312;p5"/>
          <p:cNvSpPr txBox="1">
            <a:spLocks noGrp="1"/>
          </p:cNvSpPr>
          <p:nvPr>
            <p:ph type="title"/>
          </p:nvPr>
        </p:nvSpPr>
        <p:spPr>
          <a:xfrm>
            <a:off x="6030715" y="4045338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SVR</a:t>
            </a:r>
            <a:endParaRPr sz="1600" dirty="0">
              <a:solidFill>
                <a:srgbClr val="163C3F"/>
              </a:solidFill>
            </a:endParaRPr>
          </a:p>
        </p:txBody>
      </p:sp>
      <p:sp>
        <p:nvSpPr>
          <p:cNvPr id="54" name="Google Shape;311;p5"/>
          <p:cNvSpPr/>
          <p:nvPr/>
        </p:nvSpPr>
        <p:spPr>
          <a:xfrm>
            <a:off x="6495798" y="4347687"/>
            <a:ext cx="2208945" cy="234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63C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12;p5"/>
          <p:cNvSpPr txBox="1">
            <a:spLocks noGrp="1"/>
          </p:cNvSpPr>
          <p:nvPr>
            <p:ph type="title"/>
          </p:nvPr>
        </p:nvSpPr>
        <p:spPr>
          <a:xfrm>
            <a:off x="6652612" y="4392615"/>
            <a:ext cx="1895315" cy="17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3C3F"/>
              </a:buClr>
              <a:buSzPts val="2000"/>
              <a:buFont typeface="Century Gothic"/>
              <a:buNone/>
            </a:pPr>
            <a:r>
              <a:rPr lang="en-US" sz="1600" dirty="0" smtClean="0">
                <a:solidFill>
                  <a:srgbClr val="163C3F"/>
                </a:solidFill>
              </a:rPr>
              <a:t>Statsmodel</a:t>
            </a:r>
            <a:endParaRPr sz="1600" dirty="0">
              <a:solidFill>
                <a:srgbClr val="163C3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/>
          <p:nvPr/>
        </p:nvSpPr>
        <p:spPr>
          <a:xfrm>
            <a:off x="1796841" y="3024975"/>
            <a:ext cx="5970421" cy="6839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 txBox="1">
            <a:spLocks noGrp="1"/>
          </p:cNvSpPr>
          <p:nvPr>
            <p:ph type="title"/>
          </p:nvPr>
        </p:nvSpPr>
        <p:spPr>
          <a:xfrm>
            <a:off x="840959" y="1217034"/>
            <a:ext cx="7717800" cy="16716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Century Gothic"/>
              <a:buNone/>
            </a:pPr>
            <a:r>
              <a:rPr lang="en-US" sz="11500" dirty="0" smtClean="0"/>
              <a:t>1976</a:t>
            </a:r>
            <a:endParaRPr sz="11500" dirty="0"/>
          </a:p>
        </p:txBody>
      </p:sp>
      <p:grpSp>
        <p:nvGrpSpPr>
          <p:cNvPr id="367" name="Google Shape;367;p7"/>
          <p:cNvGrpSpPr/>
          <p:nvPr/>
        </p:nvGrpSpPr>
        <p:grpSpPr>
          <a:xfrm rot="10800000">
            <a:off x="2353996" y="4413168"/>
            <a:ext cx="883262" cy="242091"/>
            <a:chOff x="2300350" y="2601250"/>
            <a:chExt cx="2275275" cy="623625"/>
          </a:xfrm>
        </p:grpSpPr>
        <p:sp>
          <p:nvSpPr>
            <p:cNvPr id="368" name="Google Shape;368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7"/>
          <p:cNvSpPr txBox="1"/>
          <p:nvPr/>
        </p:nvSpPr>
        <p:spPr>
          <a:xfrm>
            <a:off x="859559" y="244893"/>
            <a:ext cx="6825511" cy="535943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</a:t>
            </a:r>
            <a:r>
              <a:rPr lang="en-US" sz="4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STOCK ENTRIES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 txBox="1">
            <a:spLocks noGrp="1"/>
          </p:cNvSpPr>
          <p:nvPr>
            <p:ph type="subTitle" idx="1"/>
          </p:nvPr>
        </p:nvSpPr>
        <p:spPr>
          <a:xfrm>
            <a:off x="2378313" y="2664402"/>
            <a:ext cx="4344300" cy="45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Exploratory Data Analysis (EDA)</a:t>
            </a:r>
            <a:endParaRPr sz="1600" dirty="0"/>
          </a:p>
        </p:txBody>
      </p: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/>
              <a:t>PROJECT </a:t>
            </a:r>
            <a:r>
              <a:rPr lang="en-US">
                <a:solidFill>
                  <a:schemeClr val="accent2"/>
                </a:solidFill>
              </a:rPr>
              <a:t>SECTION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81" name="Google Shape;381;p8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382" name="Google Shape;382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8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8"/>
          <p:cNvGrpSpPr/>
          <p:nvPr/>
        </p:nvGrpSpPr>
        <p:grpSpPr>
          <a:xfrm>
            <a:off x="6397851" y="1075319"/>
            <a:ext cx="1252896" cy="51000"/>
            <a:chOff x="2915381" y="4104819"/>
            <a:chExt cx="1252896" cy="51000"/>
          </a:xfrm>
        </p:grpSpPr>
        <p:sp>
          <p:nvSpPr>
            <p:cNvPr id="390" name="Google Shape;390;p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405" name="Google Shape;405;p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411" name="Google Shape;411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2" name="Google Shape;412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>
            <a:spLocks noGrp="1"/>
          </p:cNvSpPr>
          <p:nvPr>
            <p:ph type="title"/>
          </p:nvPr>
        </p:nvSpPr>
        <p:spPr>
          <a:xfrm>
            <a:off x="534983" y="63212"/>
            <a:ext cx="7053542" cy="50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Century Gothic"/>
              <a:buNone/>
            </a:pPr>
            <a:r>
              <a:rPr lang="en-US" sz="2800" dirty="0" smtClean="0"/>
              <a:t>PAIR </a:t>
            </a:r>
            <a:r>
              <a:rPr lang="en-US" sz="2800" dirty="0" smtClean="0">
                <a:solidFill>
                  <a:schemeClr val="accent2"/>
                </a:solidFill>
              </a:rPr>
              <a:t>PLOT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438" name="Google Shape;438;p9"/>
          <p:cNvSpPr txBox="1"/>
          <p:nvPr/>
        </p:nvSpPr>
        <p:spPr>
          <a:xfrm>
            <a:off x="6571171" y="1092283"/>
            <a:ext cx="2512201" cy="400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Pair plot to view and visualize trend of Open, High, Low and Close Stocks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q"/>
            </a:pPr>
            <a:endParaRPr lang="en-US" b="0" i="0" u="none" strike="noStrike" cap="none" dirty="0" smtClean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pair plot provides a visual representation of the relationships between the different numerical variables (Open, High, Low, Close) over time.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9" name="Google Shape;439;p9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9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444" name="Google Shape;444;p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9"/>
          <p:cNvGrpSpPr/>
          <p:nvPr/>
        </p:nvGrpSpPr>
        <p:grpSpPr>
          <a:xfrm rot="5400000">
            <a:off x="1510906" y="410807"/>
            <a:ext cx="98902" cy="553090"/>
            <a:chOff x="4898850" y="4820550"/>
            <a:chExt cx="98902" cy="553090"/>
          </a:xfrm>
        </p:grpSpPr>
        <p:sp>
          <p:nvSpPr>
            <p:cNvPr id="447" name="Google Shape;447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9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" y="886876"/>
            <a:ext cx="5404195" cy="42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2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"/>
          <p:cNvSpPr txBox="1">
            <a:spLocks noGrp="1"/>
          </p:cNvSpPr>
          <p:nvPr>
            <p:ph type="title"/>
          </p:nvPr>
        </p:nvSpPr>
        <p:spPr>
          <a:xfrm>
            <a:off x="534983" y="83760"/>
            <a:ext cx="7053542" cy="5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Century Gothic"/>
              <a:buNone/>
            </a:pPr>
            <a:r>
              <a:rPr lang="en-US" sz="2800" dirty="0" smtClean="0"/>
              <a:t>LINE PLOT OF </a:t>
            </a:r>
            <a:r>
              <a:rPr lang="en-US" sz="2800" dirty="0" smtClean="0">
                <a:solidFill>
                  <a:schemeClr val="accent2"/>
                </a:solidFill>
              </a:rPr>
              <a:t>STOCK PRICES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6898928" y="1424776"/>
            <a:ext cx="2163897" cy="368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line plots show the trends of the Open, Close, High, and Low stock prices over time</a:t>
            </a:r>
            <a:r>
              <a:rPr lang="en-US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endParaRPr lang="en-US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85750" lvl="0" indent="-285750">
              <a:buSzPts val="18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These plots visually represent the fluctuation and movement of stock prices across different dates</a:t>
            </a:r>
            <a:endParaRPr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0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465" name="Google Shape;465;p1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10"/>
          <p:cNvGrpSpPr/>
          <p:nvPr/>
        </p:nvGrpSpPr>
        <p:grpSpPr>
          <a:xfrm rot="5400000">
            <a:off x="1500632" y="637985"/>
            <a:ext cx="98902" cy="553090"/>
            <a:chOff x="4898850" y="4820550"/>
            <a:chExt cx="98902" cy="553090"/>
          </a:xfrm>
        </p:grpSpPr>
        <p:sp>
          <p:nvSpPr>
            <p:cNvPr id="468" name="Google Shape;468;p1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10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" y="1430071"/>
            <a:ext cx="6787107" cy="3682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n">
    <a:dk1>
      <a:srgbClr val="000000"/>
    </a:dk1>
    <a:lt1>
      <a:srgbClr val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1525</Words>
  <Application>Microsoft Office PowerPoint</Application>
  <PresentationFormat>On-screen Show (16:9)</PresentationFormat>
  <Paragraphs>200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Century Gothic</vt:lpstr>
      <vt:lpstr>Arial</vt:lpstr>
      <vt:lpstr>Wingdings</vt:lpstr>
      <vt:lpstr>Roboto Condensed Light</vt:lpstr>
      <vt:lpstr>Noto Sans Symbols</vt:lpstr>
      <vt:lpstr>PT Sans</vt:lpstr>
      <vt:lpstr>Ion</vt:lpstr>
      <vt:lpstr>MACHINE LEARNING PROJECT  RELIANCE STOCK PRICE PREDICTION</vt:lpstr>
      <vt:lpstr>GROUP - 5</vt:lpstr>
      <vt:lpstr>BUSINESS PROBLEM :</vt:lpstr>
      <vt:lpstr> PROJECT STATEMENT</vt:lpstr>
      <vt:lpstr>Pandas</vt:lpstr>
      <vt:lpstr>1976</vt:lpstr>
      <vt:lpstr>PROJECT SECTION</vt:lpstr>
      <vt:lpstr>PAIR PLOT</vt:lpstr>
      <vt:lpstr>LINE PLOT OF STOCK PRICES</vt:lpstr>
      <vt:lpstr>BOX PLOT OF STOCK PRICES</vt:lpstr>
      <vt:lpstr>HISTOGRAM OF STOCK PRICES</vt:lpstr>
      <vt:lpstr>KDE PLOTS</vt:lpstr>
      <vt:lpstr>VOLUME vs DATE  PLOT</vt:lpstr>
      <vt:lpstr>SHORT TERM MOVING AVERAGE PLOT</vt:lpstr>
      <vt:lpstr>LONG TERM MOVING AVERAGE PLOT</vt:lpstr>
      <vt:lpstr>PROJECT SECTION</vt:lpstr>
      <vt:lpstr>MODELS USED</vt:lpstr>
      <vt:lpstr>K NEAREST NEIGHBOUR</vt:lpstr>
      <vt:lpstr>CLOSE AND ORIGINAL PRICE COMPARISON</vt:lpstr>
      <vt:lpstr>15 AND 30 DAYS CLOSE PRICE COMPARISON</vt:lpstr>
      <vt:lpstr>CLOSE PRICE PREDICTION</vt:lpstr>
      <vt:lpstr>SUPPORT VECTOR MACHINE (SVM)  CLASSIFFIER</vt:lpstr>
      <vt:lpstr>CLOSE AND ORIGINAL PRICE COMPARISON</vt:lpstr>
      <vt:lpstr>15 AND 30 DAYS CLOSE PRICE COMPARISON</vt:lpstr>
      <vt:lpstr>CLOSE PRICE PREDICTION</vt:lpstr>
      <vt:lpstr>RANDOM FOREST</vt:lpstr>
      <vt:lpstr>CLOSE AND ORIGINAL PRICE COMPARISON</vt:lpstr>
      <vt:lpstr>15 AND 30 DAYS CLOSE PRICE COMPARISON</vt:lpstr>
      <vt:lpstr>CLOSE PRICE PREDICTION</vt:lpstr>
      <vt:lpstr>GATED RECURRENT UNIT</vt:lpstr>
      <vt:lpstr>CLOSE AND ORIGINAL PRICE COMPARISON</vt:lpstr>
      <vt:lpstr>15 AND 30 DAYS CLOSE PRICE COMPARISON</vt:lpstr>
      <vt:lpstr>CLOSE PRICE PREDICTION</vt:lpstr>
      <vt:lpstr>LSTM</vt:lpstr>
      <vt:lpstr>CLOSE AND ORIGINAL PRICE COMPARISON</vt:lpstr>
      <vt:lpstr>15 AND 30 DAYS CLOSE PRICE COMPARISON</vt:lpstr>
      <vt:lpstr>CLOSE PRICE PREDICTION</vt:lpstr>
      <vt:lpstr>COMPARISON OF R2 SCORES</vt:lpstr>
      <vt:lpstr>MODEL DEPLOYMENT</vt:lpstr>
      <vt:lpstr>WEBPAGE</vt:lpstr>
      <vt:lpstr>FINAL WEBPAGE TO PREDICT NEWS</vt:lpstr>
      <vt:lpstr>FINAL WEBPAGE TO PREDICT NEWS</vt:lpstr>
      <vt:lpstr>Mayur 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 FAKE NEWS DETECTION</dc:title>
  <cp:lastModifiedBy>Mayur</cp:lastModifiedBy>
  <cp:revision>173</cp:revision>
  <dcterms:modified xsi:type="dcterms:W3CDTF">2023-10-14T14:32:42Z</dcterms:modified>
</cp:coreProperties>
</file>