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270" r:id="rId1"/>
  </p:sldMasterIdLst>
  <p:notesMasterIdLst>
    <p:notesMasterId r:id="rId23"/>
  </p:notesMasterIdLst>
  <p:sldIdLst>
    <p:sldId id="256" r:id="rId2"/>
    <p:sldId id="257" r:id="rId3"/>
    <p:sldId id="258" r:id="rId4"/>
    <p:sldId id="273" r:id="rId5"/>
    <p:sldId id="272" r:id="rId6"/>
    <p:sldId id="292" r:id="rId7"/>
    <p:sldId id="284" r:id="rId8"/>
    <p:sldId id="293" r:id="rId9"/>
    <p:sldId id="294" r:id="rId10"/>
    <p:sldId id="295" r:id="rId11"/>
    <p:sldId id="296" r:id="rId12"/>
    <p:sldId id="297" r:id="rId13"/>
    <p:sldId id="298" r:id="rId14"/>
    <p:sldId id="299" r:id="rId15"/>
    <p:sldId id="300" r:id="rId16"/>
    <p:sldId id="301" r:id="rId17"/>
    <p:sldId id="289" r:id="rId18"/>
    <p:sldId id="285" r:id="rId19"/>
    <p:sldId id="286" r:id="rId20"/>
    <p:sldId id="290" r:id="rId21"/>
    <p:sldId id="291" r:id="rId22"/>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2EC0EB5D-2E79-4BB9-AE32-055C990B1D26}" type="datetimeFigureOut">
              <a:rPr lang="en-IN" smtClean="0"/>
              <a:t>25-03-2024</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4090E73D-EDE8-45B3-8E04-72C293719DE5}" type="slidenum">
              <a:rPr lang="en-IN" smtClean="0"/>
              <a:t>‹#›</a:t>
            </a:fld>
            <a:endParaRPr lang="en-IN"/>
          </a:p>
        </p:txBody>
      </p:sp>
    </p:spTree>
    <p:extLst>
      <p:ext uri="{BB962C8B-B14F-4D97-AF65-F5344CB8AC3E}">
        <p14:creationId xmlns:p14="http://schemas.microsoft.com/office/powerpoint/2010/main" val="2357311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523789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353044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B6F15528-21DE-4FAA-801E-634DDDAF4B2B}" type="slidenum">
              <a:rPr lang="en-IN" smtClean="0"/>
              <a:pPr/>
              <a:t>‹#›</a:t>
            </a:fld>
            <a:endParaRPr lang="en-IN"/>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5086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3/25/2024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45657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3/25/2024</a:t>
            </a:fld>
            <a:endParaRPr lang="en-US"/>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B6F15528-21DE-4FAA-801E-634DDDAF4B2B}" type="slidenum">
              <a:rPr lang="en-IN" smtClean="0"/>
              <a:pPr/>
              <a:t>‹#›</a:t>
            </a:fld>
            <a:endParaRPr lang="en-IN"/>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54876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3/25/2024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4144351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499459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809037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1" u="heavy">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133073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979199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924240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3/25/2024</a:t>
            </a:fld>
            <a:endParaRPr lang="en-US"/>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655342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3/25/2024</a:t>
            </a:fld>
            <a:endParaRPr lang="en-US"/>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138051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3/25/2024</a:t>
            </a:fld>
            <a:endParaRPr lang="en-US"/>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08746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3/25/2024</a:t>
            </a:fld>
            <a:endParaRPr lang="en-US"/>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4101075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3/25/2024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540984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3/25/2024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387943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118"/>
            <a:ext cx="1767506" cy="5139822"/>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1D8BD707-D9CF-40AE-B4C6-C98DA3205C09}" type="datetimeFigureOut">
              <a:rPr lang="en-US" smtClean="0"/>
              <a:pPr/>
              <a:t>3/25/2024</a:t>
            </a:fld>
            <a:endParaRPr lang="en-US"/>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fld id="{B6F15528-21DE-4FAA-801E-634DDDAF4B2B}" type="slidenum">
              <a:rPr lang="en-IN" smtClean="0"/>
              <a:pPr/>
              <a:t>‹#›</a:t>
            </a:fld>
            <a:endParaRPr lang="en-IN"/>
          </a:p>
        </p:txBody>
      </p:sp>
    </p:spTree>
    <p:extLst>
      <p:ext uri="{BB962C8B-B14F-4D97-AF65-F5344CB8AC3E}">
        <p14:creationId xmlns:p14="http://schemas.microsoft.com/office/powerpoint/2010/main" val="2113239899"/>
      </p:ext>
    </p:extLst>
  </p:cSld>
  <p:clrMap bg1="lt1" tx1="dk1" bg2="lt2" tx2="dk2" accent1="accent1" accent2="accent2" accent3="accent3" accent4="accent4" accent5="accent5" accent6="accent6" hlink="hlink" folHlink="folHlink"/>
  <p:sldLayoutIdLst>
    <p:sldLayoutId id="2147484271" r:id="rId1"/>
    <p:sldLayoutId id="2147484272" r:id="rId2"/>
    <p:sldLayoutId id="2147484273" r:id="rId3"/>
    <p:sldLayoutId id="2147484274" r:id="rId4"/>
    <p:sldLayoutId id="2147484275" r:id="rId5"/>
    <p:sldLayoutId id="2147484276" r:id="rId6"/>
    <p:sldLayoutId id="2147484277" r:id="rId7"/>
    <p:sldLayoutId id="2147484278" r:id="rId8"/>
    <p:sldLayoutId id="2147484279" r:id="rId9"/>
    <p:sldLayoutId id="2147484280" r:id="rId10"/>
    <p:sldLayoutId id="2147484281" r:id="rId11"/>
    <p:sldLayoutId id="2147484282" r:id="rId12"/>
    <p:sldLayoutId id="2147484283" r:id="rId13"/>
    <p:sldLayoutId id="2147484284" r:id="rId14"/>
    <p:sldLayoutId id="2147484285" r:id="rId15"/>
    <p:sldLayoutId id="2147484286" r:id="rId16"/>
    <p:sldLayoutId id="2147484287" r:id="rId17"/>
  </p:sldLayoutIdLst>
  <p:txStyles>
    <p:titleStyle>
      <a:lvl1pPr algn="l" defTabSz="342900" rtl="0" eaLnBrk="1" latinLnBrk="0" hangingPunct="1">
        <a:spcBef>
          <a:spcPct val="0"/>
        </a:spcBef>
        <a:buNone/>
        <a:defRPr sz="27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hyperlink" Target="http://www.edn.bhel.com/" TargetMode="External"/><Relationship Id="rId7" Type="http://schemas.openxmlformats.org/officeDocument/2006/relationships/hyperlink" Target="http://www.fresherworld.com/" TargetMode="External"/><Relationship Id="rId2" Type="http://schemas.openxmlformats.org/officeDocument/2006/relationships/hyperlink" Target="http://www.bhel.com/" TargetMode="External"/><Relationship Id="rId1" Type="http://schemas.openxmlformats.org/officeDocument/2006/relationships/slideLayout" Target="../slideLayouts/slideLayout7.xml"/><Relationship Id="rId6" Type="http://schemas.openxmlformats.org/officeDocument/2006/relationships/hyperlink" Target="http://www.fresherslive.com/" TargetMode="External"/><Relationship Id="rId5" Type="http://schemas.openxmlformats.org/officeDocument/2006/relationships/hyperlink" Target="http://www.bheledn.com/" TargetMode="External"/><Relationship Id="rId4" Type="http://schemas.openxmlformats.org/officeDocument/2006/relationships/hyperlink" Target="http://www.careers.bhel.i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886580" y="3056254"/>
            <a:ext cx="59690" cy="9525"/>
          </a:xfrm>
          <a:custGeom>
            <a:avLst/>
            <a:gdLst/>
            <a:ahLst/>
            <a:cxnLst/>
            <a:rect l="l" t="t" r="r" b="b"/>
            <a:pathLst>
              <a:path w="59689" h="9525">
                <a:moveTo>
                  <a:pt x="59436" y="0"/>
                </a:moveTo>
                <a:lnTo>
                  <a:pt x="0" y="0"/>
                </a:lnTo>
                <a:lnTo>
                  <a:pt x="0" y="9143"/>
                </a:lnTo>
                <a:lnTo>
                  <a:pt x="59436" y="9143"/>
                </a:lnTo>
                <a:lnTo>
                  <a:pt x="59436" y="0"/>
                </a:lnTo>
                <a:close/>
              </a:path>
            </a:pathLst>
          </a:custGeom>
          <a:solidFill>
            <a:srgbClr val="FFFFFF"/>
          </a:solidFill>
        </p:spPr>
        <p:txBody>
          <a:bodyPr wrap="square" lIns="0" tIns="0" rIns="0" bIns="0" rtlCol="0"/>
          <a:lstStyle/>
          <a:p>
            <a:endParaRPr/>
          </a:p>
        </p:txBody>
      </p:sp>
      <p:sp>
        <p:nvSpPr>
          <p:cNvPr id="14" name="Title 13"/>
          <p:cNvSpPr>
            <a:spLocks noGrp="1"/>
          </p:cNvSpPr>
          <p:nvPr>
            <p:ph type="title"/>
          </p:nvPr>
        </p:nvSpPr>
        <p:spPr>
          <a:xfrm>
            <a:off x="381000" y="285750"/>
            <a:ext cx="8423655" cy="723275"/>
          </a:xfrm>
        </p:spPr>
        <p:txBody>
          <a:bodyPr>
            <a:normAutofit fontScale="90000"/>
          </a:bodyPr>
          <a:lstStyle/>
          <a:p>
            <a:pPr fontAlgn="auto">
              <a:spcBef>
                <a:spcPts val="0"/>
              </a:spcBef>
              <a:spcAft>
                <a:spcPts val="0"/>
              </a:spcAft>
              <a:defRPr/>
            </a:pPr>
            <a:br>
              <a:rPr lang="en-IN" sz="2400" spc="-1" dirty="0"/>
            </a:br>
            <a:endParaRPr lang="en-US" dirty="0"/>
          </a:p>
        </p:txBody>
      </p:sp>
      <p:sp>
        <p:nvSpPr>
          <p:cNvPr id="15" name="TextBox 14"/>
          <p:cNvSpPr txBox="1"/>
          <p:nvPr/>
        </p:nvSpPr>
        <p:spPr>
          <a:xfrm>
            <a:off x="1295401" y="361951"/>
            <a:ext cx="6019800" cy="1015663"/>
          </a:xfrm>
          <a:prstGeom prst="rect">
            <a:avLst/>
          </a:prstGeom>
          <a:noFill/>
        </p:spPr>
        <p:txBody>
          <a:bodyPr wrap="square" rtlCol="0">
            <a:spAutoFit/>
          </a:bodyPr>
          <a:lstStyle/>
          <a:p>
            <a:pPr algn="ctr" fontAlgn="auto">
              <a:spcBef>
                <a:spcPts val="0"/>
              </a:spcBef>
              <a:spcAft>
                <a:spcPts val="0"/>
              </a:spcAft>
              <a:defRPr/>
            </a:pPr>
            <a:r>
              <a:rPr lang="en-IN" sz="2400" spc="-1" dirty="0">
                <a:latin typeface="Times New Roman" pitchFamily="18" charset="0"/>
                <a:cs typeface="Times New Roman" pitchFamily="18" charset="0"/>
              </a:rPr>
              <a:t>Don Bosco Institute of Technology</a:t>
            </a:r>
          </a:p>
          <a:p>
            <a:pPr algn="ctr" fontAlgn="auto">
              <a:spcBef>
                <a:spcPts val="0"/>
              </a:spcBef>
              <a:spcAft>
                <a:spcPts val="0"/>
              </a:spcAft>
              <a:defRPr/>
            </a:pPr>
            <a:r>
              <a:rPr lang="en-IN" spc="-1" dirty="0">
                <a:latin typeface="Times New Roman" pitchFamily="18" charset="0"/>
                <a:cs typeface="Times New Roman" pitchFamily="18" charset="0"/>
              </a:rPr>
              <a:t>Department of Electronics and Communication Engineering</a:t>
            </a:r>
          </a:p>
          <a:p>
            <a:endParaRPr lang="en-US" dirty="0"/>
          </a:p>
        </p:txBody>
      </p:sp>
      <p:pic>
        <p:nvPicPr>
          <p:cNvPr id="16" name="Picture 88"/>
          <p:cNvPicPr>
            <a:picLocks noChangeAspect="1" noChangeArrowheads="1"/>
          </p:cNvPicPr>
          <p:nvPr/>
        </p:nvPicPr>
        <p:blipFill>
          <a:blip r:embed="rId2" cstate="print"/>
          <a:srcRect/>
          <a:stretch>
            <a:fillRect/>
          </a:stretch>
        </p:blipFill>
        <p:spPr bwMode="auto">
          <a:xfrm>
            <a:off x="609600" y="361951"/>
            <a:ext cx="685800" cy="685800"/>
          </a:xfrm>
          <a:prstGeom prst="rect">
            <a:avLst/>
          </a:prstGeom>
          <a:noFill/>
          <a:ln w="9525">
            <a:noFill/>
            <a:miter lim="800000"/>
            <a:headEnd/>
            <a:tailEnd/>
          </a:ln>
        </p:spPr>
      </p:pic>
      <p:pic>
        <p:nvPicPr>
          <p:cNvPr id="17" name="Picture 6" descr="VTU LOGO"/>
          <p:cNvPicPr>
            <a:picLocks noChangeAspect="1" noChangeArrowheads="1"/>
          </p:cNvPicPr>
          <p:nvPr/>
        </p:nvPicPr>
        <p:blipFill>
          <a:blip r:embed="rId3"/>
          <a:srcRect/>
          <a:stretch>
            <a:fillRect/>
          </a:stretch>
        </p:blipFill>
        <p:spPr bwMode="auto">
          <a:xfrm>
            <a:off x="7162800" y="285750"/>
            <a:ext cx="990600" cy="771525"/>
          </a:xfrm>
          <a:prstGeom prst="rect">
            <a:avLst/>
          </a:prstGeom>
          <a:noFill/>
          <a:ln w="9525">
            <a:noFill/>
            <a:miter lim="800000"/>
            <a:headEnd/>
            <a:tailEnd/>
          </a:ln>
        </p:spPr>
      </p:pic>
      <p:sp>
        <p:nvSpPr>
          <p:cNvPr id="18" name="TextBox 17"/>
          <p:cNvSpPr txBox="1"/>
          <p:nvPr/>
        </p:nvSpPr>
        <p:spPr>
          <a:xfrm>
            <a:off x="2819400" y="1428750"/>
            <a:ext cx="2919322" cy="369332"/>
          </a:xfrm>
          <a:prstGeom prst="rect">
            <a:avLst/>
          </a:prstGeom>
          <a:noFill/>
        </p:spPr>
        <p:txBody>
          <a:bodyPr wrap="square" rtlCol="0">
            <a:spAutoFit/>
          </a:bodyPr>
          <a:lstStyle/>
          <a:p>
            <a:pPr algn="ctr"/>
            <a:r>
              <a:rPr lang="en-US" dirty="0">
                <a:latin typeface="Times New Roman" pitchFamily="18" charset="0"/>
                <a:cs typeface="Times New Roman" pitchFamily="18" charset="0"/>
              </a:rPr>
              <a:t>Internship Report On</a:t>
            </a:r>
          </a:p>
        </p:txBody>
      </p:sp>
      <p:sp>
        <p:nvSpPr>
          <p:cNvPr id="21" name="TextBox 20"/>
          <p:cNvSpPr txBox="1"/>
          <p:nvPr/>
        </p:nvSpPr>
        <p:spPr>
          <a:xfrm>
            <a:off x="3276600" y="2419351"/>
            <a:ext cx="1909497" cy="369332"/>
          </a:xfrm>
          <a:prstGeom prst="rect">
            <a:avLst/>
          </a:prstGeom>
          <a:noFill/>
        </p:spPr>
        <p:txBody>
          <a:bodyPr wrap="square" rtlCol="0">
            <a:spAutoFit/>
          </a:bodyPr>
          <a:lstStyle/>
          <a:p>
            <a:pPr algn="ctr"/>
            <a:r>
              <a:rPr lang="en-US" dirty="0">
                <a:latin typeface="Times New Roman" pitchFamily="18" charset="0"/>
                <a:cs typeface="Times New Roman" pitchFamily="18" charset="0"/>
              </a:rPr>
              <a:t>Presented by</a:t>
            </a:r>
          </a:p>
        </p:txBody>
      </p:sp>
      <p:sp>
        <p:nvSpPr>
          <p:cNvPr id="22" name="TextBox 21"/>
          <p:cNvSpPr txBox="1"/>
          <p:nvPr/>
        </p:nvSpPr>
        <p:spPr>
          <a:xfrm>
            <a:off x="0" y="2876550"/>
            <a:ext cx="8381999"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APOORVA  M  - 1DB20EC007</a:t>
            </a:r>
          </a:p>
        </p:txBody>
      </p:sp>
      <p:sp>
        <p:nvSpPr>
          <p:cNvPr id="23" name="TextBox 22"/>
          <p:cNvSpPr txBox="1"/>
          <p:nvPr/>
        </p:nvSpPr>
        <p:spPr>
          <a:xfrm>
            <a:off x="3581400" y="3409950"/>
            <a:ext cx="2438400" cy="369332"/>
          </a:xfrm>
          <a:prstGeom prst="rect">
            <a:avLst/>
          </a:prstGeom>
          <a:noFill/>
        </p:spPr>
        <p:txBody>
          <a:bodyPr wrap="square" rtlCol="0">
            <a:spAutoFit/>
          </a:bodyPr>
          <a:lstStyle/>
          <a:p>
            <a:r>
              <a:rPr lang="en-US" dirty="0">
                <a:latin typeface="Times New Roman" pitchFamily="18" charset="0"/>
                <a:cs typeface="Times New Roman" pitchFamily="18" charset="0"/>
              </a:rPr>
              <a:t>Guided By</a:t>
            </a:r>
          </a:p>
        </p:txBody>
      </p:sp>
      <p:sp>
        <p:nvSpPr>
          <p:cNvPr id="24" name="TextBox 23"/>
          <p:cNvSpPr txBox="1"/>
          <p:nvPr/>
        </p:nvSpPr>
        <p:spPr>
          <a:xfrm>
            <a:off x="2678861" y="3778301"/>
            <a:ext cx="3200400" cy="1231106"/>
          </a:xfrm>
          <a:prstGeom prst="rect">
            <a:avLst/>
          </a:prstGeom>
          <a:noFill/>
        </p:spPr>
        <p:txBody>
          <a:bodyPr wrap="square" rtlCol="0">
            <a:spAutoFit/>
          </a:bodyPr>
          <a:lstStyle/>
          <a:p>
            <a:pPr algn="ctr" eaLnBrk="1" fontAlgn="auto" hangingPunct="1">
              <a:spcBef>
                <a:spcPts val="0"/>
              </a:spcBef>
              <a:spcAft>
                <a:spcPts val="0"/>
              </a:spcAft>
              <a:defRPr/>
            </a:pPr>
            <a:r>
              <a:rPr lang="en-US" sz="2000" b="1" spc="-1" dirty="0">
                <a:latin typeface="Times New Roman" panose="02020603050405020304" pitchFamily="18" charset="0"/>
                <a:cs typeface="Times New Roman" panose="02020603050405020304" pitchFamily="18" charset="0"/>
              </a:rPr>
              <a:t>Prof .SURESHA H S</a:t>
            </a:r>
            <a:endParaRPr lang="en-IN" sz="2000" b="1" spc="-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sz="1800" spc="-1" dirty="0">
                <a:latin typeface="Times New Roman"/>
              </a:rPr>
              <a:t> Associate Professor </a:t>
            </a:r>
          </a:p>
          <a:p>
            <a:pPr algn="ctr" eaLnBrk="1" fontAlgn="auto" hangingPunct="1">
              <a:spcBef>
                <a:spcPts val="0"/>
              </a:spcBef>
              <a:spcAft>
                <a:spcPts val="0"/>
              </a:spcAft>
              <a:defRPr/>
            </a:pPr>
            <a:r>
              <a:rPr lang="en-IN" sz="1800" spc="-1" dirty="0">
                <a:latin typeface="Times New Roman"/>
              </a:rPr>
              <a:t>Dept. of ECE, DBIT</a:t>
            </a:r>
          </a:p>
          <a:p>
            <a:pPr algn="ctr"/>
            <a:endParaRPr lang="en-US"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754A2A62-9CD1-9E48-026C-85B1156BBD53}"/>
              </a:ext>
            </a:extLst>
          </p:cNvPr>
          <p:cNvSpPr txBox="1"/>
          <p:nvPr/>
        </p:nvSpPr>
        <p:spPr>
          <a:xfrm>
            <a:off x="609600" y="1962151"/>
            <a:ext cx="7772399" cy="369332"/>
          </a:xfrm>
          <a:prstGeom prst="rect">
            <a:avLst/>
          </a:prstGeom>
          <a:noFill/>
        </p:spPr>
        <p:txBody>
          <a:bodyPr wrap="square">
            <a:spAutoFit/>
          </a:bodyPr>
          <a:lstStyle/>
          <a:p>
            <a:pPr algn="ctr"/>
            <a:r>
              <a:rPr lang="en-US" b="1" dirty="0"/>
              <a:t>       </a:t>
            </a:r>
            <a:r>
              <a:rPr lang="en-US" b="1" dirty="0">
                <a:latin typeface="Times New Roman" panose="02020603050405020304" pitchFamily="18" charset="0"/>
                <a:cs typeface="Times New Roman" panose="02020603050405020304" pitchFamily="18" charset="0"/>
              </a:rPr>
              <a:t>AUXILIARY GATE CONTROLLER MODULE FOR TRACTION</a:t>
            </a:r>
            <a:endParaRPr lang="en-IN"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D5CD6-B318-2BAE-1729-09151EEDD245}"/>
              </a:ext>
            </a:extLst>
          </p:cNvPr>
          <p:cNvSpPr>
            <a:spLocks noGrp="1"/>
          </p:cNvSpPr>
          <p:nvPr>
            <p:ph type="title"/>
          </p:nvPr>
        </p:nvSpPr>
        <p:spPr>
          <a:xfrm>
            <a:off x="3459695" y="209550"/>
            <a:ext cx="3435223" cy="904667"/>
          </a:xfrm>
        </p:spPr>
        <p:txBody>
          <a:bodyPr>
            <a:normAutofit/>
          </a:bodyPr>
          <a:lstStyle/>
          <a:p>
            <a:r>
              <a:rPr lang="en-IN" sz="3200" dirty="0">
                <a:solidFill>
                  <a:srgbClr val="C00000"/>
                </a:solidFill>
                <a:latin typeface="Times New Roman" panose="02020603050405020304" pitchFamily="18" charset="0"/>
                <a:cs typeface="Times New Roman" panose="02020603050405020304" pitchFamily="18" charset="0"/>
              </a:rPr>
              <a:t>    74HCT14</a:t>
            </a:r>
          </a:p>
        </p:txBody>
      </p:sp>
      <p:sp>
        <p:nvSpPr>
          <p:cNvPr id="3" name="Content Placeholder 2">
            <a:extLst>
              <a:ext uri="{FF2B5EF4-FFF2-40B4-BE49-F238E27FC236}">
                <a16:creationId xmlns:a16="http://schemas.microsoft.com/office/drawing/2014/main" id="{E646363C-2C79-358C-CA5E-1E1C9424304A}"/>
              </a:ext>
            </a:extLst>
          </p:cNvPr>
          <p:cNvSpPr>
            <a:spLocks noGrp="1"/>
          </p:cNvSpPr>
          <p:nvPr>
            <p:ph sz="half" idx="1"/>
          </p:nvPr>
        </p:nvSpPr>
        <p:spPr>
          <a:xfrm>
            <a:off x="1343721" y="1305250"/>
            <a:ext cx="4066479" cy="3080867"/>
          </a:xfrm>
        </p:spPr>
        <p:txBody>
          <a:bodyPr>
            <a:normAutofit/>
          </a:bodyPr>
          <a:lstStyle/>
          <a:p>
            <a:pPr algn="just"/>
            <a:r>
              <a:rPr lang="en-US" sz="2000" dirty="0">
                <a:latin typeface="Times New Roman" panose="02020603050405020304" pitchFamily="18" charset="0"/>
                <a:cs typeface="Times New Roman" panose="02020603050405020304" pitchFamily="18" charset="0"/>
              </a:rPr>
              <a:t>The 74HCT14 provides </a:t>
            </a:r>
            <a:r>
              <a:rPr lang="en-US" sz="2000" dirty="0" err="1">
                <a:latin typeface="Times New Roman" panose="02020603050405020304" pitchFamily="18" charset="0"/>
                <a:cs typeface="Times New Roman" panose="02020603050405020304" pitchFamily="18" charset="0"/>
              </a:rPr>
              <a:t>provides</a:t>
            </a:r>
            <a:r>
              <a:rPr lang="en-US" sz="2000" dirty="0">
                <a:latin typeface="Times New Roman" panose="02020603050405020304" pitchFamily="18" charset="0"/>
                <a:cs typeface="Times New Roman" panose="02020603050405020304" pitchFamily="18" charset="0"/>
              </a:rPr>
              <a:t> six independent Schmitt trigger input inverters with standard push-pull outputs. The device is designed for operation with a power supply range of 4.5V to 5.5V. The gates perform the Boolean function: AY. </a:t>
            </a:r>
            <a:endParaRPr lang="en-IN" sz="20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BB59FADE-D690-87D3-7798-25044216003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43600" y="1047750"/>
            <a:ext cx="2871886" cy="3455988"/>
          </a:xfrm>
        </p:spPr>
      </p:pic>
    </p:spTree>
    <p:extLst>
      <p:ext uri="{BB962C8B-B14F-4D97-AF65-F5344CB8AC3E}">
        <p14:creationId xmlns:p14="http://schemas.microsoft.com/office/powerpoint/2010/main" val="85072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C92C-C3AF-EFF4-7024-1F22F343719E}"/>
              </a:ext>
            </a:extLst>
          </p:cNvPr>
          <p:cNvSpPr>
            <a:spLocks noGrp="1"/>
          </p:cNvSpPr>
          <p:nvPr>
            <p:ph type="title"/>
          </p:nvPr>
        </p:nvSpPr>
        <p:spPr>
          <a:xfrm>
            <a:off x="1447800" y="468082"/>
            <a:ext cx="7180659" cy="503468"/>
          </a:xfrm>
        </p:spPr>
        <p:txBody>
          <a:bodyPr>
            <a:noAutofit/>
          </a:bodyPr>
          <a:lstStyle/>
          <a:p>
            <a:r>
              <a:rPr lang="en-IN" sz="3000" dirty="0">
                <a:solidFill>
                  <a:srgbClr val="C00000"/>
                </a:solidFill>
                <a:latin typeface="Times New Roman" panose="02020603050405020304" pitchFamily="18" charset="0"/>
                <a:cs typeface="Times New Roman" panose="02020603050405020304" pitchFamily="18" charset="0"/>
              </a:rPr>
              <a:t>                              BAV99</a:t>
            </a:r>
          </a:p>
        </p:txBody>
      </p:sp>
      <p:sp>
        <p:nvSpPr>
          <p:cNvPr id="3" name="Content Placeholder 2">
            <a:extLst>
              <a:ext uri="{FF2B5EF4-FFF2-40B4-BE49-F238E27FC236}">
                <a16:creationId xmlns:a16="http://schemas.microsoft.com/office/drawing/2014/main" id="{F527C72D-868D-771B-A2F2-7AD076D22312}"/>
              </a:ext>
            </a:extLst>
          </p:cNvPr>
          <p:cNvSpPr>
            <a:spLocks noGrp="1"/>
          </p:cNvSpPr>
          <p:nvPr>
            <p:ph sz="half" idx="1"/>
          </p:nvPr>
        </p:nvSpPr>
        <p:spPr>
          <a:xfrm>
            <a:off x="1075729" y="1428750"/>
            <a:ext cx="3962400" cy="3157067"/>
          </a:xfrm>
        </p:spPr>
        <p:txBody>
          <a:bodyPr>
            <a:noAutofit/>
          </a:bodyPr>
          <a:lstStyle/>
          <a:p>
            <a:pPr algn="just"/>
            <a:r>
              <a:rPr lang="en-US" sz="1800" dirty="0">
                <a:latin typeface="Times New Roman" panose="02020603050405020304" pitchFamily="18" charset="0"/>
                <a:cs typeface="Times New Roman" panose="02020603050405020304" pitchFamily="18" charset="0"/>
              </a:rPr>
              <a:t>The BAV99 is a surface mount dual Small Signal Switching Diode encapsulated in a moulded plastic case. It has matte tin (lead-free plating) annealed over alloy 42 lead frame terminals. It is ideally suited for automated insertion. It can also be used for general purpose switching applications. </a:t>
            </a:r>
            <a:endParaRPr lang="en-IN" sz="18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4D66762B-5F8E-50B0-8B55-C71D638CC42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92738" y="1200150"/>
            <a:ext cx="3235325" cy="3200400"/>
          </a:xfrm>
        </p:spPr>
      </p:pic>
    </p:spTree>
    <p:extLst>
      <p:ext uri="{BB962C8B-B14F-4D97-AF65-F5344CB8AC3E}">
        <p14:creationId xmlns:p14="http://schemas.microsoft.com/office/powerpoint/2010/main" val="3449977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3D4DB-91F5-9A39-5100-83A8A3B97A26}"/>
              </a:ext>
            </a:extLst>
          </p:cNvPr>
          <p:cNvSpPr>
            <a:spLocks noGrp="1"/>
          </p:cNvSpPr>
          <p:nvPr>
            <p:ph type="title"/>
          </p:nvPr>
        </p:nvSpPr>
        <p:spPr/>
        <p:txBody>
          <a:bodyPr>
            <a:normAutofit/>
          </a:bodyPr>
          <a:lstStyle/>
          <a:p>
            <a:r>
              <a:rPr lang="en-IN" sz="3000" dirty="0">
                <a:solidFill>
                  <a:srgbClr val="C00000"/>
                </a:solidFill>
                <a:latin typeface="Times New Roman" panose="02020603050405020304" pitchFamily="18" charset="0"/>
                <a:cs typeface="Times New Roman" panose="02020603050405020304" pitchFamily="18" charset="0"/>
              </a:rPr>
              <a:t>        TC4426/TC4427/TC4428</a:t>
            </a:r>
          </a:p>
        </p:txBody>
      </p:sp>
      <p:sp>
        <p:nvSpPr>
          <p:cNvPr id="3" name="Content Placeholder 2">
            <a:extLst>
              <a:ext uri="{FF2B5EF4-FFF2-40B4-BE49-F238E27FC236}">
                <a16:creationId xmlns:a16="http://schemas.microsoft.com/office/drawing/2014/main" id="{3BE99402-CB45-FF68-88E9-AAAF20BABD11}"/>
              </a:ext>
            </a:extLst>
          </p:cNvPr>
          <p:cNvSpPr>
            <a:spLocks noGrp="1"/>
          </p:cNvSpPr>
          <p:nvPr>
            <p:ph sz="half" idx="1"/>
          </p:nvPr>
        </p:nvSpPr>
        <p:spPr>
          <a:xfrm>
            <a:off x="990600" y="1733550"/>
            <a:ext cx="3881907" cy="3080867"/>
          </a:xfrm>
        </p:spPr>
        <p:txBody>
          <a:bodyPr>
            <a:normAutofit/>
          </a:bodyPr>
          <a:lstStyle/>
          <a:p>
            <a:pPr algn="just"/>
            <a:r>
              <a:rPr lang="en-US" sz="1800" dirty="0">
                <a:latin typeface="Times New Roman" panose="02020603050405020304" pitchFamily="18" charset="0"/>
                <a:cs typeface="Times New Roman" panose="02020603050405020304" pitchFamily="18" charset="0"/>
              </a:rPr>
              <a:t>           The TC4426/TC4427/TC4428 devices have matched rise and fall times when charging and discharging the gate of a MOSFET. These devices are highly </a:t>
            </a:r>
            <a:r>
              <a:rPr lang="en-US" sz="1800" dirty="0" err="1">
                <a:latin typeface="Times New Roman" panose="02020603050405020304" pitchFamily="18" charset="0"/>
                <a:cs typeface="Times New Roman" panose="02020603050405020304" pitchFamily="18" charset="0"/>
              </a:rPr>
              <a:t>latchup</a:t>
            </a:r>
            <a:r>
              <a:rPr lang="en-US" sz="1800" dirty="0">
                <a:latin typeface="Times New Roman" panose="02020603050405020304" pitchFamily="18" charset="0"/>
                <a:cs typeface="Times New Roman" panose="02020603050405020304" pitchFamily="18" charset="0"/>
              </a:rPr>
              <a:t> resistant under any conditions within their power and voltage ratings </a:t>
            </a:r>
            <a:endParaRPr lang="en-IN" sz="18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5FB0A0C0-6A11-B4E7-24B7-4B268A10A6BE}"/>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486400" y="1428750"/>
            <a:ext cx="3023524" cy="3079750"/>
          </a:xfrm>
        </p:spPr>
      </p:pic>
    </p:spTree>
    <p:extLst>
      <p:ext uri="{BB962C8B-B14F-4D97-AF65-F5344CB8AC3E}">
        <p14:creationId xmlns:p14="http://schemas.microsoft.com/office/powerpoint/2010/main" val="2511841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2CFE8-2024-BCB3-EE95-C71530EE6C20}"/>
              </a:ext>
            </a:extLst>
          </p:cNvPr>
          <p:cNvSpPr>
            <a:spLocks noGrp="1"/>
          </p:cNvSpPr>
          <p:nvPr>
            <p:ph type="title"/>
          </p:nvPr>
        </p:nvSpPr>
        <p:spPr>
          <a:xfrm>
            <a:off x="3810000" y="315682"/>
            <a:ext cx="4970859" cy="960668"/>
          </a:xfrm>
        </p:spPr>
        <p:txBody>
          <a:bodyPr>
            <a:normAutofit/>
          </a:bodyPr>
          <a:lstStyle/>
          <a:p>
            <a:r>
              <a:rPr lang="en-IN" sz="3000" dirty="0">
                <a:solidFill>
                  <a:srgbClr val="C00000"/>
                </a:solidFill>
                <a:latin typeface="Times New Roman" panose="02020603050405020304" pitchFamily="18" charset="0"/>
                <a:cs typeface="Times New Roman" panose="02020603050405020304" pitchFamily="18" charset="0"/>
              </a:rPr>
              <a:t>IRFL014</a:t>
            </a:r>
          </a:p>
        </p:txBody>
      </p:sp>
      <p:sp>
        <p:nvSpPr>
          <p:cNvPr id="3" name="Content Placeholder 2">
            <a:extLst>
              <a:ext uri="{FF2B5EF4-FFF2-40B4-BE49-F238E27FC236}">
                <a16:creationId xmlns:a16="http://schemas.microsoft.com/office/drawing/2014/main" id="{BFE356A5-B817-41F9-6E37-163353775BDA}"/>
              </a:ext>
            </a:extLst>
          </p:cNvPr>
          <p:cNvSpPr>
            <a:spLocks noGrp="1"/>
          </p:cNvSpPr>
          <p:nvPr>
            <p:ph sz="half" idx="1"/>
          </p:nvPr>
        </p:nvSpPr>
        <p:spPr>
          <a:xfrm>
            <a:off x="1066800" y="1428750"/>
            <a:ext cx="3729507" cy="3080867"/>
          </a:xfrm>
        </p:spPr>
        <p:txBody>
          <a:bodyPr>
            <a:noAutofit/>
          </a:bodyPr>
          <a:lstStyle/>
          <a:p>
            <a:pPr algn="just"/>
            <a:r>
              <a:rPr lang="en-US" sz="1800" dirty="0">
                <a:latin typeface="Times New Roman" panose="02020603050405020304" pitchFamily="18" charset="0"/>
                <a:cs typeface="Times New Roman" panose="02020603050405020304" pitchFamily="18" charset="0"/>
              </a:rPr>
              <a:t>Third generation power MOSFETs from Vishay provide the designer with the best combination of fast switching, ruggedized device design, low on-resistance, and cost-effectiveness. The SOT-223 package is designed for surface-mounting using vapor phase, infrared, or wave soldering techniques</a:t>
            </a:r>
            <a:endParaRPr lang="en-IN" sz="18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D8688129-13DF-2519-3D2B-BF8E6D3EE782}"/>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443423" y="1276350"/>
            <a:ext cx="3133954" cy="3151188"/>
          </a:xfrm>
        </p:spPr>
      </p:pic>
    </p:spTree>
    <p:extLst>
      <p:ext uri="{BB962C8B-B14F-4D97-AF65-F5344CB8AC3E}">
        <p14:creationId xmlns:p14="http://schemas.microsoft.com/office/powerpoint/2010/main" val="1338775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6D95-CAB7-9E6B-B4EB-BE8FD0138A63}"/>
              </a:ext>
            </a:extLst>
          </p:cNvPr>
          <p:cNvSpPr>
            <a:spLocks noGrp="1"/>
          </p:cNvSpPr>
          <p:nvPr>
            <p:ph type="title"/>
          </p:nvPr>
        </p:nvSpPr>
        <p:spPr>
          <a:xfrm>
            <a:off x="1763517" y="239482"/>
            <a:ext cx="6683765" cy="960668"/>
          </a:xfrm>
        </p:spPr>
        <p:txBody>
          <a:bodyPr>
            <a:normAutofit/>
          </a:bodyPr>
          <a:lstStyle/>
          <a:p>
            <a:r>
              <a:rPr lang="en-IN" sz="3000" dirty="0">
                <a:solidFill>
                  <a:srgbClr val="C00000"/>
                </a:solidFill>
                <a:latin typeface="Times New Roman" panose="02020603050405020304" pitchFamily="18" charset="0"/>
                <a:cs typeface="Times New Roman" panose="02020603050405020304" pitchFamily="18" charset="0"/>
              </a:rPr>
              <a:t>                 MMBT2222A</a:t>
            </a:r>
          </a:p>
        </p:txBody>
      </p:sp>
      <p:sp>
        <p:nvSpPr>
          <p:cNvPr id="3" name="Content Placeholder 2">
            <a:extLst>
              <a:ext uri="{FF2B5EF4-FFF2-40B4-BE49-F238E27FC236}">
                <a16:creationId xmlns:a16="http://schemas.microsoft.com/office/drawing/2014/main" id="{0E002AAD-BDCD-671B-F718-A2B9A8F4CA66}"/>
              </a:ext>
            </a:extLst>
          </p:cNvPr>
          <p:cNvSpPr>
            <a:spLocks noGrp="1"/>
          </p:cNvSpPr>
          <p:nvPr>
            <p:ph sz="half" idx="1"/>
          </p:nvPr>
        </p:nvSpPr>
        <p:spPr>
          <a:xfrm>
            <a:off x="860351" y="1662884"/>
            <a:ext cx="3805707" cy="3080867"/>
          </a:xfrm>
        </p:spPr>
        <p:txBody>
          <a:bodyPr>
            <a:normAutofit/>
          </a:bodyPr>
          <a:lstStyle/>
          <a:p>
            <a:r>
              <a:rPr lang="en-US" sz="1800" dirty="0">
                <a:latin typeface="Times New Roman" panose="02020603050405020304" pitchFamily="18" charset="0"/>
                <a:cs typeface="Times New Roman" panose="02020603050405020304" pitchFamily="18" charset="0"/>
              </a:rPr>
              <a:t>The MMBT2222A from Fairchild is a surface mount, NPN general purpose amplifier in SOT-23 package. This device is suitable for medium power amplification and switching applications.</a:t>
            </a:r>
            <a:endParaRPr lang="en-IN" sz="18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01042892-08A6-B69A-9507-BF3118A73793}"/>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105400" y="1200150"/>
            <a:ext cx="3522663" cy="3018797"/>
          </a:xfrm>
        </p:spPr>
      </p:pic>
    </p:spTree>
    <p:extLst>
      <p:ext uri="{BB962C8B-B14F-4D97-AF65-F5344CB8AC3E}">
        <p14:creationId xmlns:p14="http://schemas.microsoft.com/office/powerpoint/2010/main" val="506856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B5A83-2599-4C89-B620-C047FC5B2B71}"/>
              </a:ext>
            </a:extLst>
          </p:cNvPr>
          <p:cNvSpPr>
            <a:spLocks noGrp="1"/>
          </p:cNvSpPr>
          <p:nvPr>
            <p:ph type="title"/>
          </p:nvPr>
        </p:nvSpPr>
        <p:spPr>
          <a:xfrm>
            <a:off x="1835424" y="285750"/>
            <a:ext cx="6683765" cy="960668"/>
          </a:xfrm>
        </p:spPr>
        <p:txBody>
          <a:bodyPr>
            <a:normAutofit/>
          </a:bodyPr>
          <a:lstStyle/>
          <a:p>
            <a:r>
              <a:rPr lang="en-IN" sz="3200" dirty="0">
                <a:solidFill>
                  <a:srgbClr val="C00000"/>
                </a:solidFill>
                <a:latin typeface="Times New Roman" panose="02020603050405020304" pitchFamily="18" charset="0"/>
                <a:cs typeface="Times New Roman" panose="02020603050405020304" pitchFamily="18" charset="0"/>
              </a:rPr>
              <a:t>                   74AHCT14</a:t>
            </a:r>
          </a:p>
        </p:txBody>
      </p:sp>
      <p:sp>
        <p:nvSpPr>
          <p:cNvPr id="3" name="Content Placeholder 2">
            <a:extLst>
              <a:ext uri="{FF2B5EF4-FFF2-40B4-BE49-F238E27FC236}">
                <a16:creationId xmlns:a16="http://schemas.microsoft.com/office/drawing/2014/main" id="{568AA15B-4647-ACC6-0C1C-FE704DF656C4}"/>
              </a:ext>
            </a:extLst>
          </p:cNvPr>
          <p:cNvSpPr>
            <a:spLocks noGrp="1"/>
          </p:cNvSpPr>
          <p:nvPr>
            <p:ph sz="half" idx="1"/>
          </p:nvPr>
        </p:nvSpPr>
        <p:spPr>
          <a:xfrm>
            <a:off x="1066800" y="1670751"/>
            <a:ext cx="3958107" cy="3186999"/>
          </a:xfrm>
        </p:spPr>
        <p:txBody>
          <a:bodyPr>
            <a:normAutofit/>
          </a:bodyPr>
          <a:lstStyle/>
          <a:p>
            <a:r>
              <a:rPr lang="en-US" sz="1800" dirty="0">
                <a:latin typeface="Times New Roman" panose="02020603050405020304" pitchFamily="18" charset="0"/>
                <a:cs typeface="Times New Roman" panose="02020603050405020304" pitchFamily="18" charset="0"/>
              </a:rPr>
              <a:t>74AHCT14 is a hex inverter with Schmitt-trigger inputs. Inputs are overvoltage tolerant. This feature allows the use of these devices as translators in mixed voltage environments. </a:t>
            </a:r>
            <a:endParaRPr lang="en-IN" sz="1800" dirty="0">
              <a:latin typeface="Times New Roman" panose="02020603050405020304" pitchFamily="18" charset="0"/>
              <a:cs typeface="Times New Roman" panose="02020603050405020304" pitchFamily="18" charset="0"/>
            </a:endParaRPr>
          </a:p>
        </p:txBody>
      </p:sp>
      <p:pic>
        <p:nvPicPr>
          <p:cNvPr id="12" name="Content Placeholder 11">
            <a:extLst>
              <a:ext uri="{FF2B5EF4-FFF2-40B4-BE49-F238E27FC236}">
                <a16:creationId xmlns:a16="http://schemas.microsoft.com/office/drawing/2014/main" id="{9999B512-5A67-6E6D-6A92-16AABAC0728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rot="5400000">
            <a:off x="5266531" y="1267619"/>
            <a:ext cx="3303588" cy="3016250"/>
          </a:xfrm>
        </p:spPr>
      </p:pic>
    </p:spTree>
    <p:extLst>
      <p:ext uri="{BB962C8B-B14F-4D97-AF65-F5344CB8AC3E}">
        <p14:creationId xmlns:p14="http://schemas.microsoft.com/office/powerpoint/2010/main" val="2288654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62B1F-316A-7FA8-3275-E5FE4B5549A5}"/>
              </a:ext>
            </a:extLst>
          </p:cNvPr>
          <p:cNvSpPr>
            <a:spLocks noGrp="1"/>
          </p:cNvSpPr>
          <p:nvPr>
            <p:ph type="title"/>
          </p:nvPr>
        </p:nvSpPr>
        <p:spPr>
          <a:xfrm>
            <a:off x="1752600" y="369891"/>
            <a:ext cx="6683765" cy="960668"/>
          </a:xfrm>
        </p:spPr>
        <p:txBody>
          <a:bodyPr>
            <a:normAutofit/>
          </a:bodyPr>
          <a:lstStyle/>
          <a:p>
            <a:r>
              <a:rPr lang="en-IN" sz="3000" dirty="0">
                <a:solidFill>
                  <a:srgbClr val="C00000"/>
                </a:solidFill>
                <a:latin typeface="Times New Roman" panose="02020603050405020304" pitchFamily="18" charset="0"/>
                <a:cs typeface="Times New Roman" panose="02020603050405020304" pitchFamily="18" charset="0"/>
              </a:rPr>
              <a:t>                  SEMiX Family</a:t>
            </a:r>
          </a:p>
        </p:txBody>
      </p:sp>
      <p:sp>
        <p:nvSpPr>
          <p:cNvPr id="3" name="Content Placeholder 2">
            <a:extLst>
              <a:ext uri="{FF2B5EF4-FFF2-40B4-BE49-F238E27FC236}">
                <a16:creationId xmlns:a16="http://schemas.microsoft.com/office/drawing/2014/main" id="{5338FD19-A321-FAD7-E59D-5CC0E44B2F8F}"/>
              </a:ext>
            </a:extLst>
          </p:cNvPr>
          <p:cNvSpPr>
            <a:spLocks noGrp="1"/>
          </p:cNvSpPr>
          <p:nvPr>
            <p:ph sz="half" idx="1"/>
          </p:nvPr>
        </p:nvSpPr>
        <p:spPr>
          <a:xfrm>
            <a:off x="1066800" y="1581150"/>
            <a:ext cx="4110507" cy="2852267"/>
          </a:xfrm>
        </p:spPr>
        <p:txBody>
          <a:bodyPr>
            <a:normAutofit/>
          </a:bodyPr>
          <a:lstStyle/>
          <a:p>
            <a:pPr algn="just"/>
            <a:r>
              <a:rPr lang="en-US" sz="1800" dirty="0">
                <a:latin typeface="Times New Roman" panose="02020603050405020304" pitchFamily="18" charset="0"/>
                <a:cs typeface="Times New Roman" panose="02020603050405020304" pitchFamily="18" charset="0"/>
              </a:rPr>
              <a:t>The SEMiX family includes uniform IGBT and rectifier housings. Virtually all have the same height (17mm) and the power terminals can be connected by one principle DC-link design. This saves development time and makes a simple, low inductance DC-link profile possible.</a:t>
            </a:r>
            <a:endParaRPr lang="en-IN" sz="18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45EF1957-1DE7-DA02-7278-A8436EEFBE88}"/>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392738" y="1212409"/>
            <a:ext cx="3235325" cy="3080866"/>
          </a:xfrm>
        </p:spPr>
      </p:pic>
    </p:spTree>
    <p:extLst>
      <p:ext uri="{BB962C8B-B14F-4D97-AF65-F5344CB8AC3E}">
        <p14:creationId xmlns:p14="http://schemas.microsoft.com/office/powerpoint/2010/main" val="213257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622456-85A7-8F4F-4D62-889C07F712DB}"/>
              </a:ext>
            </a:extLst>
          </p:cNvPr>
          <p:cNvSpPr txBox="1"/>
          <p:nvPr/>
        </p:nvSpPr>
        <p:spPr>
          <a:xfrm>
            <a:off x="381000" y="209550"/>
            <a:ext cx="4575716"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Testing Procedure for AG3AA With result</a:t>
            </a:r>
            <a:r>
              <a:rPr lang="en-US" sz="1800" b="1"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031D4421-2D9F-B9A1-3EBD-30CED6C94A45}"/>
              </a:ext>
            </a:extLst>
          </p:cNvPr>
          <p:cNvSpPr txBox="1"/>
          <p:nvPr/>
        </p:nvSpPr>
        <p:spPr>
          <a:xfrm>
            <a:off x="475785" y="971550"/>
            <a:ext cx="7543800" cy="1569660"/>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This test for the Auxiliary IGBT driver (1123 AGCI) PCB. The routine test consists of the following steps: </a:t>
            </a:r>
          </a:p>
          <a:p>
            <a:pPr algn="just"/>
            <a:r>
              <a:rPr lang="en-US" sz="1600" dirty="0">
                <a:latin typeface="Times New Roman" panose="02020603050405020304" pitchFamily="18" charset="0"/>
                <a:cs typeface="Times New Roman" panose="02020603050405020304" pitchFamily="18" charset="0"/>
              </a:rPr>
              <a:t>• Visual inspection </a:t>
            </a:r>
          </a:p>
          <a:p>
            <a:pPr algn="just"/>
            <a:r>
              <a:rPr lang="en-US" sz="1600" dirty="0">
                <a:latin typeface="Times New Roman" panose="02020603050405020304" pitchFamily="18" charset="0"/>
                <a:cs typeface="Times New Roman" panose="02020603050405020304" pitchFamily="18" charset="0"/>
              </a:rPr>
              <a:t> • Performance test </a:t>
            </a:r>
          </a:p>
          <a:p>
            <a:pPr algn="just"/>
            <a:r>
              <a:rPr lang="en-US" sz="1600" dirty="0">
                <a:latin typeface="Times New Roman" panose="02020603050405020304" pitchFamily="18" charset="0"/>
                <a:cs typeface="Times New Roman" panose="02020603050405020304" pitchFamily="18" charset="0"/>
              </a:rPr>
              <a:t> • Burn in </a:t>
            </a:r>
          </a:p>
          <a:p>
            <a:pPr algn="just"/>
            <a:r>
              <a:rPr lang="en-US" sz="1600" dirty="0">
                <a:latin typeface="Times New Roman" panose="02020603050405020304" pitchFamily="18" charset="0"/>
                <a:cs typeface="Times New Roman" panose="02020603050405020304" pitchFamily="18" charset="0"/>
              </a:rPr>
              <a:t> • Performance test </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33090CE-EAC5-115E-C266-535F57C5FD39}"/>
              </a:ext>
            </a:extLst>
          </p:cNvPr>
          <p:cNvSpPr txBox="1"/>
          <p:nvPr/>
        </p:nvSpPr>
        <p:spPr>
          <a:xfrm>
            <a:off x="475784" y="2705278"/>
            <a:ext cx="7068015" cy="2092881"/>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Test Procedure</a:t>
            </a:r>
          </a:p>
          <a:p>
            <a:pPr algn="just"/>
            <a:r>
              <a:rPr lang="en-US" sz="1600" b="1"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Switch ON to OFF </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place the PCB under test on the test box. Secure it with a nut in the center.</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connect the connector x1</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connect the appropriate connection points on the test box with two cable lugs.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Fasten. the nuts Chard tight</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put switch s2 to 1,S3 to 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7609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8585" y="170294"/>
            <a:ext cx="9144000" cy="382156"/>
          </a:xfrm>
          <a:prstGeom prst="rect">
            <a:avLst/>
          </a:prstGeom>
        </p:spPr>
        <p:txBody>
          <a:bodyPr vert="horz" wrap="square" lIns="0" tIns="12700" rIns="0" bIns="0" rtlCol="0">
            <a:spAutoFit/>
          </a:bodyPr>
          <a:lstStyle/>
          <a:p>
            <a:pPr marL="12700" algn="ctr">
              <a:lnSpc>
                <a:spcPct val="100000"/>
              </a:lnSpc>
              <a:spcBef>
                <a:spcPts val="100"/>
              </a:spcBef>
            </a:pPr>
            <a:r>
              <a:rPr lang="en-IN" sz="2400" b="1" dirty="0">
                <a:solidFill>
                  <a:srgbClr val="C00000"/>
                </a:solidFill>
                <a:latin typeface="Times New Roman" panose="02020603050405020304" pitchFamily="18" charset="0"/>
                <a:cs typeface="Times New Roman" panose="02020603050405020304" pitchFamily="18" charset="0"/>
              </a:rPr>
              <a:t>Test Result</a:t>
            </a:r>
            <a:endParaRPr sz="2400" b="1" u="none" dirty="0">
              <a:solidFill>
                <a:srgbClr val="C00000"/>
              </a:solidFill>
              <a:latin typeface="Times New Roman" panose="02020603050405020304" pitchFamily="18" charset="0"/>
              <a:cs typeface="Times New Roman" pitchFamily="18" charset="0"/>
            </a:endParaRPr>
          </a:p>
        </p:txBody>
      </p:sp>
      <p:sp>
        <p:nvSpPr>
          <p:cNvPr id="4" name="object 4"/>
          <p:cNvSpPr txBox="1"/>
          <p:nvPr/>
        </p:nvSpPr>
        <p:spPr>
          <a:xfrm>
            <a:off x="304800" y="1352550"/>
            <a:ext cx="7186422" cy="975267"/>
          </a:xfrm>
          <a:prstGeom prst="rect">
            <a:avLst/>
          </a:prstGeom>
        </p:spPr>
        <p:txBody>
          <a:bodyPr vert="horz" wrap="square" lIns="0" tIns="13335" rIns="0" bIns="0" rtlCol="0">
            <a:spAutoFit/>
          </a:bodyPr>
          <a:lstStyle/>
          <a:p>
            <a:pPr lvl="0"/>
            <a:endParaRPr lang="en-US" sz="1600" dirty="0">
              <a:latin typeface="Times New Roman" pitchFamily="18" charset="0"/>
              <a:cs typeface="Times New Roman" pitchFamily="18" charset="0"/>
            </a:endParaRPr>
          </a:p>
          <a:p>
            <a:r>
              <a:rPr lang="en-IN" sz="1600" dirty="0"/>
              <a:t> </a:t>
            </a:r>
            <a:endParaRPr lang="en-US" sz="1600" dirty="0"/>
          </a:p>
          <a:p>
            <a:r>
              <a:rPr lang="en-US" sz="1600" dirty="0"/>
              <a:t> </a:t>
            </a:r>
          </a:p>
          <a:p>
            <a:pPr>
              <a:lnSpc>
                <a:spcPct val="100000"/>
              </a:lnSpc>
              <a:spcBef>
                <a:spcPts val="10"/>
              </a:spcBef>
            </a:pPr>
            <a:endParaRPr sz="1450" dirty="0">
              <a:latin typeface="Times New Roman"/>
              <a:cs typeface="Times New Roman"/>
            </a:endParaRPr>
          </a:p>
        </p:txBody>
      </p:sp>
      <p:pic>
        <p:nvPicPr>
          <p:cNvPr id="6" name="Picture 5">
            <a:extLst>
              <a:ext uri="{FF2B5EF4-FFF2-40B4-BE49-F238E27FC236}">
                <a16:creationId xmlns:a16="http://schemas.microsoft.com/office/drawing/2014/main" id="{8E99C0BF-5C15-5E95-6471-89FC3394C408}"/>
              </a:ext>
            </a:extLst>
          </p:cNvPr>
          <p:cNvPicPr>
            <a:picLocks noChangeAspect="1"/>
          </p:cNvPicPr>
          <p:nvPr/>
        </p:nvPicPr>
        <p:blipFill>
          <a:blip r:embed="rId2"/>
          <a:stretch>
            <a:fillRect/>
          </a:stretch>
        </p:blipFill>
        <p:spPr>
          <a:xfrm>
            <a:off x="1090422" y="819150"/>
            <a:ext cx="6400800" cy="37987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605076-7B20-6ABF-076B-D38554A51DA1}"/>
              </a:ext>
            </a:extLst>
          </p:cNvPr>
          <p:cNvSpPr txBox="1"/>
          <p:nvPr/>
        </p:nvSpPr>
        <p:spPr>
          <a:xfrm>
            <a:off x="587298" y="92200"/>
            <a:ext cx="8023302" cy="461665"/>
          </a:xfrm>
          <a:prstGeom prst="rect">
            <a:avLst/>
          </a:prstGeom>
          <a:noFill/>
        </p:spPr>
        <p:txBody>
          <a:bodyPr wrap="square">
            <a:spAutoFit/>
          </a:bodyPr>
          <a:lstStyle/>
          <a:p>
            <a:pPr algn="ctr"/>
            <a:r>
              <a:rPr lang="en-US" sz="2400" b="1" i="0" u="none" dirty="0">
                <a:solidFill>
                  <a:srgbClr val="C00000"/>
                </a:solidFill>
                <a:latin typeface="Times New Roman" panose="02020603050405020304" pitchFamily="18" charset="0"/>
                <a:cs typeface="Times New Roman" pitchFamily="18" charset="0"/>
              </a:rPr>
              <a:t>CONCLUSION</a:t>
            </a:r>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7876CA5-CDEC-EA12-DB11-D320EEAA4AB5}"/>
              </a:ext>
            </a:extLst>
          </p:cNvPr>
          <p:cNvSpPr txBox="1"/>
          <p:nvPr/>
        </p:nvSpPr>
        <p:spPr>
          <a:xfrm>
            <a:off x="587298" y="459317"/>
            <a:ext cx="8229600" cy="263341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latin typeface="Times New Roman" pitchFamily="18" charset="0"/>
                <a:cs typeface="Times New Roman" pitchFamily="18" charset="0"/>
              </a:rPr>
              <a:t>From  our Internship at BHEL EDN, we were able to get better understanding about various electrical machines, electronic equipments, traction converters for Indian Railways. Their working principles .We also learned  a lot about the company’s workplace culture, the industrial, the industrial setting, and the entire manufacturing process.</a:t>
            </a:r>
          </a:p>
          <a:p>
            <a:pPr marL="285750" indent="-285750" algn="just">
              <a:lnSpc>
                <a:spcPct val="150000"/>
              </a:lnSpc>
              <a:buFont typeface="Arial" panose="020B0604020202020204" pitchFamily="34" charset="0"/>
              <a:buChar char="•"/>
            </a:pPr>
            <a:r>
              <a:rPr lang="en-US" sz="1600" dirty="0">
                <a:latin typeface="Times New Roman" pitchFamily="18" charset="0"/>
                <a:cs typeface="Times New Roman" pitchFamily="18" charset="0"/>
              </a:rPr>
              <a:t>This experience helped me think in a different way about solving problems. We learned the importance of paying  attention towards the teamwork ,communication and constructive attitude.</a:t>
            </a:r>
          </a:p>
        </p:txBody>
      </p:sp>
      <p:sp>
        <p:nvSpPr>
          <p:cNvPr id="10" name="TextBox 9">
            <a:extLst>
              <a:ext uri="{FF2B5EF4-FFF2-40B4-BE49-F238E27FC236}">
                <a16:creationId xmlns:a16="http://schemas.microsoft.com/office/drawing/2014/main" id="{7A87184B-E135-D536-F229-5AFA030AE5E7}"/>
              </a:ext>
            </a:extLst>
          </p:cNvPr>
          <p:cNvSpPr txBox="1"/>
          <p:nvPr/>
        </p:nvSpPr>
        <p:spPr>
          <a:xfrm>
            <a:off x="578004" y="2952750"/>
            <a:ext cx="7978698" cy="189474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itchFamily="18" charset="0"/>
              </a:rPr>
              <a:t>I also learnt to Practice teamwork in the course by identifying the roles, managing conflict, and participating in problem solving and finding out the better solutions related to their jobs. Not only they shared us the knowledge related to manufacturing the parts but also taught us the basic employability skills to sustain in a factory through completing the course, acting professionally and prioritizing duties. </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2787" y="285750"/>
            <a:ext cx="8147813" cy="382156"/>
          </a:xfrm>
          <a:prstGeom prst="rect">
            <a:avLst/>
          </a:prstGeom>
        </p:spPr>
        <p:txBody>
          <a:bodyPr vert="horz" wrap="square" lIns="0" tIns="12700" rIns="0" bIns="0" rtlCol="0">
            <a:spAutoFit/>
          </a:bodyPr>
          <a:lstStyle/>
          <a:p>
            <a:pPr marL="12700" algn="ctr">
              <a:lnSpc>
                <a:spcPct val="100000"/>
              </a:lnSpc>
              <a:spcBef>
                <a:spcPts val="100"/>
              </a:spcBef>
            </a:pPr>
            <a:r>
              <a:rPr sz="2400" u="none" spc="-5" dirty="0">
                <a:solidFill>
                  <a:srgbClr val="C00000"/>
                </a:solidFill>
                <a:uFill>
                  <a:solidFill>
                    <a:srgbClr val="90C225"/>
                  </a:solidFill>
                </a:uFill>
                <a:latin typeface="Times New Roman" panose="02020603050405020304" pitchFamily="18" charset="0"/>
                <a:cs typeface="Times New Roman" panose="02020603050405020304" pitchFamily="18" charset="0"/>
              </a:rPr>
              <a:t>C</a:t>
            </a:r>
            <a:r>
              <a:rPr sz="2400" u="none" spc="-15" dirty="0">
                <a:solidFill>
                  <a:srgbClr val="C00000"/>
                </a:solidFill>
                <a:uFill>
                  <a:solidFill>
                    <a:srgbClr val="90C225"/>
                  </a:solidFill>
                </a:uFill>
                <a:latin typeface="Times New Roman" panose="02020603050405020304" pitchFamily="18" charset="0"/>
                <a:cs typeface="Times New Roman" panose="02020603050405020304" pitchFamily="18" charset="0"/>
              </a:rPr>
              <a:t>O</a:t>
            </a:r>
            <a:r>
              <a:rPr sz="2400" u="none" spc="-5" dirty="0">
                <a:solidFill>
                  <a:srgbClr val="C00000"/>
                </a:solidFill>
                <a:uFill>
                  <a:solidFill>
                    <a:srgbClr val="90C225"/>
                  </a:solidFill>
                </a:uFill>
                <a:latin typeface="Times New Roman" panose="02020603050405020304" pitchFamily="18" charset="0"/>
                <a:cs typeface="Times New Roman" panose="02020603050405020304" pitchFamily="18" charset="0"/>
              </a:rPr>
              <a:t>N</a:t>
            </a:r>
            <a:r>
              <a:rPr sz="2400" u="none" spc="-15" dirty="0">
                <a:solidFill>
                  <a:srgbClr val="C00000"/>
                </a:solidFill>
                <a:uFill>
                  <a:solidFill>
                    <a:srgbClr val="90C225"/>
                  </a:solidFill>
                </a:uFill>
                <a:latin typeface="Times New Roman" panose="02020603050405020304" pitchFamily="18" charset="0"/>
                <a:cs typeface="Times New Roman" panose="02020603050405020304" pitchFamily="18" charset="0"/>
              </a:rPr>
              <a:t>T</a:t>
            </a:r>
            <a:r>
              <a:rPr sz="2400" u="none" spc="-5" dirty="0">
                <a:solidFill>
                  <a:srgbClr val="C00000"/>
                </a:solidFill>
                <a:uFill>
                  <a:solidFill>
                    <a:srgbClr val="90C225"/>
                  </a:solidFill>
                </a:uFill>
                <a:latin typeface="Times New Roman" panose="02020603050405020304" pitchFamily="18" charset="0"/>
                <a:cs typeface="Times New Roman" panose="02020603050405020304" pitchFamily="18" charset="0"/>
              </a:rPr>
              <a:t>EN</a:t>
            </a:r>
            <a:r>
              <a:rPr sz="2400" u="none" spc="-15" dirty="0">
                <a:solidFill>
                  <a:srgbClr val="C00000"/>
                </a:solidFill>
                <a:uFill>
                  <a:solidFill>
                    <a:srgbClr val="90C225"/>
                  </a:solidFill>
                </a:uFill>
                <a:latin typeface="Times New Roman" panose="02020603050405020304" pitchFamily="18" charset="0"/>
                <a:cs typeface="Times New Roman" panose="02020603050405020304" pitchFamily="18" charset="0"/>
              </a:rPr>
              <a:t>T</a:t>
            </a:r>
            <a:r>
              <a:rPr sz="2400" u="none" dirty="0">
                <a:solidFill>
                  <a:srgbClr val="C00000"/>
                </a:solidFill>
                <a:latin typeface="Times New Roman" panose="02020603050405020304" pitchFamily="18" charset="0"/>
                <a:cs typeface="Times New Roman" panose="02020603050405020304" pitchFamily="18" charset="0"/>
              </a:rPr>
              <a:t>S</a:t>
            </a:r>
          </a:p>
        </p:txBody>
      </p:sp>
      <p:sp>
        <p:nvSpPr>
          <p:cNvPr id="3" name="object 3"/>
          <p:cNvSpPr txBox="1"/>
          <p:nvPr/>
        </p:nvSpPr>
        <p:spPr>
          <a:xfrm>
            <a:off x="706627" y="634746"/>
            <a:ext cx="3512820" cy="289823"/>
          </a:xfrm>
          <a:prstGeom prst="rect">
            <a:avLst/>
          </a:prstGeom>
        </p:spPr>
        <p:txBody>
          <a:bodyPr vert="horz" wrap="square" lIns="0" tIns="12700" rIns="0" bIns="0" rtlCol="0">
            <a:spAutoFit/>
          </a:bodyPr>
          <a:lstStyle/>
          <a:p>
            <a:pPr marL="12700" marR="1665605">
              <a:lnSpc>
                <a:spcPct val="100000"/>
              </a:lnSpc>
              <a:spcBef>
                <a:spcPts val="100"/>
              </a:spcBef>
            </a:pPr>
            <a:r>
              <a:rPr sz="1800">
                <a:solidFill>
                  <a:srgbClr val="404040"/>
                </a:solidFill>
                <a:latin typeface="Times New Roman"/>
                <a:cs typeface="Times New Roman"/>
              </a:rPr>
              <a:t> </a:t>
            </a:r>
            <a:r>
              <a:rPr sz="1800" spc="5">
                <a:solidFill>
                  <a:srgbClr val="404040"/>
                </a:solidFill>
                <a:latin typeface="Times New Roman"/>
                <a:cs typeface="Times New Roman"/>
              </a:rPr>
              <a:t> </a:t>
            </a:r>
            <a:endParaRPr sz="1800">
              <a:latin typeface="Times New Roman"/>
              <a:cs typeface="Times New Roman"/>
            </a:endParaRPr>
          </a:p>
        </p:txBody>
      </p:sp>
      <p:sp>
        <p:nvSpPr>
          <p:cNvPr id="5" name="TextBox 4"/>
          <p:cNvSpPr txBox="1"/>
          <p:nvPr/>
        </p:nvSpPr>
        <p:spPr>
          <a:xfrm>
            <a:off x="1981200" y="1200150"/>
            <a:ext cx="3914647" cy="3400257"/>
          </a:xfrm>
          <a:prstGeom prst="rect">
            <a:avLst/>
          </a:prstGeom>
          <a:noFill/>
        </p:spPr>
        <p:txBody>
          <a:bodyPr wrap="square" rtlCol="0">
            <a:spAutoFit/>
          </a:bodyPr>
          <a:lstStyle/>
          <a:p>
            <a:pPr marL="171450" indent="-171450">
              <a:buFont typeface="Wingdings" panose="05000000000000000000" pitchFamily="2" charset="2"/>
              <a:buChar char="q"/>
            </a:pPr>
            <a:r>
              <a:rPr lang="en-US" sz="1400" dirty="0">
                <a:latin typeface="Times New Roman" pitchFamily="18" charset="0"/>
                <a:cs typeface="Times New Roman" pitchFamily="18" charset="0"/>
              </a:rPr>
              <a:t>INTRODUCTION</a:t>
            </a:r>
          </a:p>
          <a:p>
            <a:pPr>
              <a:buFont typeface="Arial" pitchFamily="34" charset="0"/>
              <a:buChar char="•"/>
            </a:pPr>
            <a:endParaRPr lang="en-US" sz="1400" dirty="0">
              <a:latin typeface="Times New Roman" pitchFamily="18" charset="0"/>
              <a:cs typeface="Times New Roman" pitchFamily="18" charset="0"/>
            </a:endParaRPr>
          </a:p>
          <a:p>
            <a:pPr marL="171450" indent="-171450">
              <a:buFont typeface="Wingdings" panose="05000000000000000000" pitchFamily="2" charset="2"/>
              <a:buChar char="q"/>
            </a:pPr>
            <a:r>
              <a:rPr lang="en-US" sz="1400" dirty="0">
                <a:latin typeface="Times New Roman" pitchFamily="18" charset="0"/>
                <a:cs typeface="Times New Roman" pitchFamily="18" charset="0"/>
              </a:rPr>
              <a:t>GATE CONTROLLER MODULE FOR TRACTION</a:t>
            </a:r>
          </a:p>
          <a:p>
            <a:pPr marL="285750" indent="-285750">
              <a:buFont typeface="Arial" panose="020B0604020202020204" pitchFamily="34" charset="0"/>
              <a:buChar char="•"/>
            </a:pPr>
            <a:r>
              <a:rPr lang="en-US" sz="1400" dirty="0">
                <a:latin typeface="Times New Roman" pitchFamily="18" charset="0"/>
                <a:cs typeface="Times New Roman" pitchFamily="18" charset="0"/>
              </a:rPr>
              <a:t>Essentials of  Auxiliary Gate Controller</a:t>
            </a:r>
          </a:p>
          <a:p>
            <a:pPr marL="285750" indent="-285750">
              <a:buFont typeface="Arial" panose="020B0604020202020204" pitchFamily="34" charset="0"/>
              <a:buChar char="•"/>
            </a:pPr>
            <a:r>
              <a:rPr lang="en-US" sz="1400" dirty="0">
                <a:latin typeface="Times New Roman" pitchFamily="18" charset="0"/>
                <a:cs typeface="Times New Roman" pitchFamily="18" charset="0"/>
              </a:rPr>
              <a:t>Hardware</a:t>
            </a:r>
          </a:p>
          <a:p>
            <a:pPr marL="285750" indent="-285750">
              <a:buFont typeface="Arial" panose="020B0604020202020204" pitchFamily="34" charset="0"/>
              <a:buChar char="•"/>
            </a:pPr>
            <a:r>
              <a:rPr lang="en-US" sz="1400" dirty="0">
                <a:latin typeface="Times New Roman" pitchFamily="18" charset="0"/>
                <a:cs typeface="Times New Roman" pitchFamily="18" charset="0"/>
              </a:rPr>
              <a:t>Testing Procedure for AG3AA With result</a:t>
            </a:r>
          </a:p>
          <a:p>
            <a:endParaRPr lang="en-US" sz="1400" dirty="0"/>
          </a:p>
          <a:p>
            <a:pPr marL="171450" indent="-171450">
              <a:buFont typeface="Wingdings" panose="05000000000000000000" pitchFamily="2" charset="2"/>
              <a:buChar char="q"/>
            </a:pPr>
            <a:r>
              <a:rPr lang="en-US" sz="1400" dirty="0">
                <a:latin typeface="Times New Roman" pitchFamily="18" charset="0"/>
                <a:cs typeface="Times New Roman" pitchFamily="18" charset="0"/>
              </a:rPr>
              <a:t>CONCLUSION</a:t>
            </a:r>
          </a:p>
          <a:p>
            <a:pPr marL="171450" indent="-171450">
              <a:buFont typeface="Wingdings" panose="05000000000000000000" pitchFamily="2" charset="2"/>
              <a:buChar char="q"/>
            </a:pPr>
            <a:endParaRPr lang="en-US" sz="1400" dirty="0"/>
          </a:p>
          <a:p>
            <a:pPr marL="171450" indent="-171450">
              <a:buFont typeface="Wingdings" panose="05000000000000000000" pitchFamily="2" charset="2"/>
              <a:buChar char="q"/>
            </a:pPr>
            <a:r>
              <a:rPr lang="en-US" sz="1400" dirty="0">
                <a:latin typeface="Times New Roman" pitchFamily="18" charset="0"/>
                <a:cs typeface="Times New Roman" pitchFamily="18" charset="0"/>
              </a:rPr>
              <a:t>REFERENCES</a:t>
            </a:r>
          </a:p>
          <a:p>
            <a:endParaRPr lang="en-IN" sz="1400" dirty="0"/>
          </a:p>
          <a:p>
            <a:endParaRPr lang="en-IN" sz="1400" dirty="0"/>
          </a:p>
          <a:p>
            <a:endParaRPr lang="en-US" sz="1400" dirty="0">
              <a:latin typeface="Times New Roman" pitchFamily="18" charset="0"/>
              <a:cs typeface="Times New Roman" pitchFamily="18" charset="0"/>
            </a:endParaRPr>
          </a:p>
          <a:p>
            <a:pPr>
              <a:buFont typeface="Arial" pitchFamily="34" charset="0"/>
              <a:buChar char="•"/>
            </a:pPr>
            <a:endParaRPr lang="en-US" sz="12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0699E7-91D0-CEB0-9B3D-023626A1600E}"/>
              </a:ext>
            </a:extLst>
          </p:cNvPr>
          <p:cNvSpPr txBox="1"/>
          <p:nvPr/>
        </p:nvSpPr>
        <p:spPr>
          <a:xfrm>
            <a:off x="609600" y="438150"/>
            <a:ext cx="6553200" cy="461665"/>
          </a:xfrm>
          <a:prstGeom prst="rect">
            <a:avLst/>
          </a:prstGeom>
          <a:noFill/>
        </p:spPr>
        <p:txBody>
          <a:bodyPr wrap="square">
            <a:spAutoFit/>
          </a:bodyPr>
          <a:lstStyle/>
          <a:p>
            <a:pPr algn="ctr"/>
            <a:r>
              <a:rPr lang="en-US" sz="2400" b="1" u="none" dirty="0">
                <a:solidFill>
                  <a:srgbClr val="C00000"/>
                </a:solidFill>
                <a:latin typeface="Times New Roman" pitchFamily="18" charset="0"/>
                <a:cs typeface="Times New Roman" pitchFamily="18" charset="0"/>
              </a:rPr>
              <a:t>REFERENCES</a:t>
            </a:r>
            <a:endParaRPr lang="en-IN" sz="2400" b="1" dirty="0">
              <a:solidFill>
                <a:srgbClr val="C00000"/>
              </a:solidFill>
            </a:endParaRPr>
          </a:p>
        </p:txBody>
      </p:sp>
      <p:sp>
        <p:nvSpPr>
          <p:cNvPr id="5" name="TextBox 4">
            <a:extLst>
              <a:ext uri="{FF2B5EF4-FFF2-40B4-BE49-F238E27FC236}">
                <a16:creationId xmlns:a16="http://schemas.microsoft.com/office/drawing/2014/main" id="{711F567E-F88C-AC5E-7892-48E670B03666}"/>
              </a:ext>
            </a:extLst>
          </p:cNvPr>
          <p:cNvSpPr txBox="1"/>
          <p:nvPr/>
        </p:nvSpPr>
        <p:spPr>
          <a:xfrm>
            <a:off x="609600" y="1200150"/>
            <a:ext cx="4575716" cy="1754326"/>
          </a:xfrm>
          <a:prstGeom prst="rect">
            <a:avLst/>
          </a:prstGeom>
          <a:noFill/>
        </p:spPr>
        <p:txBody>
          <a:bodyPr wrap="square">
            <a:spAutoFit/>
          </a:bodyPr>
          <a:lstStyle/>
          <a:p>
            <a:pPr lvl="0">
              <a:buFont typeface="Arial" pitchFamily="34" charset="0"/>
              <a:buChar char="•"/>
            </a:pPr>
            <a:r>
              <a:rPr lang="en-IN" sz="1800" u="sng" dirty="0">
                <a:latin typeface="Times New Roman" pitchFamily="18" charset="0"/>
                <a:cs typeface="Times New Roman" pitchFamily="18" charset="0"/>
                <a:hlinkClick r:id="rId2"/>
              </a:rPr>
              <a:t>www.bhel.com</a:t>
            </a:r>
            <a:endParaRPr lang="en-US" sz="1800" dirty="0">
              <a:latin typeface="Times New Roman" pitchFamily="18" charset="0"/>
              <a:cs typeface="Times New Roman" pitchFamily="18" charset="0"/>
            </a:endParaRPr>
          </a:p>
          <a:p>
            <a:pPr lvl="0">
              <a:buFont typeface="Arial" pitchFamily="34" charset="0"/>
              <a:buChar char="•"/>
            </a:pPr>
            <a:r>
              <a:rPr lang="en-IN" sz="1800" u="sng" dirty="0">
                <a:latin typeface="Times New Roman" pitchFamily="18" charset="0"/>
                <a:cs typeface="Times New Roman" pitchFamily="18" charset="0"/>
                <a:hlinkClick r:id="rId3"/>
              </a:rPr>
              <a:t>www.edn.bhel.com</a:t>
            </a:r>
            <a:endParaRPr lang="en-US" sz="1800" dirty="0">
              <a:latin typeface="Times New Roman" pitchFamily="18" charset="0"/>
              <a:cs typeface="Times New Roman" pitchFamily="18" charset="0"/>
            </a:endParaRPr>
          </a:p>
          <a:p>
            <a:pPr lvl="0">
              <a:buFont typeface="Arial" pitchFamily="34" charset="0"/>
              <a:buChar char="•"/>
            </a:pPr>
            <a:r>
              <a:rPr lang="en-IN" sz="1800" u="sng" dirty="0">
                <a:latin typeface="Times New Roman" pitchFamily="18" charset="0"/>
                <a:cs typeface="Times New Roman" pitchFamily="18" charset="0"/>
                <a:hlinkClick r:id="rId4"/>
              </a:rPr>
              <a:t>www.careers.bhel.in</a:t>
            </a:r>
            <a:endParaRPr lang="en-US" sz="1800" dirty="0">
              <a:latin typeface="Times New Roman" pitchFamily="18" charset="0"/>
              <a:cs typeface="Times New Roman" pitchFamily="18" charset="0"/>
            </a:endParaRPr>
          </a:p>
          <a:p>
            <a:pPr lvl="0">
              <a:buFont typeface="Arial" pitchFamily="34" charset="0"/>
              <a:buChar char="•"/>
            </a:pPr>
            <a:r>
              <a:rPr lang="en-IN" sz="1800" u="sng" dirty="0">
                <a:latin typeface="Times New Roman" pitchFamily="18" charset="0"/>
                <a:cs typeface="Times New Roman" pitchFamily="18" charset="0"/>
                <a:hlinkClick r:id="rId5"/>
              </a:rPr>
              <a:t>www.bheledn.com</a:t>
            </a:r>
            <a:endParaRPr lang="en-US" sz="1800" dirty="0">
              <a:latin typeface="Times New Roman" pitchFamily="18" charset="0"/>
              <a:cs typeface="Times New Roman" pitchFamily="18" charset="0"/>
            </a:endParaRPr>
          </a:p>
          <a:p>
            <a:pPr lvl="0">
              <a:buFont typeface="Arial" pitchFamily="34" charset="0"/>
              <a:buChar char="•"/>
            </a:pPr>
            <a:r>
              <a:rPr lang="en-IN" sz="1800" u="sng" dirty="0">
                <a:latin typeface="Times New Roman" pitchFamily="18" charset="0"/>
                <a:cs typeface="Times New Roman" pitchFamily="18" charset="0"/>
                <a:hlinkClick r:id="rId6"/>
              </a:rPr>
              <a:t>www.fresherslive.com</a:t>
            </a:r>
            <a:endParaRPr lang="en-US" sz="1800" dirty="0">
              <a:latin typeface="Times New Roman" pitchFamily="18" charset="0"/>
              <a:cs typeface="Times New Roman" pitchFamily="18" charset="0"/>
            </a:endParaRPr>
          </a:p>
          <a:p>
            <a:pPr lvl="0">
              <a:buFont typeface="Arial" pitchFamily="34" charset="0"/>
              <a:buChar char="•"/>
            </a:pPr>
            <a:r>
              <a:rPr lang="en-IN" sz="1800" u="sng" dirty="0">
                <a:latin typeface="Times New Roman" pitchFamily="18" charset="0"/>
                <a:cs typeface="Times New Roman" pitchFamily="18" charset="0"/>
                <a:hlinkClick r:id="rId7"/>
              </a:rPr>
              <a:t>www.fresherworld.com</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4426976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BCCEAD-9BC7-EFF6-1580-D5BC06822AC2}"/>
              </a:ext>
            </a:extLst>
          </p:cNvPr>
          <p:cNvSpPr/>
          <p:nvPr/>
        </p:nvSpPr>
        <p:spPr>
          <a:xfrm>
            <a:off x="685800" y="1504950"/>
            <a:ext cx="8001000" cy="2057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5000" b="0" i="0" u="none" dirty="0">
                <a:latin typeface="Times New Roman" pitchFamily="18" charset="0"/>
                <a:cs typeface="Times New Roman" pitchFamily="18" charset="0"/>
              </a:rPr>
              <a:t>THANK YOU</a:t>
            </a:r>
            <a:endParaRPr lang="en-IN" sz="5000" dirty="0"/>
          </a:p>
        </p:txBody>
      </p:sp>
    </p:spTree>
    <p:extLst>
      <p:ext uri="{BB962C8B-B14F-4D97-AF65-F5344CB8AC3E}">
        <p14:creationId xmlns:p14="http://schemas.microsoft.com/office/powerpoint/2010/main" val="135494222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40512" y="322021"/>
            <a:ext cx="8070088" cy="382156"/>
          </a:xfrm>
          <a:prstGeom prst="rect">
            <a:avLst/>
          </a:prstGeom>
        </p:spPr>
        <p:txBody>
          <a:bodyPr vert="horz" wrap="square" lIns="0" tIns="12700" rIns="0" bIns="0" rtlCol="0">
            <a:spAutoFit/>
          </a:bodyPr>
          <a:lstStyle/>
          <a:p>
            <a:pPr marL="12700" algn="ctr">
              <a:lnSpc>
                <a:spcPct val="100000"/>
              </a:lnSpc>
              <a:spcBef>
                <a:spcPts val="100"/>
              </a:spcBef>
            </a:pPr>
            <a:r>
              <a:rPr sz="2400" b="1" i="0" u="none" spc="-5" dirty="0">
                <a:solidFill>
                  <a:srgbClr val="C00000"/>
                </a:solidFill>
                <a:uFill>
                  <a:solidFill>
                    <a:srgbClr val="90C225"/>
                  </a:solidFill>
                </a:uFill>
                <a:latin typeface="Times New Roman"/>
                <a:cs typeface="Times New Roman"/>
              </a:rPr>
              <a:t>INTRODUCTION</a:t>
            </a:r>
            <a:endParaRPr sz="2400" b="1" i="0" u="none" dirty="0">
              <a:solidFill>
                <a:srgbClr val="C00000"/>
              </a:solidFill>
              <a:latin typeface="Times New Roman"/>
              <a:cs typeface="Times New Roman"/>
            </a:endParaRPr>
          </a:p>
        </p:txBody>
      </p:sp>
      <p:sp>
        <p:nvSpPr>
          <p:cNvPr id="4" name="object 4"/>
          <p:cNvSpPr txBox="1"/>
          <p:nvPr/>
        </p:nvSpPr>
        <p:spPr>
          <a:xfrm>
            <a:off x="609600" y="1047750"/>
            <a:ext cx="8153400" cy="3528338"/>
          </a:xfrm>
          <a:prstGeom prst="rect">
            <a:avLst/>
          </a:prstGeom>
        </p:spPr>
        <p:txBody>
          <a:bodyPr vert="horz" wrap="square" lIns="0" tIns="12065" rIns="0" bIns="0" rtlCol="0">
            <a:spAutoFit/>
          </a:bodyPr>
          <a:lstStyle/>
          <a:p>
            <a:pPr algn="just">
              <a:lnSpc>
                <a:spcPct val="150000"/>
              </a:lnSpc>
              <a:buFont typeface="Wingdings" pitchFamily="2" charset="2"/>
              <a:buChar char="Ø"/>
            </a:pPr>
            <a:r>
              <a:rPr lang="en-US" sz="1400" dirty="0">
                <a:latin typeface="Times New Roman" pitchFamily="18" charset="0"/>
                <a:cs typeface="Times New Roman" pitchFamily="18" charset="0"/>
              </a:rPr>
              <a:t>Bharat Heavy Electricals Limited (BHEL) owned and founded by the Government of India, is an engineering and manufacturing company based in New Delhi, India. Established in 1956, BHEL is India’s largest power generation equipment manufacturer.</a:t>
            </a:r>
          </a:p>
          <a:p>
            <a:pPr algn="just">
              <a:lnSpc>
                <a:spcPct val="150000"/>
              </a:lnSpc>
              <a:buFont typeface="Wingdings" pitchFamily="2" charset="2"/>
              <a:buChar char="Ø"/>
            </a:pPr>
            <a:r>
              <a:rPr lang="en-US" sz="1400" dirty="0">
                <a:latin typeface="Times New Roman" pitchFamily="18" charset="0"/>
                <a:cs typeface="Times New Roman" pitchFamily="18" charset="0"/>
              </a:rPr>
              <a:t>BHEL was established in 1956 ushering in the indigenous Heavy Electrical Equipment industry in India. Heavy Electricals (India) Limited was merged with BHEL in 1974. In 1991, BHEL was converted into a public limited company. Over time, it developed the capability to produce a variety of electrical, electronic and mechanical equipments for all sectors, including transmission, transportation, oil and gas and other allied industries.</a:t>
            </a:r>
            <a:r>
              <a:rPr lang="en-US" sz="1400" dirty="0"/>
              <a:t> </a:t>
            </a:r>
            <a:endParaRPr lang="en-US" sz="1400" dirty="0">
              <a:latin typeface="Times New Roman"/>
              <a:cs typeface="Times New Roman"/>
            </a:endParaRPr>
          </a:p>
          <a:p>
            <a:pPr algn="just">
              <a:lnSpc>
                <a:spcPct val="150000"/>
              </a:lnSpc>
              <a:buFont typeface="Wingdings" pitchFamily="2" charset="2"/>
              <a:buChar char="Ø"/>
            </a:pPr>
            <a:r>
              <a:rPr lang="en-US" sz="1400" dirty="0">
                <a:latin typeface="Times New Roman" pitchFamily="18" charset="0"/>
                <a:cs typeface="Times New Roman" pitchFamily="18" charset="0"/>
              </a:rPr>
              <a:t>BHEL is engaged in the design, engineering, manufacturing, construction, testing, commissioning and servicing of a wide range of products, systems and services for the core sectors of the economy, viz. power, transmission, industry, transportation, renewable energy, oil &amp; gas, and </a:t>
            </a:r>
            <a:r>
              <a:rPr lang="en-US" sz="1400" dirty="0" err="1">
                <a:latin typeface="Times New Roman" pitchFamily="18" charset="0"/>
                <a:cs typeface="Times New Roman" pitchFamily="18" charset="0"/>
              </a:rPr>
              <a:t>defence</a:t>
            </a:r>
            <a:r>
              <a:rPr lang="en-US" sz="1400" dirty="0">
                <a:latin typeface="Times New Roman" pitchFamily="18" charset="0"/>
                <a:cs typeface="Times New Roman" pitchFamily="18" charset="0"/>
              </a:rPr>
              <a:t>.</a:t>
            </a:r>
          </a:p>
          <a:p>
            <a:pPr>
              <a:lnSpc>
                <a:spcPct val="150000"/>
              </a:lnSpc>
            </a:pPr>
            <a:endParaRPr sz="14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53238"/>
            <a:ext cx="9067799" cy="880819"/>
          </a:xfrm>
          <a:prstGeom prst="rect">
            <a:avLst/>
          </a:prstGeom>
        </p:spPr>
        <p:txBody>
          <a:bodyPr vert="horz" wrap="square" lIns="0" tIns="12700" rIns="0" bIns="0" rtlCol="0">
            <a:spAutoFit/>
          </a:bodyPr>
          <a:lstStyle/>
          <a:p>
            <a:pPr algn="ctr">
              <a:lnSpc>
                <a:spcPct val="150000"/>
              </a:lnSpc>
            </a:pPr>
            <a:r>
              <a:rPr lang="en-US" sz="2000" b="1" dirty="0">
                <a:solidFill>
                  <a:srgbClr val="C00000"/>
                </a:solidFill>
                <a:latin typeface="Times New Roman" panose="02020603050405020304" pitchFamily="18" charset="0"/>
                <a:cs typeface="Times New Roman" panose="02020603050405020304" pitchFamily="18" charset="0"/>
              </a:rPr>
              <a:t> AUXILLARY GATE CONTROLLER MODULE FOR TRACTION</a:t>
            </a:r>
            <a:br>
              <a:rPr lang="en-US" sz="2000" dirty="0">
                <a:solidFill>
                  <a:srgbClr val="C00000"/>
                </a:solidFill>
                <a:latin typeface="Times New Roman" panose="02020603050405020304" pitchFamily="18" charset="0"/>
                <a:cs typeface="Times New Roman" panose="02020603050405020304" pitchFamily="18" charset="0"/>
              </a:rPr>
            </a:br>
            <a:endParaRPr sz="2000" dirty="0">
              <a:solidFill>
                <a:srgbClr val="C00000"/>
              </a:solidFill>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CD104BB3-4439-E52A-01F7-7839911B22FA}"/>
              </a:ext>
            </a:extLst>
          </p:cNvPr>
          <p:cNvSpPr txBox="1"/>
          <p:nvPr/>
        </p:nvSpPr>
        <p:spPr>
          <a:xfrm>
            <a:off x="376353" y="1034057"/>
            <a:ext cx="7934093" cy="3539430"/>
          </a:xfrm>
          <a:prstGeom prst="rect">
            <a:avLst/>
          </a:prstGeom>
          <a:noFill/>
        </p:spPr>
        <p:txBody>
          <a:bodyPr wrap="square">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An auxiliary gate controller module for traction typically refers to a component used in electric traction systems, such as those found in electric vehicles (EVs) or electric trains. This module controls auxiliary functions and subsystems, like heating, ventilation, air conditioning (HVAC), lighting, and other non propulsion systems.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It ensures efficient operation and management of these auxiliary systems within the overall traction system, helping to optimize energy usage and maintain passenger comfort. In the 6000HP Locomotives, Auxiliary Converters are used to supply three phase Auxiliary load and charge the 110VDC Battery.</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The Auxiliary converter units are mounted in the Machine room of the locomotive and are forced cooled. Each locomotive is equipped with identical three converters (Bur1, Bur 2 and Bur 3) each rated at 130KVA.</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The Auxiliary converters are powered through a separate secondary winding of the traction transformer. Input to the Auxiliary Converter is 1000VAC, 1ph, 50Hz. The output of the Auxiliary converter is 415VAC, 3Phase and 110VDc.</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21599"/>
            <a:ext cx="5113985" cy="677621"/>
          </a:xfrm>
          <a:prstGeom prst="rect">
            <a:avLst/>
          </a:prstGeom>
        </p:spPr>
        <p:txBody>
          <a:bodyPr vert="horz" wrap="square" lIns="0" tIns="12700" rIns="0" bIns="0" rtlCol="0">
            <a:spAutoFit/>
          </a:bodyPr>
          <a:lstStyle/>
          <a:p>
            <a:br>
              <a:rPr lang="en-US" sz="2400" dirty="0"/>
            </a:br>
            <a:endParaRPr sz="2400" dirty="0">
              <a:latin typeface="Times New Roman"/>
              <a:cs typeface="Times New Roman"/>
            </a:endParaRPr>
          </a:p>
        </p:txBody>
      </p:sp>
      <p:sp>
        <p:nvSpPr>
          <p:cNvPr id="4" name="TextBox 3"/>
          <p:cNvSpPr txBox="1"/>
          <p:nvPr/>
        </p:nvSpPr>
        <p:spPr>
          <a:xfrm>
            <a:off x="974802" y="728376"/>
            <a:ext cx="7391400" cy="553998"/>
          </a:xfrm>
          <a:prstGeom prst="rect">
            <a:avLst/>
          </a:prstGeom>
          <a:noFill/>
        </p:spPr>
        <p:txBody>
          <a:bodyPr wrap="square" rtlCol="0">
            <a:spAutoFit/>
          </a:bodyPr>
          <a:lstStyle/>
          <a:p>
            <a:pPr>
              <a:lnSpc>
                <a:spcPct val="150000"/>
              </a:lnSpc>
            </a:pPr>
            <a:endParaRPr lang="en-US" sz="1200" dirty="0">
              <a:latin typeface="Times New Roman" pitchFamily="18" charset="0"/>
              <a:cs typeface="Times New Roman" pitchFamily="18" charset="0"/>
            </a:endParaRPr>
          </a:p>
          <a:p>
            <a:endParaRPr lang="en-US" sz="12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AB8C8F3A-BDFF-C3F8-D16F-5077D92F7214}"/>
              </a:ext>
            </a:extLst>
          </p:cNvPr>
          <p:cNvPicPr>
            <a:picLocks noChangeAspect="1"/>
          </p:cNvPicPr>
          <p:nvPr/>
        </p:nvPicPr>
        <p:blipFill>
          <a:blip r:embed="rId2"/>
          <a:stretch>
            <a:fillRect/>
          </a:stretch>
        </p:blipFill>
        <p:spPr>
          <a:xfrm>
            <a:off x="469502" y="300061"/>
            <a:ext cx="3334215" cy="2121551"/>
          </a:xfrm>
          <a:prstGeom prst="rect">
            <a:avLst/>
          </a:prstGeom>
        </p:spPr>
      </p:pic>
      <p:pic>
        <p:nvPicPr>
          <p:cNvPr id="7" name="Picture 6">
            <a:extLst>
              <a:ext uri="{FF2B5EF4-FFF2-40B4-BE49-F238E27FC236}">
                <a16:creationId xmlns:a16="http://schemas.microsoft.com/office/drawing/2014/main" id="{B89E09A3-2F2C-48B9-40F7-A9A25EB28515}"/>
              </a:ext>
            </a:extLst>
          </p:cNvPr>
          <p:cNvPicPr>
            <a:picLocks noChangeAspect="1"/>
          </p:cNvPicPr>
          <p:nvPr/>
        </p:nvPicPr>
        <p:blipFill>
          <a:blip r:embed="rId3"/>
          <a:stretch>
            <a:fillRect/>
          </a:stretch>
        </p:blipFill>
        <p:spPr>
          <a:xfrm>
            <a:off x="5266385" y="2190315"/>
            <a:ext cx="3352800" cy="2438835"/>
          </a:xfrm>
          <a:prstGeom prst="rect">
            <a:avLst/>
          </a:prstGeom>
        </p:spPr>
      </p:pic>
      <p:sp>
        <p:nvSpPr>
          <p:cNvPr id="9" name="TextBox 8">
            <a:extLst>
              <a:ext uri="{FF2B5EF4-FFF2-40B4-BE49-F238E27FC236}">
                <a16:creationId xmlns:a16="http://schemas.microsoft.com/office/drawing/2014/main" id="{2E243711-6F17-A8E8-D7E1-D88588853E01}"/>
              </a:ext>
            </a:extLst>
          </p:cNvPr>
          <p:cNvSpPr txBox="1"/>
          <p:nvPr/>
        </p:nvSpPr>
        <p:spPr>
          <a:xfrm>
            <a:off x="3962400" y="128212"/>
            <a:ext cx="4800600" cy="2062103"/>
          </a:xfrm>
          <a:prstGeom prst="rect">
            <a:avLst/>
          </a:prstGeom>
          <a:noFill/>
        </p:spPr>
        <p:txBody>
          <a:bodyPr wrap="square">
            <a:spAutoFit/>
          </a:bodyPr>
          <a:lstStyle/>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Single phase input terminals </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Controlled rectifier (Fully-controlled Thyristor Bridge)</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DC-link inductor </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High Voltage indicator </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Buffer capacitor (Electrolytic capacitor) </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Over-voltage protection for the DC-link, with automatic crow-bar</a:t>
            </a:r>
          </a:p>
        </p:txBody>
      </p:sp>
      <p:sp>
        <p:nvSpPr>
          <p:cNvPr id="11" name="TextBox 10">
            <a:extLst>
              <a:ext uri="{FF2B5EF4-FFF2-40B4-BE49-F238E27FC236}">
                <a16:creationId xmlns:a16="http://schemas.microsoft.com/office/drawing/2014/main" id="{2A03EBBB-B7E0-91E0-9F43-B2F939B88AE1}"/>
              </a:ext>
            </a:extLst>
          </p:cNvPr>
          <p:cNvSpPr txBox="1"/>
          <p:nvPr/>
        </p:nvSpPr>
        <p:spPr>
          <a:xfrm>
            <a:off x="609600" y="2999368"/>
            <a:ext cx="4575716" cy="1323439"/>
          </a:xfrm>
          <a:prstGeom prst="rect">
            <a:avLst/>
          </a:prstGeom>
          <a:noFill/>
        </p:spPr>
        <p:txBody>
          <a:bodyPr wrap="square">
            <a:spAutoFit/>
          </a:bodyPr>
          <a:lstStyle/>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Three-phase IGBT-based 130KVA inverter with Discharge resistor. </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Three-phase output filter</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Auxiliary Controller Interface </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Three-phase output terminals</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D3A8-7459-3703-3DC9-7025BA703162}"/>
              </a:ext>
            </a:extLst>
          </p:cNvPr>
          <p:cNvSpPr>
            <a:spLocks noGrp="1"/>
          </p:cNvSpPr>
          <p:nvPr>
            <p:ph type="title"/>
          </p:nvPr>
        </p:nvSpPr>
        <p:spPr>
          <a:xfrm>
            <a:off x="76200" y="57150"/>
            <a:ext cx="9067800" cy="652933"/>
          </a:xfrm>
        </p:spPr>
        <p:txBody>
          <a:bodyPr>
            <a:norm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  Essentials of Auxiliary Gate Controllers</a:t>
            </a:r>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E19BCE-DB88-7950-935E-D99B843597A7}"/>
              </a:ext>
            </a:extLst>
          </p:cNvPr>
          <p:cNvSpPr>
            <a:spLocks noGrp="1"/>
          </p:cNvSpPr>
          <p:nvPr>
            <p:ph idx="1"/>
          </p:nvPr>
        </p:nvSpPr>
        <p:spPr>
          <a:xfrm>
            <a:off x="762000" y="819150"/>
            <a:ext cx="8305800" cy="4267200"/>
          </a:xfrm>
        </p:spPr>
        <p:txBody>
          <a:bodyPr>
            <a:normAutofit/>
          </a:bodyPr>
          <a:lstStyle/>
          <a:p>
            <a:pPr algn="just">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Safety </a:t>
            </a:r>
            <a:r>
              <a:rPr lang="en-US" sz="1600" dirty="0">
                <a:solidFill>
                  <a:schemeClr val="tx1"/>
                </a:solidFill>
                <a:latin typeface="Times New Roman" panose="02020603050405020304" pitchFamily="18" charset="0"/>
                <a:cs typeface="Times New Roman" panose="02020603050405020304" pitchFamily="18" charset="0"/>
              </a:rPr>
              <a:t>: Auxiliary gate controllers help manage access to critical areas like tracks, maintenance zones, or electrical substations, preventing unauthorized personnel from entering these potentially hazardous locations.</a:t>
            </a:r>
          </a:p>
          <a:p>
            <a:pPr algn="just">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Access Control </a:t>
            </a:r>
            <a:r>
              <a:rPr lang="en-US" sz="1600" dirty="0">
                <a:solidFill>
                  <a:schemeClr val="tx1"/>
                </a:solidFill>
                <a:latin typeface="Times New Roman" panose="02020603050405020304" pitchFamily="18" charset="0"/>
                <a:cs typeface="Times New Roman" panose="02020603050405020304" pitchFamily="18" charset="0"/>
              </a:rPr>
              <a:t>:Traction systems often have restricted areas that only authorized personnel should enter</a:t>
            </a:r>
            <a:r>
              <a:rPr lang="en-US" sz="1600" dirty="0">
                <a:solidFill>
                  <a:schemeClr val="tx1"/>
                </a:solidFill>
              </a:rPr>
              <a:t>. </a:t>
            </a:r>
          </a:p>
          <a:p>
            <a:pPr algn="just">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Security </a:t>
            </a:r>
            <a:r>
              <a:rPr lang="en-US" sz="1600" dirty="0">
                <a:solidFill>
                  <a:schemeClr val="tx1"/>
                </a:solidFill>
                <a:latin typeface="Times New Roman" panose="02020603050405020304" pitchFamily="18" charset="0"/>
                <a:cs typeface="Times New Roman" panose="02020603050405020304" pitchFamily="18" charset="0"/>
              </a:rPr>
              <a:t>:Protecting the infrastructure of a traction system is vital. </a:t>
            </a:r>
          </a:p>
          <a:p>
            <a:pPr algn="just">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Operational Efficiency </a:t>
            </a:r>
            <a:r>
              <a:rPr lang="en-US" sz="1600" dirty="0">
                <a:solidFill>
                  <a:schemeClr val="tx1"/>
                </a:solidFill>
                <a:latin typeface="Times New Roman" panose="02020603050405020304" pitchFamily="18" charset="0"/>
                <a:cs typeface="Times New Roman" panose="02020603050405020304" pitchFamily="18" charset="0"/>
              </a:rPr>
              <a:t>:Gate controllers is particularly important in busy transit hubs or maintenance yards.</a:t>
            </a:r>
          </a:p>
          <a:p>
            <a:pPr algn="just">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Data Logging </a:t>
            </a:r>
            <a:r>
              <a:rPr lang="en-US" sz="1600" dirty="0">
                <a:solidFill>
                  <a:schemeClr val="tx1"/>
                </a:solidFill>
                <a:latin typeface="Times New Roman" panose="02020603050405020304" pitchFamily="18" charset="0"/>
                <a:cs typeface="Times New Roman" panose="02020603050405020304" pitchFamily="18" charset="0"/>
              </a:rPr>
              <a:t>:Many auxiliary gate controllers are equipped with data logging capabilities.</a:t>
            </a:r>
          </a:p>
          <a:p>
            <a:pPr algn="just">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Integration</a:t>
            </a:r>
            <a:r>
              <a:rPr lang="en-US" sz="1600" dirty="0">
                <a:solidFill>
                  <a:schemeClr val="tx1"/>
                </a:solidFill>
                <a:latin typeface="Times New Roman" panose="02020603050405020304" pitchFamily="18" charset="0"/>
                <a:cs typeface="Times New Roman" panose="02020603050405020304" pitchFamily="18" charset="0"/>
              </a:rPr>
              <a:t> :These controllers can be integrated with other systems within the traction infrastructure, such as security cameras, to create a comprehensive and interconnected safety and security network. </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8127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02107" y="353097"/>
            <a:ext cx="2469693" cy="751488"/>
          </a:xfrm>
          <a:prstGeom prst="rect">
            <a:avLst/>
          </a:prstGeom>
        </p:spPr>
        <p:txBody>
          <a:bodyPr vert="horz" wrap="square" lIns="0" tIns="12700" rIns="0" bIns="0" rtlCol="0">
            <a:spAutoFit/>
          </a:bodyPr>
          <a:lstStyle/>
          <a:p>
            <a:pPr marL="12700" algn="ctr">
              <a:lnSpc>
                <a:spcPct val="100000"/>
              </a:lnSpc>
              <a:spcBef>
                <a:spcPts val="100"/>
              </a:spcBef>
            </a:pPr>
            <a:r>
              <a:rPr lang="en-US" sz="2400" b="1" dirty="0">
                <a:solidFill>
                  <a:srgbClr val="C00000"/>
                </a:solidFill>
                <a:latin typeface="Times New Roman" panose="02020603050405020304" pitchFamily="18" charset="0"/>
                <a:cs typeface="Times New Roman" panose="02020603050405020304" pitchFamily="18" charset="0"/>
              </a:rPr>
              <a:t>Hardware</a:t>
            </a:r>
            <a:r>
              <a:rPr lang="en-US" sz="2400" dirty="0">
                <a:solidFill>
                  <a:srgbClr val="C00000"/>
                </a:solidFill>
                <a:latin typeface="Times New Roman" panose="02020603050405020304" pitchFamily="18" charset="0"/>
                <a:cs typeface="Times New Roman" panose="02020603050405020304" pitchFamily="18" charset="0"/>
              </a:rPr>
              <a:t> </a:t>
            </a:r>
            <a:br>
              <a:rPr lang="en-US" sz="2400" dirty="0">
                <a:solidFill>
                  <a:srgbClr val="C00000"/>
                </a:solidFill>
                <a:latin typeface="Times New Roman" panose="02020603050405020304" pitchFamily="18" charset="0"/>
                <a:cs typeface="Times New Roman" panose="02020603050405020304" pitchFamily="18" charset="0"/>
              </a:rPr>
            </a:br>
            <a:endParaRPr sz="2400" b="0" i="0" u="none" dirty="0">
              <a:solidFill>
                <a:srgbClr val="C00000"/>
              </a:solidFill>
              <a:latin typeface="Times New Roman" pitchFamily="18" charset="0"/>
              <a:cs typeface="Times New Roman" pitchFamily="18" charset="0"/>
            </a:endParaRPr>
          </a:p>
        </p:txBody>
      </p:sp>
      <p:sp>
        <p:nvSpPr>
          <p:cNvPr id="10" name="TextBox 9"/>
          <p:cNvSpPr txBox="1"/>
          <p:nvPr/>
        </p:nvSpPr>
        <p:spPr>
          <a:xfrm>
            <a:off x="609600" y="1200150"/>
            <a:ext cx="7086600" cy="3046988"/>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Resistor </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Capacitors </a:t>
            </a:r>
          </a:p>
          <a:p>
            <a:pPr marL="285750" indent="-285750" algn="just">
              <a:buFont typeface="Arial" panose="020B0604020202020204" pitchFamily="34" charset="0"/>
              <a:buChar char="•"/>
            </a:pPr>
            <a:r>
              <a:rPr lang="en-IN" sz="1600" dirty="0" err="1">
                <a:latin typeface="Times New Roman" panose="02020603050405020304" pitchFamily="18" charset="0"/>
                <a:cs typeface="Times New Roman" panose="02020603050405020304" pitchFamily="18" charset="0"/>
              </a:rPr>
              <a:t>Semix</a:t>
            </a:r>
            <a:r>
              <a:rPr lang="en-IN" sz="1600" dirty="0">
                <a:latin typeface="Times New Roman" panose="02020603050405020304" pitchFamily="18" charset="0"/>
                <a:cs typeface="Times New Roman" panose="02020603050405020304" pitchFamily="18" charset="0"/>
              </a:rPr>
              <a:t> module </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BAT54S </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ACNV2601 </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74HCT14 </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BAV99 </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TC4426/TC4427/TC4428 41 </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IRFL014 </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MMBT2222A </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74AHCT14 </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SEMiX family</a:t>
            </a:r>
            <a:r>
              <a:rPr lang="en-US" sz="1600" dirty="0">
                <a:latin typeface="Times New Roman" panose="02020603050405020304" pitchFamily="18" charset="0"/>
                <a:cs typeface="Times New Roman" pitchFamily="18" charset="0"/>
              </a:rPr>
              <a:t> </a:t>
            </a:r>
          </a:p>
        </p:txBody>
      </p:sp>
      <p:pic>
        <p:nvPicPr>
          <p:cNvPr id="5" name="Picture 4">
            <a:extLst>
              <a:ext uri="{FF2B5EF4-FFF2-40B4-BE49-F238E27FC236}">
                <a16:creationId xmlns:a16="http://schemas.microsoft.com/office/drawing/2014/main" id="{267A92C3-0F91-FD36-C607-6702185761F2}"/>
              </a:ext>
            </a:extLst>
          </p:cNvPr>
          <p:cNvPicPr>
            <a:picLocks noChangeAspect="1"/>
          </p:cNvPicPr>
          <p:nvPr/>
        </p:nvPicPr>
        <p:blipFill>
          <a:blip r:embed="rId2"/>
          <a:stretch>
            <a:fillRect/>
          </a:stretch>
        </p:blipFill>
        <p:spPr>
          <a:xfrm>
            <a:off x="3508916" y="896362"/>
            <a:ext cx="5029201" cy="327677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C3908-98AE-6BF4-18E7-47999AC79019}"/>
              </a:ext>
            </a:extLst>
          </p:cNvPr>
          <p:cNvSpPr>
            <a:spLocks noGrp="1"/>
          </p:cNvSpPr>
          <p:nvPr>
            <p:ph type="title"/>
          </p:nvPr>
        </p:nvSpPr>
        <p:spPr>
          <a:xfrm>
            <a:off x="2590800" y="160315"/>
            <a:ext cx="3846506" cy="960668"/>
          </a:xfrm>
        </p:spPr>
        <p:txBody>
          <a:bodyPr>
            <a:normAutofit/>
          </a:bodyPr>
          <a:lstStyle/>
          <a:p>
            <a:pPr algn="ctr"/>
            <a:r>
              <a:rPr lang="en-US" sz="3200" dirty="0">
                <a:solidFill>
                  <a:srgbClr val="C00000"/>
                </a:solidFill>
                <a:latin typeface="Times New Roman" panose="02020603050405020304" pitchFamily="18" charset="0"/>
                <a:cs typeface="Times New Roman" panose="02020603050405020304" pitchFamily="18" charset="0"/>
              </a:rPr>
              <a:t>BAT54S</a:t>
            </a:r>
            <a:endParaRPr lang="en-IN" sz="3200" dirty="0">
              <a:solidFill>
                <a:srgbClr val="C00000"/>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C53B60D8-6AE8-1741-54BB-FD30F5D7FF74}"/>
              </a:ext>
            </a:extLst>
          </p:cNvPr>
          <p:cNvSpPr>
            <a:spLocks noGrp="1"/>
          </p:cNvSpPr>
          <p:nvPr>
            <p:ph sz="half" idx="1"/>
          </p:nvPr>
        </p:nvSpPr>
        <p:spPr>
          <a:xfrm>
            <a:off x="1057534" y="1276350"/>
            <a:ext cx="4133333" cy="3352800"/>
          </a:xfrm>
        </p:spPr>
        <p:txBody>
          <a:bodyPr>
            <a:normAutofit/>
          </a:bodyPr>
          <a:lstStyle/>
          <a:p>
            <a:pPr algn="just"/>
            <a:r>
              <a:rPr lang="en-US" sz="1800" dirty="0">
                <a:latin typeface="Times New Roman" panose="02020603050405020304" pitchFamily="18" charset="0"/>
                <a:cs typeface="Times New Roman" panose="02020603050405020304" pitchFamily="18" charset="0"/>
              </a:rPr>
              <a:t>The BAT54S is a Planar Schottky barrier diode with an integrated guard ring for stress protection, encapsulated in a small SOT23 (TO-236AB) Surface-Mounted Device (SMD) plastic package. This series comes in different part numbers: BAT54, BAT54C, BAT54A</a:t>
            </a:r>
            <a:endParaRPr lang="en-IN" sz="1800"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E1879D3F-1E2D-E6E6-71C4-C50E41E1EEA0}"/>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562600" y="733217"/>
            <a:ext cx="3289300" cy="3289300"/>
          </a:xfrm>
        </p:spPr>
      </p:pic>
    </p:spTree>
    <p:extLst>
      <p:ext uri="{BB962C8B-B14F-4D97-AF65-F5344CB8AC3E}">
        <p14:creationId xmlns:p14="http://schemas.microsoft.com/office/powerpoint/2010/main" val="1379424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384C-D0CA-F1C8-F69F-A2FEA83CC783}"/>
              </a:ext>
            </a:extLst>
          </p:cNvPr>
          <p:cNvSpPr>
            <a:spLocks noGrp="1"/>
          </p:cNvSpPr>
          <p:nvPr>
            <p:ph type="title"/>
          </p:nvPr>
        </p:nvSpPr>
        <p:spPr>
          <a:xfrm>
            <a:off x="3505200" y="285750"/>
            <a:ext cx="3313106" cy="960668"/>
          </a:xfrm>
        </p:spPr>
        <p:txBody>
          <a:bodyPr>
            <a:normAutofit/>
          </a:bodyPr>
          <a:lstStyle/>
          <a:p>
            <a:r>
              <a:rPr lang="en-IN" sz="3200" dirty="0">
                <a:solidFill>
                  <a:srgbClr val="C00000"/>
                </a:solidFill>
                <a:latin typeface="Times New Roman" panose="02020603050405020304" pitchFamily="18" charset="0"/>
                <a:cs typeface="Times New Roman" panose="02020603050405020304" pitchFamily="18" charset="0"/>
              </a:rPr>
              <a:t>ACNV2601</a:t>
            </a:r>
          </a:p>
        </p:txBody>
      </p:sp>
      <p:sp>
        <p:nvSpPr>
          <p:cNvPr id="3" name="Content Placeholder 2">
            <a:extLst>
              <a:ext uri="{FF2B5EF4-FFF2-40B4-BE49-F238E27FC236}">
                <a16:creationId xmlns:a16="http://schemas.microsoft.com/office/drawing/2014/main" id="{8D6F81C9-0332-3BBB-2952-3995404B171F}"/>
              </a:ext>
            </a:extLst>
          </p:cNvPr>
          <p:cNvSpPr>
            <a:spLocks noGrp="1"/>
          </p:cNvSpPr>
          <p:nvPr>
            <p:ph sz="half" idx="1"/>
          </p:nvPr>
        </p:nvSpPr>
        <p:spPr>
          <a:xfrm>
            <a:off x="990600" y="1273170"/>
            <a:ext cx="3958107" cy="3080867"/>
          </a:xfrm>
        </p:spPr>
        <p:txBody>
          <a:bodyPr>
            <a:normAutofit/>
          </a:bodyPr>
          <a:lstStyle/>
          <a:p>
            <a:pPr algn="just"/>
            <a:r>
              <a:rPr lang="en-US" sz="1800" dirty="0">
                <a:latin typeface="Times New Roman" panose="02020603050405020304" pitchFamily="18" charset="0"/>
                <a:cs typeface="Times New Roman" panose="02020603050405020304" pitchFamily="18" charset="0"/>
              </a:rPr>
              <a:t>The ACNV2601 is an optically coupled gate that combines a </a:t>
            </a:r>
            <a:r>
              <a:rPr lang="en-US" sz="1800" dirty="0" err="1">
                <a:latin typeface="Times New Roman" panose="02020603050405020304" pitchFamily="18" charset="0"/>
                <a:cs typeface="Times New Roman" panose="02020603050405020304" pitchFamily="18" charset="0"/>
              </a:rPr>
              <a:t>AlGaAs</a:t>
            </a:r>
            <a:r>
              <a:rPr lang="en-US" sz="1800" dirty="0">
                <a:latin typeface="Times New Roman" panose="02020603050405020304" pitchFamily="18" charset="0"/>
                <a:cs typeface="Times New Roman" panose="02020603050405020304" pitchFamily="18" charset="0"/>
              </a:rPr>
              <a:t> light emitting diode and an integrated photo detector housed in a widebody package. The distance-through-insulation (DTI) between the emitting diode and photo-detector is 2mm. The output of the detector IC is an open collector Schottky clamped transistor.</a:t>
            </a:r>
            <a:endParaRPr lang="en-IN" sz="18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3179D9FC-7635-5265-C3FC-0B978AB4896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37596" y="1246418"/>
            <a:ext cx="3149203" cy="3072967"/>
          </a:xfrm>
        </p:spPr>
      </p:pic>
    </p:spTree>
    <p:extLst>
      <p:ext uri="{BB962C8B-B14F-4D97-AF65-F5344CB8AC3E}">
        <p14:creationId xmlns:p14="http://schemas.microsoft.com/office/powerpoint/2010/main" val="426962476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1028</TotalTime>
  <Words>1332</Words>
  <Application>Microsoft Office PowerPoint</Application>
  <PresentationFormat>On-screen Show (16:9)</PresentationFormat>
  <Paragraphs>113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Times New Roman</vt:lpstr>
      <vt:lpstr>Wingdings</vt:lpstr>
      <vt:lpstr>Wingdings 3</vt:lpstr>
      <vt:lpstr>Wisp</vt:lpstr>
      <vt:lpstr> </vt:lpstr>
      <vt:lpstr>CONTENTS</vt:lpstr>
      <vt:lpstr>INTRODUCTION</vt:lpstr>
      <vt:lpstr> AUXILLARY GATE CONTROLLER MODULE FOR TRACTION </vt:lpstr>
      <vt:lpstr> </vt:lpstr>
      <vt:lpstr>  Essentials of Auxiliary Gate Controllers</vt:lpstr>
      <vt:lpstr>Hardware  </vt:lpstr>
      <vt:lpstr>BAT54S</vt:lpstr>
      <vt:lpstr>ACNV2601</vt:lpstr>
      <vt:lpstr>    74HCT14</vt:lpstr>
      <vt:lpstr>                              BAV99</vt:lpstr>
      <vt:lpstr>        TC4426/TC4427/TC4428</vt:lpstr>
      <vt:lpstr>IRFL014</vt:lpstr>
      <vt:lpstr>                 MMBT2222A</vt:lpstr>
      <vt:lpstr>                   74AHCT14</vt:lpstr>
      <vt:lpstr>                  SEMiX Family</vt:lpstr>
      <vt:lpstr>PowerPoint Presentation</vt:lpstr>
      <vt:lpstr>Test Result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 Inter Seminar On “Design of 16 Bit Carry Select Adder using 180nm Technology”</dc:title>
  <dc:creator>Ashwin Goutham G</dc:creator>
  <cp:lastModifiedBy>20EC007_ Apoorva_M</cp:lastModifiedBy>
  <cp:revision>110</cp:revision>
  <dcterms:created xsi:type="dcterms:W3CDTF">2023-02-24T12:59:19Z</dcterms:created>
  <dcterms:modified xsi:type="dcterms:W3CDTF">2024-03-25T13:14:13Z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2021-06-10T00:00:00Z</vt:filetime>
  </property>
  <property fmtid="{D5CDD505-2E9C-101B-9397-08002B2CF9AE}" pid="3" name="Creator">
    <vt:lpwstr>Microsoft® PowerPoint® 2016</vt:lpwstr>
  </property>
  <property fmtid="{D5CDD505-2E9C-101B-9397-08002B2CF9AE}" pid="4" name="LastSaved">
    <vt:filetime>2023-02-24T00:00:00Z</vt:filetime>
  </property>
</Properties>
</file>