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notesMasterIdLst>
    <p:notesMasterId r:id="rId35"/>
  </p:notesMasterIdLst>
  <p:sldIdLst>
    <p:sldId id="264" r:id="rId2"/>
    <p:sldId id="256" r:id="rId3"/>
    <p:sldId id="266" r:id="rId4"/>
    <p:sldId id="265" r:id="rId5"/>
    <p:sldId id="257" r:id="rId6"/>
    <p:sldId id="267" r:id="rId7"/>
    <p:sldId id="276" r:id="rId8"/>
    <p:sldId id="268" r:id="rId9"/>
    <p:sldId id="269" r:id="rId10"/>
    <p:sldId id="270" r:id="rId11"/>
    <p:sldId id="271" r:id="rId12"/>
    <p:sldId id="302" r:id="rId13"/>
    <p:sldId id="303" r:id="rId14"/>
    <p:sldId id="295" r:id="rId15"/>
    <p:sldId id="286" r:id="rId16"/>
    <p:sldId id="288" r:id="rId17"/>
    <p:sldId id="300" r:id="rId18"/>
    <p:sldId id="275" r:id="rId19"/>
    <p:sldId id="289" r:id="rId20"/>
    <p:sldId id="290" r:id="rId21"/>
    <p:sldId id="291" r:id="rId22"/>
    <p:sldId id="292" r:id="rId23"/>
    <p:sldId id="293" r:id="rId24"/>
    <p:sldId id="294" r:id="rId25"/>
    <p:sldId id="296" r:id="rId26"/>
    <p:sldId id="301" r:id="rId27"/>
    <p:sldId id="272" r:id="rId28"/>
    <p:sldId id="258" r:id="rId29"/>
    <p:sldId id="273" r:id="rId30"/>
    <p:sldId id="260" r:id="rId31"/>
    <p:sldId id="287" r:id="rId32"/>
    <p:sldId id="274" r:id="rId33"/>
    <p:sldId id="262" r:id="rId34"/>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65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B561AAAD-FFD9-4370-A908-B8A08812B5E8}" type="datetimeFigureOut">
              <a:rPr lang="en-IN" smtClean="0"/>
              <a:t>24-04-2024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F2A3A94-FD6B-4B5C-A94D-B4D187FF5081}" type="slidenum">
              <a:rPr lang="en-IN" smtClean="0"/>
              <a:t>‹#›</a:t>
            </a:fld>
            <a:endParaRPr lang="en-IN"/>
          </a:p>
        </p:txBody>
      </p:sp>
    </p:spTree>
    <p:extLst>
      <p:ext uri="{BB962C8B-B14F-4D97-AF65-F5344CB8AC3E}">
        <p14:creationId xmlns:p14="http://schemas.microsoft.com/office/powerpoint/2010/main" val="23732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2A3A94-FD6B-4B5C-A94D-B4D187FF5081}" type="slidenum">
              <a:rPr lang="en-IN" smtClean="0"/>
              <a:t>1</a:t>
            </a:fld>
            <a:endParaRPr lang="en-IN"/>
          </a:p>
        </p:txBody>
      </p:sp>
    </p:spTree>
    <p:extLst>
      <p:ext uri="{BB962C8B-B14F-4D97-AF65-F5344CB8AC3E}">
        <p14:creationId xmlns:p14="http://schemas.microsoft.com/office/powerpoint/2010/main" val="378683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6518" y="3776557"/>
            <a:ext cx="13382385" cy="3398362"/>
          </a:xfrm>
        </p:spPr>
        <p:txBody>
          <a:bodyPr anchor="b">
            <a:normAutofit/>
          </a:bodyPr>
          <a:lstStyle>
            <a:lvl1pPr>
              <a:defRPr sz="8105"/>
            </a:lvl1pPr>
          </a:lstStyle>
          <a:p>
            <a:r>
              <a:rPr lang="en-US"/>
              <a:t>Click to edit Master title style</a:t>
            </a:r>
            <a:endParaRPr lang="en-US" dirty="0"/>
          </a:p>
        </p:txBody>
      </p:sp>
      <p:sp>
        <p:nvSpPr>
          <p:cNvPr id="3" name="Subtitle 2"/>
          <p:cNvSpPr>
            <a:spLocks noGrp="1"/>
          </p:cNvSpPr>
          <p:nvPr>
            <p:ph type="subTitle" idx="1"/>
          </p:nvPr>
        </p:nvSpPr>
        <p:spPr>
          <a:xfrm>
            <a:off x="3886518" y="7174916"/>
            <a:ext cx="13382385" cy="1691510"/>
          </a:xfrm>
        </p:spPr>
        <p:txBody>
          <a:bodyPr anchor="t"/>
          <a:lstStyle>
            <a:lvl1pPr marL="0" indent="0" algn="l">
              <a:buNone/>
              <a:defRPr>
                <a:solidFill>
                  <a:schemeClr val="tx1">
                    <a:lumMod val="65000"/>
                    <a:lumOff val="35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6493723"/>
            <a:ext cx="2618795" cy="1169325"/>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8273" y="6802699"/>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6919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516" y="915529"/>
            <a:ext cx="13382385" cy="4681332"/>
          </a:xfrm>
        </p:spPr>
        <p:txBody>
          <a:bodyPr anchor="ctr">
            <a:normAutofit/>
          </a:bodyPr>
          <a:lstStyle>
            <a:lvl1pPr algn="l">
              <a:defRPr sz="7205" b="0" cap="none"/>
            </a:lvl1pPr>
          </a:lstStyle>
          <a:p>
            <a:r>
              <a:rPr lang="en-US"/>
              <a:t>Click to edit Master title style</a:t>
            </a:r>
            <a:endParaRPr lang="en-US" dirty="0"/>
          </a:p>
        </p:txBody>
      </p:sp>
      <p:sp>
        <p:nvSpPr>
          <p:cNvPr id="3" name="Text Placeholder 2"/>
          <p:cNvSpPr>
            <a:spLocks noGrp="1"/>
          </p:cNvSpPr>
          <p:nvPr>
            <p:ph type="body" idx="1"/>
          </p:nvPr>
        </p:nvSpPr>
        <p:spPr>
          <a:xfrm>
            <a:off x="3886516" y="6539132"/>
            <a:ext cx="13382385" cy="2336677"/>
          </a:xfrm>
        </p:spPr>
        <p:txBody>
          <a:bodyPr anchor="ctr">
            <a:normAutofit/>
          </a:bodyPr>
          <a:lstStyle>
            <a:lvl1pPr marL="0" indent="0" algn="l">
              <a:buNone/>
              <a:defRPr sz="2702">
                <a:solidFill>
                  <a:schemeClr val="tx1">
                    <a:lumMod val="65000"/>
                    <a:lumOff val="3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6287" y="4773149"/>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8273" y="4872217"/>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456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7892" y="915529"/>
            <a:ext cx="12599633" cy="4348762"/>
          </a:xfrm>
        </p:spPr>
        <p:txBody>
          <a:bodyPr anchor="ctr">
            <a:normAutofit/>
          </a:bodyPr>
          <a:lstStyle>
            <a:lvl1pPr algn="l">
              <a:defRPr sz="7205"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5929" y="5264291"/>
            <a:ext cx="11312682" cy="572206"/>
          </a:xfrm>
        </p:spPr>
        <p:txBody>
          <a:bodyPr anchor="ctr">
            <a:noAutofit/>
          </a:bodyPr>
          <a:lstStyle>
            <a:lvl1pPr marL="0" indent="0">
              <a:buFontTx/>
              <a:buNone/>
              <a:defRPr sz="2402">
                <a:solidFill>
                  <a:schemeClr val="tx1">
                    <a:lumMod val="50000"/>
                    <a:lumOff val="50000"/>
                  </a:schemeClr>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Edit Master text styles</a:t>
            </a:r>
          </a:p>
        </p:txBody>
      </p:sp>
      <p:sp>
        <p:nvSpPr>
          <p:cNvPr id="3" name="Text Placeholder 2"/>
          <p:cNvSpPr>
            <a:spLocks noGrp="1"/>
          </p:cNvSpPr>
          <p:nvPr>
            <p:ph type="body" idx="1"/>
          </p:nvPr>
        </p:nvSpPr>
        <p:spPr>
          <a:xfrm>
            <a:off x="3886516" y="6539132"/>
            <a:ext cx="13382385" cy="2336677"/>
          </a:xfrm>
        </p:spPr>
        <p:txBody>
          <a:bodyPr anchor="ctr">
            <a:normAutofit/>
          </a:bodyPr>
          <a:lstStyle>
            <a:lvl1pPr marL="0" indent="0" algn="l">
              <a:buNone/>
              <a:defRPr sz="2702">
                <a:solidFill>
                  <a:schemeClr val="tx1">
                    <a:lumMod val="65000"/>
                    <a:lumOff val="3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6287" y="4773149"/>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8273" y="4872217"/>
            <a:ext cx="1170463" cy="548364"/>
          </a:xfrm>
        </p:spPr>
        <p:txBody>
          <a:bodyPr/>
          <a:lstStyle/>
          <a:p>
            <a:fld id="{B6F15528-21DE-4FAA-801E-634DDDAF4B2B}" type="slidenum">
              <a:rPr lang="en-IN" smtClean="0"/>
              <a:t>‹#›</a:t>
            </a:fld>
            <a:endParaRPr lang="en-IN"/>
          </a:p>
        </p:txBody>
      </p:sp>
      <p:sp>
        <p:nvSpPr>
          <p:cNvPr id="14" name="TextBox 13"/>
          <p:cNvSpPr txBox="1"/>
          <p:nvPr/>
        </p:nvSpPr>
        <p:spPr>
          <a:xfrm>
            <a:off x="3704048" y="973207"/>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solidFill>
                <a:effectLst/>
                <a:latin typeface="Arial"/>
              </a:rPr>
              <a:t>“</a:t>
            </a:r>
          </a:p>
        </p:txBody>
      </p:sp>
      <p:sp>
        <p:nvSpPr>
          <p:cNvPr id="15" name="TextBox 14"/>
          <p:cNvSpPr txBox="1"/>
          <p:nvPr/>
        </p:nvSpPr>
        <p:spPr>
          <a:xfrm>
            <a:off x="16683856" y="436333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420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6517" y="3662116"/>
            <a:ext cx="13382387" cy="4092314"/>
          </a:xfrm>
        </p:spPr>
        <p:txBody>
          <a:bodyPr anchor="b">
            <a:normAutofit/>
          </a:bodyPr>
          <a:lstStyle>
            <a:lvl1pPr algn="l">
              <a:defRPr sz="7205" b="0"/>
            </a:lvl1pPr>
          </a:lstStyle>
          <a:p>
            <a:r>
              <a:rPr lang="en-US"/>
              <a:t>Click to edit Master title style</a:t>
            </a:r>
            <a:endParaRPr lang="en-US" dirty="0"/>
          </a:p>
        </p:txBody>
      </p:sp>
      <p:sp>
        <p:nvSpPr>
          <p:cNvPr id="4" name="Text Placeholder 3"/>
          <p:cNvSpPr>
            <a:spLocks noGrp="1"/>
          </p:cNvSpPr>
          <p:nvPr>
            <p:ph type="body" sz="half" idx="2"/>
          </p:nvPr>
        </p:nvSpPr>
        <p:spPr>
          <a:xfrm>
            <a:off x="3886517" y="7781996"/>
            <a:ext cx="13382387" cy="109578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7" y="7376684"/>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8273" y="7483859"/>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115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7892" y="915529"/>
            <a:ext cx="12599633" cy="4348762"/>
          </a:xfrm>
        </p:spPr>
        <p:txBody>
          <a:bodyPr anchor="ctr">
            <a:normAutofit/>
          </a:bodyPr>
          <a:lstStyle>
            <a:lvl1pPr algn="l">
              <a:defRPr sz="7205"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6515" y="6523143"/>
            <a:ext cx="13382387" cy="1258852"/>
          </a:xfrm>
        </p:spPr>
        <p:txBody>
          <a:bodyPr anchor="b">
            <a:noAutofit/>
          </a:bodyPr>
          <a:lstStyle>
            <a:lvl1pPr marL="0" indent="0">
              <a:buFontTx/>
              <a:buNone/>
              <a:defRPr sz="3602">
                <a:solidFill>
                  <a:schemeClr val="accent1"/>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Edit Master text styles</a:t>
            </a:r>
          </a:p>
        </p:txBody>
      </p:sp>
      <p:sp>
        <p:nvSpPr>
          <p:cNvPr id="4" name="Text Placeholder 3"/>
          <p:cNvSpPr>
            <a:spLocks noGrp="1"/>
          </p:cNvSpPr>
          <p:nvPr>
            <p:ph type="body" sz="half" idx="2"/>
          </p:nvPr>
        </p:nvSpPr>
        <p:spPr>
          <a:xfrm>
            <a:off x="3886517" y="7781996"/>
            <a:ext cx="13382387" cy="109578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6287" y="7376684"/>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8273" y="7483859"/>
            <a:ext cx="1170463" cy="548364"/>
          </a:xfrm>
        </p:spPr>
        <p:txBody>
          <a:bodyPr/>
          <a:lstStyle/>
          <a:p>
            <a:fld id="{B6F15528-21DE-4FAA-801E-634DDDAF4B2B}" type="slidenum">
              <a:rPr lang="en-IN" smtClean="0"/>
              <a:t>‹#›</a:t>
            </a:fld>
            <a:endParaRPr lang="en-IN"/>
          </a:p>
        </p:txBody>
      </p:sp>
      <p:sp>
        <p:nvSpPr>
          <p:cNvPr id="17" name="TextBox 16"/>
          <p:cNvSpPr txBox="1"/>
          <p:nvPr/>
        </p:nvSpPr>
        <p:spPr>
          <a:xfrm>
            <a:off x="3704048" y="973207"/>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solidFill>
                <a:effectLst/>
                <a:latin typeface="Arial"/>
              </a:rPr>
              <a:t>“</a:t>
            </a:r>
          </a:p>
        </p:txBody>
      </p:sp>
      <p:sp>
        <p:nvSpPr>
          <p:cNvPr id="18" name="TextBox 17"/>
          <p:cNvSpPr txBox="1"/>
          <p:nvPr/>
        </p:nvSpPr>
        <p:spPr>
          <a:xfrm>
            <a:off x="16683856" y="436333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222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6516" y="942273"/>
            <a:ext cx="13382385" cy="4325363"/>
          </a:xfrm>
        </p:spPr>
        <p:txBody>
          <a:bodyPr anchor="ctr">
            <a:normAutofit/>
          </a:bodyPr>
          <a:lstStyle>
            <a:lvl1pPr algn="l">
              <a:defRPr sz="7205" b="0"/>
            </a:lvl1pPr>
          </a:lstStyle>
          <a:p>
            <a:r>
              <a:rPr lang="en-US"/>
              <a:t>Click to edit Master title style</a:t>
            </a:r>
            <a:endParaRPr lang="en-US" dirty="0"/>
          </a:p>
        </p:txBody>
      </p:sp>
      <p:sp>
        <p:nvSpPr>
          <p:cNvPr id="21" name="Text Placeholder 9"/>
          <p:cNvSpPr>
            <a:spLocks noGrp="1"/>
          </p:cNvSpPr>
          <p:nvPr>
            <p:ph type="body" sz="quarter" idx="13"/>
          </p:nvPr>
        </p:nvSpPr>
        <p:spPr>
          <a:xfrm>
            <a:off x="3886515" y="6523143"/>
            <a:ext cx="13382387" cy="1258852"/>
          </a:xfrm>
        </p:spPr>
        <p:txBody>
          <a:bodyPr anchor="b">
            <a:noAutofit/>
          </a:bodyPr>
          <a:lstStyle>
            <a:lvl1pPr marL="0" indent="0">
              <a:buFontTx/>
              <a:buNone/>
              <a:defRPr sz="3602">
                <a:solidFill>
                  <a:schemeClr val="accent1"/>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Edit Master text styles</a:t>
            </a:r>
          </a:p>
        </p:txBody>
      </p:sp>
      <p:sp>
        <p:nvSpPr>
          <p:cNvPr id="4" name="Text Placeholder 3"/>
          <p:cNvSpPr>
            <a:spLocks noGrp="1"/>
          </p:cNvSpPr>
          <p:nvPr>
            <p:ph type="body" sz="half" idx="2"/>
          </p:nvPr>
        </p:nvSpPr>
        <p:spPr>
          <a:xfrm>
            <a:off x="3886517" y="7781996"/>
            <a:ext cx="13382387" cy="1095784"/>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7" y="7376684"/>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8273" y="7483859"/>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7197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179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51901" y="942270"/>
            <a:ext cx="3313701" cy="793551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6515" y="942270"/>
            <a:ext cx="9722247" cy="79355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1684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2089" y="937321"/>
            <a:ext cx="13376814" cy="1923707"/>
          </a:xfrm>
        </p:spPr>
        <p:txBody>
          <a:bodyPr/>
          <a:lstStyle/>
          <a:p>
            <a:r>
              <a:rPr lang="en-US"/>
              <a:t>Click to edit Master title style</a:t>
            </a:r>
            <a:endParaRPr lang="en-US" dirty="0"/>
          </a:p>
        </p:txBody>
      </p:sp>
      <p:sp>
        <p:nvSpPr>
          <p:cNvPr id="3" name="Content Placeholder 2"/>
          <p:cNvSpPr>
            <a:spLocks noGrp="1"/>
          </p:cNvSpPr>
          <p:nvPr>
            <p:ph idx="1"/>
          </p:nvPr>
        </p:nvSpPr>
        <p:spPr>
          <a:xfrm>
            <a:off x="3886515" y="3204351"/>
            <a:ext cx="13382387" cy="56734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2808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6516" y="3091938"/>
            <a:ext cx="13382385" cy="2205920"/>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3886516" y="5301731"/>
            <a:ext cx="13382385" cy="1292193"/>
          </a:xfrm>
        </p:spPr>
        <p:txBody>
          <a:bodyPr anchor="t"/>
          <a:lstStyle>
            <a:lvl1pPr marL="0" indent="0" algn="l">
              <a:buNone/>
              <a:defRPr sz="3002">
                <a:solidFill>
                  <a:schemeClr val="tx1">
                    <a:lumMod val="65000"/>
                    <a:lumOff val="3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6287" y="4773149"/>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8273" y="4872217"/>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5827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515" y="3204351"/>
            <a:ext cx="6475290" cy="56734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93611" y="3193270"/>
            <a:ext cx="6475290" cy="56734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8273" y="1183132"/>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30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12121" y="2962708"/>
            <a:ext cx="5993257"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Edit Master text styles</a:t>
            </a:r>
          </a:p>
        </p:txBody>
      </p:sp>
      <p:sp>
        <p:nvSpPr>
          <p:cNvPr id="4" name="Content Placeholder 3"/>
          <p:cNvSpPr>
            <a:spLocks noGrp="1"/>
          </p:cNvSpPr>
          <p:nvPr>
            <p:ph sz="half" idx="2"/>
          </p:nvPr>
        </p:nvSpPr>
        <p:spPr>
          <a:xfrm>
            <a:off x="3886516" y="3828169"/>
            <a:ext cx="6518863" cy="5037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67764" y="2957860"/>
            <a:ext cx="6002667"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Edit Master text styles</a:t>
            </a:r>
          </a:p>
        </p:txBody>
      </p:sp>
      <p:sp>
        <p:nvSpPr>
          <p:cNvPr id="6" name="Content Placeholder 5"/>
          <p:cNvSpPr>
            <a:spLocks noGrp="1"/>
          </p:cNvSpPr>
          <p:nvPr>
            <p:ph sz="quarter" idx="4"/>
          </p:nvPr>
        </p:nvSpPr>
        <p:spPr>
          <a:xfrm>
            <a:off x="10757901" y="3823321"/>
            <a:ext cx="6512530" cy="5037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8273" y="1183132"/>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382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2373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187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516" y="669958"/>
            <a:ext cx="5261450" cy="1466276"/>
          </a:xfrm>
        </p:spPr>
        <p:txBody>
          <a:bodyPr anchor="b"/>
          <a:lstStyle>
            <a:lvl1pPr algn="l">
              <a:defRPr sz="3002" b="0"/>
            </a:lvl1pPr>
          </a:lstStyle>
          <a:p>
            <a:r>
              <a:rPr lang="en-US"/>
              <a:t>Click to edit Master title style</a:t>
            </a:r>
            <a:endParaRPr lang="en-US" dirty="0"/>
          </a:p>
        </p:txBody>
      </p:sp>
      <p:sp>
        <p:nvSpPr>
          <p:cNvPr id="3" name="Content Placeholder 2"/>
          <p:cNvSpPr>
            <a:spLocks noGrp="1"/>
          </p:cNvSpPr>
          <p:nvPr>
            <p:ph idx="1"/>
          </p:nvPr>
        </p:nvSpPr>
        <p:spPr>
          <a:xfrm>
            <a:off x="9491104" y="669959"/>
            <a:ext cx="7777798" cy="813247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6516" y="2400880"/>
            <a:ext cx="5261450" cy="6401547"/>
          </a:xfrm>
        </p:spPr>
        <p:txBody>
          <a:bodyPr/>
          <a:lstStyle>
            <a:lvl1pPr marL="0" indent="0">
              <a:buNone/>
              <a:defRPr sz="21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6287" y="1072886"/>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564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517" y="7209790"/>
            <a:ext cx="13382387"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6515" y="953623"/>
            <a:ext cx="13382387" cy="5789594"/>
          </a:xfrm>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3886517" y="8060947"/>
            <a:ext cx="13382387" cy="741482"/>
          </a:xfrm>
        </p:spPr>
        <p:txBody>
          <a:bodyPr>
            <a:normAutofit/>
          </a:bodyPr>
          <a:lstStyle>
            <a:lvl1pPr marL="0" indent="0">
              <a:buNone/>
              <a:defRPr sz="18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287" y="7376684"/>
            <a:ext cx="2384445" cy="761885"/>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8273" y="7483859"/>
            <a:ext cx="1170463" cy="548364"/>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871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2" y="343323"/>
            <a:ext cx="4280244" cy="9970236"/>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60" y="236"/>
            <a:ext cx="3537466" cy="10292335"/>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511" cy="102997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92087" y="937321"/>
            <a:ext cx="13376814" cy="192370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515" y="3204351"/>
            <a:ext cx="13382387" cy="58364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3212" y="9207008"/>
            <a:ext cx="1720619" cy="556280"/>
          </a:xfrm>
          <a:prstGeom prst="rect">
            <a:avLst/>
          </a:prstGeom>
        </p:spPr>
        <p:txBody>
          <a:bodyPr vert="horz" lIns="91440" tIns="45720" rIns="91440" bIns="45720" rtlCol="0" anchor="ctr"/>
          <a:lstStyle>
            <a:lvl1pPr algn="r">
              <a:defRPr sz="1351">
                <a:solidFill>
                  <a:schemeClr val="tx1">
                    <a:tint val="75000"/>
                  </a:schemeClr>
                </a:solidFill>
              </a:defRPr>
            </a:lvl1pPr>
          </a:lstStyle>
          <a:p>
            <a:fld id="{1D8BD707-D9CF-40AE-B4C6-C98DA3205C09}" type="datetimeFigureOut">
              <a:rPr lang="en-US" smtClean="0"/>
              <a:t>4/24/2024</a:t>
            </a:fld>
            <a:endParaRPr lang="en-US"/>
          </a:p>
        </p:txBody>
      </p:sp>
      <p:sp>
        <p:nvSpPr>
          <p:cNvPr id="5" name="Footer Placeholder 4"/>
          <p:cNvSpPr>
            <a:spLocks noGrp="1"/>
          </p:cNvSpPr>
          <p:nvPr>
            <p:ph type="ftr" sz="quarter" idx="3"/>
          </p:nvPr>
        </p:nvSpPr>
        <p:spPr>
          <a:xfrm>
            <a:off x="3886516" y="9215075"/>
            <a:ext cx="11437936" cy="548364"/>
          </a:xfrm>
          <a:prstGeom prst="rect">
            <a:avLst/>
          </a:prstGeom>
        </p:spPr>
        <p:txBody>
          <a:bodyPr vert="horz" lIns="91440" tIns="45720" rIns="91440" bIns="45720" rtlCol="0" anchor="ctr"/>
          <a:lstStyle>
            <a:lvl1pPr algn="l">
              <a:defRPr sz="135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98273" y="1183132"/>
            <a:ext cx="1170463" cy="548364"/>
          </a:xfrm>
          <a:prstGeom prst="rect">
            <a:avLst/>
          </a:prstGeom>
        </p:spPr>
        <p:txBody>
          <a:bodyPr vert="horz" lIns="91440" tIns="45720" rIns="91440" bIns="45720" rtlCol="0" anchor="ctr"/>
          <a:lstStyle>
            <a:lvl1pPr algn="r">
              <a:defRPr sz="3002">
                <a:solidFill>
                  <a:srgbClr val="FEFFFF"/>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5076856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xStyles>
    <p:titleStyle>
      <a:lvl1pPr algn="l" defTabSz="686257" rtl="0" eaLnBrk="1" latinLnBrk="0" hangingPunct="1">
        <a:spcBef>
          <a:spcPct val="0"/>
        </a:spcBef>
        <a:buNone/>
        <a:defRPr sz="5404"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693" indent="-514693" algn="l" defTabSz="686257" rtl="0" eaLnBrk="1" latinLnBrk="0" hangingPunct="1">
        <a:spcBef>
          <a:spcPts val="1501"/>
        </a:spcBef>
        <a:spcAft>
          <a:spcPts val="0"/>
        </a:spcAft>
        <a:buClr>
          <a:schemeClr val="accent1"/>
        </a:buClr>
        <a:buFont typeface="Wingdings 3" charset="2"/>
        <a:buChar char=""/>
        <a:defRPr sz="2702" kern="1200">
          <a:solidFill>
            <a:schemeClr val="tx1">
              <a:lumMod val="75000"/>
              <a:lumOff val="25000"/>
            </a:schemeClr>
          </a:solidFill>
          <a:latin typeface="+mn-lt"/>
          <a:ea typeface="+mn-ea"/>
          <a:cs typeface="+mn-cs"/>
        </a:defRPr>
      </a:lvl1pPr>
      <a:lvl2pPr marL="1115168" indent="-428911" algn="l" defTabSz="686257" rtl="0" eaLnBrk="1" latinLnBrk="0" hangingPunct="1">
        <a:spcBef>
          <a:spcPts val="1501"/>
        </a:spcBef>
        <a:spcAft>
          <a:spcPts val="0"/>
        </a:spcAft>
        <a:buClr>
          <a:schemeClr val="accent1"/>
        </a:buClr>
        <a:buFont typeface="Wingdings 3" charset="2"/>
        <a:buChar char=""/>
        <a:defRPr sz="2402" kern="1200">
          <a:solidFill>
            <a:schemeClr val="tx1">
              <a:lumMod val="75000"/>
              <a:lumOff val="25000"/>
            </a:schemeClr>
          </a:solidFill>
          <a:latin typeface="+mn-lt"/>
          <a:ea typeface="+mn-ea"/>
          <a:cs typeface="+mn-cs"/>
        </a:defRPr>
      </a:lvl2pPr>
      <a:lvl3pPr marL="1715643" indent="-343129" algn="l" defTabSz="686257" rtl="0" eaLnBrk="1" latinLnBrk="0" hangingPunct="1">
        <a:spcBef>
          <a:spcPts val="1501"/>
        </a:spcBef>
        <a:spcAft>
          <a:spcPts val="0"/>
        </a:spcAft>
        <a:buClr>
          <a:schemeClr val="accent1"/>
        </a:buClr>
        <a:buFont typeface="Wingdings 3" charset="2"/>
        <a:buChar char=""/>
        <a:defRPr sz="2101" kern="1200">
          <a:solidFill>
            <a:schemeClr val="tx1">
              <a:lumMod val="75000"/>
              <a:lumOff val="25000"/>
            </a:schemeClr>
          </a:solidFill>
          <a:latin typeface="+mn-lt"/>
          <a:ea typeface="+mn-ea"/>
          <a:cs typeface="+mn-cs"/>
        </a:defRPr>
      </a:lvl3pPr>
      <a:lvl4pPr marL="2401900"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4pPr>
      <a:lvl5pPr marL="3088157"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5pPr>
      <a:lvl6pPr marL="3774415"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6pPr>
      <a:lvl7pPr marL="4460672"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7pPr>
      <a:lvl8pPr marL="5146929"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8pPr>
      <a:lvl9pPr marL="5833186" indent="-343129" algn="l" defTabSz="686257" rtl="0" eaLnBrk="1" latinLnBrk="0" hangingPunct="1">
        <a:spcBef>
          <a:spcPts val="15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2552" y="3192907"/>
            <a:ext cx="15555595" cy="3016210"/>
          </a:xfrm>
        </p:spPr>
        <p:txBody>
          <a:bodyPr>
            <a:normAutofit fontScale="90000"/>
          </a:bodyPr>
          <a:lstStyle/>
          <a:p>
            <a:pPr algn="ctr"/>
            <a:r>
              <a:rPr lang="en-US" sz="3300" b="1" dirty="0">
                <a:solidFill>
                  <a:schemeClr val="tx1"/>
                </a:solidFill>
                <a:latin typeface="Arial" panose="020B0604020202020204" pitchFamily="34" charset="0"/>
                <a:cs typeface="Arial" panose="020B0604020202020204" pitchFamily="34" charset="0"/>
              </a:rPr>
              <a:t>Project Title-Genetically Optimized CNN for MRI Brain Tumor Classification</a:t>
            </a:r>
            <a:br>
              <a:rPr lang="en-US" sz="3900" b="1" dirty="0">
                <a:solidFill>
                  <a:schemeClr val="tx1"/>
                </a:solidFill>
                <a:latin typeface="Times New Roman" panose="02020603050405020304" pitchFamily="18" charset="0"/>
                <a:cs typeface="Times New Roman" panose="02020603050405020304" pitchFamily="18" charset="0"/>
              </a:rPr>
            </a:br>
            <a:br>
              <a:rPr lang="en-US" sz="3900" dirty="0">
                <a:solidFill>
                  <a:schemeClr val="tx1"/>
                </a:solidFill>
                <a:latin typeface="Times New Roman" panose="02020603050405020304" pitchFamily="18" charset="0"/>
                <a:cs typeface="Times New Roman" panose="02020603050405020304" pitchFamily="18" charset="0"/>
              </a:rPr>
            </a:br>
            <a:r>
              <a:rPr lang="en-US" sz="3900" b="1" dirty="0">
                <a:solidFill>
                  <a:schemeClr val="accent2">
                    <a:lumMod val="75000"/>
                  </a:schemeClr>
                </a:solidFill>
                <a:latin typeface="Times New Roman" panose="02020603050405020304" pitchFamily="18" charset="0"/>
                <a:cs typeface="Times New Roman" panose="02020603050405020304" pitchFamily="18" charset="0"/>
              </a:rPr>
              <a:t>Project Associates</a:t>
            </a:r>
            <a:br>
              <a:rPr lang="en-US" sz="3300" dirty="0">
                <a:solidFill>
                  <a:schemeClr val="tx1"/>
                </a:solidFill>
                <a:latin typeface="Times New Roman" panose="02020603050405020304" pitchFamily="18" charset="0"/>
                <a:cs typeface="Times New Roman" panose="02020603050405020304" pitchFamily="18" charset="0"/>
              </a:rPr>
            </a:br>
            <a:br>
              <a:rPr lang="en-US" sz="33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Arial" panose="020B0604020202020204" pitchFamily="34" charset="0"/>
                <a:cs typeface="Arial" panose="020B0604020202020204" pitchFamily="34" charset="0"/>
              </a:rPr>
            </a:br>
            <a:endParaRPr lang="en-IN" sz="2800"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87350" y="4692650"/>
            <a:ext cx="17767300" cy="5410200"/>
          </a:xfrm>
        </p:spPr>
        <p:txBody>
          <a:bodyPr>
            <a:normAutofit fontScale="92500" lnSpcReduction="10000"/>
          </a:bodyPr>
          <a:lstStyle/>
          <a:p>
            <a:pPr algn="ctr"/>
            <a:endParaRPr lang="en-US" sz="3000" i="1" spc="-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3200" i="1" spc="-1" dirty="0" err="1">
                <a:solidFill>
                  <a:schemeClr val="accent2">
                    <a:lumMod val="75000"/>
                  </a:schemeClr>
                </a:solidFill>
                <a:latin typeface="Times New Roman" panose="02020603050405020304" pitchFamily="18" charset="0"/>
                <a:cs typeface="Times New Roman" panose="02020603050405020304" pitchFamily="18" charset="0"/>
              </a:rPr>
              <a:t>Apoorva</a:t>
            </a:r>
            <a:r>
              <a:rPr lang="en-US" sz="3200" i="1" spc="-1" dirty="0">
                <a:solidFill>
                  <a:schemeClr val="accent2">
                    <a:lumMod val="75000"/>
                  </a:schemeClr>
                </a:solidFill>
                <a:latin typeface="Times New Roman" panose="02020603050405020304" pitchFamily="18" charset="0"/>
                <a:cs typeface="Times New Roman" panose="02020603050405020304" pitchFamily="18" charset="0"/>
              </a:rPr>
              <a:t> M           -1DB20EC007</a:t>
            </a:r>
          </a:p>
          <a:p>
            <a:pPr algn="ctr"/>
            <a:r>
              <a:rPr lang="en-US" sz="3200" i="1" spc="-1" dirty="0">
                <a:solidFill>
                  <a:schemeClr val="accent2">
                    <a:lumMod val="75000"/>
                  </a:schemeClr>
                </a:solidFill>
                <a:latin typeface="Times New Roman" panose="02020603050405020304" pitchFamily="18" charset="0"/>
                <a:cs typeface="Times New Roman" panose="02020603050405020304" pitchFamily="18" charset="0"/>
              </a:rPr>
              <a:t>Deepak C Gowda -1DB20EC025</a:t>
            </a:r>
          </a:p>
          <a:p>
            <a:pPr algn="ctr"/>
            <a:r>
              <a:rPr lang="en-US" sz="3200" i="1" spc="-1" dirty="0" err="1">
                <a:solidFill>
                  <a:schemeClr val="accent2">
                    <a:lumMod val="75000"/>
                  </a:schemeClr>
                </a:solidFill>
                <a:latin typeface="Times New Roman" panose="02020603050405020304" pitchFamily="18" charset="0"/>
                <a:cs typeface="Times New Roman" panose="02020603050405020304" pitchFamily="18" charset="0"/>
              </a:rPr>
              <a:t>Goutham</a:t>
            </a:r>
            <a:r>
              <a:rPr lang="en-US" sz="3200" i="1" spc="-1" dirty="0">
                <a:solidFill>
                  <a:schemeClr val="accent2">
                    <a:lumMod val="75000"/>
                  </a:schemeClr>
                </a:solidFill>
                <a:latin typeface="Times New Roman" panose="02020603050405020304" pitchFamily="18" charset="0"/>
                <a:cs typeface="Times New Roman" panose="02020603050405020304" pitchFamily="18" charset="0"/>
              </a:rPr>
              <a:t> B           -1DB20EC030</a:t>
            </a:r>
          </a:p>
          <a:p>
            <a:pPr algn="ctr"/>
            <a:r>
              <a:rPr lang="en-US" sz="3200" i="1" spc="-1" dirty="0" err="1">
                <a:solidFill>
                  <a:schemeClr val="accent2">
                    <a:lumMod val="75000"/>
                  </a:schemeClr>
                </a:solidFill>
                <a:latin typeface="Times New Roman" panose="02020603050405020304" pitchFamily="18" charset="0"/>
                <a:cs typeface="Times New Roman" panose="02020603050405020304" pitchFamily="18" charset="0"/>
              </a:rPr>
              <a:t>Jayashree</a:t>
            </a:r>
            <a:r>
              <a:rPr lang="en-US" sz="3200" i="1" spc="-1" dirty="0">
                <a:solidFill>
                  <a:schemeClr val="accent2">
                    <a:lumMod val="75000"/>
                  </a:schemeClr>
                </a:solidFill>
                <a:latin typeface="Times New Roman" panose="02020603050405020304" pitchFamily="18" charset="0"/>
                <a:cs typeface="Times New Roman" panose="02020603050405020304" pitchFamily="18" charset="0"/>
              </a:rPr>
              <a:t> A R      -1DB20EC038</a:t>
            </a:r>
          </a:p>
          <a:p>
            <a:pPr algn="ctr"/>
            <a:endParaRPr lang="en-US" sz="3000" i="1" spc="-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IN" sz="3200" b="1" spc="-1" dirty="0">
                <a:solidFill>
                  <a:schemeClr val="accent2">
                    <a:lumMod val="75000"/>
                  </a:schemeClr>
                </a:solidFill>
                <a:latin typeface="Times New Roman"/>
              </a:rPr>
              <a:t>Guided By</a:t>
            </a:r>
            <a:br>
              <a:rPr lang="en-IN" sz="3200" b="1" spc="-1" dirty="0">
                <a:solidFill>
                  <a:schemeClr val="accent2">
                    <a:lumMod val="75000"/>
                  </a:schemeClr>
                </a:solidFill>
                <a:latin typeface="Times New Roman"/>
              </a:rPr>
            </a:br>
            <a:r>
              <a:rPr lang="en-IN" sz="3600" b="1" spc="-1" dirty="0" err="1">
                <a:solidFill>
                  <a:schemeClr val="accent2">
                    <a:lumMod val="75000"/>
                  </a:schemeClr>
                </a:solidFill>
                <a:latin typeface="Times New Roman"/>
              </a:rPr>
              <a:t>Prof</a:t>
            </a:r>
            <a:r>
              <a:rPr lang="en-IN" sz="3600" spc="-1" dirty="0" err="1">
                <a:solidFill>
                  <a:schemeClr val="accent2">
                    <a:lumMod val="75000"/>
                  </a:schemeClr>
                </a:solidFill>
                <a:latin typeface="Times New Roman"/>
              </a:rPr>
              <a:t>.</a:t>
            </a:r>
            <a:r>
              <a:rPr lang="en-IN" sz="3600" spc="-1" dirty="0">
                <a:solidFill>
                  <a:schemeClr val="accent2">
                    <a:lumMod val="75000"/>
                  </a:schemeClr>
                </a:solidFill>
                <a:latin typeface="Times New Roman"/>
              </a:rPr>
              <a:t> </a:t>
            </a:r>
            <a:r>
              <a:rPr lang="en-IN" sz="3600" b="1" spc="-1" dirty="0">
                <a:solidFill>
                  <a:schemeClr val="accent2">
                    <a:lumMod val="75000"/>
                  </a:schemeClr>
                </a:solidFill>
                <a:latin typeface="Times New Roman"/>
              </a:rPr>
              <a:t>SURESHA H S</a:t>
            </a:r>
            <a:br>
              <a:rPr lang="en-IN" sz="3600" b="1" spc="-1" dirty="0">
                <a:solidFill>
                  <a:schemeClr val="accent2">
                    <a:lumMod val="75000"/>
                  </a:schemeClr>
                </a:solidFill>
                <a:latin typeface="Times New Roman"/>
              </a:rPr>
            </a:br>
            <a:r>
              <a:rPr lang="en-IN" sz="3200" spc="-1" dirty="0">
                <a:solidFill>
                  <a:schemeClr val="accent2">
                    <a:lumMod val="75000"/>
                  </a:schemeClr>
                </a:solidFill>
                <a:latin typeface="Times New Roman"/>
              </a:rPr>
              <a:t>Associate professor</a:t>
            </a:r>
            <a:br>
              <a:rPr lang="en-IN" sz="3200" spc="-1" dirty="0">
                <a:solidFill>
                  <a:schemeClr val="accent2">
                    <a:lumMod val="75000"/>
                  </a:schemeClr>
                </a:solidFill>
                <a:latin typeface="Times New Roman"/>
              </a:rPr>
            </a:br>
            <a:r>
              <a:rPr lang="en-IN" sz="3200" spc="-1" dirty="0">
                <a:solidFill>
                  <a:schemeClr val="accent2">
                    <a:lumMod val="75000"/>
                  </a:schemeClr>
                </a:solidFill>
                <a:latin typeface="Times New Roman"/>
              </a:rPr>
              <a:t>Dept. of ECE, DBIT</a:t>
            </a:r>
            <a:endParaRPr lang="en-IN" sz="3200" spc="-1" dirty="0">
              <a:solidFill>
                <a:schemeClr val="accent2">
                  <a:lumMod val="75000"/>
                </a:schemeClr>
              </a:solidFill>
              <a:latin typeface="Times New Roman" panose="02020603050405020304" pitchFamily="18" charset="0"/>
              <a:cs typeface="Times New Roman" panose="02020603050405020304" pitchFamily="18" charset="0"/>
            </a:endParaRPr>
          </a:p>
          <a:p>
            <a:pPr algn="ctr"/>
            <a:endParaRPr lang="en-IN" sz="3000" i="1" spc="-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19" y="254003"/>
            <a:ext cx="2140585" cy="222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VTU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3950" y="254004"/>
            <a:ext cx="2462279" cy="236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206750" y="717933"/>
            <a:ext cx="11658600" cy="1015663"/>
          </a:xfrm>
          <a:prstGeom prst="rect">
            <a:avLst/>
          </a:prstGeom>
        </p:spPr>
        <p:txBody>
          <a:bodyPr wrap="square">
            <a:spAutoFit/>
          </a:bodyPr>
          <a:lstStyle/>
          <a:p>
            <a:pPr algn="ctr">
              <a:spcBef>
                <a:spcPts val="0"/>
              </a:spcBef>
              <a:defRPr/>
            </a:pPr>
            <a:r>
              <a:rPr lang="en-US" sz="6000" b="1" spc="-1" dirty="0">
                <a:solidFill>
                  <a:schemeClr val="accent2">
                    <a:lumMod val="75000"/>
                  </a:schemeClr>
                </a:solidFill>
                <a:latin typeface="Times New Roman" panose="02020603050405020304" pitchFamily="18" charset="0"/>
                <a:cs typeface="Times New Roman" panose="02020603050405020304" pitchFamily="18" charset="0"/>
              </a:rPr>
              <a:t>Don Bosco Institute of Technology</a:t>
            </a:r>
          </a:p>
        </p:txBody>
      </p:sp>
      <p:sp>
        <p:nvSpPr>
          <p:cNvPr id="7" name="Rectangle 6"/>
          <p:cNvSpPr/>
          <p:nvPr/>
        </p:nvSpPr>
        <p:spPr>
          <a:xfrm>
            <a:off x="4120286" y="1766960"/>
            <a:ext cx="10060126" cy="584775"/>
          </a:xfrm>
          <a:prstGeom prst="rect">
            <a:avLst/>
          </a:prstGeom>
        </p:spPr>
        <p:txBody>
          <a:bodyPr wrap="none">
            <a:spAutoFit/>
          </a:bodyPr>
          <a:lstStyle/>
          <a:p>
            <a:pPr algn="ctr"/>
            <a:r>
              <a:rPr lang="en-IN" sz="3200" spc="-1" dirty="0">
                <a:solidFill>
                  <a:schemeClr val="accent2">
                    <a:lumMod val="75000"/>
                  </a:schemeClr>
                </a:solidFill>
                <a:latin typeface="Times New Roman"/>
              </a:rPr>
              <a:t>Department of Electronics and Communication Engineering</a:t>
            </a:r>
            <a:endParaRPr lang="en-IN" sz="3200" dirty="0">
              <a:solidFill>
                <a:schemeClr val="accent2">
                  <a:lumMod val="75000"/>
                </a:schemeClr>
              </a:solidFill>
            </a:endParaRPr>
          </a:p>
        </p:txBody>
      </p:sp>
    </p:spTree>
    <p:extLst>
      <p:ext uri="{BB962C8B-B14F-4D97-AF65-F5344CB8AC3E}">
        <p14:creationId xmlns:p14="http://schemas.microsoft.com/office/powerpoint/2010/main" val="232169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0" y="1035050"/>
            <a:ext cx="18141950" cy="986720"/>
          </a:xfrm>
        </p:spPr>
        <p:txBody>
          <a:bodyPr>
            <a:normAutofit/>
          </a:bodyPr>
          <a:lstStyle/>
          <a:p>
            <a:pPr algn="ctr"/>
            <a:r>
              <a:rPr lang="en-US" sz="5400" b="1" dirty="0">
                <a:solidFill>
                  <a:srgbClr val="C00000"/>
                </a:solidFill>
                <a:latin typeface="Times New Roman" panose="02020603050405020304" pitchFamily="18" charset="0"/>
                <a:cs typeface="Times New Roman" panose="02020603050405020304" pitchFamily="18" charset="0"/>
              </a:rPr>
              <a:t>OBJECTIVES</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901950" y="2330450"/>
            <a:ext cx="14138351" cy="7696201"/>
          </a:xfrm>
        </p:spPr>
        <p:txBody>
          <a:bodyPr>
            <a:normAutofit/>
          </a:bodyPr>
          <a:lstStyle/>
          <a:p>
            <a:pPr marL="457200" indent="-457200"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main aim of the system is to enhance the early detection of brain tumors through a Convolutional Neural Network (CNN)-based approach, specifically utilizing Magnetic Resonance Imaging (MRI) images.</a:t>
            </a:r>
          </a:p>
          <a:p>
            <a:pPr marL="457200" indent="-457200"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objective is to provide an effective and reliable tool for the early detection of brain tumors with high Accuracy rate. Ensure precise classification outputs, distinguishing between tumor and normal brain images.</a:t>
            </a:r>
          </a:p>
          <a:p>
            <a:pPr marL="457200" indent="-457200"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Strategically reduce computation time without compromising accuracy by utilizing a CNN model. This aims to enhance the overall efficiency of the classification process.</a:t>
            </a:r>
          </a:p>
          <a:p>
            <a:pPr marL="457200" indent="-457200"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Leverage the power of deep learning techniques, particularly CNN, known for its ability to recognize different patterns, enhances flexibility and adaptability in the proposed brain tumor classification system.</a:t>
            </a:r>
          </a:p>
          <a:p>
            <a:pPr marL="457200" indent="-4572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5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0"/>
            <a:ext cx="17989550" cy="1524000"/>
          </a:xfrm>
        </p:spPr>
        <p:txBody>
          <a:bodyPr>
            <a:normAutofit/>
          </a:bodyPr>
          <a:lstStyle/>
          <a:p>
            <a:pPr algn="ctr"/>
            <a:r>
              <a:rPr lang="en-US" sz="5400" b="1" dirty="0">
                <a:solidFill>
                  <a:srgbClr val="C00000"/>
                </a:solidFill>
                <a:latin typeface="Times New Roman" panose="02020603050405020304" pitchFamily="18" charset="0"/>
                <a:cs typeface="Times New Roman" panose="02020603050405020304" pitchFamily="18" charset="0"/>
              </a:rPr>
              <a:t>METHODOLOGY</a:t>
            </a:r>
            <a:endParaRPr lang="en-IN" sz="5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464550" y="1797051"/>
            <a:ext cx="9324975" cy="7953344"/>
          </a:xfrm>
          <a:prstGeom prst="rect">
            <a:avLst/>
          </a:prstGeom>
        </p:spPr>
      </p:pic>
      <p:sp>
        <p:nvSpPr>
          <p:cNvPr id="3" name="Text Placeholder 2"/>
          <p:cNvSpPr>
            <a:spLocks noGrp="1"/>
          </p:cNvSpPr>
          <p:nvPr>
            <p:ph type="body" idx="1"/>
          </p:nvPr>
        </p:nvSpPr>
        <p:spPr>
          <a:xfrm>
            <a:off x="1530350" y="2230423"/>
            <a:ext cx="6781800" cy="7086600"/>
          </a:xfrm>
        </p:spPr>
        <p:txBody>
          <a:bodyPr>
            <a:normAutofit/>
          </a:bodyPr>
          <a:lstStyle/>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Image Preprocessing allows running many deep learning algorithms and machine learning parallel to choosing the best algorithm.</a:t>
            </a:r>
          </a:p>
          <a:p>
            <a:pPr marL="457200" indent="-457200" algn="just">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Image classification datasets are often more significant. Feature extraction is a technique to reduce the number of features in a dataset by creating new features from existing ones.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369550" y="9750395"/>
            <a:ext cx="7068927" cy="400110"/>
          </a:xfrm>
          <a:prstGeom prst="rect">
            <a:avLst/>
          </a:prstGeom>
          <a:noFill/>
        </p:spPr>
        <p:txBody>
          <a:bodyPr wrap="square" rtlCol="0">
            <a:spAutoFit/>
          </a:bodyPr>
          <a:lstStyle/>
          <a:p>
            <a:r>
              <a:rPr lang="en-US" sz="2000" dirty="0"/>
              <a:t>Figure: Overview of Proposed Deep Learning Model</a:t>
            </a:r>
            <a:endParaRPr lang="en-IN" sz="2000" dirty="0"/>
          </a:p>
        </p:txBody>
      </p:sp>
    </p:spTree>
    <p:extLst>
      <p:ext uri="{BB962C8B-B14F-4D97-AF65-F5344CB8AC3E}">
        <p14:creationId xmlns:p14="http://schemas.microsoft.com/office/powerpoint/2010/main" val="316994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15BE-4F07-497B-B691-E003D58D988C}"/>
              </a:ext>
            </a:extLst>
          </p:cNvPr>
          <p:cNvSpPr>
            <a:spLocks noGrp="1"/>
          </p:cNvSpPr>
          <p:nvPr>
            <p:ph type="title"/>
          </p:nvPr>
        </p:nvSpPr>
        <p:spPr>
          <a:xfrm>
            <a:off x="2978150" y="937321"/>
            <a:ext cx="14290751" cy="8936929"/>
          </a:xfrm>
        </p:spPr>
        <p:txBody>
          <a:bodyPr>
            <a:normAutofit/>
          </a:bodyPr>
          <a:lstStyle/>
          <a:p>
            <a:pPr marL="514350" indent="-514350">
              <a:buFont typeface="Arial" panose="020B0604020202020204" pitchFamily="34" charset="0"/>
              <a:buChar char="•"/>
            </a:pPr>
            <a:r>
              <a:rPr lang="en-US" sz="3200" dirty="0">
                <a:solidFill>
                  <a:schemeClr val="accent2"/>
                </a:solidFill>
                <a:latin typeface="Times New Roman" panose="02020603050405020304" pitchFamily="18" charset="0"/>
                <a:cs typeface="Times New Roman" panose="02020603050405020304" pitchFamily="18" charset="0"/>
              </a:rPr>
              <a:t>MACHINE LEARNING- A DEFINITION</a:t>
            </a:r>
            <a:br>
              <a:rPr lang="en-US" sz="2800" dirty="0">
                <a:solidFill>
                  <a:schemeClr val="accent2"/>
                </a:solidFill>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Machine learning is an application of AI that enables systems to learn and improve from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experience without being explicitly programmed. Machine learning focuses on developing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computer programs that can access data and use it to learn for themselves. </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3200" dirty="0">
                <a:solidFill>
                  <a:schemeClr val="accent2"/>
                </a:solidFill>
                <a:latin typeface="Times New Roman" panose="02020603050405020304" pitchFamily="18" charset="0"/>
                <a:cs typeface="Times New Roman" panose="02020603050405020304" pitchFamily="18" charset="0"/>
              </a:rPr>
              <a:t>WHY IS MACHINE LEARNING IMPORTANT?</a:t>
            </a:r>
            <a:br>
              <a:rPr lang="en-US" sz="3200" dirty="0">
                <a:solidFill>
                  <a:schemeClr val="accent2"/>
                </a:solidFill>
                <a:latin typeface="Times New Roman" panose="02020603050405020304" pitchFamily="18" charset="0"/>
                <a:cs typeface="Times New Roman" panose="02020603050405020304" pitchFamily="18" charset="0"/>
              </a:rPr>
            </a:br>
            <a:br>
              <a:rPr lang="en-US" sz="3200" dirty="0">
                <a:solidFill>
                  <a:schemeClr val="accent2"/>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ML has proven valuable because it can solve problems at a speed and scale that cannot be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duplicated by the human mind alone. With massive amounts of computational ability behind a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single task or multiple specific tasks, machines can be trained to identify patterns in and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relationships between input data and automate routine processes.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ML provides the foundation for AI systems that automate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processes and solve data-based business problems autonomously. It enables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companies to replace or augment certain human capabilities. Common machine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learning applications you may find in the real world include chatbots, self-driving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cars and speech recognition.</a:t>
            </a:r>
            <a:br>
              <a:rPr lang="en-US" sz="2800" dirty="0">
                <a:solidFill>
                  <a:schemeClr val="tx1"/>
                </a:solidFill>
                <a:latin typeface="Times New Roman" panose="02020603050405020304" pitchFamily="18"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8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43AE-BC9E-46FC-922B-B2078A797632}"/>
              </a:ext>
            </a:extLst>
          </p:cNvPr>
          <p:cNvSpPr>
            <a:spLocks noGrp="1"/>
          </p:cNvSpPr>
          <p:nvPr>
            <p:ph type="title"/>
          </p:nvPr>
        </p:nvSpPr>
        <p:spPr>
          <a:xfrm>
            <a:off x="3359150" y="909985"/>
            <a:ext cx="13376814" cy="8479729"/>
          </a:xfrm>
        </p:spPr>
        <p:txBody>
          <a:bodyPr>
            <a:normAutofit fontScale="90000"/>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DEEP LEARNING- A DEFINITION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In deep learning, a computer model learns to perform classification tasks directly from </a:t>
            </a:r>
            <a:br>
              <a:rPr lang="en-US" sz="2900" dirty="0">
                <a:solidFill>
                  <a:schemeClr val="tx1"/>
                </a:solidFill>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images, text, or sound. Deep learning models can achieve state-of-the-art accuracy, sometimes exceeding human-level performance. Models are trained by using a large set of labeled data and neural network architectures that contain many layers.</a:t>
            </a:r>
            <a:br>
              <a:rPr lang="en-US" sz="2900" dirty="0">
                <a:solidFill>
                  <a:schemeClr val="tx1"/>
                </a:solidFill>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HOW DEEP LEARNING WORKS?</a:t>
            </a:r>
            <a:br>
              <a:rPr lang="en-US" sz="36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Deep learning models are trained by using large sets of labelled data and neural </a:t>
            </a:r>
            <a:br>
              <a:rPr lang="en-US" sz="2900" dirty="0">
                <a:solidFill>
                  <a:schemeClr val="tx1"/>
                </a:solidFill>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network architectures that learn features directly from the data without the need for manual feature extraction. One of the most popular types of deep neural networks is known as convolutional neural networks . A CNN convolves learned features with input data, and uses 2D convolutional layers, making this architecture well suited to processing 2D data, such as images.</a:t>
            </a:r>
            <a:br>
              <a:rPr lang="en-US" sz="2900" dirty="0">
                <a:solidFill>
                  <a:schemeClr val="tx1"/>
                </a:solidFill>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 </a:t>
            </a:r>
            <a:br>
              <a:rPr lang="en-US" sz="2900" dirty="0">
                <a:solidFill>
                  <a:schemeClr val="tx1"/>
                </a:solidFill>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CNNs eliminate the need for manual feature extraction, so you do not need to identify </a:t>
            </a:r>
            <a:br>
              <a:rPr lang="en-US" sz="2900" dirty="0">
                <a:solidFill>
                  <a:schemeClr val="tx1"/>
                </a:solidFill>
                <a:latin typeface="Times New Roman" panose="02020603050405020304" pitchFamily="18" charset="0"/>
                <a:cs typeface="Times New Roman" panose="02020603050405020304" pitchFamily="18" charset="0"/>
              </a:rPr>
            </a:br>
            <a:r>
              <a:rPr lang="en-US" sz="2900" dirty="0">
                <a:solidFill>
                  <a:schemeClr val="tx1"/>
                </a:solidFill>
                <a:latin typeface="Times New Roman" panose="02020603050405020304" pitchFamily="18" charset="0"/>
                <a:cs typeface="Times New Roman" panose="02020603050405020304" pitchFamily="18" charset="0"/>
              </a:rPr>
              <a:t>features used to classify images. The CNN works by extracting features directly from images. The relevant features are not pretrained; they are learned while the network trains on a collection of images. This automated feature extraction makes deep learning models highly accurate for computer vision tasks such as object classification.   </a:t>
            </a:r>
            <a:endParaRPr lang="en-IN" sz="2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24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B3D7-00F0-4E93-88F9-DBECC5512DA0}"/>
              </a:ext>
            </a:extLst>
          </p:cNvPr>
          <p:cNvSpPr>
            <a:spLocks noGrp="1"/>
          </p:cNvSpPr>
          <p:nvPr>
            <p:ph type="ctrTitle"/>
          </p:nvPr>
        </p:nvSpPr>
        <p:spPr>
          <a:xfrm>
            <a:off x="7702550" y="531138"/>
            <a:ext cx="4419600" cy="1007824"/>
          </a:xfrm>
        </p:spPr>
        <p:txBody>
          <a:bodyPr>
            <a:normAutofit fontScale="90000"/>
          </a:bodyPr>
          <a:lstStyle/>
          <a:p>
            <a:r>
              <a:rPr lang="en-US" sz="5400" b="1" dirty="0">
                <a:solidFill>
                  <a:srgbClr val="C00000"/>
                </a:solidFill>
                <a:latin typeface="Times New Roman" panose="02020603050405020304" pitchFamily="18" charset="0"/>
                <a:cs typeface="Times New Roman" panose="02020603050405020304" pitchFamily="18" charset="0"/>
              </a:rPr>
              <a:t>FLOWCHART</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0E7DAD-C156-4640-A8D3-2434C2C53FC8}"/>
              </a:ext>
            </a:extLst>
          </p:cNvPr>
          <p:cNvSpPr>
            <a:spLocks noGrp="1"/>
          </p:cNvSpPr>
          <p:nvPr>
            <p:ph type="subTitle" idx="1"/>
          </p:nvPr>
        </p:nvSpPr>
        <p:spPr>
          <a:xfrm>
            <a:off x="2749550" y="1767562"/>
            <a:ext cx="7848600" cy="8001000"/>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Preprocessing: Preprocessing is needed as it provides improvement in image data which enhances some of the image features which are important for further processing.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pre-processing steps that are applied to MR image are as follows :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median filter is applied for noise removal from brain MR images.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noise is to removed for further processing as high accuracy is needed.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edges are detected from filtered image using canny edge detection.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edge detected image is needed for segmentation of the image. Then watershed segmentation is done for finding the location of the tumor in the brain image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Segmentation is the process of dividing an image into multiple segments. </a:t>
            </a:r>
          </a:p>
          <a:p>
            <a:endParaRPr lang="en-IN" dirty="0"/>
          </a:p>
        </p:txBody>
      </p:sp>
      <p:pic>
        <p:nvPicPr>
          <p:cNvPr id="4" name="Picture 6">
            <a:extLst>
              <a:ext uri="{FF2B5EF4-FFF2-40B4-BE49-F238E27FC236}">
                <a16:creationId xmlns:a16="http://schemas.microsoft.com/office/drawing/2014/main" id="{EC3FC40D-EA08-4DC6-A9D1-FDAE72B4E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150" y="1644650"/>
            <a:ext cx="6553200" cy="7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53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2DFC-5B6E-4A5A-8B6F-E7A91F34C209}"/>
              </a:ext>
            </a:extLst>
          </p:cNvPr>
          <p:cNvSpPr>
            <a:spLocks noGrp="1"/>
          </p:cNvSpPr>
          <p:nvPr>
            <p:ph type="ctrTitle"/>
          </p:nvPr>
        </p:nvSpPr>
        <p:spPr>
          <a:xfrm>
            <a:off x="3886518" y="425451"/>
            <a:ext cx="13382385" cy="1007823"/>
          </a:xfrm>
        </p:spPr>
        <p:txBody>
          <a:bodyPr>
            <a:normAutofit/>
          </a:bodyPr>
          <a:lstStyle/>
          <a:p>
            <a:pPr algn="ctr"/>
            <a:r>
              <a:rPr lang="en-US" sz="6000" b="1" dirty="0">
                <a:solidFill>
                  <a:srgbClr val="C00000"/>
                </a:solidFill>
                <a:latin typeface="Times New Roman" panose="02020603050405020304" pitchFamily="18" charset="0"/>
                <a:cs typeface="Times New Roman" panose="02020603050405020304" pitchFamily="18" charset="0"/>
              </a:rPr>
              <a:t>ARCHITECTURE DIAGRAM</a:t>
            </a:r>
            <a:endParaRPr lang="en-IN" sz="60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7AB9E7-C1D3-41A0-BDC5-2CF998A6DAC1}"/>
              </a:ext>
            </a:extLst>
          </p:cNvPr>
          <p:cNvSpPr>
            <a:spLocks noGrp="1"/>
          </p:cNvSpPr>
          <p:nvPr>
            <p:ph type="subTitle" idx="1"/>
          </p:nvPr>
        </p:nvSpPr>
        <p:spPr>
          <a:xfrm>
            <a:off x="3886518" y="1873250"/>
            <a:ext cx="13382385" cy="6993176"/>
          </a:xfrm>
        </p:spPr>
        <p:txBody>
          <a:bodyPr/>
          <a:lstStyle/>
          <a:p>
            <a:endParaRPr lang="en-IN" dirty="0"/>
          </a:p>
        </p:txBody>
      </p:sp>
      <p:pic>
        <p:nvPicPr>
          <p:cNvPr id="22" name="Google Shape;109;p21">
            <a:extLst>
              <a:ext uri="{FF2B5EF4-FFF2-40B4-BE49-F238E27FC236}">
                <a16:creationId xmlns:a16="http://schemas.microsoft.com/office/drawing/2014/main" id="{668AF8EB-C8CB-4C10-8923-6A81661AD890}"/>
              </a:ext>
            </a:extLst>
          </p:cNvPr>
          <p:cNvPicPr preferRelativeResize="0"/>
          <p:nvPr/>
        </p:nvPicPr>
        <p:blipFill>
          <a:blip r:embed="rId2">
            <a:alphaModFix/>
          </a:blip>
          <a:stretch>
            <a:fillRect/>
          </a:stretch>
        </p:blipFill>
        <p:spPr>
          <a:xfrm>
            <a:off x="3206750" y="1644650"/>
            <a:ext cx="14325600" cy="8305800"/>
          </a:xfrm>
          <a:prstGeom prst="rect">
            <a:avLst/>
          </a:prstGeom>
          <a:noFill/>
          <a:ln>
            <a:noFill/>
          </a:ln>
        </p:spPr>
      </p:pic>
    </p:spTree>
    <p:extLst>
      <p:ext uri="{BB962C8B-B14F-4D97-AF65-F5344CB8AC3E}">
        <p14:creationId xmlns:p14="http://schemas.microsoft.com/office/powerpoint/2010/main" val="390602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3698-82F5-4E69-B348-66F7ECF2B165}"/>
              </a:ext>
            </a:extLst>
          </p:cNvPr>
          <p:cNvSpPr>
            <a:spLocks noGrp="1"/>
          </p:cNvSpPr>
          <p:nvPr>
            <p:ph type="ctrTitle"/>
          </p:nvPr>
        </p:nvSpPr>
        <p:spPr>
          <a:xfrm>
            <a:off x="3663950" y="726209"/>
            <a:ext cx="13382385" cy="1219200"/>
          </a:xfrm>
        </p:spPr>
        <p:txBody>
          <a:bodyPr>
            <a:normAutofit/>
          </a:bodyPr>
          <a:lstStyle/>
          <a:p>
            <a:pPr algn="ctr"/>
            <a:r>
              <a:rPr lang="en-US" altLang="en-US" sz="5400" b="1" dirty="0">
                <a:solidFill>
                  <a:srgbClr val="C00000"/>
                </a:solidFill>
                <a:latin typeface="Times New Roman" panose="02020603050405020304" pitchFamily="18" charset="0"/>
                <a:cs typeface="Times New Roman" panose="02020603050405020304" pitchFamily="18" charset="0"/>
              </a:rPr>
              <a:t>ARCHITECTURE DESIGN</a:t>
            </a:r>
            <a:endParaRPr lang="en-IN" sz="5400" b="1" dirty="0">
              <a:solidFill>
                <a:srgbClr val="C00000"/>
              </a:solidFill>
            </a:endParaRPr>
          </a:p>
        </p:txBody>
      </p:sp>
      <p:sp>
        <p:nvSpPr>
          <p:cNvPr id="3" name="Subtitle 2">
            <a:extLst>
              <a:ext uri="{FF2B5EF4-FFF2-40B4-BE49-F238E27FC236}">
                <a16:creationId xmlns:a16="http://schemas.microsoft.com/office/drawing/2014/main" id="{5F25E0D8-A5A2-4950-AB56-790E1AAC7DE3}"/>
              </a:ext>
            </a:extLst>
          </p:cNvPr>
          <p:cNvSpPr>
            <a:spLocks noGrp="1"/>
          </p:cNvSpPr>
          <p:nvPr>
            <p:ph type="subTitle" idx="1"/>
          </p:nvPr>
        </p:nvSpPr>
        <p:spPr>
          <a:xfrm>
            <a:off x="6944156" y="5988050"/>
            <a:ext cx="6096001" cy="1219200"/>
          </a:xfrm>
        </p:spPr>
        <p:txBody>
          <a:bodyPr/>
          <a:lstStyle/>
          <a:p>
            <a:endParaRPr lang="en-IN" dirty="0"/>
          </a:p>
        </p:txBody>
      </p:sp>
      <p:pic>
        <p:nvPicPr>
          <p:cNvPr id="4" name="Content Placeholder 9">
            <a:extLst>
              <a:ext uri="{FF2B5EF4-FFF2-40B4-BE49-F238E27FC236}">
                <a16:creationId xmlns:a16="http://schemas.microsoft.com/office/drawing/2014/main" id="{42679EF1-B611-4267-A2E0-0396AA3F3F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37763" y="2465626"/>
            <a:ext cx="13708785" cy="6400800"/>
          </a:xfrm>
        </p:spPr>
      </p:pic>
    </p:spTree>
    <p:extLst>
      <p:ext uri="{BB962C8B-B14F-4D97-AF65-F5344CB8AC3E}">
        <p14:creationId xmlns:p14="http://schemas.microsoft.com/office/powerpoint/2010/main" val="36200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1BB8-B774-46BC-BC38-B77A7CD2B1DD}"/>
              </a:ext>
            </a:extLst>
          </p:cNvPr>
          <p:cNvSpPr>
            <a:spLocks noGrp="1"/>
          </p:cNvSpPr>
          <p:nvPr>
            <p:ph type="title"/>
          </p:nvPr>
        </p:nvSpPr>
        <p:spPr>
          <a:xfrm>
            <a:off x="3892087" y="937321"/>
            <a:ext cx="13376814" cy="1012129"/>
          </a:xfrm>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DATA FLOW DIAGRAM</a:t>
            </a:r>
            <a:endParaRPr lang="en-IN" sz="4800" b="1" dirty="0">
              <a:solidFill>
                <a:srgbClr val="C00000"/>
              </a:solidFill>
              <a:latin typeface="Times New Roman" panose="02020603050405020304" pitchFamily="18" charset="0"/>
              <a:cs typeface="Times New Roman" panose="02020603050405020304" pitchFamily="18" charset="0"/>
            </a:endParaRPr>
          </a:p>
        </p:txBody>
      </p:sp>
      <p:pic>
        <p:nvPicPr>
          <p:cNvPr id="3" name="Content Placeholder 8">
            <a:extLst>
              <a:ext uri="{FF2B5EF4-FFF2-40B4-BE49-F238E27FC236}">
                <a16:creationId xmlns:a16="http://schemas.microsoft.com/office/drawing/2014/main" id="{8703DE5A-6206-4F9A-9198-BD2692C76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 r="2580" b="-2"/>
          <a:stretch>
            <a:fillRect/>
          </a:stretch>
        </p:blipFill>
        <p:spPr>
          <a:xfrm>
            <a:off x="3892087" y="2230174"/>
            <a:ext cx="12802063" cy="7162800"/>
          </a:xfrm>
          <a:prstGeom prst="rect">
            <a:avLst/>
          </a:prstGeom>
        </p:spPr>
      </p:pic>
    </p:spTree>
    <p:extLst>
      <p:ext uri="{BB962C8B-B14F-4D97-AF65-F5344CB8AC3E}">
        <p14:creationId xmlns:p14="http://schemas.microsoft.com/office/powerpoint/2010/main" val="315470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37523"/>
            <a:ext cx="17989550" cy="1187450"/>
          </a:xfrm>
        </p:spPr>
        <p:txBody>
          <a:bodyPr>
            <a:normAutofit/>
          </a:bodyPr>
          <a:lstStyle/>
          <a:p>
            <a:pPr algn="ctr"/>
            <a:r>
              <a:rPr lang="en-US" sz="4800" b="1" dirty="0">
                <a:latin typeface="Times New Roman" panose="02020603050405020304" pitchFamily="18" charset="0"/>
                <a:cs typeface="Times New Roman" panose="02020603050405020304" pitchFamily="18" charset="0"/>
              </a:rPr>
              <a:t>MODULE SPECIFICATION</a:t>
            </a:r>
            <a:endParaRPr lang="en-IN" sz="4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901950" y="1454150"/>
            <a:ext cx="13763385" cy="8496300"/>
          </a:xfrm>
        </p:spPr>
        <p:txBody>
          <a:bodyPr>
            <a:noAutofit/>
          </a:bodyPr>
          <a:lstStyle/>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Dataset collection: </a:t>
            </a:r>
            <a:r>
              <a:rPr lang="en-IN" altLang="en-US" sz="2200" dirty="0">
                <a:solidFill>
                  <a:schemeClr val="tx1"/>
                </a:solidFill>
                <a:latin typeface="Times New Roman" panose="02020603050405020304" pitchFamily="18" charset="0"/>
                <a:cs typeface="Times New Roman" panose="02020603050405020304" pitchFamily="18" charset="0"/>
              </a:rPr>
              <a:t>Dataset is collected from Kaggle related to brain tumor disease</a:t>
            </a: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Data Processing: </a:t>
            </a:r>
            <a:r>
              <a:rPr lang="en-IN" altLang="en-US" sz="2200" dirty="0">
                <a:solidFill>
                  <a:schemeClr val="tx1"/>
                </a:solidFill>
                <a:latin typeface="Times New Roman" panose="02020603050405020304" pitchFamily="18" charset="0"/>
                <a:cs typeface="Times New Roman" panose="02020603050405020304" pitchFamily="18" charset="0"/>
              </a:rPr>
              <a:t>Data has to be processed to remove the null values and standard scalar function. Features are selected and divided into training and testing dataset.</a:t>
            </a: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Module Creation using clustering algorithm: </a:t>
            </a:r>
            <a:r>
              <a:rPr lang="en-IN" altLang="en-US" sz="2200" dirty="0">
                <a:solidFill>
                  <a:schemeClr val="tx1"/>
                </a:solidFill>
                <a:latin typeface="Times New Roman" panose="02020603050405020304" pitchFamily="18" charset="0"/>
                <a:cs typeface="Times New Roman" panose="02020603050405020304" pitchFamily="18" charset="0"/>
              </a:rPr>
              <a:t>Machine learning algorithm and deep learning algorithms like CNN algorithms are used to create a model</a:t>
            </a: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Image Pre-Processing Module </a:t>
            </a:r>
            <a:r>
              <a:rPr lang="en-IN" altLang="en-US" sz="2200" dirty="0">
                <a:solidFill>
                  <a:schemeClr val="tx1"/>
                </a:solidFill>
                <a:latin typeface="Times New Roman" panose="02020603050405020304" pitchFamily="18" charset="0"/>
                <a:cs typeface="Times New Roman" panose="02020603050405020304" pitchFamily="18" charset="0"/>
              </a:rPr>
              <a:t>:</a:t>
            </a:r>
            <a:r>
              <a:rPr lang="en-US" altLang="en-US" sz="2200" dirty="0">
                <a:solidFill>
                  <a:schemeClr val="tx1"/>
                </a:solidFill>
                <a:latin typeface="Times New Roman" panose="02020603050405020304" pitchFamily="18" charset="0"/>
                <a:cs typeface="Times New Roman" panose="02020603050405020304" pitchFamily="18" charset="0"/>
              </a:rPr>
              <a:t> The main functionality of this module is to convert the RGB image to binary format for faster processing. The aim of pre-processing is to enhances some image features important for further processing, although geometric transformations of images (e.g. rotation, scaling, translation) are classified among pre-processing methods. </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Segmentation Module </a:t>
            </a:r>
            <a:r>
              <a:rPr lang="en-IN"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It is to obtain segmented matrix from binary</a:t>
            </a:r>
            <a:r>
              <a:rPr lang="en-US" altLang="en-US" sz="2200" b="1" dirty="0">
                <a:solidFill>
                  <a:schemeClr val="tx1"/>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image performing masking. Segmentation is a process of identifying the cancerous brain tissues and labeling them automatically based on the tumor types.</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Feature Extraction Module </a:t>
            </a:r>
            <a:r>
              <a:rPr lang="en-IN"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This module is to apply principle component analysis and obtain Statistical values. It involves the automatic identification and extraction of distinctive features, such as edges, textures, or shapes, from raw input image.</a:t>
            </a:r>
            <a:endParaRPr lang="en-IN" altLang="en-US" sz="2200" b="1" dirty="0">
              <a:solidFill>
                <a:schemeClr val="tx1"/>
              </a:solidFill>
              <a:latin typeface="Times New Roman" panose="02020603050405020304" pitchFamily="18" charset="0"/>
              <a:cs typeface="Times New Roman" panose="02020603050405020304" pitchFamily="18" charset="0"/>
            </a:endParaRP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Classification Module </a:t>
            </a:r>
            <a:r>
              <a:rPr lang="en-IN"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The main functionality of this module is to calculate minimum distance. It learns to extract relevant features from input images and map them to the corresponding classes, enabling accurate image classification.</a:t>
            </a:r>
            <a:endParaRPr lang="en-IN" altLang="en-US" sz="2200" dirty="0">
              <a:solidFill>
                <a:schemeClr val="tx1"/>
              </a:solidFill>
              <a:latin typeface="Times New Roman" panose="02020603050405020304" pitchFamily="18" charset="0"/>
              <a:cs typeface="Times New Roman" panose="02020603050405020304" pitchFamily="18" charset="0"/>
            </a:endParaRPr>
          </a:p>
          <a:p>
            <a:pPr marL="406400" indent="-406400" algn="just" eaLnBrk="1" hangingPunct="1">
              <a:buFont typeface="Arial" panose="020B0604020202020204" pitchFamily="34" charset="0"/>
              <a:buChar char="•"/>
            </a:pPr>
            <a:r>
              <a:rPr lang="en-IN" altLang="en-US" sz="2200" b="1" dirty="0">
                <a:solidFill>
                  <a:schemeClr val="tx1"/>
                </a:solidFill>
                <a:latin typeface="Times New Roman" panose="02020603050405020304" pitchFamily="18" charset="0"/>
                <a:cs typeface="Times New Roman" panose="02020603050405020304" pitchFamily="18" charset="0"/>
              </a:rPr>
              <a:t>Convolution Matrix </a:t>
            </a:r>
            <a:r>
              <a:rPr lang="en-IN" altLang="en-US" sz="2200" dirty="0">
                <a:solidFill>
                  <a:schemeClr val="tx1"/>
                </a:solidFill>
                <a:latin typeface="Times New Roman" panose="02020603050405020304" pitchFamily="18" charset="0"/>
                <a:cs typeface="Times New Roman" panose="02020603050405020304" pitchFamily="18" charset="0"/>
              </a:rPr>
              <a:t>: It </a:t>
            </a:r>
            <a:r>
              <a:rPr lang="en-US" altLang="en-US" sz="2200" dirty="0">
                <a:solidFill>
                  <a:schemeClr val="tx1"/>
                </a:solidFill>
                <a:latin typeface="Times New Roman" panose="02020603050405020304" pitchFamily="18" charset="0"/>
                <a:cs typeface="Times New Roman" panose="02020603050405020304" pitchFamily="18" charset="0"/>
              </a:rPr>
              <a:t>is to calculate minimum distance value and to recognize the corresponding image. Using multiple convolution layers in a CNN allows the network to learn increasingly complex features from the input image or video.</a:t>
            </a:r>
          </a:p>
          <a:p>
            <a:pPr marL="406400" indent="-406400" algn="just" eaLnBrk="1" hangingPunct="1">
              <a:buFont typeface="Arial" panose="020B0604020202020204" pitchFamily="34" charset="0"/>
              <a:buChar char="•"/>
            </a:pPr>
            <a:r>
              <a:rPr lang="en-US" altLang="en-US" sz="2200" b="1" dirty="0">
                <a:solidFill>
                  <a:schemeClr val="tx1"/>
                </a:solidFill>
                <a:latin typeface="Times New Roman" panose="02020603050405020304" pitchFamily="18" charset="0"/>
                <a:cs typeface="Times New Roman" panose="02020603050405020304" pitchFamily="18" charset="0"/>
              </a:rPr>
              <a:t>User Interface :</a:t>
            </a:r>
            <a:r>
              <a:rPr lang="en-US" altLang="en-US" sz="2200" dirty="0">
                <a:solidFill>
                  <a:schemeClr val="tx1"/>
                </a:solidFill>
                <a:latin typeface="Times New Roman" panose="02020603050405020304" pitchFamily="18" charset="0"/>
                <a:cs typeface="Times New Roman" panose="02020603050405020304" pitchFamily="18" charset="0"/>
              </a:rPr>
              <a:t>User application is built using python.</a:t>
            </a:r>
            <a:endParaRPr lang="en-US" altLang="en-US" sz="2200" dirty="0">
              <a:solidFill>
                <a:schemeClr val="tx1"/>
              </a:solidFill>
            </a:endParaRPr>
          </a:p>
        </p:txBody>
      </p:sp>
    </p:spTree>
    <p:extLst>
      <p:ext uri="{BB962C8B-B14F-4D97-AF65-F5344CB8AC3E}">
        <p14:creationId xmlns:p14="http://schemas.microsoft.com/office/powerpoint/2010/main" val="125033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C542-6617-4A60-83EB-60CD9BBE3B09}"/>
              </a:ext>
            </a:extLst>
          </p:cNvPr>
          <p:cNvSpPr>
            <a:spLocks noGrp="1"/>
          </p:cNvSpPr>
          <p:nvPr>
            <p:ph type="title"/>
          </p:nvPr>
        </p:nvSpPr>
        <p:spPr>
          <a:xfrm>
            <a:off x="6026150" y="256286"/>
            <a:ext cx="7693816" cy="1209237"/>
          </a:xfrm>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MODEL ARCHITECTURE</a:t>
            </a:r>
            <a:endParaRPr lang="en-IN" sz="4400" dirty="0"/>
          </a:p>
        </p:txBody>
      </p:sp>
      <p:sp>
        <p:nvSpPr>
          <p:cNvPr id="4" name="Text Placeholder 3">
            <a:extLst>
              <a:ext uri="{FF2B5EF4-FFF2-40B4-BE49-F238E27FC236}">
                <a16:creationId xmlns:a16="http://schemas.microsoft.com/office/drawing/2014/main" id="{CC0973CB-C97B-44CD-AF6E-3FC3AF1FADB9}"/>
              </a:ext>
            </a:extLst>
          </p:cNvPr>
          <p:cNvSpPr>
            <a:spLocks noGrp="1"/>
          </p:cNvSpPr>
          <p:nvPr>
            <p:ph type="body" sz="half" idx="2"/>
          </p:nvPr>
        </p:nvSpPr>
        <p:spPr>
          <a:xfrm>
            <a:off x="2673350" y="1797050"/>
            <a:ext cx="6474616" cy="7005377"/>
          </a:xfrm>
        </p:spPr>
        <p:txBody>
          <a:bodyPr>
            <a:noAutofit/>
          </a:bodyPr>
          <a:lstStyle/>
          <a:p>
            <a:pPr marL="457200" lvl="0" indent="-317500" algn="l" rtl="0">
              <a:spcBef>
                <a:spcPts val="0"/>
              </a:spcBef>
              <a:spcAft>
                <a:spcPts val="0"/>
              </a:spcAft>
              <a:buClr>
                <a:schemeClr val="dk2"/>
              </a:buClr>
              <a:buSzPts val="1400"/>
              <a:buFont typeface="Proxima Nova"/>
              <a:buChar char="●"/>
            </a:pPr>
            <a:r>
              <a:rPr lang="en-US" sz="2600" dirty="0">
                <a:solidFill>
                  <a:schemeClr val="tx1"/>
                </a:solidFill>
                <a:latin typeface="Times New Roman" panose="02020603050405020304" pitchFamily="18" charset="0"/>
                <a:ea typeface="Proxima Nova"/>
                <a:cs typeface="Times New Roman" panose="02020603050405020304" pitchFamily="18" charset="0"/>
                <a:sym typeface="Proxima Nova"/>
              </a:rPr>
              <a:t>The model gets MRI as input. It augments the image into ’n’ different images.</a:t>
            </a:r>
          </a:p>
          <a:p>
            <a:pPr marL="457200" lvl="0" indent="0" algn="l" rtl="0">
              <a:spcBef>
                <a:spcPts val="0"/>
              </a:spcBef>
              <a:spcAft>
                <a:spcPts val="0"/>
              </a:spcAft>
              <a:buNone/>
            </a:pPr>
            <a:endParaRPr lang="en-US" sz="26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marL="457200" lvl="0" indent="-317500" algn="l" rtl="0">
              <a:spcBef>
                <a:spcPts val="0"/>
              </a:spcBef>
              <a:spcAft>
                <a:spcPts val="0"/>
              </a:spcAft>
              <a:buClr>
                <a:schemeClr val="dk2"/>
              </a:buClr>
              <a:buSzPts val="1400"/>
              <a:buFont typeface="Proxima Nova"/>
              <a:buChar char="●"/>
            </a:pPr>
            <a:r>
              <a:rPr lang="en-US" sz="2600" dirty="0">
                <a:solidFill>
                  <a:schemeClr val="tx1"/>
                </a:solidFill>
                <a:latin typeface="Times New Roman" panose="02020603050405020304" pitchFamily="18" charset="0"/>
                <a:ea typeface="Proxima Nova"/>
                <a:cs typeface="Times New Roman" panose="02020603050405020304" pitchFamily="18" charset="0"/>
                <a:sym typeface="Proxima Nova"/>
              </a:rPr>
              <a:t>The ’n’ different images are fed to the Neural Network for classification.</a:t>
            </a:r>
          </a:p>
          <a:p>
            <a:pPr marL="139700" lvl="0" algn="l" rtl="0">
              <a:spcBef>
                <a:spcPts val="0"/>
              </a:spcBef>
              <a:spcAft>
                <a:spcPts val="0"/>
              </a:spcAft>
              <a:buClr>
                <a:schemeClr val="dk2"/>
              </a:buClr>
              <a:buSzPts val="1400"/>
            </a:pPr>
            <a:endParaRPr lang="en-US" sz="26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marL="139700" lvl="0" algn="l" rtl="0">
              <a:spcBef>
                <a:spcPts val="0"/>
              </a:spcBef>
              <a:spcAft>
                <a:spcPts val="0"/>
              </a:spcAft>
              <a:buClr>
                <a:schemeClr val="dk2"/>
              </a:buClr>
              <a:buSzPts val="1400"/>
            </a:pPr>
            <a:endParaRPr lang="en-US" sz="26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marL="457200" lvl="0" indent="-317500" algn="l" rtl="0">
              <a:spcBef>
                <a:spcPts val="0"/>
              </a:spcBef>
              <a:spcAft>
                <a:spcPts val="0"/>
              </a:spcAft>
              <a:buClr>
                <a:schemeClr val="dk2"/>
              </a:buClr>
              <a:buSzPts val="1400"/>
              <a:buFont typeface="Proxima Nova"/>
              <a:buChar char="●"/>
            </a:pPr>
            <a:r>
              <a:rPr lang="en-US" sz="2600" dirty="0">
                <a:solidFill>
                  <a:schemeClr val="tx1"/>
                </a:solidFill>
                <a:latin typeface="Times New Roman" panose="02020603050405020304" pitchFamily="18" charset="0"/>
                <a:ea typeface="Proxima Nova"/>
                <a:cs typeface="Times New Roman" panose="02020603050405020304" pitchFamily="18" charset="0"/>
                <a:sym typeface="Proxima Nova"/>
              </a:rPr>
              <a:t>The network classifies images into four classes. Then we take votes from each class. If vote is greater than threshold vote confidence, we declare that class label as the output. </a:t>
            </a:r>
          </a:p>
          <a:p>
            <a:pPr marL="457200" lvl="0" indent="0" algn="l" rtl="0">
              <a:spcBef>
                <a:spcPts val="0"/>
              </a:spcBef>
              <a:spcAft>
                <a:spcPts val="0"/>
              </a:spcAft>
              <a:buNone/>
            </a:pPr>
            <a:endParaRPr lang="en-US" sz="26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marL="457200" lvl="0" indent="-317500" algn="l" rtl="0">
              <a:spcBef>
                <a:spcPts val="0"/>
              </a:spcBef>
              <a:spcAft>
                <a:spcPts val="0"/>
              </a:spcAft>
              <a:buClr>
                <a:schemeClr val="dk2"/>
              </a:buClr>
              <a:buSzPts val="1400"/>
              <a:buFont typeface="Proxima Nova"/>
              <a:buChar char="●"/>
            </a:pPr>
            <a:r>
              <a:rPr lang="en-US" sz="2600" dirty="0">
                <a:solidFill>
                  <a:schemeClr val="tx1"/>
                </a:solidFill>
                <a:latin typeface="Times New Roman" panose="02020603050405020304" pitchFamily="18" charset="0"/>
                <a:ea typeface="Proxima Nova"/>
                <a:cs typeface="Times New Roman" panose="02020603050405020304" pitchFamily="18" charset="0"/>
                <a:sym typeface="Proxima Nova"/>
              </a:rPr>
              <a:t>If the threshold is not met,  generate new ’n’ images and they are again sent to NN. </a:t>
            </a:r>
          </a:p>
          <a:p>
            <a:pPr marL="457200" lvl="0" indent="0" algn="l" rtl="0">
              <a:spcBef>
                <a:spcPts val="0"/>
              </a:spcBef>
              <a:spcAft>
                <a:spcPts val="0"/>
              </a:spcAft>
              <a:buNone/>
            </a:pPr>
            <a:endParaRPr lang="en-US" sz="2600" dirty="0">
              <a:solidFill>
                <a:schemeClr val="tx1"/>
              </a:solidFill>
              <a:latin typeface="Times New Roman" panose="02020603050405020304" pitchFamily="18" charset="0"/>
              <a:ea typeface="Proxima Nova"/>
              <a:cs typeface="Times New Roman" panose="02020603050405020304" pitchFamily="18" charset="0"/>
              <a:sym typeface="Proxima Nova"/>
            </a:endParaRPr>
          </a:p>
          <a:p>
            <a:pPr marL="457200" lvl="0" indent="-317500" algn="l" rtl="0">
              <a:spcBef>
                <a:spcPts val="0"/>
              </a:spcBef>
              <a:spcAft>
                <a:spcPts val="0"/>
              </a:spcAft>
              <a:buClr>
                <a:schemeClr val="dk2"/>
              </a:buClr>
              <a:buSzPts val="1400"/>
              <a:buFont typeface="Proxima Nova"/>
              <a:buChar char="●"/>
            </a:pPr>
            <a:r>
              <a:rPr lang="en-US" sz="2600" dirty="0">
                <a:solidFill>
                  <a:schemeClr val="tx1"/>
                </a:solidFill>
                <a:latin typeface="Times New Roman" panose="02020603050405020304" pitchFamily="18" charset="0"/>
                <a:ea typeface="Proxima Nova"/>
                <a:cs typeface="Times New Roman" panose="02020603050405020304" pitchFamily="18" charset="0"/>
                <a:sym typeface="Proxima Nova"/>
              </a:rPr>
              <a:t>This process is executed until, the threshold vote confidence is met or no of tries(’t’) is reached..</a:t>
            </a:r>
            <a:endParaRPr lang="en-IN" sz="2600" dirty="0">
              <a:solidFill>
                <a:schemeClr val="tx1"/>
              </a:solidFill>
              <a:latin typeface="Times New Roman" panose="02020603050405020304" pitchFamily="18" charset="0"/>
              <a:cs typeface="Times New Roman" panose="02020603050405020304" pitchFamily="18" charset="0"/>
            </a:endParaRPr>
          </a:p>
        </p:txBody>
      </p:sp>
      <p:pic>
        <p:nvPicPr>
          <p:cNvPr id="5" name="Google Shape;143;p24">
            <a:extLst>
              <a:ext uri="{FF2B5EF4-FFF2-40B4-BE49-F238E27FC236}">
                <a16:creationId xmlns:a16="http://schemas.microsoft.com/office/drawing/2014/main" id="{29A66EA9-4160-483E-910C-1AA46DAAC68D}"/>
              </a:ext>
            </a:extLst>
          </p:cNvPr>
          <p:cNvPicPr preferRelativeResize="0">
            <a:picLocks noGrp="1"/>
          </p:cNvPicPr>
          <p:nvPr>
            <p:ph idx="1"/>
          </p:nvPr>
        </p:nvPicPr>
        <p:blipFill>
          <a:blip r:embed="rId2">
            <a:alphaModFix/>
          </a:blip>
          <a:stretch>
            <a:fillRect/>
          </a:stretch>
        </p:blipFill>
        <p:spPr>
          <a:xfrm>
            <a:off x="9378950" y="2635250"/>
            <a:ext cx="8423275" cy="423931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6212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11828" y="4445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a:p>
        </p:txBody>
      </p:sp>
      <p:sp>
        <p:nvSpPr>
          <p:cNvPr id="3" name="object 3"/>
          <p:cNvSpPr txBox="1"/>
          <p:nvPr/>
        </p:nvSpPr>
        <p:spPr>
          <a:xfrm>
            <a:off x="8281841" y="1462644"/>
            <a:ext cx="9583420" cy="7402026"/>
          </a:xfrm>
          <a:prstGeom prst="rect">
            <a:avLst/>
          </a:prstGeom>
        </p:spPr>
        <p:txBody>
          <a:bodyPr vert="horz" wrap="square" lIns="0" tIns="15240" rIns="0" bIns="0" rtlCol="0">
            <a:spAutoFit/>
          </a:bodyPr>
          <a:lstStyle/>
          <a:p>
            <a:pPr marL="12065" marR="5080" algn="ctr">
              <a:lnSpc>
                <a:spcPct val="100200"/>
              </a:lnSpc>
              <a:spcBef>
                <a:spcPts val="120"/>
              </a:spcBef>
            </a:pPr>
            <a:r>
              <a:rPr sz="9600" b="1" spc="110" dirty="0">
                <a:solidFill>
                  <a:srgbClr val="FFFFFF"/>
                </a:solidFill>
                <a:latin typeface="Bahnschrift" panose="020B0502040204020203" pitchFamily="34" charset="0"/>
                <a:cs typeface="Palatino Linotype"/>
              </a:rPr>
              <a:t>Title: </a:t>
            </a:r>
            <a:r>
              <a:rPr lang="en-US" sz="9600" b="1" spc="25" dirty="0">
                <a:solidFill>
                  <a:srgbClr val="FFFFFF"/>
                </a:solidFill>
                <a:latin typeface="Bahnschrift" panose="020B0502040204020203" pitchFamily="34" charset="0"/>
                <a:cs typeface="Palatino Linotype"/>
              </a:rPr>
              <a:t>“Genetically Optimized CNN for MRI </a:t>
            </a:r>
            <a:r>
              <a:rPr sz="9600" b="1" spc="245" dirty="0">
                <a:solidFill>
                  <a:srgbClr val="FFFFFF"/>
                </a:solidFill>
                <a:latin typeface="Bahnschrift" panose="020B0502040204020203" pitchFamily="34" charset="0"/>
                <a:cs typeface="Palatino Linotype"/>
              </a:rPr>
              <a:t>Brain </a:t>
            </a:r>
            <a:r>
              <a:rPr sz="9600" b="1" spc="220" dirty="0">
                <a:solidFill>
                  <a:srgbClr val="FFFFFF"/>
                </a:solidFill>
                <a:latin typeface="Bahnschrift" panose="020B0502040204020203" pitchFamily="34" charset="0"/>
                <a:cs typeface="Palatino Linotype"/>
              </a:rPr>
              <a:t>Tumor </a:t>
            </a:r>
            <a:r>
              <a:rPr sz="9600" b="1" spc="225" dirty="0">
                <a:solidFill>
                  <a:srgbClr val="FFFFFF"/>
                </a:solidFill>
                <a:latin typeface="Bahnschrift" panose="020B0502040204020203" pitchFamily="34" charset="0"/>
                <a:cs typeface="Palatino Linotype"/>
              </a:rPr>
              <a:t> </a:t>
            </a:r>
            <a:r>
              <a:rPr sz="9600" b="1" spc="-15" dirty="0">
                <a:solidFill>
                  <a:srgbClr val="FFFFFF"/>
                </a:solidFill>
                <a:latin typeface="Bahnschrift" panose="020B0502040204020203" pitchFamily="34" charset="0"/>
                <a:cs typeface="Palatino Linotype"/>
              </a:rPr>
              <a:t>C</a:t>
            </a:r>
            <a:r>
              <a:rPr sz="9600" b="1" spc="-30" dirty="0">
                <a:solidFill>
                  <a:srgbClr val="FFFFFF"/>
                </a:solidFill>
                <a:latin typeface="Bahnschrift" panose="020B0502040204020203" pitchFamily="34" charset="0"/>
                <a:cs typeface="Palatino Linotype"/>
              </a:rPr>
              <a:t>l</a:t>
            </a:r>
            <a:r>
              <a:rPr sz="9600" b="1" spc="215" dirty="0">
                <a:solidFill>
                  <a:srgbClr val="FFFFFF"/>
                </a:solidFill>
                <a:latin typeface="Bahnschrift" panose="020B0502040204020203" pitchFamily="34" charset="0"/>
                <a:cs typeface="Palatino Linotype"/>
              </a:rPr>
              <a:t>a</a:t>
            </a:r>
            <a:r>
              <a:rPr sz="9600" b="1" spc="195" dirty="0">
                <a:solidFill>
                  <a:srgbClr val="FFFFFF"/>
                </a:solidFill>
                <a:latin typeface="Bahnschrift" panose="020B0502040204020203" pitchFamily="34" charset="0"/>
                <a:cs typeface="Palatino Linotype"/>
              </a:rPr>
              <a:t>ss</a:t>
            </a:r>
            <a:r>
              <a:rPr sz="9600" b="1" spc="-15" dirty="0">
                <a:solidFill>
                  <a:srgbClr val="FFFFFF"/>
                </a:solidFill>
                <a:latin typeface="Bahnschrift" panose="020B0502040204020203" pitchFamily="34" charset="0"/>
                <a:cs typeface="Palatino Linotype"/>
              </a:rPr>
              <a:t>i</a:t>
            </a:r>
            <a:r>
              <a:rPr sz="9600" b="1" spc="395" dirty="0">
                <a:solidFill>
                  <a:srgbClr val="FFFFFF"/>
                </a:solidFill>
                <a:latin typeface="Bahnschrift" panose="020B0502040204020203" pitchFamily="34" charset="0"/>
                <a:cs typeface="Palatino Linotype"/>
              </a:rPr>
              <a:t>ﬁ</a:t>
            </a:r>
            <a:r>
              <a:rPr sz="9600" b="1" spc="400" dirty="0">
                <a:solidFill>
                  <a:srgbClr val="FFFFFF"/>
                </a:solidFill>
                <a:latin typeface="Bahnschrift" panose="020B0502040204020203" pitchFamily="34" charset="0"/>
                <a:cs typeface="Palatino Linotype"/>
              </a:rPr>
              <a:t>c</a:t>
            </a:r>
            <a:r>
              <a:rPr sz="9600" b="1" spc="215" dirty="0">
                <a:solidFill>
                  <a:srgbClr val="FFFFFF"/>
                </a:solidFill>
                <a:latin typeface="Bahnschrift" panose="020B0502040204020203" pitchFamily="34" charset="0"/>
                <a:cs typeface="Palatino Linotype"/>
              </a:rPr>
              <a:t>a</a:t>
            </a:r>
            <a:r>
              <a:rPr sz="9600" b="1" spc="114" dirty="0">
                <a:solidFill>
                  <a:srgbClr val="FFFFFF"/>
                </a:solidFill>
                <a:latin typeface="Bahnschrift" panose="020B0502040204020203" pitchFamily="34" charset="0"/>
                <a:cs typeface="Palatino Linotype"/>
              </a:rPr>
              <a:t>t</a:t>
            </a:r>
            <a:r>
              <a:rPr lang="en-US" sz="9600" b="1" spc="-15" dirty="0">
                <a:solidFill>
                  <a:srgbClr val="FFFFFF"/>
                </a:solidFill>
                <a:latin typeface="Bahnschrift" panose="020B0502040204020203" pitchFamily="34" charset="0"/>
                <a:cs typeface="Palatino Linotype"/>
              </a:rPr>
              <a:t>ion”</a:t>
            </a:r>
            <a:endParaRPr sz="9600" dirty="0">
              <a:latin typeface="Bahnschrift" panose="020B0502040204020203" pitchFamily="34" charset="0"/>
              <a:cs typeface="Palatino Linotype"/>
            </a:endParaRPr>
          </a:p>
        </p:txBody>
      </p:sp>
      <p:pic>
        <p:nvPicPr>
          <p:cNvPr id="4" name="object 4"/>
          <p:cNvPicPr/>
          <p:nvPr/>
        </p:nvPicPr>
        <p:blipFill>
          <a:blip r:embed="rId2" cstate="print"/>
          <a:stretch>
            <a:fillRect/>
          </a:stretch>
        </p:blipFill>
        <p:spPr>
          <a:xfrm>
            <a:off x="768350" y="501650"/>
            <a:ext cx="6172200" cy="9372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0;p25">
            <a:extLst>
              <a:ext uri="{FF2B5EF4-FFF2-40B4-BE49-F238E27FC236}">
                <a16:creationId xmlns:a16="http://schemas.microsoft.com/office/drawing/2014/main" id="{6EEF9FBD-5842-49DC-8434-27AAE91EA7E1}"/>
              </a:ext>
            </a:extLst>
          </p:cNvPr>
          <p:cNvPicPr preferRelativeResize="0"/>
          <p:nvPr/>
        </p:nvPicPr>
        <p:blipFill rotWithShape="1">
          <a:blip r:embed="rId2">
            <a:alphaModFix/>
          </a:blip>
          <a:srcRect/>
          <a:stretch/>
        </p:blipFill>
        <p:spPr>
          <a:xfrm>
            <a:off x="3359150" y="1187450"/>
            <a:ext cx="13335000" cy="7645268"/>
          </a:xfrm>
          <a:prstGeom prst="rect">
            <a:avLst/>
          </a:prstGeom>
          <a:noFill/>
          <a:ln>
            <a:noFill/>
          </a:ln>
        </p:spPr>
      </p:pic>
      <p:sp>
        <p:nvSpPr>
          <p:cNvPr id="4" name="TextBox 3">
            <a:extLst>
              <a:ext uri="{FF2B5EF4-FFF2-40B4-BE49-F238E27FC236}">
                <a16:creationId xmlns:a16="http://schemas.microsoft.com/office/drawing/2014/main" id="{8D8F0B54-6D92-42CE-B306-24567299496A}"/>
              </a:ext>
            </a:extLst>
          </p:cNvPr>
          <p:cNvSpPr txBox="1"/>
          <p:nvPr/>
        </p:nvSpPr>
        <p:spPr>
          <a:xfrm>
            <a:off x="5264150" y="8832718"/>
            <a:ext cx="9150926" cy="927177"/>
          </a:xfrm>
          <a:prstGeom prst="rect">
            <a:avLst/>
          </a:prstGeom>
          <a:noFill/>
        </p:spPr>
        <p:txBody>
          <a:bodyPr wrap="square">
            <a:spAutoFit/>
          </a:bodyPr>
          <a:lstStyle/>
          <a:p>
            <a:pPr marL="0" lvl="0" indent="0" algn="ctr" rtl="0">
              <a:lnSpc>
                <a:spcPct val="200000"/>
              </a:lnSpc>
              <a:spcBef>
                <a:spcPts val="0"/>
              </a:spcBef>
              <a:spcAft>
                <a:spcPts val="0"/>
              </a:spcAft>
              <a:buSzPts val="1800"/>
              <a:buNone/>
            </a:pPr>
            <a:r>
              <a:rPr lang="en-US" sz="3200" dirty="0">
                <a:solidFill>
                  <a:schemeClr val="dk1"/>
                </a:solidFill>
                <a:latin typeface="Times New Roman" panose="02020603050405020304" pitchFamily="18" charset="0"/>
                <a:cs typeface="Times New Roman" panose="02020603050405020304" pitchFamily="18" charset="0"/>
              </a:rPr>
              <a:t>Figure : Abstract Structure of model</a:t>
            </a:r>
          </a:p>
        </p:txBody>
      </p:sp>
    </p:spTree>
    <p:extLst>
      <p:ext uri="{BB962C8B-B14F-4D97-AF65-F5344CB8AC3E}">
        <p14:creationId xmlns:p14="http://schemas.microsoft.com/office/powerpoint/2010/main" val="166148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F4CD49-C153-4975-9BBF-58158CF971DD}"/>
              </a:ext>
            </a:extLst>
          </p:cNvPr>
          <p:cNvSpPr txBox="1"/>
          <p:nvPr/>
        </p:nvSpPr>
        <p:spPr>
          <a:xfrm>
            <a:off x="5111750" y="1164143"/>
            <a:ext cx="11049000" cy="7971413"/>
          </a:xfrm>
          <a:prstGeom prst="rect">
            <a:avLst/>
          </a:prstGeom>
          <a:noFill/>
        </p:spPr>
        <p:txBody>
          <a:bodyPr wrap="square">
            <a:spAutoFit/>
          </a:bodyPr>
          <a:lstStyle/>
          <a:p>
            <a:pPr marL="0" lvl="0" indent="0" algn="l" rtl="0">
              <a:spcBef>
                <a:spcPts val="0"/>
              </a:spcBef>
              <a:spcAft>
                <a:spcPts val="0"/>
              </a:spcAft>
              <a:buNone/>
            </a:pPr>
            <a:r>
              <a:rPr lang="en-US" sz="3200" b="1" dirty="0">
                <a:solidFill>
                  <a:srgbClr val="FF5722"/>
                </a:solidFill>
                <a:latin typeface="Times New Roman" panose="02020603050405020304" pitchFamily="18" charset="0"/>
                <a:cs typeface="Times New Roman" panose="02020603050405020304" pitchFamily="18" charset="0"/>
              </a:rPr>
              <a:t>PRE - Processing Stage:</a:t>
            </a: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Gray Scaling </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Reduce the images to gray spectrum.</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Helps reduce complexity of  images.</a:t>
            </a:r>
          </a:p>
          <a:p>
            <a:pPr marL="0" lvl="0" indent="0" algn="l" rtl="0">
              <a:spcBef>
                <a:spcPts val="0"/>
              </a:spcBef>
              <a:spcAft>
                <a:spcPts val="0"/>
              </a:spcAft>
              <a:buNone/>
            </a:pPr>
            <a:endParaRPr lang="en-US" sz="32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Resizing </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Resizing the images to lower resolution.</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Helps reduce all images to an uniform dimension.</a:t>
            </a:r>
          </a:p>
          <a:p>
            <a:pPr marL="0" lvl="0" indent="0" algn="l" rtl="0">
              <a:spcBef>
                <a:spcPts val="0"/>
              </a:spcBef>
              <a:spcAft>
                <a:spcPts val="0"/>
              </a:spcAft>
              <a:buNone/>
            </a:pPr>
            <a:endParaRPr lang="en-US" sz="32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Augmentation </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Generating multiple images from a single image.</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Helps create more data set for training. </a:t>
            </a:r>
          </a:p>
          <a:p>
            <a:pPr marL="0" lvl="0" indent="0" algn="l" rtl="0">
              <a:spcBef>
                <a:spcPts val="0"/>
              </a:spcBef>
              <a:spcAft>
                <a:spcPts val="0"/>
              </a:spcAft>
              <a:buNone/>
            </a:pPr>
            <a:endParaRPr lang="en-US" sz="32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Edge Detection</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Using edge detection algorithms like Canny, Prewitt.</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Helps highlight tumor part in image.</a:t>
            </a:r>
          </a:p>
        </p:txBody>
      </p:sp>
    </p:spTree>
    <p:extLst>
      <p:ext uri="{BB962C8B-B14F-4D97-AF65-F5344CB8AC3E}">
        <p14:creationId xmlns:p14="http://schemas.microsoft.com/office/powerpoint/2010/main" val="282368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0C1C4-80F2-4293-985E-E66A7696C561}"/>
              </a:ext>
            </a:extLst>
          </p:cNvPr>
          <p:cNvSpPr txBox="1"/>
          <p:nvPr/>
        </p:nvSpPr>
        <p:spPr>
          <a:xfrm>
            <a:off x="2825750" y="1035050"/>
            <a:ext cx="12954000" cy="4308872"/>
          </a:xfrm>
          <a:prstGeom prst="rect">
            <a:avLst/>
          </a:prstGeom>
          <a:noFill/>
        </p:spPr>
        <p:txBody>
          <a:bodyPr wrap="square">
            <a:spAutoFit/>
          </a:bodyPr>
          <a:lstStyle/>
          <a:p>
            <a:pPr marL="0" lvl="0" indent="0" algn="l" rtl="0">
              <a:spcBef>
                <a:spcPts val="0"/>
              </a:spcBef>
              <a:spcAft>
                <a:spcPts val="0"/>
              </a:spcAft>
              <a:buNone/>
            </a:pPr>
            <a:r>
              <a:rPr lang="en-US" sz="3200" b="1" dirty="0">
                <a:solidFill>
                  <a:srgbClr val="FF5722"/>
                </a:solidFill>
                <a:latin typeface="Times New Roman" panose="02020603050405020304" pitchFamily="18" charset="0"/>
                <a:cs typeface="Times New Roman" panose="02020603050405020304" pitchFamily="18" charset="0"/>
              </a:rPr>
              <a:t>CNN Model Design and its parameters.</a:t>
            </a: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Structure</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Similar to ANN with addition of </a:t>
            </a:r>
            <a:r>
              <a:rPr lang="en-US" sz="3200" b="1" i="1" dirty="0">
                <a:latin typeface="Times New Roman" panose="02020603050405020304" pitchFamily="18" charset="0"/>
                <a:cs typeface="Times New Roman" panose="02020603050405020304" pitchFamily="18" charset="0"/>
              </a:rPr>
              <a:t>Convolution </a:t>
            </a:r>
            <a:r>
              <a:rPr lang="en-US" sz="3200" dirty="0">
                <a:latin typeface="Times New Roman" panose="02020603050405020304" pitchFamily="18" charset="0"/>
                <a:cs typeface="Times New Roman" panose="02020603050405020304" pitchFamily="18" charset="0"/>
              </a:rPr>
              <a:t>and </a:t>
            </a:r>
            <a:r>
              <a:rPr lang="en-US" sz="3200" b="1" i="1" dirty="0">
                <a:latin typeface="Times New Roman" panose="02020603050405020304" pitchFamily="18" charset="0"/>
                <a:cs typeface="Times New Roman" panose="02020603050405020304" pitchFamily="18" charset="0"/>
              </a:rPr>
              <a:t>Pooling. </a:t>
            </a:r>
            <a:endParaRPr lang="en-US" sz="3200" u="sng"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Convolution</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It is a kernel filter for feature extraction.</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Provides a pooled feature map.</a:t>
            </a:r>
          </a:p>
          <a:p>
            <a:pPr marL="457200" lvl="0" indent="-342900" algn="l" rtl="0">
              <a:spcBef>
                <a:spcPts val="0"/>
              </a:spcBef>
              <a:spcAft>
                <a:spcPts val="0"/>
              </a:spcAft>
              <a:buClr>
                <a:schemeClr val="dk1"/>
              </a:buClr>
              <a:buSzPts val="1800"/>
              <a:buChar char="●"/>
            </a:pPr>
            <a:r>
              <a:rPr lang="en-US" sz="3200" dirty="0">
                <a:solidFill>
                  <a:schemeClr val="dk1"/>
                </a:solidFill>
                <a:latin typeface="Times New Roman" panose="02020603050405020304" pitchFamily="18" charset="0"/>
                <a:cs typeface="Times New Roman" panose="02020603050405020304" pitchFamily="18" charset="0"/>
              </a:rPr>
              <a:t>Pooling</a:t>
            </a:r>
          </a:p>
          <a:p>
            <a:pPr marL="914400" lvl="1" indent="-342900" algn="l" rtl="0">
              <a:spcBef>
                <a:spcPts val="0"/>
              </a:spcBef>
              <a:spcAft>
                <a:spcPts val="0"/>
              </a:spcAft>
              <a:buSzPts val="1800"/>
              <a:buChar char="○"/>
            </a:pPr>
            <a:r>
              <a:rPr lang="en-US" sz="3200" dirty="0">
                <a:latin typeface="Times New Roman" panose="02020603050405020304" pitchFamily="18" charset="0"/>
                <a:cs typeface="Times New Roman" panose="02020603050405020304" pitchFamily="18" charset="0"/>
              </a:rPr>
              <a:t>Its a function to reduce the amount of parameters in network.</a:t>
            </a:r>
          </a:p>
          <a:p>
            <a:pPr marL="914400" lvl="0" indent="0" algn="l" rtl="0">
              <a:spcBef>
                <a:spcPts val="0"/>
              </a:spcBef>
              <a:spcAft>
                <a:spcPts val="0"/>
              </a:spcAft>
              <a:buNone/>
            </a:pPr>
            <a:endParaRPr lang="en-US" dirty="0">
              <a:solidFill>
                <a:srgbClr val="000000"/>
              </a:solidFill>
              <a:highlight>
                <a:srgbClr val="FFFFFF"/>
              </a:highlight>
              <a:latin typeface="Georgia"/>
              <a:ea typeface="Georgia"/>
              <a:cs typeface="Georgia"/>
              <a:sym typeface="Georgia"/>
            </a:endParaRPr>
          </a:p>
        </p:txBody>
      </p:sp>
      <p:pic>
        <p:nvPicPr>
          <p:cNvPr id="4" name="Google Shape;198;p32">
            <a:extLst>
              <a:ext uri="{FF2B5EF4-FFF2-40B4-BE49-F238E27FC236}">
                <a16:creationId xmlns:a16="http://schemas.microsoft.com/office/drawing/2014/main" id="{25AF5687-1277-4F99-BC75-C9F850A650F0}"/>
              </a:ext>
            </a:extLst>
          </p:cNvPr>
          <p:cNvPicPr preferRelativeResize="0"/>
          <p:nvPr/>
        </p:nvPicPr>
        <p:blipFill>
          <a:blip r:embed="rId2">
            <a:alphaModFix/>
          </a:blip>
          <a:stretch>
            <a:fillRect/>
          </a:stretch>
        </p:blipFill>
        <p:spPr>
          <a:xfrm>
            <a:off x="5187950" y="5607050"/>
            <a:ext cx="9753600" cy="3962400"/>
          </a:xfrm>
          <a:prstGeom prst="rect">
            <a:avLst/>
          </a:prstGeom>
          <a:noFill/>
          <a:ln>
            <a:noFill/>
          </a:ln>
        </p:spPr>
      </p:pic>
    </p:spTree>
    <p:extLst>
      <p:ext uri="{BB962C8B-B14F-4D97-AF65-F5344CB8AC3E}">
        <p14:creationId xmlns:p14="http://schemas.microsoft.com/office/powerpoint/2010/main" val="300322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6C3B-61CC-402D-BB39-3DCA14F1A8C8}"/>
              </a:ext>
            </a:extLst>
          </p:cNvPr>
          <p:cNvSpPr>
            <a:spLocks noGrp="1"/>
          </p:cNvSpPr>
          <p:nvPr>
            <p:ph type="ctrTitle"/>
          </p:nvPr>
        </p:nvSpPr>
        <p:spPr>
          <a:xfrm>
            <a:off x="2901950" y="654050"/>
            <a:ext cx="14366953" cy="1066800"/>
          </a:xfrm>
        </p:spPr>
        <p:txBody>
          <a:bodyPr>
            <a:normAutofit fontScale="90000"/>
          </a:bodyPr>
          <a:lstStyle/>
          <a:p>
            <a:r>
              <a:rPr lang="en-GB" dirty="0">
                <a:solidFill>
                  <a:srgbClr val="C00000"/>
                </a:solidFill>
                <a:latin typeface="Times New Roman" panose="02020603050405020304" pitchFamily="18" charset="0"/>
                <a:cs typeface="Times New Roman" panose="02020603050405020304" pitchFamily="18" charset="0"/>
              </a:rPr>
              <a:t>Mathematical Model</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37DAC4-6C0D-46D1-84F3-889E61A6DA5F}"/>
              </a:ext>
            </a:extLst>
          </p:cNvPr>
          <p:cNvSpPr>
            <a:spLocks noGrp="1"/>
          </p:cNvSpPr>
          <p:nvPr>
            <p:ph type="subTitle" idx="1"/>
          </p:nvPr>
        </p:nvSpPr>
        <p:spPr>
          <a:xfrm>
            <a:off x="2901950" y="2178050"/>
            <a:ext cx="14366953" cy="6688376"/>
          </a:xfrm>
        </p:spPr>
        <p:txBody>
          <a:bodyPr/>
          <a:lstStyle/>
          <a:p>
            <a:r>
              <a:rPr lang="en-US" sz="3600" dirty="0">
                <a:solidFill>
                  <a:srgbClr val="00B0F0"/>
                </a:solidFill>
                <a:latin typeface="Times New Roman" panose="02020603050405020304" pitchFamily="18" charset="0"/>
                <a:cs typeface="Times New Roman" panose="02020603050405020304" pitchFamily="18" charset="0"/>
              </a:rPr>
              <a:t>1. Convolution </a:t>
            </a:r>
          </a:p>
          <a:p>
            <a:endParaRPr lang="en-US" dirty="0"/>
          </a:p>
          <a:p>
            <a:endParaRPr lang="en-IN" dirty="0"/>
          </a:p>
        </p:txBody>
      </p:sp>
      <p:pic>
        <p:nvPicPr>
          <p:cNvPr id="4" name="Google Shape;210;p34">
            <a:extLst>
              <a:ext uri="{FF2B5EF4-FFF2-40B4-BE49-F238E27FC236}">
                <a16:creationId xmlns:a16="http://schemas.microsoft.com/office/drawing/2014/main" id="{DA9186C2-F2F0-4456-BAB2-B6A02259F9F8}"/>
              </a:ext>
            </a:extLst>
          </p:cNvPr>
          <p:cNvPicPr preferRelativeResize="0"/>
          <p:nvPr/>
        </p:nvPicPr>
        <p:blipFill>
          <a:blip r:embed="rId2">
            <a:alphaModFix/>
          </a:blip>
          <a:stretch>
            <a:fillRect/>
          </a:stretch>
        </p:blipFill>
        <p:spPr>
          <a:xfrm>
            <a:off x="3511550" y="3092450"/>
            <a:ext cx="13030200" cy="6231176"/>
          </a:xfrm>
          <a:prstGeom prst="rect">
            <a:avLst/>
          </a:prstGeom>
          <a:noFill/>
          <a:ln>
            <a:noFill/>
          </a:ln>
        </p:spPr>
      </p:pic>
    </p:spTree>
    <p:extLst>
      <p:ext uri="{BB962C8B-B14F-4D97-AF65-F5344CB8AC3E}">
        <p14:creationId xmlns:p14="http://schemas.microsoft.com/office/powerpoint/2010/main" val="424985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1A42-3E07-4DEB-8905-CFBC67BA84F6}"/>
              </a:ext>
            </a:extLst>
          </p:cNvPr>
          <p:cNvSpPr>
            <a:spLocks noGrp="1"/>
          </p:cNvSpPr>
          <p:nvPr>
            <p:ph type="title"/>
          </p:nvPr>
        </p:nvSpPr>
        <p:spPr>
          <a:xfrm>
            <a:off x="2825750" y="833785"/>
            <a:ext cx="14554200" cy="8632129"/>
          </a:xfrm>
        </p:spPr>
        <p:txBody>
          <a:bodyPr>
            <a:normAutofit/>
          </a:bodyPr>
          <a:lstStyle/>
          <a:p>
            <a:r>
              <a:rPr lang="en-US" sz="3200" dirty="0">
                <a:solidFill>
                  <a:srgbClr val="00B0F0"/>
                </a:solidFill>
                <a:latin typeface="Times New Roman" panose="02020603050405020304" pitchFamily="18" charset="0"/>
                <a:cs typeface="Times New Roman" panose="02020603050405020304" pitchFamily="18" charset="0"/>
              </a:rPr>
              <a:t>2.ReLU</a:t>
            </a:r>
            <a:br>
              <a:rPr lang="en-US" sz="3200" dirty="0">
                <a:solidFill>
                  <a:srgbClr val="00B0F0"/>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The output of </a:t>
            </a:r>
            <a:r>
              <a:rPr lang="en-US" sz="3200" dirty="0" err="1">
                <a:solidFill>
                  <a:schemeClr val="tx1"/>
                </a:solidFill>
                <a:latin typeface="Times New Roman" panose="02020603050405020304" pitchFamily="18" charset="0"/>
                <a:cs typeface="Times New Roman" panose="02020603050405020304" pitchFamily="18" charset="0"/>
              </a:rPr>
              <a:t>relu</a:t>
            </a:r>
            <a:r>
              <a:rPr lang="en-US" sz="3200" dirty="0">
                <a:solidFill>
                  <a:schemeClr val="tx1"/>
                </a:solidFill>
                <a:latin typeface="Times New Roman" panose="02020603050405020304" pitchFamily="18" charset="0"/>
                <a:cs typeface="Times New Roman" panose="02020603050405020304" pitchFamily="18" charset="0"/>
              </a:rPr>
              <a:t> is f(x) =</a:t>
            </a:r>
            <a:r>
              <a:rPr lang="en-US" sz="3200" dirty="0">
                <a:solidFill>
                  <a:srgbClr val="00B0F0"/>
                </a:solidFill>
                <a:latin typeface="Times New Roman" panose="02020603050405020304" pitchFamily="18" charset="0"/>
                <a:cs typeface="Times New Roman" panose="02020603050405020304" pitchFamily="18" charset="0"/>
              </a:rPr>
              <a:t>	</a:t>
            </a:r>
            <a:br>
              <a:rPr lang="en-US" sz="3200" dirty="0">
                <a:solidFill>
                  <a:srgbClr val="00B0F0"/>
                </a:solidFill>
                <a:latin typeface="Times New Roman" panose="02020603050405020304" pitchFamily="18" charset="0"/>
                <a:cs typeface="Times New Roman" panose="02020603050405020304" pitchFamily="18" charset="0"/>
              </a:rPr>
            </a:br>
            <a:r>
              <a:rPr lang="en-US" sz="3200" dirty="0">
                <a:solidFill>
                  <a:srgbClr val="00B0F0"/>
                </a:solidFill>
                <a:latin typeface="Times New Roman" panose="02020603050405020304" pitchFamily="18" charset="0"/>
                <a:cs typeface="Times New Roman" panose="02020603050405020304" pitchFamily="18" charset="0"/>
              </a:rPr>
              <a:t> </a:t>
            </a: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br>
              <a:rPr lang="en-US" sz="3200" dirty="0">
                <a:solidFill>
                  <a:srgbClr val="00B0F0"/>
                </a:solidFill>
                <a:latin typeface="Times New Roman" panose="02020603050405020304" pitchFamily="18" charset="0"/>
                <a:cs typeface="Times New Roman" panose="02020603050405020304" pitchFamily="18" charset="0"/>
              </a:rPr>
            </a:br>
            <a:r>
              <a:rPr lang="en-US" sz="3200" dirty="0">
                <a:solidFill>
                  <a:srgbClr val="00B0F0"/>
                </a:solidFill>
                <a:latin typeface="Times New Roman" panose="02020603050405020304" pitchFamily="18" charset="0"/>
                <a:cs typeface="Times New Roman" panose="02020603050405020304" pitchFamily="18" charset="0"/>
              </a:rPr>
              <a:t>3. Max Pooling</a:t>
            </a:r>
            <a:br>
              <a:rPr lang="en-US" sz="3200" dirty="0">
                <a:solidFill>
                  <a:srgbClr val="00B0F0"/>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The output of max pooling is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f(x) = max  </a:t>
            </a:r>
            <a:r>
              <a:rPr lang="en-GB" sz="3200" dirty="0">
                <a:solidFill>
                  <a:schemeClr val="tx1"/>
                </a:solidFill>
                <a:latin typeface="Proxima Nova"/>
                <a:ea typeface="Proxima Nova"/>
                <a:cs typeface="Proxima Nova"/>
                <a:sym typeface="Proxima Nova"/>
              </a:rPr>
              <a:t>x[</a:t>
            </a:r>
            <a:r>
              <a:rPr lang="en-GB" sz="3200" dirty="0" err="1">
                <a:solidFill>
                  <a:schemeClr val="tx1"/>
                </a:solidFill>
                <a:latin typeface="Proxima Nova"/>
                <a:ea typeface="Proxima Nova"/>
                <a:cs typeface="Proxima Nova"/>
                <a:sym typeface="Proxima Nova"/>
              </a:rPr>
              <a:t>m,n</a:t>
            </a:r>
            <a:r>
              <a:rPr lang="en-GB" sz="3200" dirty="0">
                <a:solidFill>
                  <a:schemeClr val="tx1"/>
                </a:solidFill>
                <a:latin typeface="Proxima Nova"/>
                <a:ea typeface="Proxima Nova"/>
                <a:cs typeface="Proxima Nova"/>
                <a:sym typeface="Proxima Nova"/>
              </a:rPr>
              <a:t>])</a:t>
            </a:r>
            <a:br>
              <a:rPr lang="en-GB" sz="800" dirty="0"/>
            </a:br>
            <a:br>
              <a:rPr lang="en-US" sz="3200"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Double Brace 2">
            <a:extLst>
              <a:ext uri="{FF2B5EF4-FFF2-40B4-BE49-F238E27FC236}">
                <a16:creationId xmlns:a16="http://schemas.microsoft.com/office/drawing/2014/main" id="{42C7813B-92DF-454B-B223-FD910CEC9638}"/>
              </a:ext>
            </a:extLst>
          </p:cNvPr>
          <p:cNvSpPr/>
          <p:nvPr/>
        </p:nvSpPr>
        <p:spPr>
          <a:xfrm>
            <a:off x="7369464" y="1035050"/>
            <a:ext cx="1752600" cy="11430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marL="0" lvl="0" indent="0" algn="l" rtl="0">
              <a:lnSpc>
                <a:spcPct val="115000"/>
              </a:lnSpc>
              <a:spcBef>
                <a:spcPts val="0"/>
              </a:spcBef>
              <a:spcAft>
                <a:spcPts val="0"/>
              </a:spcAft>
              <a:buNone/>
            </a:pPr>
            <a:r>
              <a:rPr lang="en-US" sz="2400" dirty="0">
                <a:solidFill>
                  <a:schemeClr val="dk2"/>
                </a:solidFill>
                <a:latin typeface="Times New Roman" panose="02020603050405020304" pitchFamily="18" charset="0"/>
                <a:ea typeface="Proxima Nova"/>
                <a:cs typeface="Times New Roman" panose="02020603050405020304" pitchFamily="18" charset="0"/>
                <a:sym typeface="Proxima Nova"/>
              </a:rPr>
              <a:t>  0 if x&lt;0</a:t>
            </a:r>
          </a:p>
          <a:p>
            <a:pPr marL="0" lvl="0" indent="0" algn="l" rtl="0">
              <a:lnSpc>
                <a:spcPct val="115000"/>
              </a:lnSpc>
              <a:spcBef>
                <a:spcPts val="0"/>
              </a:spcBef>
              <a:spcAft>
                <a:spcPts val="0"/>
              </a:spcAft>
              <a:buNone/>
            </a:pPr>
            <a:r>
              <a:rPr lang="en-US" sz="2400" dirty="0">
                <a:solidFill>
                  <a:schemeClr val="dk2"/>
                </a:solidFill>
                <a:latin typeface="Times New Roman" panose="02020603050405020304" pitchFamily="18" charset="0"/>
                <a:ea typeface="Proxima Nova"/>
                <a:cs typeface="Times New Roman" panose="02020603050405020304" pitchFamily="18" charset="0"/>
                <a:sym typeface="Proxima Nova"/>
              </a:rPr>
              <a:t> X if x&gt;=0</a:t>
            </a:r>
            <a:endParaRPr lang="en-US" sz="2400" dirty="0">
              <a:latin typeface="Times New Roman" panose="02020603050405020304" pitchFamily="18" charset="0"/>
              <a:cs typeface="Times New Roman" panose="02020603050405020304" pitchFamily="18" charset="0"/>
            </a:endParaRPr>
          </a:p>
        </p:txBody>
      </p:sp>
      <p:pic>
        <p:nvPicPr>
          <p:cNvPr id="4" name="Google Shape;216;p35">
            <a:extLst>
              <a:ext uri="{FF2B5EF4-FFF2-40B4-BE49-F238E27FC236}">
                <a16:creationId xmlns:a16="http://schemas.microsoft.com/office/drawing/2014/main" id="{0C3EC979-590D-42A4-9498-6EC5AB3A81FC}"/>
              </a:ext>
            </a:extLst>
          </p:cNvPr>
          <p:cNvPicPr preferRelativeResize="0"/>
          <p:nvPr/>
        </p:nvPicPr>
        <p:blipFill>
          <a:blip r:embed="rId2">
            <a:alphaModFix/>
          </a:blip>
          <a:stretch>
            <a:fillRect/>
          </a:stretch>
        </p:blipFill>
        <p:spPr>
          <a:xfrm>
            <a:off x="9531349" y="1035050"/>
            <a:ext cx="7238999" cy="3477865"/>
          </a:xfrm>
          <a:prstGeom prst="rect">
            <a:avLst/>
          </a:prstGeom>
          <a:noFill/>
          <a:ln>
            <a:noFill/>
          </a:ln>
        </p:spPr>
      </p:pic>
      <p:sp>
        <p:nvSpPr>
          <p:cNvPr id="6" name="Double Bracket 5">
            <a:extLst>
              <a:ext uri="{FF2B5EF4-FFF2-40B4-BE49-F238E27FC236}">
                <a16:creationId xmlns:a16="http://schemas.microsoft.com/office/drawing/2014/main" id="{20B48476-F33E-4F00-8644-F3B24584D630}"/>
              </a:ext>
            </a:extLst>
          </p:cNvPr>
          <p:cNvSpPr/>
          <p:nvPr/>
        </p:nvSpPr>
        <p:spPr>
          <a:xfrm>
            <a:off x="4806950" y="6750050"/>
            <a:ext cx="1447800" cy="609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7" name="Google Shape;217;p35">
            <a:extLst>
              <a:ext uri="{FF2B5EF4-FFF2-40B4-BE49-F238E27FC236}">
                <a16:creationId xmlns:a16="http://schemas.microsoft.com/office/drawing/2014/main" id="{AF7C9DDB-A790-4356-B404-52F903715028}"/>
              </a:ext>
            </a:extLst>
          </p:cNvPr>
          <p:cNvPicPr preferRelativeResize="0"/>
          <p:nvPr/>
        </p:nvPicPr>
        <p:blipFill>
          <a:blip r:embed="rId3">
            <a:alphaModFix/>
          </a:blip>
          <a:stretch>
            <a:fillRect/>
          </a:stretch>
        </p:blipFill>
        <p:spPr>
          <a:xfrm>
            <a:off x="9531349" y="5454650"/>
            <a:ext cx="7238999" cy="3810000"/>
          </a:xfrm>
          <a:prstGeom prst="rect">
            <a:avLst/>
          </a:prstGeom>
          <a:noFill/>
          <a:ln>
            <a:noFill/>
          </a:ln>
        </p:spPr>
      </p:pic>
    </p:spTree>
    <p:extLst>
      <p:ext uri="{BB962C8B-B14F-4D97-AF65-F5344CB8AC3E}">
        <p14:creationId xmlns:p14="http://schemas.microsoft.com/office/powerpoint/2010/main" val="429399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0281-2D41-4AF2-B62D-09A206285FBD}"/>
              </a:ext>
            </a:extLst>
          </p:cNvPr>
          <p:cNvSpPr>
            <a:spLocks noGrp="1"/>
          </p:cNvSpPr>
          <p:nvPr>
            <p:ph type="ctrTitle"/>
          </p:nvPr>
        </p:nvSpPr>
        <p:spPr>
          <a:xfrm>
            <a:off x="6618325" y="882650"/>
            <a:ext cx="6406832" cy="1084024"/>
          </a:xfrm>
        </p:spPr>
        <p:txBody>
          <a:bodyPr>
            <a:normAutofit fontScale="90000"/>
          </a:bodyPr>
          <a:lstStyle/>
          <a:p>
            <a:r>
              <a:rPr lang="en-US" sz="5400" b="1" dirty="0">
                <a:solidFill>
                  <a:srgbClr val="C00000"/>
                </a:solidFill>
                <a:latin typeface="Times New Roman" panose="02020603050405020304" pitchFamily="18" charset="0"/>
                <a:cs typeface="Times New Roman" panose="02020603050405020304" pitchFamily="18" charset="0"/>
              </a:rPr>
              <a:t>ALGORITHM USED</a:t>
            </a:r>
            <a:endParaRPr lang="en-IN" sz="54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8953CA4-2B6A-4FE8-860D-A405A28843B3}"/>
              </a:ext>
            </a:extLst>
          </p:cNvPr>
          <p:cNvSpPr>
            <a:spLocks noGrp="1"/>
          </p:cNvSpPr>
          <p:nvPr>
            <p:ph type="subTitle" idx="1"/>
          </p:nvPr>
        </p:nvSpPr>
        <p:spPr>
          <a:xfrm>
            <a:off x="3359149" y="2329295"/>
            <a:ext cx="12925185" cy="8001000"/>
          </a:xfrm>
        </p:spPr>
        <p:txBody>
          <a:bodyPr/>
          <a:lstStyle/>
          <a:p>
            <a:pPr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proposed brain tumor classification system leverages Convolution Neural Network (CNN) architecture, a specialized form of neural network. CNN is adapt to handle 3D input volumes, making it suitable for scalable image processing.</a:t>
            </a:r>
          </a:p>
          <a:p>
            <a:pPr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model adopts a strategic approach by training only the last layer during the Python implementation. This optimization minimizes computation time without compromising performance.</a:t>
            </a:r>
          </a:p>
          <a:p>
            <a:pPr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Hence the complexity and computation time is low and accuracy is high.</a:t>
            </a:r>
          </a:p>
          <a:p>
            <a:pPr algn="just" eaLnBrk="1" hangingPunct="1">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The proposed system ensures a balance between accuracy and computational efficiency, offering a robust solution for automatic brain tumor classification.</a:t>
            </a:r>
          </a:p>
          <a:p>
            <a:pPr algn="just" eaLnBrk="1" hangingPunct="1">
              <a:buFont typeface="Arial" panose="020B0604020202020204" pitchFamily="34" charset="0"/>
              <a:buChar char="•"/>
            </a:pPr>
            <a:r>
              <a:rPr lang="en-US" altLang="en-US" dirty="0" err="1">
                <a:solidFill>
                  <a:schemeClr val="tx1"/>
                </a:solidFill>
                <a:latin typeface="Times New Roman" panose="02020603050405020304" pitchFamily="18" charset="0"/>
                <a:cs typeface="Times New Roman" panose="02020603050405020304" pitchFamily="18" charset="0"/>
              </a:rPr>
              <a:t>ResNet</a:t>
            </a:r>
            <a:r>
              <a:rPr lang="en-US" altLang="en-US" dirty="0">
                <a:solidFill>
                  <a:schemeClr val="tx1"/>
                </a:solidFill>
                <a:latin typeface="Times New Roman" panose="02020603050405020304" pitchFamily="18" charset="0"/>
                <a:cs typeface="Times New Roman" panose="02020603050405020304" pitchFamily="18" charset="0"/>
              </a:rPr>
              <a:t> is a popular deep residual learning framework that is widely used in brain tumor detection using Convolutional Neural Networks (CNNs).</a:t>
            </a:r>
          </a:p>
          <a:p>
            <a:endParaRPr lang="en-IN" dirty="0"/>
          </a:p>
        </p:txBody>
      </p:sp>
    </p:spTree>
    <p:extLst>
      <p:ext uri="{BB962C8B-B14F-4D97-AF65-F5344CB8AC3E}">
        <p14:creationId xmlns:p14="http://schemas.microsoft.com/office/powerpoint/2010/main" val="1090383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B91-A848-4AB0-8450-0F5E11ED703B}"/>
              </a:ext>
            </a:extLst>
          </p:cNvPr>
          <p:cNvSpPr>
            <a:spLocks noGrp="1"/>
          </p:cNvSpPr>
          <p:nvPr>
            <p:ph type="ctrTitle"/>
          </p:nvPr>
        </p:nvSpPr>
        <p:spPr>
          <a:xfrm>
            <a:off x="3199245" y="290274"/>
            <a:ext cx="13382385" cy="1143000"/>
          </a:xfrm>
        </p:spPr>
        <p:txBody>
          <a:bodyPr>
            <a:normAutofit/>
          </a:bodyPr>
          <a:lstStyle/>
          <a:p>
            <a:pPr algn="ctr"/>
            <a:r>
              <a:rPr lang="en-US" sz="6000" dirty="0">
                <a:latin typeface="Times New Roman" panose="02020603050405020304" pitchFamily="18" charset="0"/>
                <a:cs typeface="Times New Roman" panose="02020603050405020304" pitchFamily="18" charset="0"/>
              </a:rPr>
              <a:t>IMPLEMENTATION</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6BE725-66A7-45A4-8529-9B5AA9A7DBB1}"/>
              </a:ext>
            </a:extLst>
          </p:cNvPr>
          <p:cNvSpPr>
            <a:spLocks noGrp="1"/>
          </p:cNvSpPr>
          <p:nvPr>
            <p:ph type="subTitle" idx="1"/>
          </p:nvPr>
        </p:nvSpPr>
        <p:spPr>
          <a:xfrm>
            <a:off x="2978150" y="1797050"/>
            <a:ext cx="13839585" cy="8077200"/>
          </a:xfrm>
        </p:spPr>
        <p:txBody>
          <a:bodyPr>
            <a:normAutofit/>
          </a:bodyPr>
          <a:lstStyle/>
          <a:p>
            <a:r>
              <a:rPr lang="en-US" sz="2800" dirty="0">
                <a:latin typeface="Times New Roman" panose="02020603050405020304" pitchFamily="18" charset="0"/>
                <a:cs typeface="Times New Roman" panose="02020603050405020304" pitchFamily="18" charset="0"/>
              </a:rPr>
              <a:t>Implementation is the process of converting a new system design into an operational one. It is the key stage in achieving a successful new system. It must therefore be carefully planned and controlled.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Front-End Development Using Python Flask</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Flask Programming</a:t>
            </a:r>
            <a:endParaRPr lang="en-US" sz="2800" dirty="0">
              <a:latin typeface="Times New Roman" panose="02020603050405020304" pitchFamily="18" charset="0"/>
              <a:cs typeface="Times New Roman" panose="02020603050405020304" pitchFamily="18" charset="0"/>
            </a:endParaRPr>
          </a:p>
          <a:p>
            <a:pPr marL="1143457"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a:t>
            </a:r>
          </a:p>
          <a:p>
            <a:pPr marL="1143457"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Pip</a:t>
            </a:r>
          </a:p>
          <a:p>
            <a:pPr marL="1143457"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p>
          <a:p>
            <a:pPr marL="1143457"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Anaconda</a:t>
            </a:r>
          </a:p>
          <a:p>
            <a:pPr marL="1143457" lvl="1"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a:t>
            </a:r>
          </a:p>
          <a:p>
            <a:pPr marL="1143457" lvl="1"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Tensorflow</a:t>
            </a:r>
            <a:endParaRPr lang="en-US" sz="2800" dirty="0">
              <a:latin typeface="Times New Roman" panose="02020603050405020304" pitchFamily="18" charset="0"/>
              <a:cs typeface="Times New Roman" panose="02020603050405020304" pitchFamily="18" charset="0"/>
            </a:endParaRPr>
          </a:p>
          <a:p>
            <a:pPr marL="1143457" lvl="1"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Keras</a:t>
            </a:r>
            <a:endParaRPr lang="en-US" sz="2800" dirty="0">
              <a:latin typeface="Times New Roman" panose="02020603050405020304" pitchFamily="18" charset="0"/>
              <a:cs typeface="Times New Roman" panose="02020603050405020304" pitchFamily="18" charset="0"/>
            </a:endParaRPr>
          </a:p>
          <a:p>
            <a:pPr marL="1143457"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OpenCV</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4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150" y="501650"/>
            <a:ext cx="13868400" cy="1046179"/>
          </a:xfrm>
        </p:spPr>
        <p:txBody>
          <a:bodyPr>
            <a:norm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HARDWARE &amp; SOFTWARE REQUIREMENTS</a:t>
            </a:r>
            <a:endParaRPr lang="en-IN" sz="4800" dirty="0"/>
          </a:p>
        </p:txBody>
      </p:sp>
      <p:sp>
        <p:nvSpPr>
          <p:cNvPr id="3" name="Text Placeholder 2"/>
          <p:cNvSpPr>
            <a:spLocks noGrp="1"/>
          </p:cNvSpPr>
          <p:nvPr>
            <p:ph type="body" idx="1"/>
          </p:nvPr>
        </p:nvSpPr>
        <p:spPr>
          <a:xfrm>
            <a:off x="5645150" y="2254250"/>
            <a:ext cx="14976551" cy="6705599"/>
          </a:xfrm>
        </p:spPr>
        <p:txBody>
          <a:bodyPr/>
          <a:lstStyle/>
          <a:p>
            <a:pPr algn="just">
              <a:spcBef>
                <a:spcPct val="0"/>
              </a:spcBef>
            </a:pPr>
            <a:r>
              <a:rPr lang="en-US" altLang="en-US" sz="2800" dirty="0">
                <a:solidFill>
                  <a:schemeClr val="tx1"/>
                </a:solidFill>
                <a:latin typeface="Times New Roman" panose="02020603050405020304" pitchFamily="18" charset="0"/>
                <a:cs typeface="Times New Roman" panose="02020603050405020304" pitchFamily="18" charset="0"/>
              </a:rPr>
              <a:t>                            </a:t>
            </a:r>
            <a:r>
              <a:rPr lang="en-US" altLang="en-US" sz="3600" b="1" dirty="0">
                <a:solidFill>
                  <a:schemeClr val="tx2"/>
                </a:solidFill>
                <a:latin typeface="Times New Roman" panose="02020603050405020304" pitchFamily="18" charset="0"/>
                <a:cs typeface="Times New Roman" panose="02020603050405020304" pitchFamily="18" charset="0"/>
              </a:rPr>
              <a:t>Hardware</a:t>
            </a:r>
            <a:r>
              <a:rPr lang="en-US" altLang="en-US" sz="2800"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System            : Pentium IV 2.4 GHz.</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Hard Disk        : 40 GB.</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Monitor           : 15 VGA Color.</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Ram                 : 4GB</a:t>
            </a:r>
          </a:p>
          <a:p>
            <a:pPr algn="just">
              <a:spcBef>
                <a:spcPct val="0"/>
              </a:spcBef>
            </a:pPr>
            <a:endParaRPr lang="en-IN" altLang="en-US" sz="3200" dirty="0">
              <a:solidFill>
                <a:schemeClr val="tx1"/>
              </a:solidFill>
              <a:latin typeface="Times New Roman" panose="02020603050405020304" pitchFamily="18" charset="0"/>
              <a:cs typeface="Times New Roman" panose="02020603050405020304" pitchFamily="18" charset="0"/>
            </a:endParaRPr>
          </a:p>
          <a:p>
            <a:pPr algn="just">
              <a:spcBef>
                <a:spcPct val="0"/>
              </a:spcBef>
            </a:pPr>
            <a:r>
              <a:rPr lang="en-IN" altLang="en-US" sz="3600" b="1" dirty="0">
                <a:solidFill>
                  <a:schemeClr val="tx2"/>
                </a:solidFill>
                <a:latin typeface="Times New Roman" panose="02020603050405020304" pitchFamily="18" charset="0"/>
                <a:cs typeface="Times New Roman" panose="02020603050405020304" pitchFamily="18" charset="0"/>
              </a:rPr>
              <a:t>                       Software</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Operating system       : Windows 10 / Linux</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Coding Language       : Python 3.7</a:t>
            </a:r>
          </a:p>
          <a:p>
            <a:pPr marL="457200" indent="-457200">
              <a:buFont typeface="Arial" panose="020B0604020202020204" pitchFamily="34" charset="0"/>
              <a:buChar char="•"/>
            </a:pPr>
            <a:r>
              <a:rPr lang="en-IN" altLang="en-US" sz="3200" dirty="0">
                <a:solidFill>
                  <a:schemeClr val="tx1"/>
                </a:solidFill>
                <a:latin typeface="Times New Roman" panose="02020603050405020304" pitchFamily="18" charset="0"/>
                <a:cs typeface="Times New Roman" panose="02020603050405020304" pitchFamily="18" charset="0"/>
              </a:rPr>
              <a:t>Toolbox                       : IDLE, Visual studio</a:t>
            </a:r>
            <a:endParaRPr lang="en-IN" sz="3200" dirty="0"/>
          </a:p>
        </p:txBody>
      </p:sp>
    </p:spTree>
    <p:extLst>
      <p:ext uri="{BB962C8B-B14F-4D97-AF65-F5344CB8AC3E}">
        <p14:creationId xmlns:p14="http://schemas.microsoft.com/office/powerpoint/2010/main" val="2868742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 y="592907"/>
            <a:ext cx="9144000" cy="843821"/>
          </a:xfrm>
          <a:prstGeom prst="rect">
            <a:avLst/>
          </a:prstGeom>
        </p:spPr>
        <p:txBody>
          <a:bodyPr vert="horz" wrap="square" lIns="0" tIns="12700" rIns="0" bIns="0" rtlCol="0">
            <a:spAutoFit/>
          </a:bodyPr>
          <a:lstStyle/>
          <a:p>
            <a:pPr marL="12700" algn="ctr">
              <a:lnSpc>
                <a:spcPct val="100000"/>
              </a:lnSpc>
              <a:spcBef>
                <a:spcPts val="100"/>
              </a:spcBef>
            </a:pPr>
            <a:r>
              <a:rPr lang="en-US" sz="5400" b="1" dirty="0">
                <a:solidFill>
                  <a:srgbClr val="C00000"/>
                </a:solidFill>
                <a:latin typeface="Times New Roman" panose="02020603050405020304" pitchFamily="18" charset="0"/>
                <a:cs typeface="Times New Roman" panose="02020603050405020304" pitchFamily="18" charset="0"/>
              </a:rPr>
              <a:t>APPLICATIONS</a:t>
            </a:r>
            <a:endParaRPr sz="5400" b="1" dirty="0">
              <a:solidFill>
                <a:srgbClr val="C0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37390" y="1797050"/>
            <a:ext cx="8985250" cy="7371495"/>
          </a:xfrm>
        </p:spPr>
        <p:txBody>
          <a:bodyPr>
            <a:normAutofit/>
          </a:bodyPr>
          <a:lstStyle/>
          <a:p>
            <a:pPr marL="457200" indent="-457200" algn="just">
              <a:spcBef>
                <a:spcPct val="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 primary application is the early and accurate diagnosis of brain tumors.</a:t>
            </a:r>
          </a:p>
          <a:p>
            <a:pPr marL="457200" indent="-457200" algn="just">
              <a:spcBef>
                <a:spcPct val="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Brain tumor classification assists in treatment planning.</a:t>
            </a:r>
          </a:p>
          <a:p>
            <a:pPr marL="457200" indent="-457200" algn="just">
              <a:spcBef>
                <a:spcPct val="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 system can stratify patients based on the type and characteristics of their brain tumors. </a:t>
            </a:r>
          </a:p>
          <a:p>
            <a:pPr marL="457200" indent="-457200" algn="just">
              <a:spcBef>
                <a:spcPct val="0"/>
              </a:spcBef>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Radiologists can benefit from the system as a supportive tool in their diagnostic workflow.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493942" y="2884528"/>
            <a:ext cx="6184900" cy="407804"/>
          </a:xfrm>
          <a:prstGeom prst="rect">
            <a:avLst/>
          </a:prstGeom>
        </p:spPr>
        <p:txBody>
          <a:bodyPr vert="horz" wrap="square" lIns="0" tIns="9525" rIns="0" bIns="0" rtlCol="0">
            <a:spAutoFit/>
          </a:bodyPr>
          <a:lstStyle/>
          <a:p>
            <a:pPr marL="12700" marR="5080" indent="1073785" algn="r">
              <a:lnSpc>
                <a:spcPct val="117900"/>
              </a:lnSpc>
              <a:spcBef>
                <a:spcPts val="75"/>
              </a:spcBef>
            </a:pPr>
            <a:r>
              <a:rPr sz="2450" spc="160" dirty="0">
                <a:latin typeface="Tahoma"/>
                <a:cs typeface="Tahoma"/>
              </a:rPr>
              <a:t>.</a:t>
            </a:r>
            <a:endParaRPr sz="2450" dirty="0">
              <a:latin typeface="Tahoma"/>
              <a:cs typeface="Tahom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958850"/>
            <a:ext cx="18065750" cy="1923707"/>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ADVANTAGES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78149" y="2559050"/>
            <a:ext cx="14290753" cy="7238999"/>
          </a:xfrm>
        </p:spPr>
        <p:txBody>
          <a:bodyPr>
            <a:normAutofit/>
          </a:bodyPr>
          <a:lstStyle/>
          <a:p>
            <a:pP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Advantages Include:</a:t>
            </a:r>
          </a:p>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 integration of Genetic Algorithms and CNNs allows for more accurate brain tumor classification.</a:t>
            </a:r>
          </a:p>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Genetic Algorithms intelligently select the most discriminative features from MRI scans, reducing the dimensionality of the data while preserving critical information</a:t>
            </a:r>
          </a:p>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Radiologists can benefit from the system as a supportive tool in their diagnostic workflow. </a:t>
            </a:r>
          </a:p>
          <a:p>
            <a:pPr algn="just">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The proposed system automates the process of brain tumor classification, reducing the reliance on manual interpretation by radiologists</a:t>
            </a:r>
            <a:r>
              <a:rPr lang="en-US" sz="3200" dirty="0">
                <a:solidFill>
                  <a:schemeClr val="tx1"/>
                </a:solidFill>
              </a:rPr>
              <a:t>. </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69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150" y="730250"/>
            <a:ext cx="17989550" cy="1094670"/>
          </a:xfrm>
        </p:spPr>
        <p:txBody>
          <a:bodyPr>
            <a:normAutofit/>
          </a:bodyPr>
          <a:lstStyle/>
          <a:p>
            <a:pPr algn="ctr"/>
            <a:r>
              <a:rPr lang="en-US" sz="5500" b="1" dirty="0">
                <a:latin typeface="Times New Roman" panose="02020603050405020304" pitchFamily="18" charset="0"/>
                <a:cs typeface="Times New Roman" panose="02020603050405020304" pitchFamily="18" charset="0"/>
              </a:rPr>
              <a:t>CONTENTS</a:t>
            </a:r>
            <a:endParaRPr lang="en-IN" sz="5500"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3435350" y="2330450"/>
            <a:ext cx="13833551" cy="7772399"/>
          </a:xfrm>
        </p:spPr>
        <p:txBody>
          <a:bodyPr>
            <a:normAutofit/>
          </a:bodyPr>
          <a:lstStyle/>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LITERATURE SURVEY</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MOTIVATION</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OBJECTIVES</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MODULE SPECIFICATION</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SOFTWARE REQUIREMENTS</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APPLICATIONS</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ADVANTAGES</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LIMITATIONS</a:t>
            </a: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081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75213" y="501650"/>
            <a:ext cx="7436154" cy="843821"/>
          </a:xfrm>
          <a:prstGeom prst="rect">
            <a:avLst/>
          </a:prstGeom>
        </p:spPr>
        <p:txBody>
          <a:bodyPr vert="horz" wrap="square" lIns="0" tIns="12700" rIns="0" bIns="0" rtlCol="0">
            <a:spAutoFit/>
          </a:bodyPr>
          <a:lstStyle/>
          <a:p>
            <a:pPr marL="12700" algn="ctr">
              <a:lnSpc>
                <a:spcPct val="100000"/>
              </a:lnSpc>
              <a:spcBef>
                <a:spcPts val="100"/>
              </a:spcBef>
              <a:tabLst>
                <a:tab pos="680720" algn="l"/>
              </a:tabLst>
            </a:pPr>
            <a:r>
              <a:rPr lang="en-US" sz="5400" b="1" dirty="0">
                <a:solidFill>
                  <a:srgbClr val="C00000"/>
                </a:solidFill>
                <a:latin typeface="Times New Roman" panose="02020603050405020304" pitchFamily="18" charset="0"/>
                <a:cs typeface="Times New Roman" panose="02020603050405020304" pitchFamily="18" charset="0"/>
              </a:rPr>
              <a:t>CONCLUSION</a:t>
            </a:r>
            <a:endParaRPr sz="5400" b="1"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26802" y="1873250"/>
            <a:ext cx="8070701" cy="6200276"/>
          </a:xfrm>
        </p:spPr>
        <p:txBody>
          <a:bodyPr>
            <a:noAutofit/>
          </a:bodyPr>
          <a:lstStyle/>
          <a:p>
            <a:pPr marL="0" indent="0" algn="just">
              <a:buNone/>
            </a:pPr>
            <a:r>
              <a:rPr lang="en-US" altLang="en-US" sz="2800" dirty="0">
                <a:solidFill>
                  <a:schemeClr val="tx1"/>
                </a:solidFill>
                <a:latin typeface="Times New Roman" panose="02020603050405020304" pitchFamily="18" charset="0"/>
                <a:cs typeface="Times New Roman" panose="02020603050405020304" pitchFamily="18" charset="0"/>
              </a:rPr>
              <a:t>The project introduces a convolution neural network (CNN) based brain tumor classification scheme, aiming to overcome the limitations of conventional methods. The integration of CNN facilitates improved accuracy, efficiency and performance compared to existing approaches, addressing the challenges posed by  texture and shape feature extraction, SVM, and DNN-based methods. The classification results generated by the proposed CNN-based scheme offer clear distinctions between tumor and normal brain images. These model collectively underscore the robustness and reliability of the proposed scheme, positioning it as a promising advancement in automatic brain tumor classification.</a:t>
            </a:r>
          </a:p>
          <a:p>
            <a:pPr algn="just">
              <a:buFont typeface="Wingdings" panose="05000000000000000000" pitchFamily="2" charset="2"/>
              <a:buChar char="§"/>
            </a:pPr>
            <a:endParaRPr lang="en-IN"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445573" y="2884528"/>
            <a:ext cx="6233160" cy="408445"/>
          </a:xfrm>
          <a:prstGeom prst="rect">
            <a:avLst/>
          </a:prstGeom>
        </p:spPr>
        <p:txBody>
          <a:bodyPr vert="horz" wrap="square" lIns="0" tIns="9525" rIns="0" bIns="0" rtlCol="0">
            <a:spAutoFit/>
          </a:bodyPr>
          <a:lstStyle/>
          <a:p>
            <a:pPr marL="312420" marR="5080" indent="-300355" algn="r">
              <a:lnSpc>
                <a:spcPct val="117900"/>
              </a:lnSpc>
              <a:spcBef>
                <a:spcPts val="75"/>
              </a:spcBef>
            </a:pPr>
            <a:r>
              <a:rPr sz="2450" spc="25" dirty="0">
                <a:latin typeface="Verdana"/>
                <a:cs typeface="Verdana"/>
              </a:rPr>
              <a:t>.</a:t>
            </a:r>
            <a:endParaRPr sz="2450" dirty="0">
              <a:latin typeface="Verdana"/>
              <a:cs typeface="Verdana"/>
            </a:endParaRPr>
          </a:p>
        </p:txBody>
      </p:sp>
      <p:pic>
        <p:nvPicPr>
          <p:cNvPr id="6" name="object 6"/>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43A-5371-4F99-BDB8-168583656D7A}"/>
              </a:ext>
            </a:extLst>
          </p:cNvPr>
          <p:cNvSpPr>
            <a:spLocks noGrp="1"/>
          </p:cNvSpPr>
          <p:nvPr>
            <p:ph type="ctrTitle"/>
          </p:nvPr>
        </p:nvSpPr>
        <p:spPr>
          <a:xfrm>
            <a:off x="3886518" y="425451"/>
            <a:ext cx="13382385" cy="1219200"/>
          </a:xfrm>
        </p:spPr>
        <p:txBody>
          <a:bodyPr>
            <a:normAutofit/>
          </a:bodyPr>
          <a:lstStyle/>
          <a:p>
            <a:pPr algn="ctr"/>
            <a:r>
              <a:rPr lang="en-US" sz="5400" b="1" dirty="0">
                <a:latin typeface="Times New Roman" panose="02020603050405020304" pitchFamily="18" charset="0"/>
                <a:cs typeface="Times New Roman" panose="02020603050405020304" pitchFamily="18" charset="0"/>
              </a:rPr>
              <a:t>FUTURE SCOPE</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1A551CB-BDF6-4331-A53E-622CEDD31272}"/>
              </a:ext>
            </a:extLst>
          </p:cNvPr>
          <p:cNvSpPr>
            <a:spLocks noGrp="1"/>
          </p:cNvSpPr>
          <p:nvPr>
            <p:ph type="subTitle" idx="1"/>
          </p:nvPr>
        </p:nvSpPr>
        <p:spPr>
          <a:xfrm>
            <a:off x="3886518" y="1949450"/>
            <a:ext cx="13382385" cy="6916976"/>
          </a:xfrm>
        </p:spPr>
        <p:txBody>
          <a:bodyPr/>
          <a:lstStyle/>
          <a:p>
            <a:pPr marL="685800" lvl="0" indent="-571500" algn="l" rtl="0">
              <a:lnSpc>
                <a:spcPct val="200000"/>
              </a:lnSpc>
              <a:spcBef>
                <a:spcPts val="0"/>
              </a:spcBef>
              <a:spcAft>
                <a:spcPts val="0"/>
              </a:spcAft>
              <a:buSzPts val="18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Improved Diagnostics.</a:t>
            </a:r>
          </a:p>
          <a:p>
            <a:pPr marL="685800" lvl="0" indent="-571500" algn="l" rtl="0">
              <a:lnSpc>
                <a:spcPct val="200000"/>
              </a:lnSpc>
              <a:spcBef>
                <a:spcPts val="0"/>
              </a:spcBef>
              <a:spcAft>
                <a:spcPts val="0"/>
              </a:spcAft>
              <a:buSzPts val="18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Covering more number of classes of Brain Tumor.</a:t>
            </a:r>
          </a:p>
          <a:p>
            <a:pPr marL="685800" lvl="0" indent="-571500" algn="l" rtl="0">
              <a:lnSpc>
                <a:spcPct val="200000"/>
              </a:lnSpc>
              <a:spcBef>
                <a:spcPts val="0"/>
              </a:spcBef>
              <a:spcAft>
                <a:spcPts val="0"/>
              </a:spcAft>
              <a:buSzPts val="18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Accurate Growth Rate Prediction of Tumor.</a:t>
            </a:r>
          </a:p>
          <a:p>
            <a:pPr marL="685800" lvl="0" indent="-571500" algn="l" rtl="0">
              <a:lnSpc>
                <a:spcPct val="200000"/>
              </a:lnSpc>
              <a:spcBef>
                <a:spcPts val="0"/>
              </a:spcBef>
              <a:spcAft>
                <a:spcPts val="0"/>
              </a:spcAft>
              <a:buSzPts val="18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Reduction in Medical Negligence.</a:t>
            </a:r>
          </a:p>
          <a:p>
            <a:endParaRPr lang="en-IN" dirty="0"/>
          </a:p>
        </p:txBody>
      </p:sp>
    </p:spTree>
    <p:extLst>
      <p:ext uri="{BB962C8B-B14F-4D97-AF65-F5344CB8AC3E}">
        <p14:creationId xmlns:p14="http://schemas.microsoft.com/office/powerpoint/2010/main" val="21515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0" y="425450"/>
            <a:ext cx="18065750" cy="1088329"/>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150" y="1797050"/>
            <a:ext cx="15544799" cy="8153399"/>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1.Brain Tumor Classification in MRI Images Using Genetic Algorithm Appended CNN, T. BALAMURUGAN, E. GNANAMANOHARAN: IEEE@2023 Computer Assisted Methods in Engineering and Science 30(3): 305–321, 2023, DOI: 10.24423/cames.649.</a:t>
            </a:r>
          </a:p>
          <a:p>
            <a:pPr marL="0" indent="0" algn="just">
              <a:buNone/>
            </a:pPr>
            <a:r>
              <a:rPr lang="en-IN" sz="2800" dirty="0">
                <a:latin typeface="Times New Roman" panose="02020603050405020304" pitchFamily="18" charset="0"/>
                <a:cs typeface="Times New Roman" panose="02020603050405020304" pitchFamily="18" charset="0"/>
              </a:rPr>
              <a:t>2. Deep Learning Approach for 2D MRI Brain Tumor Segmentation: MOHAMMAD ASHRAF OTTOM, HANIF ABDUL RAHMAN, AND IVO D. DINOV: Date of publication 23 May 2022.</a:t>
            </a:r>
          </a:p>
          <a:p>
            <a:pPr marL="0" indent="0" algn="just">
              <a:buNone/>
            </a:pPr>
            <a:r>
              <a:rPr lang="en-IN" sz="2800" dirty="0">
                <a:latin typeface="Times New Roman" panose="02020603050405020304" pitchFamily="18" charset="0"/>
                <a:cs typeface="Times New Roman" panose="02020603050405020304" pitchFamily="18" charset="0"/>
              </a:rPr>
              <a:t>3. Machine Learning and Deep Learning Approaches for Brain Disease Diagnosis: Principles and Recent Advances PROTIMA KHAN1, MD. FAZLUL KADER, S. M. RIAZUL ISLAM, (Member, IEEE), AISHA B. RAHMAN, MD. SHAHRIAR KAMAL1, MASBAH UDDIN TOHA, AND KYUNG-SUP KWAK: Date of publication February 26, 2021.</a:t>
            </a:r>
          </a:p>
          <a:p>
            <a:pPr marL="0" indent="0" algn="just">
              <a:buNone/>
            </a:pPr>
            <a:r>
              <a:rPr lang="en-IN" sz="2800" dirty="0">
                <a:latin typeface="Times New Roman" panose="02020603050405020304" pitchFamily="18" charset="0"/>
                <a:cs typeface="Times New Roman" panose="02020603050405020304" pitchFamily="18" charset="0"/>
              </a:rPr>
              <a:t>4. Convolutional Neural Network Based on Complex Networks for Brain Tumor Image </a:t>
            </a:r>
            <a:r>
              <a:rPr lang="en-IN" sz="2800" dirty="0" err="1">
                <a:latin typeface="Times New Roman" panose="02020603050405020304" pitchFamily="18" charset="0"/>
                <a:cs typeface="Times New Roman" panose="02020603050405020304" pitchFamily="18" charset="0"/>
              </a:rPr>
              <a:t>ClassificationWith</a:t>
            </a:r>
            <a:r>
              <a:rPr lang="en-IN" sz="2800" dirty="0">
                <a:latin typeface="Times New Roman" panose="02020603050405020304" pitchFamily="18" charset="0"/>
                <a:cs typeface="Times New Roman" panose="02020603050405020304" pitchFamily="18" charset="0"/>
              </a:rPr>
              <a:t> a Modified Activation Function ZHIGUAN HUANG, XIAOHAO DU LIANGMING CHEN YUHE L, MEI LIU, YAO CHOU, AND LONG JIN : Date of publication May 11, 2020.</a:t>
            </a:r>
          </a:p>
          <a:p>
            <a:pPr marL="0" indent="0" algn="just">
              <a:buNone/>
            </a:pPr>
            <a:r>
              <a:rPr lang="en-IN" sz="2800" dirty="0">
                <a:latin typeface="Times New Roman" panose="02020603050405020304" pitchFamily="18" charset="0"/>
                <a:cs typeface="Times New Roman" panose="02020603050405020304" pitchFamily="18" charset="0"/>
              </a:rPr>
              <a:t>5. Registration of MRI to Interventional US for Brain-Shift Compensation Using Convolutional Neural Networks: RAMY A. ZEINELDIN (Member, IEEE), MOHAMED E. KARAR (Member, IEEE), ZIAD ELSHAER, MARKUS SCHMIDHAMMER, JAN COBURGER, CHRISTIAN R. WIRTZ, OLIVER BURGERT, AND FRANZISKA MATHIS-ULLRICH: Date of publication October 14, 2021</a:t>
            </a:r>
          </a:p>
        </p:txBody>
      </p:sp>
    </p:spTree>
    <p:extLst>
      <p:ext uri="{BB962C8B-B14F-4D97-AF65-F5344CB8AC3E}">
        <p14:creationId xmlns:p14="http://schemas.microsoft.com/office/powerpoint/2010/main" val="2264264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1225550" y="3702050"/>
            <a:ext cx="15849600" cy="1552989"/>
          </a:xfrm>
          <a:prstGeom prst="rect">
            <a:avLst/>
          </a:prstGeom>
        </p:spPr>
        <p:txBody>
          <a:bodyPr vert="horz" wrap="square" lIns="0" tIns="13970" rIns="0" bIns="0" rtlCol="0">
            <a:spAutoFit/>
          </a:bodyPr>
          <a:lstStyle/>
          <a:p>
            <a:pPr marL="12700" algn="ctr">
              <a:lnSpc>
                <a:spcPct val="100000"/>
              </a:lnSpc>
              <a:spcBef>
                <a:spcPts val="110"/>
              </a:spcBef>
            </a:pPr>
            <a:r>
              <a:rPr lang="en-US" sz="10000" b="1" dirty="0">
                <a:latin typeface="PMingLiU-ExtB" panose="02020500000000000000" pitchFamily="18" charset="-120"/>
                <a:ea typeface="PMingLiU-ExtB" panose="02020500000000000000" pitchFamily="18" charset="-120"/>
                <a:cs typeface="Trebuchet MS"/>
              </a:rPr>
              <a:t>THANK YOU</a:t>
            </a:r>
            <a:endParaRPr sz="10000" b="1" dirty="0">
              <a:latin typeface="PMingLiU-ExtB" panose="02020500000000000000" pitchFamily="18" charset="-120"/>
              <a:ea typeface="PMingLiU-ExtB" panose="02020500000000000000" pitchFamily="18" charset="-120"/>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7150" y="425450"/>
            <a:ext cx="14706600" cy="10156627"/>
          </a:xfrm>
          <a:prstGeom prst="rect">
            <a:avLst/>
          </a:prstGeom>
        </p:spPr>
        <p:txBody>
          <a:bodyPr wrap="square">
            <a:spAutoFit/>
          </a:bodyPr>
          <a:lstStyle/>
          <a:p>
            <a:pPr algn="ctr"/>
            <a:r>
              <a:rPr lang="en-US" sz="5400" b="1" dirty="0">
                <a:solidFill>
                  <a:schemeClr val="accent2">
                    <a:lumMod val="75000"/>
                  </a:schemeClr>
                </a:solidFill>
                <a:latin typeface="Times New Roman" panose="02020603050405020304" pitchFamily="18" charset="0"/>
                <a:cs typeface="Times New Roman" panose="02020603050405020304" pitchFamily="18" charset="0"/>
              </a:rPr>
              <a:t>ABSTRACT</a:t>
            </a:r>
          </a:p>
          <a:p>
            <a:pPr algn="just"/>
            <a:endParaRPr lang="en-US" sz="4400" dirty="0">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defRPr/>
            </a:pPr>
            <a:r>
              <a:rPr lang="en-US" sz="3200" dirty="0">
                <a:solidFill>
                  <a:schemeClr val="tx1"/>
                </a:solidFill>
                <a:latin typeface="Times New Roman" pitchFamily="18" charset="0"/>
                <a:cs typeface="Times New Roman" pitchFamily="18" charset="0"/>
              </a:rPr>
              <a:t>Brain is one of the vital organs in the human body, which consists of billions of cells. The abnormal group of cell is formed from the uncontrolled division of cells, which is also called as tumor.</a:t>
            </a:r>
          </a:p>
          <a:p>
            <a:pPr marL="457200" indent="-457200" algn="just" eaLnBrk="1" hangingPunct="1">
              <a:buFont typeface="Arial" panose="020B0604020202020204" pitchFamily="34" charset="0"/>
              <a:buChar char="•"/>
              <a:defRPr/>
            </a:pPr>
            <a:r>
              <a:rPr lang="en-US" sz="3200" dirty="0">
                <a:solidFill>
                  <a:schemeClr val="tx1"/>
                </a:solidFill>
                <a:latin typeface="Times New Roman" pitchFamily="18" charset="0"/>
                <a:cs typeface="Times New Roman" pitchFamily="18" charset="0"/>
              </a:rPr>
              <a:t>Brain tumors are classified into low-grade (benign) and high-grade (malignant) categories.</a:t>
            </a:r>
          </a:p>
          <a:p>
            <a:pPr marL="457200" indent="-457200" algn="just" eaLnBrk="1" hangingPunct="1">
              <a:buFont typeface="Arial" panose="020B0604020202020204" pitchFamily="34" charset="0"/>
              <a:buChar char="•"/>
              <a:defRPr/>
            </a:pPr>
            <a:r>
              <a:rPr lang="en-US" sz="3200" dirty="0">
                <a:solidFill>
                  <a:schemeClr val="tx1"/>
                </a:solidFill>
                <a:latin typeface="Times New Roman" pitchFamily="18" charset="0"/>
                <a:cs typeface="Times New Roman" pitchFamily="18" charset="0"/>
              </a:rPr>
              <a:t>The manual detection of brain tumors is a time-consuming task for healthcare professionals, prompting the need for automated solutions to expedite diagnosis.</a:t>
            </a:r>
            <a:endParaRPr lang="en-IN" altLang="en-US" sz="3200" dirty="0">
              <a:solidFill>
                <a:schemeClr val="tx1"/>
              </a:solidFill>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defRPr/>
            </a:pPr>
            <a:r>
              <a:rPr lang="en-US" sz="3200" dirty="0">
                <a:solidFill>
                  <a:schemeClr val="tx1"/>
                </a:solidFill>
                <a:latin typeface="Times New Roman" pitchFamily="18" charset="0"/>
                <a:cs typeface="Times New Roman" pitchFamily="18" charset="0"/>
              </a:rPr>
              <a:t>Magnetic Resonance Imaging (MRI) facilitates the detection of brain tumors but also offers detailed insights into the structure and anomalies within brain tissue.</a:t>
            </a:r>
          </a:p>
          <a:p>
            <a:pPr marL="457200" indent="-457200" algn="just" eaLnBrk="1" hangingPunct="1">
              <a:buFont typeface="Arial" panose="020B0604020202020204" pitchFamily="34" charset="0"/>
              <a:buChar char="•"/>
              <a:defRPr/>
            </a:pPr>
            <a:r>
              <a:rPr lang="en-IN" sz="3200" dirty="0">
                <a:solidFill>
                  <a:schemeClr val="tx1"/>
                </a:solidFill>
                <a:latin typeface="Times New Roman" panose="02020603050405020304" pitchFamily="18" charset="0"/>
                <a:ea typeface="Calibri" panose="020F0502020204030204" pitchFamily="34" charset="0"/>
                <a:cs typeface="Times New Roman" pitchFamily="18" charset="0"/>
              </a:rPr>
              <a:t>This proposes a novel method to detect brain </a:t>
            </a:r>
            <a:r>
              <a:rPr lang="en-IN" sz="3200" dirty="0" err="1">
                <a:solidFill>
                  <a:schemeClr val="tx1"/>
                </a:solidFill>
                <a:latin typeface="Times New Roman" panose="02020603050405020304" pitchFamily="18" charset="0"/>
                <a:ea typeface="Calibri" panose="020F0502020204030204" pitchFamily="34" charset="0"/>
                <a:cs typeface="Times New Roman" pitchFamily="18" charset="0"/>
              </a:rPr>
              <a:t>tumors</a:t>
            </a:r>
            <a:r>
              <a:rPr lang="en-IN" sz="3200" dirty="0">
                <a:solidFill>
                  <a:schemeClr val="tx1"/>
                </a:solidFill>
                <a:latin typeface="Times New Roman" panose="02020603050405020304" pitchFamily="18" charset="0"/>
                <a:ea typeface="Calibri" panose="020F0502020204030204" pitchFamily="34" charset="0"/>
                <a:cs typeface="Times New Roman" pitchFamily="18" charset="0"/>
              </a:rPr>
              <a:t> from various brain images by first carrying out different image pre-processing methods and  which was followed by a Convolutional Neural Network(CNN).</a:t>
            </a: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gn="just" eaLnBrk="1" hangingPunct="1">
              <a:buFont typeface="Arial" panose="020B0604020202020204" pitchFamily="34" charset="0"/>
              <a:buChar char="•"/>
              <a:defRPr/>
            </a:pPr>
            <a:r>
              <a:rPr lang="en-US" sz="3200" dirty="0">
                <a:solidFill>
                  <a:schemeClr val="tx1"/>
                </a:solidFill>
                <a:latin typeface="Times New Roman" pitchFamily="18" charset="0"/>
                <a:cs typeface="Times New Roman" pitchFamily="18" charset="0"/>
              </a:rPr>
              <a:t>Deep learning Models have a  ability to solve complex relationships without an abundance of nodes distinguishes them from conventional methods, impacting not only brain tumor detection but also extending their influence to medical informatics and bioinformatics.</a:t>
            </a:r>
            <a:endParaRPr lang="en-IN" sz="3200" dirty="0">
              <a:solidFill>
                <a:schemeClr val="tx1"/>
              </a:solidFill>
              <a:latin typeface="Times New Roman" panose="02020603050405020304" pitchFamily="18" charset="0"/>
              <a:ea typeface="Calibri" panose="020F0502020204030204" pitchFamily="34" charset="0"/>
              <a:cs typeface="Times New Roman" pitchFamily="18" charset="0"/>
            </a:endParaRPr>
          </a:p>
          <a:p>
            <a:pPr algn="just"/>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57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894666" y="927939"/>
            <a:ext cx="5910580" cy="843821"/>
          </a:xfrm>
          <a:prstGeom prst="rect">
            <a:avLst/>
          </a:prstGeom>
        </p:spPr>
        <p:txBody>
          <a:bodyPr vert="horz" wrap="square" lIns="0" tIns="12700" rIns="0" bIns="0" rtlCol="0">
            <a:spAutoFit/>
          </a:bodyPr>
          <a:lstStyle/>
          <a:p>
            <a:pPr marL="12700">
              <a:lnSpc>
                <a:spcPct val="100000"/>
              </a:lnSpc>
              <a:spcBef>
                <a:spcPts val="100"/>
              </a:spcBef>
            </a:pPr>
            <a:r>
              <a:rPr sz="5400" b="1" spc="235" dirty="0">
                <a:latin typeface="Times New Roman" panose="02020603050405020304" pitchFamily="18" charset="0"/>
                <a:cs typeface="Times New Roman" panose="02020603050405020304" pitchFamily="18" charset="0"/>
              </a:rPr>
              <a:t>I</a:t>
            </a:r>
            <a:r>
              <a:rPr lang="en-US" sz="5400" b="1" spc="95" dirty="0">
                <a:latin typeface="Times New Roman" panose="02020603050405020304" pitchFamily="18" charset="0"/>
                <a:cs typeface="Times New Roman" panose="02020603050405020304" pitchFamily="18" charset="0"/>
              </a:rPr>
              <a:t>NTRODUCTION</a:t>
            </a:r>
            <a:endParaRPr sz="5400" b="1" dirty="0">
              <a:latin typeface="Times New Roman" panose="02020603050405020304" pitchFamily="18" charset="0"/>
              <a:cs typeface="Times New Roman" panose="02020603050405020304" pitchFamily="18" charset="0"/>
            </a:endParaRPr>
          </a:p>
        </p:txBody>
      </p:sp>
      <p:sp>
        <p:nvSpPr>
          <p:cNvPr id="6" name="object 6"/>
          <p:cNvSpPr txBox="1"/>
          <p:nvPr/>
        </p:nvSpPr>
        <p:spPr>
          <a:xfrm>
            <a:off x="692150" y="2787650"/>
            <a:ext cx="8001000" cy="6162200"/>
          </a:xfrm>
          <a:prstGeom prst="rect">
            <a:avLst/>
          </a:prstGeom>
        </p:spPr>
        <p:txBody>
          <a:bodyPr vert="horz" wrap="square" lIns="0" tIns="10795" rIns="0" bIns="0" rtlCol="0">
            <a:spAutoFit/>
          </a:bodyPr>
          <a:lstStyle/>
          <a:p>
            <a:pPr marL="457200" indent="-457200" algn="just">
              <a:buFont typeface="Arial" panose="020B0604020202020204" pitchFamily="34" charset="0"/>
              <a:buChar char="•"/>
            </a:pPr>
            <a:r>
              <a:rPr lang="en-IN" altLang="en-US" sz="3600" dirty="0">
                <a:latin typeface="Times New Roman" panose="02020603050405020304" pitchFamily="18" charset="0"/>
                <a:cs typeface="Times New Roman" panose="02020603050405020304" pitchFamily="18" charset="0"/>
              </a:rPr>
              <a:t>The brain is the most important part of central nervous system.</a:t>
            </a:r>
          </a:p>
          <a:p>
            <a:pPr marL="457200" indent="-457200" algn="just">
              <a:buFont typeface="Arial" panose="020B0604020202020204" pitchFamily="34" charset="0"/>
              <a:buChar char="•"/>
            </a:pPr>
            <a:r>
              <a:rPr lang="en-IN" altLang="en-US" sz="3600" dirty="0">
                <a:latin typeface="Times New Roman" panose="02020603050405020304" pitchFamily="18" charset="0"/>
                <a:cs typeface="Times New Roman" panose="02020603050405020304" pitchFamily="18" charset="0"/>
              </a:rPr>
              <a:t>The main task of the doctors is to detect the tumor which is a time consuming for which they feel burden.</a:t>
            </a:r>
          </a:p>
          <a:p>
            <a:pPr marL="457200" indent="-457200" algn="just">
              <a:buFont typeface="Arial" panose="020B0604020202020204" pitchFamily="34" charset="0"/>
              <a:buChar char="•"/>
            </a:pPr>
            <a:r>
              <a:rPr lang="en-IN" altLang="en-US" sz="3600" dirty="0">
                <a:latin typeface="Times New Roman" panose="02020603050405020304" pitchFamily="18" charset="0"/>
                <a:cs typeface="Times New Roman" panose="02020603050405020304" pitchFamily="18" charset="0"/>
              </a:rPr>
              <a:t>Brain tumor is an intracranial solid neoplasm.</a:t>
            </a:r>
          </a:p>
          <a:p>
            <a:pPr marL="457200" indent="-457200" algn="just">
              <a:buFont typeface="Arial" panose="020B0604020202020204" pitchFamily="34" charset="0"/>
              <a:buChar char="•"/>
            </a:pPr>
            <a:r>
              <a:rPr lang="en-IN" altLang="en-US" sz="3600" dirty="0">
                <a:latin typeface="Times New Roman" panose="02020603050405020304" pitchFamily="18" charset="0"/>
                <a:cs typeface="Times New Roman" panose="02020603050405020304" pitchFamily="18" charset="0"/>
              </a:rPr>
              <a:t>The only optimal solution for this problem is the use of ‘Image segmentation’.</a:t>
            </a:r>
          </a:p>
          <a:p>
            <a:pPr marL="12700" marR="5080">
              <a:lnSpc>
                <a:spcPct val="117700"/>
              </a:lnSpc>
              <a:spcBef>
                <a:spcPts val="85"/>
              </a:spcBef>
            </a:pPr>
            <a:r>
              <a:rPr sz="3600" spc="-37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3185843" y="349250"/>
            <a:ext cx="13376814" cy="990600"/>
          </a:xfrm>
        </p:spPr>
        <p:txBody>
          <a:bodyPr>
            <a:normAutofit/>
          </a:bodyPr>
          <a:lstStyle/>
          <a:p>
            <a:pPr algn="ctr"/>
            <a:r>
              <a:rPr lang="en-US" sz="5400" b="1" dirty="0">
                <a:latin typeface="Times New Roman" panose="02020603050405020304" pitchFamily="18" charset="0"/>
                <a:cs typeface="Times New Roman" panose="02020603050405020304" pitchFamily="18" charset="0"/>
              </a:rPr>
              <a:t>LITERATURE SURVEY</a:t>
            </a:r>
            <a:endParaRPr lang="en-IN" sz="54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6850237"/>
              </p:ext>
            </p:extLst>
          </p:nvPr>
        </p:nvGraphicFramePr>
        <p:xfrm>
          <a:off x="2520950" y="1644651"/>
          <a:ext cx="14706601" cy="8381999"/>
        </p:xfrm>
        <a:graphic>
          <a:graphicData uri="http://schemas.openxmlformats.org/drawingml/2006/table">
            <a:tbl>
              <a:tblPr firstRow="1" bandRow="1">
                <a:tableStyleId>{5940675A-B579-460E-94D1-54222C63F5DA}</a:tableStyleId>
              </a:tblPr>
              <a:tblGrid>
                <a:gridCol w="1083644">
                  <a:extLst>
                    <a:ext uri="{9D8B030D-6E8A-4147-A177-3AD203B41FA5}">
                      <a16:colId xmlns:a16="http://schemas.microsoft.com/office/drawing/2014/main" val="3058337472"/>
                    </a:ext>
                  </a:extLst>
                </a:gridCol>
                <a:gridCol w="6402441">
                  <a:extLst>
                    <a:ext uri="{9D8B030D-6E8A-4147-A177-3AD203B41FA5}">
                      <a16:colId xmlns:a16="http://schemas.microsoft.com/office/drawing/2014/main" val="2848918405"/>
                    </a:ext>
                  </a:extLst>
                </a:gridCol>
                <a:gridCol w="3610258">
                  <a:extLst>
                    <a:ext uri="{9D8B030D-6E8A-4147-A177-3AD203B41FA5}">
                      <a16:colId xmlns:a16="http://schemas.microsoft.com/office/drawing/2014/main" val="1171792153"/>
                    </a:ext>
                  </a:extLst>
                </a:gridCol>
                <a:gridCol w="3610258">
                  <a:extLst>
                    <a:ext uri="{9D8B030D-6E8A-4147-A177-3AD203B41FA5}">
                      <a16:colId xmlns:a16="http://schemas.microsoft.com/office/drawing/2014/main" val="3761040133"/>
                    </a:ext>
                  </a:extLst>
                </a:gridCol>
              </a:tblGrid>
              <a:tr h="808744">
                <a:tc>
                  <a:txBody>
                    <a:bodyPr/>
                    <a:lstStyle/>
                    <a:p>
                      <a:r>
                        <a:rPr lang="en-US" dirty="0" err="1">
                          <a:latin typeface="Times New Roman" panose="02020603050405020304" pitchFamily="18" charset="0"/>
                          <a:cs typeface="Times New Roman" panose="02020603050405020304" pitchFamily="18" charset="0"/>
                        </a:rPr>
                        <a:t>Sl</a:t>
                      </a:r>
                      <a:r>
                        <a:rPr lang="en-US" baseline="0"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List of</a:t>
                      </a:r>
                      <a:r>
                        <a:rPr lang="en-US" baseline="0" dirty="0">
                          <a:latin typeface="Times New Roman" panose="02020603050405020304" pitchFamily="18" charset="0"/>
                          <a:cs typeface="Times New Roman" panose="02020603050405020304" pitchFamily="18" charset="0"/>
                        </a:rPr>
                        <a:t> Author, Title, Publication and 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Highlights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7055598"/>
                  </a:ext>
                </a:extLst>
              </a:tr>
              <a:tr h="3266838">
                <a:tc>
                  <a:txBody>
                    <a:bodyPr/>
                    <a:lstStyle/>
                    <a:p>
                      <a:r>
                        <a:rPr lang="en-US" dirty="0"/>
                        <a:t>1.</a:t>
                      </a:r>
                      <a:endParaRPr lang="en-IN" dirty="0"/>
                    </a:p>
                  </a:txBody>
                  <a:tcPr/>
                </a:tc>
                <a:tc>
                  <a:txBody>
                    <a:bodyPr/>
                    <a:lstStyle/>
                    <a:p>
                      <a:pPr algn="l"/>
                      <a:r>
                        <a:rPr lang="en-IN" dirty="0">
                          <a:latin typeface="Times New Roman" panose="02020603050405020304" pitchFamily="18" charset="0"/>
                          <a:cs typeface="Times New Roman" panose="02020603050405020304" pitchFamily="18" charset="0"/>
                        </a:rPr>
                        <a:t>Deep Learning Approach for 2D MRI Brain Tumor Segmentation: MOHAMMAD ASHRAF OTTOM, HANIF ABDUL RAHMAN, AND IVO D. DINOV: Date of publication 23 May 2022</a:t>
                      </a:r>
                    </a:p>
                  </a:txBody>
                  <a:tcPr/>
                </a:tc>
                <a:tc>
                  <a:txBody>
                    <a:bodyPr/>
                    <a:lstStyle/>
                    <a:p>
                      <a:pPr algn="l"/>
                      <a:r>
                        <a:rPr lang="en-US" dirty="0">
                          <a:latin typeface="Times New Roman" panose="02020603050405020304" pitchFamily="18" charset="0"/>
                          <a:cs typeface="Times New Roman" panose="02020603050405020304" pitchFamily="18" charset="0"/>
                        </a:rPr>
                        <a:t>A</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new approach for MR images segmentation based on the deep learning concept of convolutional network and data augmentation to utilize the available labeled images.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686257"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Potential of misidentification of what is supposed to be categorized. </a:t>
                      </a:r>
                      <a:endParaRPr lang="en-IN" sz="27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432332511"/>
                  </a:ext>
                </a:extLst>
              </a:tr>
              <a:tr h="4187435">
                <a:tc>
                  <a:txBody>
                    <a:bodyPr/>
                    <a:lstStyle/>
                    <a:p>
                      <a:r>
                        <a:rPr lang="en-US" dirty="0"/>
                        <a:t>2.</a:t>
                      </a:r>
                      <a:endParaRPr lang="en-IN" dirty="0"/>
                    </a:p>
                  </a:txBody>
                  <a:tcPr/>
                </a:tc>
                <a:tc>
                  <a:txBody>
                    <a:bodyPr/>
                    <a:lstStyle/>
                    <a:p>
                      <a:pPr algn="just"/>
                      <a:r>
                        <a:rPr lang="en-IN" dirty="0">
                          <a:latin typeface="Times New Roman" panose="02020603050405020304" pitchFamily="18" charset="0"/>
                          <a:cs typeface="Times New Roman" panose="02020603050405020304" pitchFamily="18" charset="0"/>
                        </a:rPr>
                        <a:t>Machine Learning and Deep Learning Approaches for Brain Disease Diagnosis: Principles and Recent Advances PROTIMA KHAN1, MD. FAZLUL KADER, S. M. RIAZUL ISLAM, (Member, IEEE), AISHA B. RAHMAN, MD. SHAHRIAR KAMAL1, MASBAH UDDIN TOHA, AND KYUNG-SUP KWAK: Date of publication February 26, 2021</a:t>
                      </a:r>
                    </a:p>
                  </a:txBody>
                  <a:tcPr/>
                </a:tc>
                <a:tc>
                  <a:txBody>
                    <a:bodyPr/>
                    <a:lstStyle/>
                    <a:p>
                      <a:r>
                        <a:rPr lang="en-US" dirty="0">
                          <a:latin typeface="Times New Roman" panose="02020603050405020304" pitchFamily="18" charset="0"/>
                          <a:cs typeface="Times New Roman" panose="02020603050405020304" pitchFamily="18" charset="0"/>
                        </a:rPr>
                        <a:t>The survey reveals some important insights into contemporary passage of time, identification, feature extraction, and classification methods are becoming more challenging in the field of ML.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686257" rtl="0" eaLnBrk="1" fontAlgn="auto" latinLnBrk="0" hangingPunct="1">
                        <a:lnSpc>
                          <a:spcPct val="100000"/>
                        </a:lnSpc>
                        <a:spcBef>
                          <a:spcPts val="0"/>
                        </a:spcBef>
                        <a:spcAft>
                          <a:spcPts val="0"/>
                        </a:spcAft>
                        <a:buClrTx/>
                        <a:buSzTx/>
                        <a:buFontTx/>
                        <a:buNone/>
                        <a:tabLst/>
                        <a:defRPr/>
                      </a:pPr>
                      <a:r>
                        <a:rPr lang="en-IN" sz="2700" dirty="0">
                          <a:latin typeface="Times New Roman" panose="02020603050405020304" pitchFamily="18" charset="0"/>
                          <a:cs typeface="Times New Roman" panose="02020603050405020304" pitchFamily="18" charset="0"/>
                        </a:rPr>
                        <a:t>Brain tumour type </a:t>
                      </a:r>
                      <a:r>
                        <a:rPr lang="en-US" sz="2700" dirty="0">
                          <a:latin typeface="Times New Roman" panose="02020603050405020304" pitchFamily="18" charset="0"/>
                          <a:cs typeface="Times New Roman" panose="02020603050405020304" pitchFamily="18" charset="0"/>
                        </a:rPr>
                        <a:t>can’t be classified Difficult to choose SVM kernel function.</a:t>
                      </a:r>
                      <a:endParaRPr lang="en-IN" sz="27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397946603"/>
                  </a:ext>
                </a:extLst>
              </a:tr>
            </a:tbl>
          </a:graphicData>
        </a:graphic>
      </p:graphicFrame>
    </p:spTree>
    <p:extLst>
      <p:ext uri="{BB962C8B-B14F-4D97-AF65-F5344CB8AC3E}">
        <p14:creationId xmlns:p14="http://schemas.microsoft.com/office/powerpoint/2010/main" val="243829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56551424"/>
              </p:ext>
            </p:extLst>
          </p:nvPr>
        </p:nvGraphicFramePr>
        <p:xfrm>
          <a:off x="2444750" y="730250"/>
          <a:ext cx="15087602" cy="8937131"/>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317702385"/>
                    </a:ext>
                  </a:extLst>
                </a:gridCol>
                <a:gridCol w="6248400">
                  <a:extLst>
                    <a:ext uri="{9D8B030D-6E8A-4147-A177-3AD203B41FA5}">
                      <a16:colId xmlns:a16="http://schemas.microsoft.com/office/drawing/2014/main" val="1409973251"/>
                    </a:ext>
                  </a:extLst>
                </a:gridCol>
                <a:gridCol w="3962400">
                  <a:extLst>
                    <a:ext uri="{9D8B030D-6E8A-4147-A177-3AD203B41FA5}">
                      <a16:colId xmlns:a16="http://schemas.microsoft.com/office/drawing/2014/main" val="307846670"/>
                    </a:ext>
                  </a:extLst>
                </a:gridCol>
                <a:gridCol w="3810002">
                  <a:extLst>
                    <a:ext uri="{9D8B030D-6E8A-4147-A177-3AD203B41FA5}">
                      <a16:colId xmlns:a16="http://schemas.microsoft.com/office/drawing/2014/main" val="1843819184"/>
                    </a:ext>
                  </a:extLst>
                </a:gridCol>
              </a:tblGrid>
              <a:tr h="4319411">
                <a:tc>
                  <a:txBody>
                    <a:bodyPr/>
                    <a:lstStyle/>
                    <a:p>
                      <a:r>
                        <a:rPr lang="en-US" dirty="0"/>
                        <a:t>3.</a:t>
                      </a:r>
                      <a:endParaRPr lang="en-IN" dirty="0"/>
                    </a:p>
                  </a:txBody>
                  <a:tcPr/>
                </a:tc>
                <a:tc>
                  <a:txBody>
                    <a:bodyPr/>
                    <a:lstStyle/>
                    <a:p>
                      <a:r>
                        <a:rPr lang="en-IN" sz="2700" dirty="0">
                          <a:latin typeface="Times New Roman" panose="02020603050405020304" pitchFamily="18" charset="0"/>
                          <a:cs typeface="Times New Roman" panose="02020603050405020304" pitchFamily="18" charset="0"/>
                        </a:rPr>
                        <a:t>Convolutional Neural Network Based on Complex Networks for Brain Tumor Image Classification With a Modified Activation Function ZHIGUAN HUANG, XIAOHAO DU LIANGMING CHEN YUHE L, MEI LIU, YAO CHOU, AND LONG JIN : Date of publication May 11, 2020</a:t>
                      </a:r>
                    </a:p>
                  </a:txBody>
                  <a:tcPr/>
                </a:tc>
                <a:tc>
                  <a:txBody>
                    <a:bodyPr/>
                    <a:lstStyle/>
                    <a:p>
                      <a:r>
                        <a:rPr lang="en-US" sz="2700" dirty="0">
                          <a:latin typeface="Times New Roman" panose="02020603050405020304" pitchFamily="18" charset="0"/>
                          <a:cs typeface="Times New Roman" panose="02020603050405020304" pitchFamily="18" charset="0"/>
                        </a:rPr>
                        <a:t>Medical image analysis is a revolution of practicability and innovative concepts due to the rapid development of hardware, and the use of complex mathematical tools, which can obtain clearly visible medical images.</a:t>
                      </a:r>
                      <a:endParaRPr lang="en-IN" sz="2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6257"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It  doesn’t work well with clusters (in the original) and hard to implement for large scale training samples.</a:t>
                      </a:r>
                      <a:endParaRPr lang="en-IN" sz="2700" dirty="0">
                        <a:latin typeface="Times New Roman" panose="02020603050405020304" pitchFamily="18" charset="0"/>
                        <a:cs typeface="Times New Roman" panose="02020603050405020304" pitchFamily="18" charset="0"/>
                      </a:endParaRPr>
                    </a:p>
                    <a:p>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4298621"/>
                  </a:ext>
                </a:extLst>
              </a:tr>
              <a:tr h="4319411">
                <a:tc>
                  <a:txBody>
                    <a:bodyPr/>
                    <a:lstStyle/>
                    <a:p>
                      <a:r>
                        <a:rPr lang="en-US" dirty="0"/>
                        <a:t>4.</a:t>
                      </a:r>
                      <a:endParaRPr lang="en-IN" dirty="0"/>
                    </a:p>
                  </a:txBody>
                  <a:tcPr/>
                </a:tc>
                <a:tc>
                  <a:txBody>
                    <a:bodyPr/>
                    <a:lstStyle/>
                    <a:p>
                      <a:r>
                        <a:rPr lang="en-IN" sz="2700" dirty="0">
                          <a:latin typeface="Times New Roman" panose="02020603050405020304" pitchFamily="18" charset="0"/>
                          <a:cs typeface="Times New Roman" panose="02020603050405020304" pitchFamily="18" charset="0"/>
                        </a:rPr>
                        <a:t>Registration of MRI to Interventional US for Brain-Shift Compensation Using Convolutional Neural Networks: RAMY A. ZEINELDIN (Member, IEEE), MOHAMED E. KARAR (Member, IEEE), ZIAD ELSHAER, MARKUS SCHMIDHAMMER, JAN COBURGER, CHRISTIAN R. WIRTZ, OLIVER BURGERT, AND FRANZISKA MATHIS-ULLRICH: Date of publication October 14, 2021</a:t>
                      </a:r>
                    </a:p>
                  </a:txBody>
                  <a:tcPr/>
                </a:tc>
                <a:tc>
                  <a:txBody>
                    <a:bodyPr/>
                    <a:lstStyle/>
                    <a:p>
                      <a:r>
                        <a:rPr lang="en-US" sz="2700" dirty="0">
                          <a:latin typeface="Times New Roman" panose="02020603050405020304" pitchFamily="18" charset="0"/>
                          <a:cs typeface="Times New Roman" panose="02020603050405020304" pitchFamily="18" charset="0"/>
                        </a:rPr>
                        <a:t>Image registration is attractive for providing more information when the imaging data come from different sources and/or different modalities.</a:t>
                      </a:r>
                      <a:endParaRPr lang="en-IN" sz="2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6257" rtl="0" eaLnBrk="1" fontAlgn="auto" latinLnBrk="0" hangingPunct="1">
                        <a:lnSpc>
                          <a:spcPct val="100000"/>
                        </a:lnSpc>
                        <a:spcBef>
                          <a:spcPts val="0"/>
                        </a:spcBef>
                        <a:spcAft>
                          <a:spcPts val="0"/>
                        </a:spcAft>
                        <a:buClrTx/>
                        <a:buSzTx/>
                        <a:buFontTx/>
                        <a:buNone/>
                        <a:tabLst/>
                        <a:defRPr/>
                      </a:pPr>
                      <a:r>
                        <a:rPr lang="en-US" sz="2700" dirty="0">
                          <a:latin typeface="Times New Roman" panose="02020603050405020304" pitchFamily="18" charset="0"/>
                          <a:cs typeface="Times New Roman" panose="02020603050405020304" pitchFamily="18" charset="0"/>
                        </a:rPr>
                        <a:t>It can maximize the margin with respect to features that have already been selected.</a:t>
                      </a:r>
                      <a:endParaRPr lang="en-IN" sz="2700" dirty="0">
                        <a:latin typeface="Times New Roman" panose="02020603050405020304" pitchFamily="18" charset="0"/>
                        <a:cs typeface="Times New Roman" panose="02020603050405020304" pitchFamily="18" charset="0"/>
                      </a:endParaRPr>
                    </a:p>
                    <a:p>
                      <a:endParaRPr lang="en-IN" sz="2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7674401"/>
                  </a:ext>
                </a:extLst>
              </a:tr>
            </a:tbl>
          </a:graphicData>
        </a:graphic>
      </p:graphicFrame>
    </p:spTree>
    <p:extLst>
      <p:ext uri="{BB962C8B-B14F-4D97-AF65-F5344CB8AC3E}">
        <p14:creationId xmlns:p14="http://schemas.microsoft.com/office/powerpoint/2010/main" val="396622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1111250"/>
            <a:ext cx="18320905" cy="834320"/>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PROBLEM STATEMENT</a:t>
            </a:r>
            <a:endParaRPr lang="en-IN"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206750" y="2406650"/>
            <a:ext cx="13030200" cy="6934200"/>
          </a:xfrm>
        </p:spPr>
        <p:txBody>
          <a:bodyPr>
            <a:normAutofit/>
          </a:bodyPr>
          <a:lstStyle/>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Medical image classification has gained tremendous attention in recent years, and Convolutional Neural Network (CNN) is the most widespread neural network model for image classification problems.</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 CNN is designed to determine features adaptively through backpropagation by applying numerous building blocks, such as convolution layers, pooling layers, and fully connected layers.</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Here we mainly focused on developing a CNN model for classifying brain tumors in T1-weighted contrast-enhanced MRI images.</a:t>
            </a:r>
            <a:endParaRPr lang="en-IN" altLang="en-US"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98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150" y="806450"/>
            <a:ext cx="12503150" cy="1170870"/>
          </a:xfrm>
        </p:spPr>
        <p:txBody>
          <a:bodyPr>
            <a:normAutofit/>
          </a:bodyPr>
          <a:lstStyle/>
          <a:p>
            <a:pPr algn="ctr"/>
            <a:r>
              <a:rPr lang="en-US" sz="5400" b="1" dirty="0">
                <a:latin typeface="Times New Roman" panose="02020603050405020304" pitchFamily="18" charset="0"/>
                <a:cs typeface="Times New Roman" panose="02020603050405020304" pitchFamily="18" charset="0"/>
              </a:rPr>
              <a:t>MOTIVATION</a:t>
            </a:r>
            <a:endParaRPr lang="en-IN"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351645" y="2635250"/>
            <a:ext cx="13681151" cy="5486399"/>
          </a:xfrm>
        </p:spPr>
        <p:txBody>
          <a:bodyPr>
            <a:normAutofit/>
          </a:bodyPr>
          <a:lstStyle/>
          <a:p>
            <a:pPr algn="just"/>
            <a:r>
              <a:rPr lang="en-US" altLang="en-US" sz="3200" dirty="0">
                <a:solidFill>
                  <a:schemeClr val="tx1"/>
                </a:solidFill>
                <a:latin typeface="Times New Roman" panose="02020603050405020304" pitchFamily="18" charset="0"/>
                <a:cs typeface="Times New Roman" panose="02020603050405020304" pitchFamily="18" charset="0"/>
              </a:rPr>
              <a:t>The motivations of the work area: </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High speed to diagnose bugs </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High accurate results </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Take small period to diagnose </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Helping medical specialist to identify and cure disease in early stages </a:t>
            </a:r>
          </a:p>
          <a:p>
            <a:pPr marL="457200" indent="-457200" algn="just">
              <a:buFont typeface="Arial" panose="020B0604020202020204" pitchFamily="34" charset="0"/>
              <a:buChar char="•"/>
            </a:pPr>
            <a:r>
              <a:rPr lang="en-US" altLang="en-US" sz="3200" dirty="0">
                <a:solidFill>
                  <a:schemeClr val="tx1"/>
                </a:solidFill>
                <a:latin typeface="Times New Roman" panose="02020603050405020304" pitchFamily="18" charset="0"/>
                <a:cs typeface="Times New Roman" panose="02020603050405020304" pitchFamily="18" charset="0"/>
              </a:rPr>
              <a:t>Time and life savage </a:t>
            </a: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1616514959"/>
      </p:ext>
    </p:extLst>
  </p:cSld>
  <p:clrMapOvr>
    <a:masterClrMapping/>
  </p:clrMapOvr>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1272</TotalTime>
  <Words>2881</Words>
  <Application>Microsoft Office PowerPoint</Application>
  <PresentationFormat>Custom</PresentationFormat>
  <Paragraphs>203</Paragraphs>
  <Slides>33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PMingLiU-ExtB</vt:lpstr>
      <vt:lpstr>Arial</vt:lpstr>
      <vt:lpstr>Bahnschrift</vt:lpstr>
      <vt:lpstr>Calibri</vt:lpstr>
      <vt:lpstr>Century Gothic</vt:lpstr>
      <vt:lpstr>Georgia</vt:lpstr>
      <vt:lpstr>Proxima Nova</vt:lpstr>
      <vt:lpstr>Tahoma</vt:lpstr>
      <vt:lpstr>Times New Roman</vt:lpstr>
      <vt:lpstr>Verdana</vt:lpstr>
      <vt:lpstr>Wingdings</vt:lpstr>
      <vt:lpstr>Wingdings 3</vt:lpstr>
      <vt:lpstr>Wisp</vt:lpstr>
      <vt:lpstr>Project Title-Genetically Optimized CNN for MRI Brain Tumor Classification  Project Associates   </vt:lpstr>
      <vt:lpstr>PowerPoint Presentation</vt:lpstr>
      <vt:lpstr>CONTENTS</vt:lpstr>
      <vt:lpstr>PowerPoint Presentation</vt:lpstr>
      <vt:lpstr>INTRODUCTION</vt:lpstr>
      <vt:lpstr>LITERATURE SURVEY</vt:lpstr>
      <vt:lpstr>PowerPoint Presentation</vt:lpstr>
      <vt:lpstr>PROBLEM STATEMENT</vt:lpstr>
      <vt:lpstr>MOTIVATION</vt:lpstr>
      <vt:lpstr>OBJECTIVES</vt:lpstr>
      <vt:lpstr>METHODOLOGY</vt:lpstr>
      <vt:lpstr>MACHINE LEARNING- A DEFINITION  Machine learning is an application of AI that enables systems to learn and improve from  experience without being explicitly programmed. Machine learning focuses on developing  computer programs that can access data and use it to learn for themselves.    WHY IS MACHINE LEARNING IMPORTANT?  ML has proven valuable because it can solve problems at a speed and scale that cannot be  duplicated by the human mind alone. With massive amounts of computational ability behind a  single task or multiple specific tasks, machines can be trained to identify patterns in and  relationships between input data and automate routine processes.  ML provides the foundation for AI systems that automate  processes and solve data-based business problems autonomously. It enables  companies to replace or augment certain human capabilities. Common machine  learning applications you may find in the real world include chatbots, self-driving  cars and speech recognition. </vt:lpstr>
      <vt:lpstr>DEEP LEARNING- A DEFINITION  In deep learning, a computer model learns to perform classification tasks directly from  images, text, or sound. Deep learning models can achieve state-of-the-art accuracy, sometimes exceeding human-level performance. Models are trained by using a large set of labeled data and neural network architectures that contain many layers.  HOW DEEP LEARNING WORKS?  Deep learning models are trained by using large sets of labelled data and neural  network architectures that learn features directly from the data without the need for manual feature extraction. One of the most popular types of deep neural networks is known as convolutional neural networks . A CNN convolves learned features with input data, and uses 2D convolutional layers, making this architecture well suited to processing 2D data, such as images.   CNNs eliminate the need for manual feature extraction, so you do not need to identify  features used to classify images. The CNN works by extracting features directly from images. The relevant features are not pretrained; they are learned while the network trains on a collection of images. This automated feature extraction makes deep learning models highly accurate for computer vision tasks such as object classification.   </vt:lpstr>
      <vt:lpstr>FLOWCHART</vt:lpstr>
      <vt:lpstr>ARCHITECTURE DIAGRAM</vt:lpstr>
      <vt:lpstr>ARCHITECTURE DESIGN</vt:lpstr>
      <vt:lpstr>DATA FLOW DIAGRAM</vt:lpstr>
      <vt:lpstr>MODULE SPECIFICATION</vt:lpstr>
      <vt:lpstr>MODEL ARCHITECTURE</vt:lpstr>
      <vt:lpstr>PowerPoint Presentation</vt:lpstr>
      <vt:lpstr>PowerPoint Presentation</vt:lpstr>
      <vt:lpstr>PowerPoint Presentation</vt:lpstr>
      <vt:lpstr>Mathematical Model</vt:lpstr>
      <vt:lpstr>2.ReLU The output of relu is f(x) =           3. Max Pooling The output of max pooling is         f(x) = max  x[m,n])  </vt:lpstr>
      <vt:lpstr>ALGORITHM USED</vt:lpstr>
      <vt:lpstr>IMPLEMENTATION</vt:lpstr>
      <vt:lpstr>HARDWARE &amp; SOFTWARE REQUIREMENTS</vt:lpstr>
      <vt:lpstr>APPLICATIONS</vt:lpstr>
      <vt:lpstr>ADVANTAGES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20EC039_Jayashree_AR</cp:lastModifiedBy>
  <cp:revision>182</cp:revision>
  <dcterms:created xsi:type="dcterms:W3CDTF">2023-10-05T15:24:12Z</dcterms:created>
  <dcterms:modified xsi:type="dcterms:W3CDTF">2024-04-24T14:50:55Z</dcterms:modified>
</cp:coreProperties>
</file>