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75" r:id="rId9"/>
    <p:sldId id="262" r:id="rId10"/>
    <p:sldId id="263" r:id="rId11"/>
    <p:sldId id="264" r:id="rId12"/>
    <p:sldId id="265" r:id="rId13"/>
    <p:sldId id="276" r:id="rId14"/>
    <p:sldId id="266" r:id="rId15"/>
    <p:sldId id="267" r:id="rId16"/>
    <p:sldId id="268" r:id="rId17"/>
    <p:sldId id="269" r:id="rId18"/>
    <p:sldId id="277" r:id="rId19"/>
    <p:sldId id="270" r:id="rId20"/>
    <p:sldId id="279" r:id="rId21"/>
    <p:sldId id="274" r:id="rId22"/>
    <p:sldId id="280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FBE6922-034B-4915-8DA7-A2EBBDEB0D28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59D-4A61-49F9-AF39-72CB233A5D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83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6922-034B-4915-8DA7-A2EBBDEB0D28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59D-4A61-49F9-AF39-72CB233A5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42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6922-034B-4915-8DA7-A2EBBDEB0D28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59D-4A61-49F9-AF39-72CB233A5DF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86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6922-034B-4915-8DA7-A2EBBDEB0D28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59D-4A61-49F9-AF39-72CB233A5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0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6922-034B-4915-8DA7-A2EBBDEB0D28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59D-4A61-49F9-AF39-72CB233A5D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00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6922-034B-4915-8DA7-A2EBBDEB0D28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59D-4A61-49F9-AF39-72CB233A5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1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6922-034B-4915-8DA7-A2EBBDEB0D28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59D-4A61-49F9-AF39-72CB233A5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34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6922-034B-4915-8DA7-A2EBBDEB0D28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59D-4A61-49F9-AF39-72CB233A5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2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6922-034B-4915-8DA7-A2EBBDEB0D28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59D-4A61-49F9-AF39-72CB233A5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6922-034B-4915-8DA7-A2EBBDEB0D28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59D-4A61-49F9-AF39-72CB233A5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93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E6922-034B-4915-8DA7-A2EBBDEB0D28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F59D-4A61-49F9-AF39-72CB233A5D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FBE6922-034B-4915-8DA7-A2EBBDEB0D28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F93F59D-4A61-49F9-AF39-72CB233A5DF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15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4BDD-B115-4FDD-C3CD-E75BFFF4B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3729" y="5004459"/>
            <a:ext cx="9144000" cy="91424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Castro </a:t>
            </a:r>
            <a:r>
              <a:rPr lang="en-IN" dirty="0" err="1"/>
              <a:t>Brazilia</a:t>
            </a:r>
            <a:r>
              <a:rPr lang="en-IN" dirty="0"/>
              <a:t> INC  </a:t>
            </a:r>
            <a:br>
              <a:rPr lang="en-IN" dirty="0"/>
            </a:br>
            <a:r>
              <a:rPr lang="en-IN" dirty="0"/>
              <a:t>data analysis on Brazil Housing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4527C-BBCC-F394-BB34-3178032A4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6742" y="4571839"/>
            <a:ext cx="3650226" cy="2233126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Presented by : </a:t>
            </a:r>
          </a:p>
          <a:p>
            <a:r>
              <a:rPr lang="en-IN" sz="2000" dirty="0"/>
              <a:t>Apoorva Mishra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74705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EE51-F40C-CEAC-6017-278E19A9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3600" dirty="0">
                <a:solidFill>
                  <a:srgbClr val="0070C0"/>
                </a:solidFill>
              </a:rPr>
            </a:br>
            <a:r>
              <a:rPr lang="en-IN" sz="3600" dirty="0">
                <a:solidFill>
                  <a:srgbClr val="0070C0"/>
                </a:solidFill>
              </a:rPr>
              <a:t>3 = &lt; ROOM &lt; = 5</a:t>
            </a:r>
            <a:br>
              <a:rPr lang="en-IN" sz="3600" dirty="0">
                <a:solidFill>
                  <a:srgbClr val="0070C0"/>
                </a:solidFill>
              </a:rPr>
            </a:br>
            <a:r>
              <a:rPr lang="en-IN" sz="3600" dirty="0">
                <a:solidFill>
                  <a:srgbClr val="0070C0"/>
                </a:solidFill>
              </a:rPr>
              <a:t>3 = &lt; BATHROOM &lt; = 5</a:t>
            </a:r>
            <a:br>
              <a:rPr lang="en-IN" sz="3600" dirty="0">
                <a:solidFill>
                  <a:srgbClr val="0070C0"/>
                </a:solidFill>
              </a:rPr>
            </a:br>
            <a:r>
              <a:rPr lang="en-IN" sz="3600" dirty="0">
                <a:solidFill>
                  <a:srgbClr val="0070C0"/>
                </a:solidFill>
              </a:rPr>
              <a:t>3 = &lt; PARKING SPACE &lt; = 5</a:t>
            </a:r>
            <a:br>
              <a:rPr lang="en-IN" sz="5400" dirty="0">
                <a:solidFill>
                  <a:srgbClr val="0070C0"/>
                </a:solidFill>
              </a:rPr>
            </a:b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CD328F1-97E7-ADF2-B5AD-9103AAC314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36" y="2250059"/>
            <a:ext cx="754103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E68342-8895-7739-227A-C0EBD762989E}"/>
              </a:ext>
            </a:extLst>
          </p:cNvPr>
          <p:cNvSpPr txBox="1"/>
          <p:nvPr/>
        </p:nvSpPr>
        <p:spPr>
          <a:xfrm>
            <a:off x="8052619" y="2735537"/>
            <a:ext cx="41393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Maximum area = Belo Horizonte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Belo Horizonte&gt; Campinas&gt;Porto Alegre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Therefore, Considering area with the above requirement, Belo Horizonte will be most efficient city to relocate for a mid-size family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11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0B819D-F150-8D4A-A164-DC9CEBE1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 fontScale="90000"/>
          </a:bodyPr>
          <a:lstStyle/>
          <a:p>
            <a:br>
              <a:rPr lang="en-IN" sz="3600" dirty="0">
                <a:solidFill>
                  <a:srgbClr val="0070C0"/>
                </a:solidFill>
              </a:rPr>
            </a:br>
            <a:r>
              <a:rPr lang="en-IN" sz="3600" dirty="0">
                <a:solidFill>
                  <a:srgbClr val="0070C0"/>
                </a:solidFill>
              </a:rPr>
              <a:t>3 = &lt; ROOM &lt; = 5</a:t>
            </a:r>
            <a:br>
              <a:rPr lang="en-IN" sz="3600" dirty="0">
                <a:solidFill>
                  <a:srgbClr val="0070C0"/>
                </a:solidFill>
              </a:rPr>
            </a:br>
            <a:r>
              <a:rPr lang="en-IN" sz="3600" dirty="0">
                <a:solidFill>
                  <a:srgbClr val="0070C0"/>
                </a:solidFill>
              </a:rPr>
              <a:t>3 = &lt; BATHROOM &lt; = 5</a:t>
            </a:r>
            <a:br>
              <a:rPr lang="en-IN" sz="3600" dirty="0">
                <a:solidFill>
                  <a:srgbClr val="0070C0"/>
                </a:solidFill>
              </a:rPr>
            </a:br>
            <a:r>
              <a:rPr lang="en-IN" sz="3600" dirty="0">
                <a:solidFill>
                  <a:srgbClr val="0070C0"/>
                </a:solidFill>
              </a:rPr>
              <a:t>3 = &lt; PARKING SPACE &lt; = 5</a:t>
            </a:r>
            <a:br>
              <a:rPr lang="en-IN" sz="5400" dirty="0">
                <a:solidFill>
                  <a:srgbClr val="0070C0"/>
                </a:solidFill>
              </a:rPr>
            </a:b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9C1BD63-F94A-1746-6F43-21500531E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02" y="2286000"/>
            <a:ext cx="7662607" cy="383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2A72C9-5AE0-EA42-4C8D-32679228E206}"/>
              </a:ext>
            </a:extLst>
          </p:cNvPr>
          <p:cNvSpPr txBox="1"/>
          <p:nvPr/>
        </p:nvSpPr>
        <p:spPr>
          <a:xfrm>
            <a:off x="8190271" y="2286000"/>
            <a:ext cx="3628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Minimum spending = Campinas</a:t>
            </a:r>
          </a:p>
          <a:p>
            <a:endParaRPr lang="en-IN" dirty="0"/>
          </a:p>
          <a:p>
            <a:r>
              <a:rPr lang="en-IN" dirty="0"/>
              <a:t> Campinas&lt;Porto Alegre &lt; Belo </a:t>
            </a:r>
          </a:p>
          <a:p>
            <a:endParaRPr lang="en-IN" dirty="0"/>
          </a:p>
          <a:p>
            <a:r>
              <a:rPr lang="en-IN" dirty="0"/>
              <a:t>Therefore, Considering total amt with the above requirement, Campinas Horizonte will be most efficient city to relocate to. </a:t>
            </a:r>
          </a:p>
        </p:txBody>
      </p:sp>
    </p:spTree>
    <p:extLst>
      <p:ext uri="{BB962C8B-B14F-4D97-AF65-F5344CB8AC3E}">
        <p14:creationId xmlns:p14="http://schemas.microsoft.com/office/powerpoint/2010/main" val="302880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22DA-2B81-A8D6-CDF2-B02CB07E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>
                <a:solidFill>
                  <a:srgbClr val="0070C0"/>
                </a:solidFill>
              </a:rPr>
              <a:t>3 = &lt; ROOM &lt; = 5</a:t>
            </a:r>
            <a:br>
              <a:rPr lang="en-IN" sz="3600" dirty="0">
                <a:solidFill>
                  <a:srgbClr val="0070C0"/>
                </a:solidFill>
              </a:rPr>
            </a:br>
            <a:r>
              <a:rPr lang="en-IN" sz="3600" dirty="0">
                <a:solidFill>
                  <a:srgbClr val="0070C0"/>
                </a:solidFill>
              </a:rPr>
              <a:t>3 = &lt; BATHROOM &lt; = 5</a:t>
            </a:r>
            <a:br>
              <a:rPr lang="en-IN" sz="3600" dirty="0">
                <a:solidFill>
                  <a:srgbClr val="0070C0"/>
                </a:solidFill>
              </a:rPr>
            </a:br>
            <a:r>
              <a:rPr lang="en-IN" sz="3600" dirty="0">
                <a:solidFill>
                  <a:srgbClr val="0070C0"/>
                </a:solidFill>
              </a:rPr>
              <a:t>3 = &lt; PARKING SPACE &lt; = 5</a:t>
            </a:r>
            <a:endParaRPr lang="en-IN" sz="32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C8549B1-60AA-F399-F737-B0CA872740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8" y="2443316"/>
            <a:ext cx="776626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569E39-54C5-1930-F49F-6D965C4A1F55}"/>
              </a:ext>
            </a:extLst>
          </p:cNvPr>
          <p:cNvSpPr txBox="1"/>
          <p:nvPr/>
        </p:nvSpPr>
        <p:spPr>
          <a:xfrm>
            <a:off x="8101781" y="2579833"/>
            <a:ext cx="36281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Sao Paulo, Belo Horizonte the most pet friendly city </a:t>
            </a:r>
          </a:p>
          <a:p>
            <a:endParaRPr lang="en-IN" dirty="0"/>
          </a:p>
          <a:p>
            <a:r>
              <a:rPr lang="en-IN" dirty="0"/>
              <a:t>Therefore, Considering Pet friendly condition with the above requirement, Belo Horizonte will be most efficient city to relocate to.</a:t>
            </a:r>
          </a:p>
        </p:txBody>
      </p:sp>
    </p:spTree>
    <p:extLst>
      <p:ext uri="{BB962C8B-B14F-4D97-AF65-F5344CB8AC3E}">
        <p14:creationId xmlns:p14="http://schemas.microsoft.com/office/powerpoint/2010/main" val="245610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BDFD29-0447-3386-7F3E-DA6F8CCA9112}"/>
              </a:ext>
            </a:extLst>
          </p:cNvPr>
          <p:cNvSpPr txBox="1">
            <a:spLocks/>
          </p:cNvSpPr>
          <p:nvPr/>
        </p:nvSpPr>
        <p:spPr>
          <a:xfrm>
            <a:off x="1176528" y="7376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u="sng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D8FF98-6851-EF59-C243-56701DD477D2}"/>
              </a:ext>
            </a:extLst>
          </p:cNvPr>
          <p:cNvSpPr txBox="1">
            <a:spLocks/>
          </p:cNvSpPr>
          <p:nvPr/>
        </p:nvSpPr>
        <p:spPr>
          <a:xfrm>
            <a:off x="1024128" y="1873046"/>
            <a:ext cx="10349447" cy="503575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Tw Cen MT" panose="020B0602020104020603" pitchFamily="34" charset="0"/>
              <a:buNone/>
            </a:pPr>
            <a:r>
              <a:rPr lang="en-IN" sz="3200" dirty="0"/>
              <a:t>Along with all other requisites and considering the maximum area, minimum expenses and spending and pet friendly environment </a:t>
            </a:r>
            <a:r>
              <a:rPr lang="en-IN" sz="3200" b="1" dirty="0"/>
              <a:t>BELO HORIZONTE</a:t>
            </a:r>
            <a:r>
              <a:rPr lang="en-IN" sz="3200" dirty="0"/>
              <a:t> is the best city to relocate for a mid-size family</a:t>
            </a:r>
          </a:p>
        </p:txBody>
      </p:sp>
      <p:pic>
        <p:nvPicPr>
          <p:cNvPr id="14338" name="Picture 2" descr="Pampulha, Belo Horizonte. Source: Breno Pataro-media.licdn.com... |  Download High-Quality Scientific Diagram">
            <a:extLst>
              <a:ext uri="{FF2B5EF4-FFF2-40B4-BE49-F238E27FC236}">
                <a16:creationId xmlns:a16="http://schemas.microsoft.com/office/drawing/2014/main" id="{BA03260E-BC11-0C6C-D842-1576FE89B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633" y="3712361"/>
            <a:ext cx="4669505" cy="309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34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1807-EF51-4FD3-D801-FAF2CA11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2800" u="sng" dirty="0">
              <a:solidFill>
                <a:srgbClr val="0070C0"/>
              </a:solidFill>
            </a:endParaRPr>
          </a:p>
          <a:p>
            <a:pPr algn="ctr"/>
            <a:r>
              <a:rPr lang="en-IN" sz="2800" b="1" u="sng" dirty="0">
                <a:solidFill>
                  <a:srgbClr val="0070C0"/>
                </a:solidFill>
              </a:rPr>
              <a:t>REQUIREMENTS</a:t>
            </a:r>
          </a:p>
          <a:p>
            <a:pPr algn="ctr"/>
            <a:endParaRPr lang="en-IN" sz="2800" b="1" u="sng" dirty="0">
              <a:solidFill>
                <a:srgbClr val="0070C0"/>
              </a:solidFill>
            </a:endParaRPr>
          </a:p>
          <a:p>
            <a:pPr algn="ctr"/>
            <a:r>
              <a:rPr lang="en-IN" sz="2800" b="1" dirty="0">
                <a:solidFill>
                  <a:srgbClr val="0070C0"/>
                </a:solidFill>
              </a:rPr>
              <a:t>ROOM &gt; = 6</a:t>
            </a:r>
          </a:p>
          <a:p>
            <a:pPr algn="ctr"/>
            <a:r>
              <a:rPr lang="en-IN" sz="2800" b="1" dirty="0">
                <a:solidFill>
                  <a:srgbClr val="0070C0"/>
                </a:solidFill>
              </a:rPr>
              <a:t>BATHROOM &gt; = 6</a:t>
            </a:r>
          </a:p>
          <a:p>
            <a:pPr algn="ctr"/>
            <a:r>
              <a:rPr lang="en-IN" sz="2800" b="1" dirty="0">
                <a:solidFill>
                  <a:srgbClr val="0070C0"/>
                </a:solidFill>
              </a:rPr>
              <a:t>PARKING SPACE &gt; = 6</a:t>
            </a:r>
          </a:p>
          <a:p>
            <a:pPr algn="ctr"/>
            <a:endParaRPr lang="en-IN" sz="2800" dirty="0">
              <a:solidFill>
                <a:srgbClr val="0070C0"/>
              </a:solidFill>
            </a:endParaRPr>
          </a:p>
          <a:p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5DAE99-1F05-B213-043B-0AEFBD43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pPr algn="ctr"/>
            <a:r>
              <a:rPr lang="en-IN" dirty="0"/>
              <a:t>Part 3</a:t>
            </a:r>
            <a:br>
              <a:rPr lang="en-IN" dirty="0"/>
            </a:br>
            <a:r>
              <a:rPr lang="en-IN" dirty="0"/>
              <a:t>Analysis for large size families </a:t>
            </a:r>
          </a:p>
        </p:txBody>
      </p:sp>
    </p:spTree>
    <p:extLst>
      <p:ext uri="{BB962C8B-B14F-4D97-AF65-F5344CB8AC3E}">
        <p14:creationId xmlns:p14="http://schemas.microsoft.com/office/powerpoint/2010/main" val="60037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4D28-0325-1849-059B-300F8B77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ROOM &gt; = 6</a:t>
            </a:r>
            <a:br>
              <a:rPr lang="en-IN" sz="3200" dirty="0">
                <a:solidFill>
                  <a:srgbClr val="0070C0"/>
                </a:solidFill>
              </a:rPr>
            </a:br>
            <a:r>
              <a:rPr lang="en-IN" sz="3200" dirty="0">
                <a:solidFill>
                  <a:srgbClr val="0070C0"/>
                </a:solidFill>
              </a:rPr>
              <a:t>BATHROOM &gt; = 6</a:t>
            </a:r>
            <a:br>
              <a:rPr lang="en-IN" sz="3200" dirty="0">
                <a:solidFill>
                  <a:srgbClr val="0070C0"/>
                </a:solidFill>
              </a:rPr>
            </a:br>
            <a:r>
              <a:rPr lang="en-IN" sz="3200" dirty="0">
                <a:solidFill>
                  <a:srgbClr val="0070C0"/>
                </a:solidFill>
              </a:rPr>
              <a:t>PARKING SPACE &gt; = 6</a:t>
            </a:r>
            <a:br>
              <a:rPr lang="en-IN" sz="3200" dirty="0">
                <a:solidFill>
                  <a:srgbClr val="0070C0"/>
                </a:solidFill>
              </a:rPr>
            </a:br>
            <a:endParaRPr lang="en-IN" sz="2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F795DEB-733F-1DBB-8A58-0A4B05A735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7" y="2293834"/>
            <a:ext cx="754103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1DC785-9BDC-B1B1-419E-8CEDDDC9E75B}"/>
              </a:ext>
            </a:extLst>
          </p:cNvPr>
          <p:cNvSpPr txBox="1"/>
          <p:nvPr/>
        </p:nvSpPr>
        <p:spPr>
          <a:xfrm>
            <a:off x="8052619" y="2735535"/>
            <a:ext cx="41393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Maximum area = Belo Horizonte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Belo Horizonte&gt; Campinas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Therefore, Considering area with the above requirement, Belo Horizonte will be most efficient city to relocate for a large-size family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40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F176BF-558E-3A0F-80DE-96DCD464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ROOM &gt; = 6</a:t>
            </a:r>
            <a:br>
              <a:rPr lang="en-IN" sz="3200" dirty="0">
                <a:solidFill>
                  <a:srgbClr val="0070C0"/>
                </a:solidFill>
              </a:rPr>
            </a:br>
            <a:r>
              <a:rPr lang="en-IN" sz="3200" dirty="0">
                <a:solidFill>
                  <a:srgbClr val="0070C0"/>
                </a:solidFill>
              </a:rPr>
              <a:t>BATHROOM &gt; = 6</a:t>
            </a:r>
            <a:br>
              <a:rPr lang="en-IN" sz="3200" dirty="0">
                <a:solidFill>
                  <a:srgbClr val="0070C0"/>
                </a:solidFill>
              </a:rPr>
            </a:br>
            <a:r>
              <a:rPr lang="en-IN" sz="3200" dirty="0">
                <a:solidFill>
                  <a:srgbClr val="0070C0"/>
                </a:solidFill>
              </a:rPr>
              <a:t>PARKING SPACE &gt; = 6</a:t>
            </a:r>
            <a:br>
              <a:rPr lang="en-IN" sz="3200" dirty="0">
                <a:solidFill>
                  <a:srgbClr val="0070C0"/>
                </a:solidFill>
              </a:rPr>
            </a:br>
            <a:endParaRPr lang="en-IN" sz="28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A3C95FB-9D7E-4152-008F-6E194F7696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39" y="2250059"/>
            <a:ext cx="754103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967A11-B570-4117-602C-32ACABA3C879}"/>
              </a:ext>
            </a:extLst>
          </p:cNvPr>
          <p:cNvSpPr txBox="1"/>
          <p:nvPr/>
        </p:nvSpPr>
        <p:spPr>
          <a:xfrm>
            <a:off x="8259097" y="2934929"/>
            <a:ext cx="3628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Minimum spending = Porto Alegre</a:t>
            </a:r>
          </a:p>
          <a:p>
            <a:endParaRPr lang="en-IN" dirty="0"/>
          </a:p>
          <a:p>
            <a:r>
              <a:rPr lang="en-IN" dirty="0"/>
              <a:t>Porto Alegre &lt; Campinas</a:t>
            </a:r>
          </a:p>
          <a:p>
            <a:endParaRPr lang="en-IN" dirty="0"/>
          </a:p>
          <a:p>
            <a:r>
              <a:rPr lang="en-IN" dirty="0"/>
              <a:t>Therefore, Considering total amt with the above requirement, Porto Alegre Horizonte will be most efficient city to relocate to. </a:t>
            </a:r>
          </a:p>
        </p:txBody>
      </p:sp>
    </p:spTree>
    <p:extLst>
      <p:ext uri="{BB962C8B-B14F-4D97-AF65-F5344CB8AC3E}">
        <p14:creationId xmlns:p14="http://schemas.microsoft.com/office/powerpoint/2010/main" val="82616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A0CF8C-02A0-70D9-64D6-CC477B06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498600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ROOM &gt; = 6</a:t>
            </a:r>
            <a:br>
              <a:rPr lang="en-IN" sz="3200" dirty="0">
                <a:solidFill>
                  <a:srgbClr val="0070C0"/>
                </a:solidFill>
              </a:rPr>
            </a:br>
            <a:r>
              <a:rPr lang="en-IN" sz="3200" dirty="0">
                <a:solidFill>
                  <a:srgbClr val="0070C0"/>
                </a:solidFill>
              </a:rPr>
              <a:t>BATHROOM &gt; = 6</a:t>
            </a:r>
            <a:br>
              <a:rPr lang="en-IN" sz="3200" dirty="0">
                <a:solidFill>
                  <a:srgbClr val="0070C0"/>
                </a:solidFill>
              </a:rPr>
            </a:br>
            <a:r>
              <a:rPr lang="en-IN" sz="3200" dirty="0">
                <a:solidFill>
                  <a:srgbClr val="0070C0"/>
                </a:solidFill>
              </a:rPr>
              <a:t>PARKING SPACE &gt; = 6</a:t>
            </a:r>
            <a:br>
              <a:rPr lang="en-IN" sz="3200" dirty="0">
                <a:solidFill>
                  <a:srgbClr val="0070C0"/>
                </a:solidFill>
              </a:rPr>
            </a:br>
            <a:r>
              <a:rPr lang="en-IN" sz="3200" dirty="0">
                <a:solidFill>
                  <a:srgbClr val="0070C0"/>
                </a:solidFill>
              </a:rPr>
              <a:t>FOR PET OWNERs</a:t>
            </a:r>
            <a:endParaRPr lang="en-IN" sz="28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395F45D-C0E0-CB54-35A5-3D3A68A788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9487"/>
            <a:ext cx="776626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84DD55-3026-8C5E-F923-A281648F4E6E}"/>
              </a:ext>
            </a:extLst>
          </p:cNvPr>
          <p:cNvSpPr txBox="1"/>
          <p:nvPr/>
        </p:nvSpPr>
        <p:spPr>
          <a:xfrm>
            <a:off x="8101781" y="2579833"/>
            <a:ext cx="36281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Sao Paulo, Belo Horizonte the most pet friendly city </a:t>
            </a:r>
          </a:p>
          <a:p>
            <a:endParaRPr lang="en-IN" dirty="0"/>
          </a:p>
          <a:p>
            <a:r>
              <a:rPr lang="en-IN" dirty="0"/>
              <a:t>Therefore, Considering Pet friendly condition with the above requirement, Belo Horizonte will be most efficient city to relocate to.</a:t>
            </a:r>
          </a:p>
        </p:txBody>
      </p:sp>
    </p:spTree>
    <p:extLst>
      <p:ext uri="{BB962C8B-B14F-4D97-AF65-F5344CB8AC3E}">
        <p14:creationId xmlns:p14="http://schemas.microsoft.com/office/powerpoint/2010/main" val="75922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4792B9E-8DD6-8F14-C258-AC57EC7EB19E}"/>
              </a:ext>
            </a:extLst>
          </p:cNvPr>
          <p:cNvSpPr txBox="1">
            <a:spLocks/>
          </p:cNvSpPr>
          <p:nvPr/>
        </p:nvSpPr>
        <p:spPr>
          <a:xfrm>
            <a:off x="1176528" y="7376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u="sng" dirty="0"/>
              <a:t>CONCLUSION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4A54F7-9451-21D2-8E01-C4FBDD8BAA5A}"/>
              </a:ext>
            </a:extLst>
          </p:cNvPr>
          <p:cNvSpPr txBox="1">
            <a:spLocks/>
          </p:cNvSpPr>
          <p:nvPr/>
        </p:nvSpPr>
        <p:spPr>
          <a:xfrm>
            <a:off x="1024128" y="1873046"/>
            <a:ext cx="10349447" cy="503575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Tw Cen MT" panose="020B0602020104020603" pitchFamily="34" charset="0"/>
              <a:buNone/>
            </a:pPr>
            <a:r>
              <a:rPr lang="en-IN" sz="3200" dirty="0"/>
              <a:t>Along with all other requisites and considering the maximum area, minimum expenses and spending and pet friendly environment </a:t>
            </a:r>
            <a:r>
              <a:rPr lang="en-IN" sz="3200" b="1" dirty="0"/>
              <a:t>CAMPINAS </a:t>
            </a:r>
            <a:r>
              <a:rPr lang="en-IN" sz="3200" dirty="0"/>
              <a:t>is the best city to relocate for a large-size family</a:t>
            </a:r>
          </a:p>
        </p:txBody>
      </p:sp>
      <p:sp>
        <p:nvSpPr>
          <p:cNvPr id="8" name="AutoShape 2" descr="Campinas Travel Guide | Campinas Tourism - KAYAK">
            <a:extLst>
              <a:ext uri="{FF2B5EF4-FFF2-40B4-BE49-F238E27FC236}">
                <a16:creationId xmlns:a16="http://schemas.microsoft.com/office/drawing/2014/main" id="{AD086EAB-8BB8-579D-63FB-E6CFCE4A2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6388" name="Picture 4" descr="Catedral Metropolitana de Campinas remove “espetos de ferros” de porta  lateral - Rádio Brasil Campinas | AM 1270 Rádio Brasil Campinas | AM 1270">
            <a:extLst>
              <a:ext uri="{FF2B5EF4-FFF2-40B4-BE49-F238E27FC236}">
                <a16:creationId xmlns:a16="http://schemas.microsoft.com/office/drawing/2014/main" id="{28D84C81-C34E-B80A-A10A-AE76BB23F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733" y="3581399"/>
            <a:ext cx="4650510" cy="309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950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06C0-CC44-3CA4-116A-67E18C4B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271563" cy="1499616"/>
          </a:xfrm>
        </p:spPr>
        <p:txBody>
          <a:bodyPr/>
          <a:lstStyle/>
          <a:p>
            <a:pPr algn="ctr"/>
            <a:r>
              <a:rPr lang="en-IN" dirty="0"/>
              <a:t>    Overall analysis of different attributes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1188-76C9-0277-9026-8749F1049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309" y="2084832"/>
            <a:ext cx="9720073" cy="4023360"/>
          </a:xfrm>
        </p:spPr>
        <p:txBody>
          <a:bodyPr/>
          <a:lstStyle/>
          <a:p>
            <a:pPr marL="0" indent="0" algn="ctr">
              <a:buNone/>
            </a:pPr>
            <a:endParaRPr lang="en-IN" b="1" dirty="0">
              <a:solidFill>
                <a:srgbClr val="002060"/>
              </a:solidFill>
            </a:endParaRP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1. Homeowner Association Tax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2. Rent Amount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3. Property Tax 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4. Fire Insurance 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5. Total expense/spending</a:t>
            </a:r>
          </a:p>
        </p:txBody>
      </p:sp>
      <p:pic>
        <p:nvPicPr>
          <p:cNvPr id="5" name="Graphic 4" descr="Money with solid fill">
            <a:extLst>
              <a:ext uri="{FF2B5EF4-FFF2-40B4-BE49-F238E27FC236}">
                <a16:creationId xmlns:a16="http://schemas.microsoft.com/office/drawing/2014/main" id="{1F2E152D-B09E-0E0B-586D-D36506530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1872" y="1837943"/>
            <a:ext cx="914400" cy="914400"/>
          </a:xfrm>
          <a:prstGeom prst="rect">
            <a:avLst/>
          </a:prstGeom>
        </p:spPr>
      </p:pic>
      <p:pic>
        <p:nvPicPr>
          <p:cNvPr id="7" name="Graphic 6" descr="Dollar with solid fill">
            <a:extLst>
              <a:ext uri="{FF2B5EF4-FFF2-40B4-BE49-F238E27FC236}">
                <a16:creationId xmlns:a16="http://schemas.microsoft.com/office/drawing/2014/main" id="{A1D53094-52C8-370C-9790-E7A6E3AF3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712" y="3393342"/>
            <a:ext cx="914400" cy="914400"/>
          </a:xfrm>
          <a:prstGeom prst="rect">
            <a:avLst/>
          </a:prstGeom>
        </p:spPr>
      </p:pic>
      <p:pic>
        <p:nvPicPr>
          <p:cNvPr id="8" name="Graphic 7" descr="Dollar with solid fill">
            <a:extLst>
              <a:ext uri="{FF2B5EF4-FFF2-40B4-BE49-F238E27FC236}">
                <a16:creationId xmlns:a16="http://schemas.microsoft.com/office/drawing/2014/main" id="{11555D63-F4F4-DD9D-C5CE-69E192B40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42439" y="5358384"/>
            <a:ext cx="914400" cy="914400"/>
          </a:xfrm>
          <a:prstGeom prst="rect">
            <a:avLst/>
          </a:prstGeom>
        </p:spPr>
      </p:pic>
      <p:pic>
        <p:nvPicPr>
          <p:cNvPr id="10" name="Graphic 9" descr="House with solid fill">
            <a:extLst>
              <a:ext uri="{FF2B5EF4-FFF2-40B4-BE49-F238E27FC236}">
                <a16:creationId xmlns:a16="http://schemas.microsoft.com/office/drawing/2014/main" id="{7E09AC04-C917-E7C0-4350-E19367FE12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8413" y="1837943"/>
            <a:ext cx="914400" cy="914400"/>
          </a:xfrm>
          <a:prstGeom prst="rect">
            <a:avLst/>
          </a:prstGeom>
        </p:spPr>
      </p:pic>
      <p:pic>
        <p:nvPicPr>
          <p:cNvPr id="12" name="Graphic 11" descr="Bar chart with solid fill">
            <a:extLst>
              <a:ext uri="{FF2B5EF4-FFF2-40B4-BE49-F238E27FC236}">
                <a16:creationId xmlns:a16="http://schemas.microsoft.com/office/drawing/2014/main" id="{A36FB3FD-83B3-DC25-C20E-59946A5903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05818" y="3522290"/>
            <a:ext cx="914400" cy="914400"/>
          </a:xfrm>
          <a:prstGeom prst="rect">
            <a:avLst/>
          </a:prstGeom>
        </p:spPr>
      </p:pic>
      <p:pic>
        <p:nvPicPr>
          <p:cNvPr id="14" name="Graphic 13" descr="Suburban scene with solid fill">
            <a:extLst>
              <a:ext uri="{FF2B5EF4-FFF2-40B4-BE49-F238E27FC236}">
                <a16:creationId xmlns:a16="http://schemas.microsoft.com/office/drawing/2014/main" id="{4FA88F1D-B291-7999-D235-D2060DD3D4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8553" y="862708"/>
            <a:ext cx="914400" cy="914400"/>
          </a:xfrm>
          <a:prstGeom prst="rect">
            <a:avLst/>
          </a:prstGeom>
        </p:spPr>
      </p:pic>
      <p:pic>
        <p:nvPicPr>
          <p:cNvPr id="16" name="Graphic 15" descr="Users with solid fill">
            <a:extLst>
              <a:ext uri="{FF2B5EF4-FFF2-40B4-BE49-F238E27FC236}">
                <a16:creationId xmlns:a16="http://schemas.microsoft.com/office/drawing/2014/main" id="{95C0FBC7-0CD3-B307-C147-3674D77470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6515" y="53732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4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7802-449F-C93F-46E6-C6FEF681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27819"/>
            <a:ext cx="9720072" cy="1957013"/>
          </a:xfrm>
        </p:spPr>
        <p:txBody>
          <a:bodyPr>
            <a:normAutofit fontScale="90000"/>
          </a:bodyPr>
          <a:lstStyle/>
          <a:p>
            <a:r>
              <a:rPr lang="en-IN" dirty="0"/>
              <a:t>Objective : to find a city in </a:t>
            </a:r>
            <a:r>
              <a:rPr lang="en-IN" dirty="0" err="1"/>
              <a:t>brazil</a:t>
            </a:r>
            <a:r>
              <a:rPr lang="en-IN" dirty="0"/>
              <a:t> to relocate from </a:t>
            </a:r>
            <a:r>
              <a:rPr lang="en-IN" dirty="0" err="1"/>
              <a:t>rio</a:t>
            </a:r>
            <a:r>
              <a:rPr lang="en-IN" dirty="0"/>
              <a:t> de Janeiro and </a:t>
            </a:r>
            <a:r>
              <a:rPr lang="en-IN" dirty="0" err="1"/>
              <a:t>sao</a:t>
            </a:r>
            <a:r>
              <a:rPr lang="en-IN" dirty="0"/>
              <a:t> Paulo</a:t>
            </a:r>
            <a:br>
              <a:rPr lang="en-IN" dirty="0"/>
            </a:br>
            <a:r>
              <a:rPr lang="en-IN" dirty="0"/>
              <a:t>USING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F917-4427-2763-5458-7593E097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321" y="1922206"/>
            <a:ext cx="6389395" cy="42917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800" b="1" u="sng" dirty="0"/>
              <a:t>Thing to consider !</a:t>
            </a:r>
            <a:br>
              <a:rPr lang="en-IN" dirty="0"/>
            </a:b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Whether the person relocating is a bachelor or is one with a family 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If the person has a family, is it a mid-size(4-6 members) family or a large-size     family (7 or more members)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Whether the person owns a pet ?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Spending capacity of a person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Which city provides large areas in less spending </a:t>
            </a:r>
          </a:p>
        </p:txBody>
      </p:sp>
      <p:pic>
        <p:nvPicPr>
          <p:cNvPr id="15362" name="Picture 2" descr="Belo Horizonte | History, Population, &amp; Facts | Britannica">
            <a:extLst>
              <a:ext uri="{FF2B5EF4-FFF2-40B4-BE49-F238E27FC236}">
                <a16:creationId xmlns:a16="http://schemas.microsoft.com/office/drawing/2014/main" id="{AC9B10F2-C7A8-4AC2-FBBC-5F5BDE384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684" y="2275273"/>
            <a:ext cx="4257367" cy="393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38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37AE-4C4D-5EB4-4162-DA166AF6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Average values of all the attributes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C38CE8-99FE-20E0-0F34-871EA3543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611"/>
              </p:ext>
            </p:extLst>
          </p:nvPr>
        </p:nvGraphicFramePr>
        <p:xfrm>
          <a:off x="660144" y="2634161"/>
          <a:ext cx="10270870" cy="2468880"/>
        </p:xfrm>
        <a:graphic>
          <a:graphicData uri="http://schemas.openxmlformats.org/drawingml/2006/table">
            <a:tbl>
              <a:tblPr/>
              <a:tblGrid>
                <a:gridCol w="220078">
                  <a:extLst>
                    <a:ext uri="{9D8B030D-6E8A-4147-A177-3AD203B41FA5}">
                      <a16:colId xmlns:a16="http://schemas.microsoft.com/office/drawing/2014/main" val="542859224"/>
                    </a:ext>
                  </a:extLst>
                </a:gridCol>
                <a:gridCol w="220078">
                  <a:extLst>
                    <a:ext uri="{9D8B030D-6E8A-4147-A177-3AD203B41FA5}">
                      <a16:colId xmlns:a16="http://schemas.microsoft.com/office/drawing/2014/main" val="137357577"/>
                    </a:ext>
                  </a:extLst>
                </a:gridCol>
                <a:gridCol w="1677782">
                  <a:extLst>
                    <a:ext uri="{9D8B030D-6E8A-4147-A177-3AD203B41FA5}">
                      <a16:colId xmlns:a16="http://schemas.microsoft.com/office/drawing/2014/main" val="4027071637"/>
                    </a:ext>
                  </a:extLst>
                </a:gridCol>
                <a:gridCol w="1225926">
                  <a:extLst>
                    <a:ext uri="{9D8B030D-6E8A-4147-A177-3AD203B41FA5}">
                      <a16:colId xmlns:a16="http://schemas.microsoft.com/office/drawing/2014/main" val="3423152849"/>
                    </a:ext>
                  </a:extLst>
                </a:gridCol>
                <a:gridCol w="1506436">
                  <a:extLst>
                    <a:ext uri="{9D8B030D-6E8A-4147-A177-3AD203B41FA5}">
                      <a16:colId xmlns:a16="http://schemas.microsoft.com/office/drawing/2014/main" val="3919385019"/>
                    </a:ext>
                  </a:extLst>
                </a:gridCol>
                <a:gridCol w="1589549">
                  <a:extLst>
                    <a:ext uri="{9D8B030D-6E8A-4147-A177-3AD203B41FA5}">
                      <a16:colId xmlns:a16="http://schemas.microsoft.com/office/drawing/2014/main" val="909372162"/>
                    </a:ext>
                  </a:extLst>
                </a:gridCol>
                <a:gridCol w="1345917">
                  <a:extLst>
                    <a:ext uri="{9D8B030D-6E8A-4147-A177-3AD203B41FA5}">
                      <a16:colId xmlns:a16="http://schemas.microsoft.com/office/drawing/2014/main" val="2683965894"/>
                    </a:ext>
                  </a:extLst>
                </a:gridCol>
                <a:gridCol w="1465006">
                  <a:extLst>
                    <a:ext uri="{9D8B030D-6E8A-4147-A177-3AD203B41FA5}">
                      <a16:colId xmlns:a16="http://schemas.microsoft.com/office/drawing/2014/main" val="1107391235"/>
                    </a:ext>
                  </a:extLst>
                </a:gridCol>
                <a:gridCol w="1020098">
                  <a:extLst>
                    <a:ext uri="{9D8B030D-6E8A-4147-A177-3AD203B41FA5}">
                      <a16:colId xmlns:a16="http://schemas.microsoft.com/office/drawing/2014/main" val="956386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area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total (R$)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fire insurance (R$)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property tax (R$)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rent amount (R$)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 err="1">
                          <a:effectLst/>
                        </a:rPr>
                        <a:t>hoa</a:t>
                      </a:r>
                      <a:r>
                        <a:rPr lang="en-IN" b="1" dirty="0">
                          <a:effectLst/>
                        </a:rPr>
                        <a:t> (R$)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058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Belo Horizonte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207.41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6315.24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53.68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272.78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3664.13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2324.20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55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Campinas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137.56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3173.28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32.39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147.66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2364.29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628.92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415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Porto Alegre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103.61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2989.78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36.43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124.02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2337.70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491.62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45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Rio de 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105.35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4611.68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42.48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256.85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3232.90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1079.43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79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IN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São Paulo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158.90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6380.83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62.43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495.70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4652.79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1169.63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788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50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>
            <a:extLst>
              <a:ext uri="{FF2B5EF4-FFF2-40B4-BE49-F238E27FC236}">
                <a16:creationId xmlns:a16="http://schemas.microsoft.com/office/drawing/2014/main" id="{03640DCE-D29B-95F9-D5AC-C856D7F88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37" y="117987"/>
            <a:ext cx="10320951" cy="513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3021E8-64C4-9EE3-446B-F3ED9C2CE7F6}"/>
              </a:ext>
            </a:extLst>
          </p:cNvPr>
          <p:cNvSpPr txBox="1"/>
          <p:nvPr/>
        </p:nvSpPr>
        <p:spPr>
          <a:xfrm>
            <a:off x="1504335" y="5643715"/>
            <a:ext cx="9517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highlight>
                  <a:srgbClr val="00FFFF"/>
                </a:highlight>
              </a:rPr>
              <a:t>PORTO ALEGRE  AND CAMPINAS </a:t>
            </a:r>
            <a:r>
              <a:rPr lang="en-IN" sz="2800" dirty="0">
                <a:highlight>
                  <a:srgbClr val="00FFFF"/>
                </a:highlight>
              </a:rPr>
              <a:t>is the city with least expenses/ spending </a:t>
            </a:r>
          </a:p>
        </p:txBody>
      </p:sp>
    </p:spTree>
    <p:extLst>
      <p:ext uri="{BB962C8B-B14F-4D97-AF65-F5344CB8AC3E}">
        <p14:creationId xmlns:p14="http://schemas.microsoft.com/office/powerpoint/2010/main" val="2759873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EF9C-68D0-D9EE-F2DB-41E5F6FD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70" y="250919"/>
            <a:ext cx="9720072" cy="1499616"/>
          </a:xfrm>
        </p:spPr>
        <p:txBody>
          <a:bodyPr/>
          <a:lstStyle/>
          <a:p>
            <a:pPr algn="ctr"/>
            <a:r>
              <a:rPr lang="en-IN" u="sng" dirty="0"/>
              <a:t>Area vs </a:t>
            </a:r>
            <a:r>
              <a:rPr lang="en-IN" u="sng" dirty="0" err="1"/>
              <a:t>TOTAl</a:t>
            </a:r>
            <a:r>
              <a:rPr lang="en-IN" u="sng" dirty="0"/>
              <a:t> Expense 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04BEE3ED-7AA3-5499-FA19-0CAED4E4A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53" y="1543972"/>
            <a:ext cx="675322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44CEBA-81A3-052D-8940-2509B790D752}"/>
              </a:ext>
            </a:extLst>
          </p:cNvPr>
          <p:cNvSpPr txBox="1"/>
          <p:nvPr/>
        </p:nvSpPr>
        <p:spPr>
          <a:xfrm>
            <a:off x="7600335" y="4089683"/>
            <a:ext cx="3986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CAMPINAS is the city which gives the best combo of low expenses and high area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4BDC69-6AF4-B2E2-CBE3-8A9410AD1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08769"/>
              </p:ext>
            </p:extLst>
          </p:nvPr>
        </p:nvGraphicFramePr>
        <p:xfrm>
          <a:off x="7358677" y="1482633"/>
          <a:ext cx="4518689" cy="2194560"/>
        </p:xfrm>
        <a:graphic>
          <a:graphicData uri="http://schemas.openxmlformats.org/drawingml/2006/table">
            <a:tbl>
              <a:tblPr/>
              <a:tblGrid>
                <a:gridCol w="1539517">
                  <a:extLst>
                    <a:ext uri="{9D8B030D-6E8A-4147-A177-3AD203B41FA5}">
                      <a16:colId xmlns:a16="http://schemas.microsoft.com/office/drawing/2014/main" val="541699947"/>
                    </a:ext>
                  </a:extLst>
                </a:gridCol>
                <a:gridCol w="1032768">
                  <a:extLst>
                    <a:ext uri="{9D8B030D-6E8A-4147-A177-3AD203B41FA5}">
                      <a16:colId xmlns:a16="http://schemas.microsoft.com/office/drawing/2014/main" val="3163234739"/>
                    </a:ext>
                  </a:extLst>
                </a:gridCol>
                <a:gridCol w="1208986">
                  <a:extLst>
                    <a:ext uri="{9D8B030D-6E8A-4147-A177-3AD203B41FA5}">
                      <a16:colId xmlns:a16="http://schemas.microsoft.com/office/drawing/2014/main" val="493829508"/>
                    </a:ext>
                  </a:extLst>
                </a:gridCol>
                <a:gridCol w="737418">
                  <a:extLst>
                    <a:ext uri="{9D8B030D-6E8A-4147-A177-3AD203B41FA5}">
                      <a16:colId xmlns:a16="http://schemas.microsoft.com/office/drawing/2014/main" val="823919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area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total (R$)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Ratio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127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Belo Horizonte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207.41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6315.24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625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Campinas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137.56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3173.28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893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Porto Alegre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103.61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2989.78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78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Rio de 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105.35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4611.68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587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São Paulo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158.90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6380.83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63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996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AD5417-D5C4-8257-820D-F9AA0CB95492}"/>
              </a:ext>
            </a:extLst>
          </p:cNvPr>
          <p:cNvSpPr/>
          <p:nvPr/>
        </p:nvSpPr>
        <p:spPr>
          <a:xfrm>
            <a:off x="625966" y="2408903"/>
            <a:ext cx="1060247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9600" b="1" u="sng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!!</a:t>
            </a:r>
            <a:endParaRPr lang="en-IN" sz="9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697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BFE0-7C1E-D16D-4168-D7E7E0CD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Cities in </a:t>
            </a:r>
            <a:r>
              <a:rPr lang="en-IN" u="sng" dirty="0" err="1"/>
              <a:t>brazil</a:t>
            </a:r>
            <a:r>
              <a:rPr lang="en-IN" u="sng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E3AF4-534C-CC50-3F21-977A69F496E3}"/>
              </a:ext>
            </a:extLst>
          </p:cNvPr>
          <p:cNvSpPr/>
          <p:nvPr/>
        </p:nvSpPr>
        <p:spPr>
          <a:xfrm>
            <a:off x="3423681" y="2170579"/>
            <a:ext cx="5128327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1. Porto Alegre</a:t>
            </a:r>
          </a:p>
          <a:p>
            <a:pPr algn="ctr"/>
            <a:r>
              <a:rPr lang="en-I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2. Sao Paulo</a:t>
            </a:r>
          </a:p>
          <a:p>
            <a:pPr algn="ctr"/>
            <a:r>
              <a:rPr lang="en-I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3. Rio De Janeiro</a:t>
            </a:r>
          </a:p>
          <a:p>
            <a:pPr algn="ctr"/>
            <a:r>
              <a:rPr lang="en-I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4. Belo Horizonte</a:t>
            </a:r>
          </a:p>
          <a:p>
            <a:pPr algn="ctr"/>
            <a:r>
              <a:rPr lang="en-I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5. Campinas</a:t>
            </a:r>
          </a:p>
        </p:txBody>
      </p:sp>
    </p:spTree>
    <p:extLst>
      <p:ext uri="{BB962C8B-B14F-4D97-AF65-F5344CB8AC3E}">
        <p14:creationId xmlns:p14="http://schemas.microsoft.com/office/powerpoint/2010/main" val="170352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750D-7E5F-4464-1EDC-DED2ED0D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48640"/>
            <a:ext cx="9720072" cy="1499616"/>
          </a:xfrm>
        </p:spPr>
        <p:txBody>
          <a:bodyPr/>
          <a:lstStyle/>
          <a:p>
            <a:pPr algn="ctr"/>
            <a:r>
              <a:rPr lang="en-IN" dirty="0"/>
              <a:t>Part 1 </a:t>
            </a:r>
            <a:br>
              <a:rPr lang="en-IN" dirty="0"/>
            </a:br>
            <a:r>
              <a:rPr lang="en-IN" dirty="0"/>
              <a:t>Analysis for a Bachelor / a couple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AB2AD-7115-0BAC-7EAE-0F7DF8AE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u="sng" dirty="0">
                <a:solidFill>
                  <a:srgbClr val="0070C0"/>
                </a:solidFill>
              </a:rPr>
              <a:t>REQUIREMENTS</a:t>
            </a:r>
          </a:p>
          <a:p>
            <a:pPr algn="ctr"/>
            <a:endParaRPr lang="en-IN" sz="2800" b="1" u="sng" dirty="0">
              <a:solidFill>
                <a:srgbClr val="0070C0"/>
              </a:solidFill>
            </a:endParaRPr>
          </a:p>
          <a:p>
            <a:pPr algn="ctr"/>
            <a:r>
              <a:rPr lang="en-IN" sz="2800" b="1" dirty="0">
                <a:solidFill>
                  <a:srgbClr val="0070C0"/>
                </a:solidFill>
              </a:rPr>
              <a:t>1 ROOM </a:t>
            </a:r>
          </a:p>
          <a:p>
            <a:pPr algn="ctr"/>
            <a:r>
              <a:rPr lang="en-IN" sz="2800" b="1" dirty="0">
                <a:solidFill>
                  <a:srgbClr val="0070C0"/>
                </a:solidFill>
              </a:rPr>
              <a:t>FULLY FURNISHED</a:t>
            </a:r>
          </a:p>
          <a:p>
            <a:pPr algn="ctr"/>
            <a:r>
              <a:rPr lang="en-IN" sz="2800" b="1" dirty="0">
                <a:solidFill>
                  <a:srgbClr val="0070C0"/>
                </a:solidFill>
              </a:rPr>
              <a:t>PARKING LESS THAN EQUAL TO 1</a:t>
            </a:r>
          </a:p>
          <a:p>
            <a:pPr algn="ctr"/>
            <a:r>
              <a:rPr lang="en-IN" sz="2800" b="1" dirty="0">
                <a:solidFill>
                  <a:srgbClr val="0070C0"/>
                </a:solidFill>
              </a:rPr>
              <a:t>TOTAL EXPENSE LESS THAN AVERAGE  </a:t>
            </a:r>
          </a:p>
        </p:txBody>
      </p:sp>
    </p:spTree>
    <p:extLst>
      <p:ext uri="{BB962C8B-B14F-4D97-AF65-F5344CB8AC3E}">
        <p14:creationId xmlns:p14="http://schemas.microsoft.com/office/powerpoint/2010/main" val="423956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D2A2-9309-1795-44D5-63E2A137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1" y="786384"/>
            <a:ext cx="10569678" cy="1499616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0070C0"/>
                </a:solidFill>
              </a:rPr>
              <a:t>ROOM = 1 ,FULLY FURNISHED, PARKING &lt;=1 TOTAL EXPENSE &lt; AVERAGE  </a:t>
            </a:r>
            <a:br>
              <a:rPr lang="en-IN" sz="5400" dirty="0">
                <a:solidFill>
                  <a:srgbClr val="0070C0"/>
                </a:solidFill>
              </a:rPr>
            </a:b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07C3D6-10FC-BF39-4273-B113F0C72F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74" y="1891575"/>
            <a:ext cx="7700540" cy="425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4756F4-E343-5CD2-4C5A-3394E03CEDAB}"/>
              </a:ext>
            </a:extLst>
          </p:cNvPr>
          <p:cNvSpPr txBox="1"/>
          <p:nvPr/>
        </p:nvSpPr>
        <p:spPr>
          <a:xfrm>
            <a:off x="8196719" y="2725705"/>
            <a:ext cx="3887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Maximum area = Campinas</a:t>
            </a:r>
          </a:p>
          <a:p>
            <a:endParaRPr lang="en-IN" dirty="0"/>
          </a:p>
          <a:p>
            <a:r>
              <a:rPr lang="en-IN" dirty="0"/>
              <a:t>Campinas&gt;Porto Alegre&gt;Belo Horizonte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Therefore, Considering area with the above requirement, Campinas will be most efficient city to relocate to.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12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9F81-6DD7-2513-A321-16743E18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400956" cy="149961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ROOM = 1 ,FULLY FURNISHED, PARKING &lt;=1 TOTAL EXPENSE &lt; AVERAGE</a:t>
            </a:r>
            <a:endParaRPr lang="en-IN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CB7B12-2D44-0CE9-CA43-9FBC345A57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70" y="2250059"/>
            <a:ext cx="761669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4E895D-9DE9-AFCC-D3C6-F34E6A0AF3FD}"/>
              </a:ext>
            </a:extLst>
          </p:cNvPr>
          <p:cNvSpPr txBox="1"/>
          <p:nvPr/>
        </p:nvSpPr>
        <p:spPr>
          <a:xfrm>
            <a:off x="8455742" y="3022285"/>
            <a:ext cx="3628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Minimum spending = Belo Horizonte</a:t>
            </a:r>
          </a:p>
          <a:p>
            <a:endParaRPr lang="en-IN" dirty="0"/>
          </a:p>
          <a:p>
            <a:r>
              <a:rPr lang="en-IN" dirty="0"/>
              <a:t>Belo &lt; Porto Alegre &lt; Campinas</a:t>
            </a:r>
          </a:p>
          <a:p>
            <a:endParaRPr lang="en-IN" dirty="0"/>
          </a:p>
          <a:p>
            <a:r>
              <a:rPr lang="en-IN" dirty="0"/>
              <a:t>Therefore, Considering total amt with the above requirement, Belo Horizonte will be most efficient city to relocate to.</a:t>
            </a:r>
          </a:p>
        </p:txBody>
      </p:sp>
    </p:spTree>
    <p:extLst>
      <p:ext uri="{BB962C8B-B14F-4D97-AF65-F5344CB8AC3E}">
        <p14:creationId xmlns:p14="http://schemas.microsoft.com/office/powerpoint/2010/main" val="17948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FC0BC58-75BF-AD1F-9CAF-FA65EE6FB5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05" y="2443316"/>
            <a:ext cx="776626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3C17C3B-4CE0-0656-2D54-7E8E4F39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22" y="549275"/>
            <a:ext cx="10400956" cy="149961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ROOM = 1 ,FULLY FURNISHED, PARKING &lt;=1 TOTAL EXPENSE &lt; AVERAGE</a:t>
            </a:r>
            <a:br>
              <a:rPr lang="en-IN" sz="3200" dirty="0">
                <a:solidFill>
                  <a:srgbClr val="0070C0"/>
                </a:solidFill>
              </a:rPr>
            </a:br>
            <a:r>
              <a:rPr lang="en-IN" sz="3200" dirty="0">
                <a:solidFill>
                  <a:srgbClr val="0070C0"/>
                </a:solidFill>
              </a:rPr>
              <a:t>For pet owners 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D4426-E8AA-4A38-733A-02A5D542069B}"/>
              </a:ext>
            </a:extLst>
          </p:cNvPr>
          <p:cNvSpPr txBox="1"/>
          <p:nvPr/>
        </p:nvSpPr>
        <p:spPr>
          <a:xfrm>
            <a:off x="8101781" y="2579833"/>
            <a:ext cx="3628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Sao Paulo and Rio De </a:t>
            </a:r>
            <a:r>
              <a:rPr lang="en-IN" dirty="0" err="1"/>
              <a:t>Janerio</a:t>
            </a:r>
            <a:r>
              <a:rPr lang="en-IN" dirty="0"/>
              <a:t>, Porto Alegre is the most pet friendly city </a:t>
            </a:r>
          </a:p>
          <a:p>
            <a:endParaRPr lang="en-IN" dirty="0"/>
          </a:p>
          <a:p>
            <a:r>
              <a:rPr lang="en-IN" dirty="0"/>
              <a:t>Therefore, Considering Pet friendly condition with the above requirement, Porto Alegre will be most efficient city to relocate to.</a:t>
            </a:r>
          </a:p>
        </p:txBody>
      </p:sp>
    </p:spTree>
    <p:extLst>
      <p:ext uri="{BB962C8B-B14F-4D97-AF65-F5344CB8AC3E}">
        <p14:creationId xmlns:p14="http://schemas.microsoft.com/office/powerpoint/2010/main" val="389526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E0CD-BF23-0845-7320-58E8B505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4E3B-5429-44FB-4259-92F81816A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73046"/>
            <a:ext cx="9720073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dirty="0"/>
              <a:t>Along with all other requisites and considering the maximum area, minimum expenses and spending and pet friendly environment </a:t>
            </a:r>
            <a:r>
              <a:rPr lang="en-IN" sz="3200" b="1" dirty="0"/>
              <a:t>PORTO ALEGRE</a:t>
            </a:r>
            <a:r>
              <a:rPr lang="en-IN" sz="3200" dirty="0"/>
              <a:t> is the best city to relocate for a bachelor or a single couple </a:t>
            </a:r>
          </a:p>
        </p:txBody>
      </p:sp>
      <p:pic>
        <p:nvPicPr>
          <p:cNvPr id="13314" name="Picture 2" descr="Porto Alegre Tourism (2022): Best of Porto Alegre, Brazil - Tripadvisor">
            <a:extLst>
              <a:ext uri="{FF2B5EF4-FFF2-40B4-BE49-F238E27FC236}">
                <a16:creationId xmlns:a16="http://schemas.microsoft.com/office/drawing/2014/main" id="{74F25319-0559-8150-C0FB-4434CF815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16" y="3955070"/>
            <a:ext cx="3987923" cy="265378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41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4E6B-EBA8-9DDB-CA4A-98003DB2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Part 2 </a:t>
            </a:r>
            <a:br>
              <a:rPr lang="en-IN" dirty="0"/>
            </a:br>
            <a:r>
              <a:rPr lang="en-IN" dirty="0"/>
              <a:t>Analysis for mid size families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6DAC-08AE-9EFD-B9F2-CFCC5ED35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70" y="2834640"/>
            <a:ext cx="9720073" cy="4023360"/>
          </a:xfrm>
        </p:spPr>
        <p:txBody>
          <a:bodyPr>
            <a:normAutofit/>
          </a:bodyPr>
          <a:lstStyle/>
          <a:p>
            <a:pPr algn="ctr"/>
            <a:r>
              <a:rPr lang="en-IN" sz="2800" u="sng" dirty="0">
                <a:solidFill>
                  <a:srgbClr val="0070C0"/>
                </a:solidFill>
              </a:rPr>
              <a:t>REQUIREMENTS</a:t>
            </a:r>
          </a:p>
          <a:p>
            <a:pPr algn="ctr"/>
            <a:endParaRPr lang="en-IN" sz="2800" u="sng" dirty="0">
              <a:solidFill>
                <a:srgbClr val="0070C0"/>
              </a:solidFill>
            </a:endParaRPr>
          </a:p>
          <a:p>
            <a:pPr algn="ctr"/>
            <a:r>
              <a:rPr lang="en-IN" sz="2800" dirty="0">
                <a:solidFill>
                  <a:srgbClr val="0070C0"/>
                </a:solidFill>
              </a:rPr>
              <a:t>3 = &lt; ROOM &lt; = 5</a:t>
            </a:r>
          </a:p>
          <a:p>
            <a:pPr algn="ctr"/>
            <a:r>
              <a:rPr lang="en-IN" sz="2800" dirty="0">
                <a:solidFill>
                  <a:srgbClr val="0070C0"/>
                </a:solidFill>
              </a:rPr>
              <a:t>3 = &lt; BATHROOM &lt; = 5</a:t>
            </a:r>
          </a:p>
          <a:p>
            <a:pPr algn="ctr"/>
            <a:r>
              <a:rPr lang="en-IN" sz="2800" dirty="0">
                <a:solidFill>
                  <a:srgbClr val="0070C0"/>
                </a:solidFill>
              </a:rPr>
              <a:t>3 = &lt; PARKING SPACE &lt; = 5</a:t>
            </a:r>
          </a:p>
        </p:txBody>
      </p:sp>
    </p:spTree>
    <p:extLst>
      <p:ext uri="{BB962C8B-B14F-4D97-AF65-F5344CB8AC3E}">
        <p14:creationId xmlns:p14="http://schemas.microsoft.com/office/powerpoint/2010/main" val="2925968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172</TotalTime>
  <Words>941</Words>
  <Application>Microsoft Office PowerPoint</Application>
  <PresentationFormat>Widescreen</PresentationFormat>
  <Paragraphs>174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Tw Cen MT</vt:lpstr>
      <vt:lpstr>Tw Cen MT Condensed</vt:lpstr>
      <vt:lpstr>Wingdings</vt:lpstr>
      <vt:lpstr>Wingdings 3</vt:lpstr>
      <vt:lpstr>Integral</vt:lpstr>
      <vt:lpstr> Castro Brazilia INC   data analysis on Brazil Housing </vt:lpstr>
      <vt:lpstr>Objective : to find a city in brazil to relocate from rio de Janeiro and sao Paulo USING Exploratory data analysis</vt:lpstr>
      <vt:lpstr>Cities in brazil </vt:lpstr>
      <vt:lpstr>Part 1  Analysis for a Bachelor / a couple</vt:lpstr>
      <vt:lpstr>ROOM = 1 ,FULLY FURNISHED, PARKING &lt;=1 TOTAL EXPENSE &lt; AVERAGE   </vt:lpstr>
      <vt:lpstr>ROOM = 1 ,FULLY FURNISHED, PARKING &lt;=1 TOTAL EXPENSE &lt; AVERAGE</vt:lpstr>
      <vt:lpstr>ROOM = 1 ,FULLY FURNISHED, PARKING &lt;=1 TOTAL EXPENSE &lt; AVERAGE For pet owners </vt:lpstr>
      <vt:lpstr>CONCLUSION</vt:lpstr>
      <vt:lpstr>Part 2  Analysis for mid size families </vt:lpstr>
      <vt:lpstr> 3 = &lt; ROOM &lt; = 5 3 = &lt; BATHROOM &lt; = 5 3 = &lt; PARKING SPACE &lt; = 5 </vt:lpstr>
      <vt:lpstr> 3 = &lt; ROOM &lt; = 5 3 = &lt; BATHROOM &lt; = 5 3 = &lt; PARKING SPACE &lt; = 5 </vt:lpstr>
      <vt:lpstr>3 = &lt; ROOM &lt; = 5 3 = &lt; BATHROOM &lt; = 5 3 = &lt; PARKING SPACE &lt; = 5</vt:lpstr>
      <vt:lpstr>PowerPoint Presentation</vt:lpstr>
      <vt:lpstr>Part 3 Analysis for large size families </vt:lpstr>
      <vt:lpstr>ROOM &gt; = 6 BATHROOM &gt; = 6 PARKING SPACE &gt; = 6 </vt:lpstr>
      <vt:lpstr>ROOM &gt; = 6 BATHROOM &gt; = 6 PARKING SPACE &gt; = 6 </vt:lpstr>
      <vt:lpstr>ROOM &gt; = 6 BATHROOM &gt; = 6 PARKING SPACE &gt; = 6 FOR PET OWNERs</vt:lpstr>
      <vt:lpstr>PowerPoint Presentation</vt:lpstr>
      <vt:lpstr>    Overall analysis of different attributes  </vt:lpstr>
      <vt:lpstr>Average values of all the attributes </vt:lpstr>
      <vt:lpstr>PowerPoint Presentation</vt:lpstr>
      <vt:lpstr>Area vs TOTAl Expense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- Brazil Housing </dc:title>
  <dc:creator>Apoorva Mishra</dc:creator>
  <cp:lastModifiedBy>Apoorva Mishra</cp:lastModifiedBy>
  <cp:revision>3</cp:revision>
  <dcterms:created xsi:type="dcterms:W3CDTF">2022-10-27T06:22:48Z</dcterms:created>
  <dcterms:modified xsi:type="dcterms:W3CDTF">2023-01-17T13:11:10Z</dcterms:modified>
</cp:coreProperties>
</file>