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57" r:id="rId3"/>
    <p:sldId id="258" r:id="rId4"/>
    <p:sldId id="259" r:id="rId5"/>
    <p:sldId id="260" r:id="rId6"/>
    <p:sldId id="261" r:id="rId7"/>
    <p:sldId id="262" r:id="rId8"/>
    <p:sldId id="269" r:id="rId9"/>
    <p:sldId id="264" r:id="rId10"/>
    <p:sldId id="265" r:id="rId11"/>
    <p:sldId id="263" r:id="rId12"/>
    <p:sldId id="268"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EEDB7F-6AFB-48E6-81F1-126D05B323D2}"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0F209A-E625-4461-858E-F9FEF6C9440B}" type="slidenum">
              <a:rPr lang="en-IN" smtClean="0"/>
              <a:t>‹#›</a:t>
            </a:fld>
            <a:endParaRPr lang="en-IN"/>
          </a:p>
        </p:txBody>
      </p:sp>
    </p:spTree>
    <p:extLst>
      <p:ext uri="{BB962C8B-B14F-4D97-AF65-F5344CB8AC3E}">
        <p14:creationId xmlns:p14="http://schemas.microsoft.com/office/powerpoint/2010/main" val="2239660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EEDB7F-6AFB-48E6-81F1-126D05B323D2}"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0F209A-E625-4461-858E-F9FEF6C9440B}" type="slidenum">
              <a:rPr lang="en-IN" smtClean="0"/>
              <a:t>‹#›</a:t>
            </a:fld>
            <a:endParaRPr lang="en-IN"/>
          </a:p>
        </p:txBody>
      </p:sp>
    </p:spTree>
    <p:extLst>
      <p:ext uri="{BB962C8B-B14F-4D97-AF65-F5344CB8AC3E}">
        <p14:creationId xmlns:p14="http://schemas.microsoft.com/office/powerpoint/2010/main" val="921448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06EEDB7F-6AFB-48E6-81F1-126D05B323D2}"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0F209A-E625-4461-858E-F9FEF6C9440B}" type="slidenum">
              <a:rPr lang="en-IN" smtClean="0"/>
              <a:t>‹#›</a:t>
            </a:fld>
            <a:endParaRPr lang="en-IN"/>
          </a:p>
        </p:txBody>
      </p:sp>
    </p:spTree>
    <p:extLst>
      <p:ext uri="{BB962C8B-B14F-4D97-AF65-F5344CB8AC3E}">
        <p14:creationId xmlns:p14="http://schemas.microsoft.com/office/powerpoint/2010/main" val="4004154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06EEDB7F-6AFB-48E6-81F1-126D05B323D2}" type="datetimeFigureOut">
              <a:rPr lang="en-IN" smtClean="0"/>
              <a:t>17-01-2023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0F209A-E625-4461-858E-F9FEF6C9440B}" type="slidenum">
              <a:rPr lang="en-IN" smtClean="0"/>
              <a:t>‹#›</a:t>
            </a:fld>
            <a:endParaRPr lang="en-IN"/>
          </a:p>
        </p:txBody>
      </p:sp>
    </p:spTree>
    <p:extLst>
      <p:ext uri="{BB962C8B-B14F-4D97-AF65-F5344CB8AC3E}">
        <p14:creationId xmlns:p14="http://schemas.microsoft.com/office/powerpoint/2010/main" val="2903628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EEDB7F-6AFB-48E6-81F1-126D05B323D2}"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0F209A-E625-4461-858E-F9FEF6C9440B}" type="slidenum">
              <a:rPr lang="en-IN" smtClean="0"/>
              <a:t>‹#›</a:t>
            </a:fld>
            <a:endParaRPr lang="en-IN"/>
          </a:p>
        </p:txBody>
      </p:sp>
    </p:spTree>
    <p:extLst>
      <p:ext uri="{BB962C8B-B14F-4D97-AF65-F5344CB8AC3E}">
        <p14:creationId xmlns:p14="http://schemas.microsoft.com/office/powerpoint/2010/main" val="1685929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EEDB7F-6AFB-48E6-81F1-126D05B323D2}"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0F209A-E625-4461-858E-F9FEF6C9440B}" type="slidenum">
              <a:rPr lang="en-IN" smtClean="0"/>
              <a:t>‹#›</a:t>
            </a:fld>
            <a:endParaRPr lang="en-IN"/>
          </a:p>
        </p:txBody>
      </p:sp>
    </p:spTree>
    <p:extLst>
      <p:ext uri="{BB962C8B-B14F-4D97-AF65-F5344CB8AC3E}">
        <p14:creationId xmlns:p14="http://schemas.microsoft.com/office/powerpoint/2010/main" val="2535517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EEDB7F-6AFB-48E6-81F1-126D05B323D2}"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0F209A-E625-4461-858E-F9FEF6C9440B}" type="slidenum">
              <a:rPr lang="en-IN" smtClean="0"/>
              <a:t>‹#›</a:t>
            </a:fld>
            <a:endParaRPr lang="en-IN"/>
          </a:p>
        </p:txBody>
      </p:sp>
    </p:spTree>
    <p:extLst>
      <p:ext uri="{BB962C8B-B14F-4D97-AF65-F5344CB8AC3E}">
        <p14:creationId xmlns:p14="http://schemas.microsoft.com/office/powerpoint/2010/main" val="1746979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EEDB7F-6AFB-48E6-81F1-126D05B323D2}"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0F209A-E625-4461-858E-F9FEF6C9440B}" type="slidenum">
              <a:rPr lang="en-IN" smtClean="0"/>
              <a:t>‹#›</a:t>
            </a:fld>
            <a:endParaRPr lang="en-IN"/>
          </a:p>
        </p:txBody>
      </p:sp>
    </p:spTree>
    <p:extLst>
      <p:ext uri="{BB962C8B-B14F-4D97-AF65-F5344CB8AC3E}">
        <p14:creationId xmlns:p14="http://schemas.microsoft.com/office/powerpoint/2010/main" val="12594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EEDB7F-6AFB-48E6-81F1-126D05B323D2}"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0F209A-E625-4461-858E-F9FEF6C9440B}" type="slidenum">
              <a:rPr lang="en-IN" smtClean="0"/>
              <a:t>‹#›</a:t>
            </a:fld>
            <a:endParaRPr lang="en-IN"/>
          </a:p>
        </p:txBody>
      </p:sp>
    </p:spTree>
    <p:extLst>
      <p:ext uri="{BB962C8B-B14F-4D97-AF65-F5344CB8AC3E}">
        <p14:creationId xmlns:p14="http://schemas.microsoft.com/office/powerpoint/2010/main" val="1932462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EEDB7F-6AFB-48E6-81F1-126D05B323D2}" type="datetimeFigureOut">
              <a:rPr lang="en-IN" smtClean="0"/>
              <a:t>17-01-2023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0F209A-E625-4461-858E-F9FEF6C9440B}" type="slidenum">
              <a:rPr lang="en-IN" smtClean="0"/>
              <a:t>‹#›</a:t>
            </a:fld>
            <a:endParaRPr lang="en-IN"/>
          </a:p>
        </p:txBody>
      </p:sp>
    </p:spTree>
    <p:extLst>
      <p:ext uri="{BB962C8B-B14F-4D97-AF65-F5344CB8AC3E}">
        <p14:creationId xmlns:p14="http://schemas.microsoft.com/office/powerpoint/2010/main" val="754187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EEDB7F-6AFB-48E6-81F1-126D05B323D2}" type="datetimeFigureOut">
              <a:rPr lang="en-IN" smtClean="0"/>
              <a:t>17-01-2023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0F209A-E625-4461-858E-F9FEF6C9440B}" type="slidenum">
              <a:rPr lang="en-IN" smtClean="0"/>
              <a:t>‹#›</a:t>
            </a:fld>
            <a:endParaRPr lang="en-IN"/>
          </a:p>
        </p:txBody>
      </p:sp>
    </p:spTree>
    <p:extLst>
      <p:ext uri="{BB962C8B-B14F-4D97-AF65-F5344CB8AC3E}">
        <p14:creationId xmlns:p14="http://schemas.microsoft.com/office/powerpoint/2010/main" val="4228577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EEDB7F-6AFB-48E6-81F1-126D05B323D2}" type="datetimeFigureOut">
              <a:rPr lang="en-IN" smtClean="0"/>
              <a:t>17-01-2023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0F209A-E625-4461-858E-F9FEF6C9440B}" type="slidenum">
              <a:rPr lang="en-IN" smtClean="0"/>
              <a:t>‹#›</a:t>
            </a:fld>
            <a:endParaRPr lang="en-IN"/>
          </a:p>
        </p:txBody>
      </p:sp>
    </p:spTree>
    <p:extLst>
      <p:ext uri="{BB962C8B-B14F-4D97-AF65-F5344CB8AC3E}">
        <p14:creationId xmlns:p14="http://schemas.microsoft.com/office/powerpoint/2010/main" val="3789844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EEDB7F-6AFB-48E6-81F1-126D05B323D2}"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0F209A-E625-4461-858E-F9FEF6C9440B}" type="slidenum">
              <a:rPr lang="en-IN" smtClean="0"/>
              <a:t>‹#›</a:t>
            </a:fld>
            <a:endParaRPr lang="en-IN"/>
          </a:p>
        </p:txBody>
      </p:sp>
    </p:spTree>
    <p:extLst>
      <p:ext uri="{BB962C8B-B14F-4D97-AF65-F5344CB8AC3E}">
        <p14:creationId xmlns:p14="http://schemas.microsoft.com/office/powerpoint/2010/main" val="2366158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06EEDB7F-6AFB-48E6-81F1-126D05B323D2}" type="datetimeFigureOut">
              <a:rPr lang="en-IN" smtClean="0"/>
              <a:t>17-01-2023</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AA0F209A-E625-4461-858E-F9FEF6C9440B}" type="slidenum">
              <a:rPr lang="en-IN" smtClean="0"/>
              <a:t>‹#›</a:t>
            </a:fld>
            <a:endParaRPr lang="en-IN"/>
          </a:p>
        </p:txBody>
      </p:sp>
    </p:spTree>
    <p:extLst>
      <p:ext uri="{BB962C8B-B14F-4D97-AF65-F5344CB8AC3E}">
        <p14:creationId xmlns:p14="http://schemas.microsoft.com/office/powerpoint/2010/main" val="272124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6EEDB7F-6AFB-48E6-81F1-126D05B323D2}" type="datetimeFigureOut">
              <a:rPr lang="en-IN" smtClean="0"/>
              <a:t>17-01-2023</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A0F209A-E625-4461-858E-F9FEF6C9440B}" type="slidenum">
              <a:rPr lang="en-IN" smtClean="0"/>
              <a:t>‹#›</a:t>
            </a:fld>
            <a:endParaRPr lang="en-IN"/>
          </a:p>
        </p:txBody>
      </p:sp>
    </p:spTree>
    <p:extLst>
      <p:ext uri="{BB962C8B-B14F-4D97-AF65-F5344CB8AC3E}">
        <p14:creationId xmlns:p14="http://schemas.microsoft.com/office/powerpoint/2010/main" val="269416140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3.svg"/><Relationship Id="rId10"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4.svg"/></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409A2-F0E9-F0CC-E0D1-044363E5B66D}"/>
              </a:ext>
            </a:extLst>
          </p:cNvPr>
          <p:cNvSpPr>
            <a:spLocks noGrp="1"/>
          </p:cNvSpPr>
          <p:nvPr>
            <p:ph type="ctrTitle"/>
          </p:nvPr>
        </p:nvSpPr>
        <p:spPr/>
        <p:txBody>
          <a:bodyPr/>
          <a:lstStyle/>
          <a:p>
            <a:r>
              <a:rPr lang="en-IN" sz="4800" dirty="0"/>
              <a:t>DATA ANALYSIS – GOLD ATLANTIS</a:t>
            </a:r>
          </a:p>
        </p:txBody>
      </p:sp>
      <p:sp>
        <p:nvSpPr>
          <p:cNvPr id="3" name="Subtitle 2">
            <a:extLst>
              <a:ext uri="{FF2B5EF4-FFF2-40B4-BE49-F238E27FC236}">
                <a16:creationId xmlns:a16="http://schemas.microsoft.com/office/drawing/2014/main" id="{7860E77E-1286-464E-9800-F3A018070B55}"/>
              </a:ext>
            </a:extLst>
          </p:cNvPr>
          <p:cNvSpPr>
            <a:spLocks noGrp="1"/>
          </p:cNvSpPr>
          <p:nvPr>
            <p:ph type="subTitle" idx="1"/>
          </p:nvPr>
        </p:nvSpPr>
        <p:spPr>
          <a:xfrm>
            <a:off x="810001" y="5280847"/>
            <a:ext cx="10572000" cy="795488"/>
          </a:xfrm>
        </p:spPr>
        <p:txBody>
          <a:bodyPr>
            <a:normAutofit/>
          </a:bodyPr>
          <a:lstStyle/>
          <a:p>
            <a:r>
              <a:rPr lang="en-IN" sz="2800" dirty="0"/>
              <a:t>Presented by : Apoorva Mishra</a:t>
            </a:r>
          </a:p>
        </p:txBody>
      </p:sp>
      <p:pic>
        <p:nvPicPr>
          <p:cNvPr id="4" name="Graphic 3" descr="Bank with solid fill">
            <a:extLst>
              <a:ext uri="{FF2B5EF4-FFF2-40B4-BE49-F238E27FC236}">
                <a16:creationId xmlns:a16="http://schemas.microsoft.com/office/drawing/2014/main" id="{DA6A36A5-9AE9-A690-867E-70A8E33A62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40336" y="-76398"/>
            <a:ext cx="3915637" cy="3915637"/>
          </a:xfrm>
          <a:prstGeom prst="rect">
            <a:avLst/>
          </a:prstGeom>
        </p:spPr>
      </p:pic>
    </p:spTree>
    <p:extLst>
      <p:ext uri="{BB962C8B-B14F-4D97-AF65-F5344CB8AC3E}">
        <p14:creationId xmlns:p14="http://schemas.microsoft.com/office/powerpoint/2010/main" val="3717051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558B07-FDEA-9ACF-8B35-5804E7B91D3F}"/>
              </a:ext>
            </a:extLst>
          </p:cNvPr>
          <p:cNvPicPr>
            <a:picLocks noChangeAspect="1"/>
          </p:cNvPicPr>
          <p:nvPr/>
        </p:nvPicPr>
        <p:blipFill>
          <a:blip r:embed="rId2"/>
          <a:stretch>
            <a:fillRect/>
          </a:stretch>
        </p:blipFill>
        <p:spPr>
          <a:xfrm>
            <a:off x="-1" y="2266849"/>
            <a:ext cx="5751871" cy="4486753"/>
          </a:xfrm>
          <a:prstGeom prst="rect">
            <a:avLst/>
          </a:prstGeom>
        </p:spPr>
      </p:pic>
      <p:sp>
        <p:nvSpPr>
          <p:cNvPr id="4" name="Content Placeholder 2">
            <a:extLst>
              <a:ext uri="{FF2B5EF4-FFF2-40B4-BE49-F238E27FC236}">
                <a16:creationId xmlns:a16="http://schemas.microsoft.com/office/drawing/2014/main" id="{A15B7A85-9959-44F3-D73F-3F52C8C4D2FE}"/>
              </a:ext>
            </a:extLst>
          </p:cNvPr>
          <p:cNvSpPr txBox="1">
            <a:spLocks/>
          </p:cNvSpPr>
          <p:nvPr/>
        </p:nvSpPr>
        <p:spPr>
          <a:xfrm>
            <a:off x="5348751" y="1201328"/>
            <a:ext cx="6742292"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IN" sz="2400" b="1" dirty="0"/>
              <a:t>91.89% </a:t>
            </a:r>
            <a:r>
              <a:rPr lang="en-IN" sz="2400" dirty="0"/>
              <a:t>of the customers having either of the assets (car or house) are </a:t>
            </a:r>
            <a:r>
              <a:rPr lang="en-IN" sz="2400" b="1" dirty="0"/>
              <a:t>non defaulters</a:t>
            </a:r>
            <a:r>
              <a:rPr lang="en-IN" sz="2400" dirty="0"/>
              <a:t>. Hence proving that customers having either of the assets are less likely to default. </a:t>
            </a:r>
          </a:p>
        </p:txBody>
      </p:sp>
      <p:sp>
        <p:nvSpPr>
          <p:cNvPr id="5" name="Title 1">
            <a:extLst>
              <a:ext uri="{FF2B5EF4-FFF2-40B4-BE49-F238E27FC236}">
                <a16:creationId xmlns:a16="http://schemas.microsoft.com/office/drawing/2014/main" id="{07E76AC0-537D-F340-3AD4-472F90549DD5}"/>
              </a:ext>
            </a:extLst>
          </p:cNvPr>
          <p:cNvSpPr>
            <a:spLocks noGrp="1"/>
          </p:cNvSpPr>
          <p:nvPr>
            <p:ph type="title"/>
          </p:nvPr>
        </p:nvSpPr>
        <p:spPr>
          <a:xfrm>
            <a:off x="652684" y="230878"/>
            <a:ext cx="10571998" cy="970450"/>
          </a:xfrm>
        </p:spPr>
        <p:txBody>
          <a:bodyPr/>
          <a:lstStyle/>
          <a:p>
            <a:pPr algn="ctr"/>
            <a:r>
              <a:rPr lang="en-IN" dirty="0">
                <a:solidFill>
                  <a:schemeClr val="tx1"/>
                </a:solidFill>
              </a:rPr>
              <a:t>Asset Analysis of Non- Defaulter </a:t>
            </a:r>
          </a:p>
        </p:txBody>
      </p:sp>
    </p:spTree>
    <p:extLst>
      <p:ext uri="{BB962C8B-B14F-4D97-AF65-F5344CB8AC3E}">
        <p14:creationId xmlns:p14="http://schemas.microsoft.com/office/powerpoint/2010/main" val="757044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25765-E850-C327-660E-EFD8CFB0898C}"/>
              </a:ext>
            </a:extLst>
          </p:cNvPr>
          <p:cNvSpPr>
            <a:spLocks noGrp="1"/>
          </p:cNvSpPr>
          <p:nvPr>
            <p:ph type="title"/>
          </p:nvPr>
        </p:nvSpPr>
        <p:spPr>
          <a:xfrm>
            <a:off x="662516" y="240710"/>
            <a:ext cx="10571998" cy="970450"/>
          </a:xfrm>
        </p:spPr>
        <p:txBody>
          <a:bodyPr/>
          <a:lstStyle/>
          <a:p>
            <a:r>
              <a:rPr lang="en-IN" dirty="0">
                <a:solidFill>
                  <a:schemeClr val="tx1"/>
                </a:solidFill>
              </a:rPr>
              <a:t>Gender- Target Analysis </a:t>
            </a:r>
          </a:p>
        </p:txBody>
      </p:sp>
      <p:sp>
        <p:nvSpPr>
          <p:cNvPr id="4" name="TextBox 3">
            <a:extLst>
              <a:ext uri="{FF2B5EF4-FFF2-40B4-BE49-F238E27FC236}">
                <a16:creationId xmlns:a16="http://schemas.microsoft.com/office/drawing/2014/main" id="{59C461A2-0FDF-4710-18BA-3E7B1AF1BFE2}"/>
              </a:ext>
            </a:extLst>
          </p:cNvPr>
          <p:cNvSpPr txBox="1"/>
          <p:nvPr/>
        </p:nvSpPr>
        <p:spPr>
          <a:xfrm>
            <a:off x="5044273" y="1944434"/>
            <a:ext cx="6823262" cy="1200329"/>
          </a:xfrm>
          <a:prstGeom prst="rect">
            <a:avLst/>
          </a:prstGeom>
          <a:noFill/>
        </p:spPr>
        <p:txBody>
          <a:bodyPr wrap="square" rtlCol="0">
            <a:spAutoFit/>
          </a:bodyPr>
          <a:lstStyle/>
          <a:p>
            <a:r>
              <a:rPr lang="en-IN" dirty="0"/>
              <a:t>Overall more females have been a defaulter  compared to males. </a:t>
            </a:r>
          </a:p>
          <a:p>
            <a:r>
              <a:rPr lang="en-IN" dirty="0"/>
              <a:t>Also in the data of the Defaulters Females are more than males </a:t>
            </a:r>
          </a:p>
        </p:txBody>
      </p:sp>
      <p:pic>
        <p:nvPicPr>
          <p:cNvPr id="6" name="Picture 5">
            <a:extLst>
              <a:ext uri="{FF2B5EF4-FFF2-40B4-BE49-F238E27FC236}">
                <a16:creationId xmlns:a16="http://schemas.microsoft.com/office/drawing/2014/main" id="{B4ED88D2-CBC8-82F4-93D2-635CF3F3910C}"/>
              </a:ext>
            </a:extLst>
          </p:cNvPr>
          <p:cNvPicPr>
            <a:picLocks noChangeAspect="1"/>
          </p:cNvPicPr>
          <p:nvPr/>
        </p:nvPicPr>
        <p:blipFill>
          <a:blip r:embed="rId2"/>
          <a:stretch>
            <a:fillRect/>
          </a:stretch>
        </p:blipFill>
        <p:spPr>
          <a:xfrm>
            <a:off x="0" y="1930948"/>
            <a:ext cx="4924551" cy="4813419"/>
          </a:xfrm>
          <a:prstGeom prst="rect">
            <a:avLst/>
          </a:prstGeom>
        </p:spPr>
      </p:pic>
      <p:sp>
        <p:nvSpPr>
          <p:cNvPr id="7" name="Content Placeholder 6">
            <a:extLst>
              <a:ext uri="{FF2B5EF4-FFF2-40B4-BE49-F238E27FC236}">
                <a16:creationId xmlns:a16="http://schemas.microsoft.com/office/drawing/2014/main" id="{3327929B-850F-D906-C5A5-003AB095CAB5}"/>
              </a:ext>
            </a:extLst>
          </p:cNvPr>
          <p:cNvSpPr>
            <a:spLocks noGrp="1"/>
          </p:cNvSpPr>
          <p:nvPr>
            <p:ph idx="1"/>
          </p:nvPr>
        </p:nvSpPr>
        <p:spPr/>
        <p:txBody>
          <a:bodyPr/>
          <a:lstStyle/>
          <a:p>
            <a:endParaRPr lang="en-IN" dirty="0"/>
          </a:p>
        </p:txBody>
      </p:sp>
      <p:pic>
        <p:nvPicPr>
          <p:cNvPr id="9" name="Picture 8">
            <a:extLst>
              <a:ext uri="{FF2B5EF4-FFF2-40B4-BE49-F238E27FC236}">
                <a16:creationId xmlns:a16="http://schemas.microsoft.com/office/drawing/2014/main" id="{1A7A1F45-D380-48CF-FD4B-431EFD91C0DE}"/>
              </a:ext>
            </a:extLst>
          </p:cNvPr>
          <p:cNvPicPr>
            <a:picLocks noChangeAspect="1"/>
          </p:cNvPicPr>
          <p:nvPr/>
        </p:nvPicPr>
        <p:blipFill>
          <a:blip r:embed="rId3"/>
          <a:stretch>
            <a:fillRect/>
          </a:stretch>
        </p:blipFill>
        <p:spPr>
          <a:xfrm>
            <a:off x="4864148" y="3306772"/>
            <a:ext cx="7003387" cy="3551228"/>
          </a:xfrm>
          <a:prstGeom prst="rect">
            <a:avLst/>
          </a:prstGeom>
        </p:spPr>
      </p:pic>
    </p:spTree>
    <p:extLst>
      <p:ext uri="{BB962C8B-B14F-4D97-AF65-F5344CB8AC3E}">
        <p14:creationId xmlns:p14="http://schemas.microsoft.com/office/powerpoint/2010/main" val="2863831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48D76-7505-33BD-5CE0-AA861ECB6405}"/>
              </a:ext>
            </a:extLst>
          </p:cNvPr>
          <p:cNvSpPr>
            <a:spLocks noGrp="1"/>
          </p:cNvSpPr>
          <p:nvPr>
            <p:ph type="title"/>
          </p:nvPr>
        </p:nvSpPr>
        <p:spPr>
          <a:xfrm>
            <a:off x="0" y="557720"/>
            <a:ext cx="11666703" cy="970450"/>
          </a:xfrm>
        </p:spPr>
        <p:txBody>
          <a:bodyPr/>
          <a:lstStyle/>
          <a:p>
            <a:r>
              <a:rPr lang="en-IN" sz="3200" dirty="0"/>
              <a:t>Observation: </a:t>
            </a:r>
            <a:br>
              <a:rPr lang="en-IN" sz="3200" dirty="0"/>
            </a:br>
            <a:r>
              <a:rPr lang="en-IN" sz="3200" dirty="0"/>
              <a:t>It is observed that income and credit of the applicant has no effect on whether they will be defaulters or not  </a:t>
            </a:r>
          </a:p>
        </p:txBody>
      </p:sp>
      <p:pic>
        <p:nvPicPr>
          <p:cNvPr id="9218" name="Picture 2">
            <a:extLst>
              <a:ext uri="{FF2B5EF4-FFF2-40B4-BE49-F238E27FC236}">
                <a16:creationId xmlns:a16="http://schemas.microsoft.com/office/drawing/2014/main" id="{BDE2A68E-3A0C-E08F-34EC-CA5D991FE3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162372"/>
            <a:ext cx="4011561" cy="456757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D95F6542-7040-2EF1-A09A-A125D0A07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5601" y="2171479"/>
            <a:ext cx="4089679" cy="45844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527AD25-2B57-7F70-8EA1-742248ED4413}"/>
              </a:ext>
            </a:extLst>
          </p:cNvPr>
          <p:cNvSpPr txBox="1"/>
          <p:nvPr/>
        </p:nvSpPr>
        <p:spPr>
          <a:xfrm>
            <a:off x="4011561" y="2329123"/>
            <a:ext cx="2084439" cy="1015663"/>
          </a:xfrm>
          <a:prstGeom prst="rect">
            <a:avLst/>
          </a:prstGeom>
          <a:noFill/>
        </p:spPr>
        <p:txBody>
          <a:bodyPr wrap="square" rtlCol="0">
            <a:spAutoFit/>
          </a:bodyPr>
          <a:lstStyle/>
          <a:p>
            <a:r>
              <a:rPr lang="en-IN" sz="1400" dirty="0"/>
              <a:t>The average of the Income-credit ratio of Non Defaulters:</a:t>
            </a:r>
          </a:p>
          <a:p>
            <a:endParaRPr lang="en-IN" dirty="0"/>
          </a:p>
        </p:txBody>
      </p:sp>
      <p:sp>
        <p:nvSpPr>
          <p:cNvPr id="6" name="TextBox 5">
            <a:extLst>
              <a:ext uri="{FF2B5EF4-FFF2-40B4-BE49-F238E27FC236}">
                <a16:creationId xmlns:a16="http://schemas.microsoft.com/office/drawing/2014/main" id="{D21360DA-4AB0-AA4B-132E-41C7EB337753}"/>
              </a:ext>
            </a:extLst>
          </p:cNvPr>
          <p:cNvSpPr txBox="1"/>
          <p:nvPr/>
        </p:nvSpPr>
        <p:spPr>
          <a:xfrm>
            <a:off x="10131645" y="2330667"/>
            <a:ext cx="2060355" cy="1077218"/>
          </a:xfrm>
          <a:prstGeom prst="rect">
            <a:avLst/>
          </a:prstGeom>
          <a:noFill/>
        </p:spPr>
        <p:txBody>
          <a:bodyPr wrap="square" rtlCol="0">
            <a:spAutoFit/>
          </a:bodyPr>
          <a:lstStyle/>
          <a:p>
            <a:r>
              <a:rPr lang="en-IN" sz="1400" dirty="0"/>
              <a:t>The average of the Income-credit ratio of Defaulters</a:t>
            </a:r>
            <a:r>
              <a:rPr lang="en-IN" dirty="0"/>
              <a:t>:</a:t>
            </a:r>
          </a:p>
          <a:p>
            <a:endParaRPr lang="en-IN" dirty="0"/>
          </a:p>
        </p:txBody>
      </p:sp>
      <p:sp>
        <p:nvSpPr>
          <p:cNvPr id="7" name="Rectangle 6">
            <a:extLst>
              <a:ext uri="{FF2B5EF4-FFF2-40B4-BE49-F238E27FC236}">
                <a16:creationId xmlns:a16="http://schemas.microsoft.com/office/drawing/2014/main" id="{B1BD9B70-0DBC-34D1-6908-CCC5A316D5F9}"/>
              </a:ext>
            </a:extLst>
          </p:cNvPr>
          <p:cNvSpPr>
            <a:spLocks noChangeArrowheads="1"/>
          </p:cNvSpPr>
          <p:nvPr/>
        </p:nvSpPr>
        <p:spPr bwMode="auto">
          <a:xfrm>
            <a:off x="0" y="167044"/>
            <a:ext cx="28854"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E8BC05F8-F817-5EB6-41A8-0C55D84E7922}"/>
              </a:ext>
            </a:extLst>
          </p:cNvPr>
          <p:cNvSpPr>
            <a:spLocks noChangeArrowheads="1"/>
          </p:cNvSpPr>
          <p:nvPr/>
        </p:nvSpPr>
        <p:spPr bwMode="auto">
          <a:xfrm>
            <a:off x="10352929" y="3248765"/>
            <a:ext cx="1617785" cy="1723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mean 0.400234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std 0.341115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min 0.020000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25% 0.190000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50% 0.300000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75% 0.500000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max 12.000000</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74778C53-23F5-94EE-D3F0-5E5D59424917}"/>
              </a:ext>
            </a:extLst>
          </p:cNvPr>
          <p:cNvSpPr>
            <a:spLocks noChangeArrowheads="1"/>
          </p:cNvSpPr>
          <p:nvPr/>
        </p:nvSpPr>
        <p:spPr bwMode="auto">
          <a:xfrm>
            <a:off x="4181063" y="3192495"/>
            <a:ext cx="1745434" cy="1723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mean 0.409605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std 2.328217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min 0.010000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25% 0.200000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50% 0.310000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75% 0.470000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max 208.000000</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6898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FC6E9-F422-427E-C005-2D78DD4C6B1B}"/>
              </a:ext>
            </a:extLst>
          </p:cNvPr>
          <p:cNvSpPr>
            <a:spLocks noGrp="1"/>
          </p:cNvSpPr>
          <p:nvPr>
            <p:ph type="title"/>
          </p:nvPr>
        </p:nvSpPr>
        <p:spPr/>
        <p:txBody>
          <a:bodyPr/>
          <a:lstStyle/>
          <a:p>
            <a:r>
              <a:rPr lang="en-IN" dirty="0"/>
              <a:t>OVER ALL CONCLUSION:</a:t>
            </a:r>
          </a:p>
        </p:txBody>
      </p:sp>
      <p:sp>
        <p:nvSpPr>
          <p:cNvPr id="3" name="Content Placeholder 2">
            <a:extLst>
              <a:ext uri="{FF2B5EF4-FFF2-40B4-BE49-F238E27FC236}">
                <a16:creationId xmlns:a16="http://schemas.microsoft.com/office/drawing/2014/main" id="{6DA4453A-D6C0-4D80-8398-69C96D3CF043}"/>
              </a:ext>
            </a:extLst>
          </p:cNvPr>
          <p:cNvSpPr>
            <a:spLocks noGrp="1"/>
          </p:cNvSpPr>
          <p:nvPr>
            <p:ph idx="1"/>
          </p:nvPr>
        </p:nvSpPr>
        <p:spPr>
          <a:xfrm>
            <a:off x="818712" y="2845285"/>
            <a:ext cx="10554574" cy="3636511"/>
          </a:xfrm>
        </p:spPr>
        <p:txBody>
          <a:bodyPr>
            <a:normAutofit fontScale="92500" lnSpcReduction="10000"/>
          </a:bodyPr>
          <a:lstStyle/>
          <a:p>
            <a:endParaRPr lang="en-IN" dirty="0"/>
          </a:p>
          <a:p>
            <a:r>
              <a:rPr lang="en-IN" sz="2600" dirty="0"/>
              <a:t>There are less defaults if the loan type is  </a:t>
            </a:r>
            <a:r>
              <a:rPr lang="en-IN" sz="2600" b="1" dirty="0"/>
              <a:t>Revolving loan</a:t>
            </a:r>
          </a:p>
          <a:p>
            <a:r>
              <a:rPr lang="en-IN" sz="2600" dirty="0"/>
              <a:t>Person with the </a:t>
            </a:r>
            <a:r>
              <a:rPr lang="en-IN" sz="2600" b="1" dirty="0"/>
              <a:t>academic degree</a:t>
            </a:r>
            <a:r>
              <a:rPr lang="en-IN" sz="2600" dirty="0"/>
              <a:t> should be preferred</a:t>
            </a:r>
          </a:p>
          <a:p>
            <a:r>
              <a:rPr lang="en-IN" sz="2600" dirty="0"/>
              <a:t>Applicants with income type- </a:t>
            </a:r>
            <a:r>
              <a:rPr lang="en-IN" sz="2600" b="1" dirty="0"/>
              <a:t>Business and student </a:t>
            </a:r>
            <a:r>
              <a:rPr lang="en-IN" sz="2600" dirty="0"/>
              <a:t>are less likely to default</a:t>
            </a:r>
          </a:p>
          <a:p>
            <a:r>
              <a:rPr lang="en-IN" sz="2600" dirty="0"/>
              <a:t>Applicants having </a:t>
            </a:r>
            <a:r>
              <a:rPr lang="en-IN" sz="2600" b="1" dirty="0"/>
              <a:t>either </a:t>
            </a:r>
            <a:r>
              <a:rPr lang="en-IN" sz="2600" dirty="0"/>
              <a:t>of the assets or </a:t>
            </a:r>
            <a:r>
              <a:rPr lang="en-IN" sz="2600" b="1" dirty="0"/>
              <a:t>both </a:t>
            </a:r>
            <a:r>
              <a:rPr lang="en-IN" sz="2600" dirty="0"/>
              <a:t>the assets must be preferred </a:t>
            </a:r>
          </a:p>
          <a:p>
            <a:r>
              <a:rPr lang="en-IN" sz="2600" dirty="0"/>
              <a:t>Applicants who are </a:t>
            </a:r>
            <a:r>
              <a:rPr lang="en-IN" sz="2600" b="1" dirty="0"/>
              <a:t>married</a:t>
            </a:r>
            <a:r>
              <a:rPr lang="en-IN" sz="2600" dirty="0"/>
              <a:t> have lesser probability to default </a:t>
            </a:r>
          </a:p>
          <a:p>
            <a:pPr marL="0" indent="0">
              <a:buNone/>
            </a:pP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770811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wdDnDiag">
          <a:fgClr>
            <a:schemeClr val="accent1"/>
          </a:fgClr>
          <a:bgClr>
            <a:schemeClr val="bg1"/>
          </a:bgClr>
        </a:patt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F417F0E-AED3-AC2F-57FB-EF5DD0D86E0E}"/>
              </a:ext>
            </a:extLst>
          </p:cNvPr>
          <p:cNvSpPr/>
          <p:nvPr/>
        </p:nvSpPr>
        <p:spPr>
          <a:xfrm>
            <a:off x="2579965" y="3197214"/>
            <a:ext cx="6809842" cy="1200329"/>
          </a:xfrm>
          <a:prstGeom prst="rect">
            <a:avLst/>
          </a:prstGeom>
          <a:noFill/>
        </p:spPr>
        <p:txBody>
          <a:bodyPr wrap="square" lIns="91440" tIns="45720" rIns="91440" bIns="45720">
            <a:spAutoFit/>
          </a:bodyPr>
          <a:lstStyle/>
          <a:p>
            <a:pPr algn="ctr"/>
            <a:r>
              <a:rPr lang="en-IN" sz="7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 !!</a:t>
            </a:r>
          </a:p>
        </p:txBody>
      </p:sp>
    </p:spTree>
    <p:extLst>
      <p:ext uri="{BB962C8B-B14F-4D97-AF65-F5344CB8AC3E}">
        <p14:creationId xmlns:p14="http://schemas.microsoft.com/office/powerpoint/2010/main" val="1641542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2CAF-E012-05FC-E69D-1A9A653411DA}"/>
              </a:ext>
            </a:extLst>
          </p:cNvPr>
          <p:cNvSpPr>
            <a:spLocks noGrp="1"/>
          </p:cNvSpPr>
          <p:nvPr>
            <p:ph type="title"/>
          </p:nvPr>
        </p:nvSpPr>
        <p:spPr>
          <a:xfrm>
            <a:off x="801288" y="909304"/>
            <a:ext cx="10571998" cy="970450"/>
          </a:xfrm>
        </p:spPr>
        <p:txBody>
          <a:bodyPr/>
          <a:lstStyle/>
          <a:p>
            <a:r>
              <a:rPr lang="en-IN" dirty="0"/>
              <a:t>OBJECTIVE :</a:t>
            </a:r>
            <a:br>
              <a:rPr lang="en-IN" dirty="0"/>
            </a:br>
            <a:r>
              <a:rPr lang="en-IN" sz="2400" dirty="0"/>
              <a:t>To find the type of customers who are efficient in repayment of loan and are non defaulters.</a:t>
            </a:r>
            <a:br>
              <a:rPr lang="en-IN" sz="2400" dirty="0"/>
            </a:br>
            <a:endParaRPr lang="en-IN" sz="2400" dirty="0"/>
          </a:p>
        </p:txBody>
      </p:sp>
      <p:sp>
        <p:nvSpPr>
          <p:cNvPr id="3" name="Content Placeholder 2">
            <a:extLst>
              <a:ext uri="{FF2B5EF4-FFF2-40B4-BE49-F238E27FC236}">
                <a16:creationId xmlns:a16="http://schemas.microsoft.com/office/drawing/2014/main" id="{156B566E-1713-FBA4-DC0D-5368F590A4CE}"/>
              </a:ext>
            </a:extLst>
          </p:cNvPr>
          <p:cNvSpPr>
            <a:spLocks noGrp="1"/>
          </p:cNvSpPr>
          <p:nvPr>
            <p:ph idx="1"/>
          </p:nvPr>
        </p:nvSpPr>
        <p:spPr>
          <a:xfrm>
            <a:off x="818712" y="2566416"/>
            <a:ext cx="10554574" cy="3636511"/>
          </a:xfrm>
        </p:spPr>
        <p:txBody>
          <a:bodyPr>
            <a:normAutofit fontScale="92500" lnSpcReduction="20000"/>
          </a:bodyPr>
          <a:lstStyle/>
          <a:p>
            <a:pPr marL="0" indent="0">
              <a:buNone/>
            </a:pPr>
            <a:r>
              <a:rPr lang="en-IN" b="1" dirty="0"/>
              <a:t>THE FACTORS USED FOR THE ANALYSIS ARE AS FOLLOWS: </a:t>
            </a:r>
          </a:p>
          <a:p>
            <a:pPr marL="0" indent="0">
              <a:buNone/>
            </a:pPr>
            <a:endParaRPr lang="en-IN" dirty="0"/>
          </a:p>
          <a:p>
            <a:r>
              <a:rPr lang="en-IN" dirty="0"/>
              <a:t>Whether the customer has defaulted in repayment in the past.</a:t>
            </a:r>
          </a:p>
          <a:p>
            <a:r>
              <a:rPr lang="en-IN" dirty="0"/>
              <a:t>Type of income</a:t>
            </a:r>
          </a:p>
          <a:p>
            <a:r>
              <a:rPr lang="en-IN" dirty="0"/>
              <a:t>Educational background</a:t>
            </a:r>
          </a:p>
          <a:p>
            <a:r>
              <a:rPr lang="en-IN" dirty="0"/>
              <a:t>Whether there was any guarantor for the customer </a:t>
            </a:r>
          </a:p>
          <a:p>
            <a:r>
              <a:rPr lang="en-IN" dirty="0"/>
              <a:t>How many dependents are there of the defaulter </a:t>
            </a:r>
          </a:p>
          <a:p>
            <a:r>
              <a:rPr lang="en-IN" dirty="0"/>
              <a:t>Gender </a:t>
            </a:r>
          </a:p>
          <a:p>
            <a:r>
              <a:rPr lang="en-IN" dirty="0"/>
              <a:t>Assets</a:t>
            </a:r>
          </a:p>
          <a:p>
            <a:r>
              <a:rPr lang="en-IN" dirty="0"/>
              <a:t>Income and credit </a:t>
            </a:r>
          </a:p>
          <a:p>
            <a:pPr marL="0" indent="0">
              <a:buNone/>
            </a:pPr>
            <a:endParaRPr lang="en-IN" dirty="0"/>
          </a:p>
          <a:p>
            <a:endParaRPr lang="en-IN" dirty="0"/>
          </a:p>
          <a:p>
            <a:endParaRPr lang="en-IN" dirty="0"/>
          </a:p>
        </p:txBody>
      </p:sp>
      <p:pic>
        <p:nvPicPr>
          <p:cNvPr id="5" name="Graphic 4" descr="Piggy Bank with solid fill">
            <a:extLst>
              <a:ext uri="{FF2B5EF4-FFF2-40B4-BE49-F238E27FC236}">
                <a16:creationId xmlns:a16="http://schemas.microsoft.com/office/drawing/2014/main" id="{961640A0-3EE5-C677-DE4F-7E5EDCEA14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57536" y="1879754"/>
            <a:ext cx="2010696" cy="2010696"/>
          </a:xfrm>
          <a:prstGeom prst="rect">
            <a:avLst/>
          </a:prstGeom>
        </p:spPr>
      </p:pic>
      <p:pic>
        <p:nvPicPr>
          <p:cNvPr id="7" name="Graphic 6" descr="Bank with solid fill">
            <a:extLst>
              <a:ext uri="{FF2B5EF4-FFF2-40B4-BE49-F238E27FC236}">
                <a16:creationId xmlns:a16="http://schemas.microsoft.com/office/drawing/2014/main" id="{4DEA12F1-BD9E-10BC-2B20-F94210A537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44957" y="3917726"/>
            <a:ext cx="2519456" cy="2519456"/>
          </a:xfrm>
          <a:prstGeom prst="rect">
            <a:avLst/>
          </a:prstGeom>
        </p:spPr>
      </p:pic>
      <p:pic>
        <p:nvPicPr>
          <p:cNvPr id="9" name="Graphic 8" descr="Euro with solid fill">
            <a:extLst>
              <a:ext uri="{FF2B5EF4-FFF2-40B4-BE49-F238E27FC236}">
                <a16:creationId xmlns:a16="http://schemas.microsoft.com/office/drawing/2014/main" id="{251B5453-2BE2-670E-110D-827FE438821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979" y="1125794"/>
            <a:ext cx="804733" cy="804733"/>
          </a:xfrm>
          <a:prstGeom prst="rect">
            <a:avLst/>
          </a:prstGeom>
        </p:spPr>
      </p:pic>
      <p:pic>
        <p:nvPicPr>
          <p:cNvPr id="11" name="Graphic 10" descr="Money with solid fill">
            <a:extLst>
              <a:ext uri="{FF2B5EF4-FFF2-40B4-BE49-F238E27FC236}">
                <a16:creationId xmlns:a16="http://schemas.microsoft.com/office/drawing/2014/main" id="{B502EB75-2DFF-8CB7-771A-48DE97AADEE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722044" y="1125794"/>
            <a:ext cx="1302484" cy="1302484"/>
          </a:xfrm>
          <a:prstGeom prst="rect">
            <a:avLst/>
          </a:prstGeom>
        </p:spPr>
      </p:pic>
      <p:pic>
        <p:nvPicPr>
          <p:cNvPr id="13" name="Graphic 12" descr="Dollar with solid fill">
            <a:extLst>
              <a:ext uri="{FF2B5EF4-FFF2-40B4-BE49-F238E27FC236}">
                <a16:creationId xmlns:a16="http://schemas.microsoft.com/office/drawing/2014/main" id="{6B39BDA7-9527-979A-73DD-3D3409C6C90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711748" y="5058935"/>
            <a:ext cx="1699376" cy="1699376"/>
          </a:xfrm>
          <a:prstGeom prst="rect">
            <a:avLst/>
          </a:prstGeom>
        </p:spPr>
      </p:pic>
    </p:spTree>
    <p:extLst>
      <p:ext uri="{BB962C8B-B14F-4D97-AF65-F5344CB8AC3E}">
        <p14:creationId xmlns:p14="http://schemas.microsoft.com/office/powerpoint/2010/main" val="568352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BBB5F57-98BE-A68D-7E9E-32F827B141A6}"/>
              </a:ext>
            </a:extLst>
          </p:cNvPr>
          <p:cNvPicPr>
            <a:picLocks noChangeAspect="1"/>
          </p:cNvPicPr>
          <p:nvPr/>
        </p:nvPicPr>
        <p:blipFill>
          <a:blip r:embed="rId2"/>
          <a:stretch>
            <a:fillRect/>
          </a:stretch>
        </p:blipFill>
        <p:spPr>
          <a:xfrm>
            <a:off x="383458" y="2311135"/>
            <a:ext cx="5677392" cy="4221846"/>
          </a:xfrm>
          <a:prstGeom prst="rect">
            <a:avLst/>
          </a:prstGeom>
        </p:spPr>
      </p:pic>
      <p:sp>
        <p:nvSpPr>
          <p:cNvPr id="2" name="Title 1">
            <a:extLst>
              <a:ext uri="{FF2B5EF4-FFF2-40B4-BE49-F238E27FC236}">
                <a16:creationId xmlns:a16="http://schemas.microsoft.com/office/drawing/2014/main" id="{A1BCBDAB-098A-E7C5-94DE-19A227AB1E67}"/>
              </a:ext>
            </a:extLst>
          </p:cNvPr>
          <p:cNvSpPr>
            <a:spLocks noGrp="1"/>
          </p:cNvSpPr>
          <p:nvPr>
            <p:ph type="title"/>
          </p:nvPr>
        </p:nvSpPr>
        <p:spPr>
          <a:xfrm>
            <a:off x="335489" y="621528"/>
            <a:ext cx="10571998" cy="970450"/>
          </a:xfrm>
        </p:spPr>
        <p:txBody>
          <a:bodyPr/>
          <a:lstStyle/>
          <a:p>
            <a:r>
              <a:rPr lang="en-US" dirty="0"/>
              <a:t>Target and Name Contract Type analysis </a:t>
            </a:r>
            <a:endParaRPr lang="en-IN" dirty="0"/>
          </a:p>
        </p:txBody>
      </p:sp>
      <p:sp>
        <p:nvSpPr>
          <p:cNvPr id="4" name="Title 1">
            <a:extLst>
              <a:ext uri="{FF2B5EF4-FFF2-40B4-BE49-F238E27FC236}">
                <a16:creationId xmlns:a16="http://schemas.microsoft.com/office/drawing/2014/main" id="{C5A3E46B-D71A-63FB-AB4F-9C90D81DB6E8}"/>
              </a:ext>
            </a:extLst>
          </p:cNvPr>
          <p:cNvSpPr txBox="1">
            <a:spLocks/>
          </p:cNvSpPr>
          <p:nvPr/>
        </p:nvSpPr>
        <p:spPr>
          <a:xfrm>
            <a:off x="6656438" y="599588"/>
            <a:ext cx="4877959" cy="434603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p>
        </p:txBody>
      </p:sp>
      <p:sp>
        <p:nvSpPr>
          <p:cNvPr id="5" name="TextBox 4">
            <a:extLst>
              <a:ext uri="{FF2B5EF4-FFF2-40B4-BE49-F238E27FC236}">
                <a16:creationId xmlns:a16="http://schemas.microsoft.com/office/drawing/2014/main" id="{8DD80996-D960-8C99-CEAC-34987CC5B61B}"/>
              </a:ext>
            </a:extLst>
          </p:cNvPr>
          <p:cNvSpPr txBox="1"/>
          <p:nvPr/>
        </p:nvSpPr>
        <p:spPr>
          <a:xfrm>
            <a:off x="6577781" y="2979174"/>
            <a:ext cx="5230761" cy="2677656"/>
          </a:xfrm>
          <a:prstGeom prst="rect">
            <a:avLst/>
          </a:prstGeom>
          <a:noFill/>
        </p:spPr>
        <p:txBody>
          <a:bodyPr wrap="square" rtlCol="0">
            <a:spAutoFit/>
          </a:bodyPr>
          <a:lstStyle/>
          <a:p>
            <a:r>
              <a:rPr lang="en-IN" sz="2400" dirty="0"/>
              <a:t>Customer who opted for Revolving loans are more efficient in the repayment of the loan. Whereas customers who have opted to Cash Loans had few difficulties to pay the EMIs on time.</a:t>
            </a:r>
          </a:p>
        </p:txBody>
      </p:sp>
      <p:pic>
        <p:nvPicPr>
          <p:cNvPr id="6" name="Graphic 5" descr="Arrow circle with solid fill">
            <a:extLst>
              <a:ext uri="{FF2B5EF4-FFF2-40B4-BE49-F238E27FC236}">
                <a16:creationId xmlns:a16="http://schemas.microsoft.com/office/drawing/2014/main" id="{190E51C4-FA2B-A125-C70A-CA654AC4FC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72347" y="4742430"/>
            <a:ext cx="914400" cy="914400"/>
          </a:xfrm>
          <a:prstGeom prst="rect">
            <a:avLst/>
          </a:prstGeom>
        </p:spPr>
      </p:pic>
    </p:spTree>
    <p:extLst>
      <p:ext uri="{BB962C8B-B14F-4D97-AF65-F5344CB8AC3E}">
        <p14:creationId xmlns:p14="http://schemas.microsoft.com/office/powerpoint/2010/main" val="1302635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898393-65F6-A831-4B67-21A1DD34A1D9}"/>
              </a:ext>
            </a:extLst>
          </p:cNvPr>
          <p:cNvPicPr>
            <a:picLocks noChangeAspect="1"/>
          </p:cNvPicPr>
          <p:nvPr/>
        </p:nvPicPr>
        <p:blipFill>
          <a:blip r:embed="rId2"/>
          <a:stretch>
            <a:fillRect/>
          </a:stretch>
        </p:blipFill>
        <p:spPr>
          <a:xfrm>
            <a:off x="97075" y="1198284"/>
            <a:ext cx="9117506" cy="5563082"/>
          </a:xfrm>
          <a:prstGeom prst="rect">
            <a:avLst/>
          </a:prstGeom>
        </p:spPr>
      </p:pic>
      <p:sp>
        <p:nvSpPr>
          <p:cNvPr id="5" name="Title 1">
            <a:extLst>
              <a:ext uri="{FF2B5EF4-FFF2-40B4-BE49-F238E27FC236}">
                <a16:creationId xmlns:a16="http://schemas.microsoft.com/office/drawing/2014/main" id="{1C8B0414-3B7E-8344-4123-494146D95A3D}"/>
              </a:ext>
            </a:extLst>
          </p:cNvPr>
          <p:cNvSpPr>
            <a:spLocks noGrp="1"/>
          </p:cNvSpPr>
          <p:nvPr>
            <p:ph type="title"/>
          </p:nvPr>
        </p:nvSpPr>
        <p:spPr>
          <a:xfrm>
            <a:off x="613355" y="96634"/>
            <a:ext cx="10571998" cy="970450"/>
          </a:xfrm>
        </p:spPr>
        <p:txBody>
          <a:bodyPr/>
          <a:lstStyle/>
          <a:p>
            <a:r>
              <a:rPr lang="en-US" dirty="0"/>
              <a:t>Target and Education Type analysis </a:t>
            </a:r>
            <a:endParaRPr lang="en-IN" dirty="0"/>
          </a:p>
        </p:txBody>
      </p:sp>
      <p:pic>
        <p:nvPicPr>
          <p:cNvPr id="7" name="Graphic 6" descr="Arrow circle with solid fill">
            <a:extLst>
              <a:ext uri="{FF2B5EF4-FFF2-40B4-BE49-F238E27FC236}">
                <a16:creationId xmlns:a16="http://schemas.microsoft.com/office/drawing/2014/main" id="{9849C433-5B39-1405-195A-D6E8C0C00C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150" y="3711527"/>
            <a:ext cx="914400" cy="914400"/>
          </a:xfrm>
          <a:prstGeom prst="rect">
            <a:avLst/>
          </a:prstGeom>
        </p:spPr>
      </p:pic>
      <p:pic>
        <p:nvPicPr>
          <p:cNvPr id="8" name="Graphic 7" descr="Arrow circle with solid fill">
            <a:extLst>
              <a:ext uri="{FF2B5EF4-FFF2-40B4-BE49-F238E27FC236}">
                <a16:creationId xmlns:a16="http://schemas.microsoft.com/office/drawing/2014/main" id="{19951D46-B297-300A-8814-4D169944DEA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05663" y="1835405"/>
            <a:ext cx="914400" cy="914400"/>
          </a:xfrm>
          <a:prstGeom prst="rect">
            <a:avLst/>
          </a:prstGeom>
        </p:spPr>
      </p:pic>
      <p:sp>
        <p:nvSpPr>
          <p:cNvPr id="10" name="TextBox 9">
            <a:extLst>
              <a:ext uri="{FF2B5EF4-FFF2-40B4-BE49-F238E27FC236}">
                <a16:creationId xmlns:a16="http://schemas.microsoft.com/office/drawing/2014/main" id="{0EB736D9-6CF6-4238-8F8E-66F5766F96D6}"/>
              </a:ext>
            </a:extLst>
          </p:cNvPr>
          <p:cNvSpPr txBox="1"/>
          <p:nvPr/>
        </p:nvSpPr>
        <p:spPr>
          <a:xfrm>
            <a:off x="9419304" y="2658341"/>
            <a:ext cx="2341266" cy="2862322"/>
          </a:xfrm>
          <a:prstGeom prst="rect">
            <a:avLst/>
          </a:prstGeom>
          <a:noFill/>
        </p:spPr>
        <p:txBody>
          <a:bodyPr wrap="square" rtlCol="0">
            <a:spAutoFit/>
          </a:bodyPr>
          <a:lstStyle/>
          <a:p>
            <a:r>
              <a:rPr lang="en-IN" dirty="0"/>
              <a:t>People having Academic Degree and unlikely to default(4.1%) </a:t>
            </a:r>
          </a:p>
          <a:p>
            <a:endParaRPr lang="en-IN" dirty="0"/>
          </a:p>
          <a:p>
            <a:r>
              <a:rPr lang="en-IN" dirty="0"/>
              <a:t>Where as people having Lower secondary type are likely to default (12%) </a:t>
            </a:r>
          </a:p>
        </p:txBody>
      </p:sp>
    </p:spTree>
    <p:extLst>
      <p:ext uri="{BB962C8B-B14F-4D97-AF65-F5344CB8AC3E}">
        <p14:creationId xmlns:p14="http://schemas.microsoft.com/office/powerpoint/2010/main" val="3405693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057523-4C79-9D73-D389-459A8461825F}"/>
              </a:ext>
            </a:extLst>
          </p:cNvPr>
          <p:cNvSpPr>
            <a:spLocks noGrp="1"/>
          </p:cNvSpPr>
          <p:nvPr>
            <p:ph type="title"/>
          </p:nvPr>
        </p:nvSpPr>
        <p:spPr>
          <a:xfrm>
            <a:off x="530942" y="348866"/>
            <a:ext cx="10571998" cy="970450"/>
          </a:xfrm>
        </p:spPr>
        <p:txBody>
          <a:bodyPr/>
          <a:lstStyle/>
          <a:p>
            <a:r>
              <a:rPr lang="en-IN" dirty="0"/>
              <a:t>Conclusion:</a:t>
            </a:r>
          </a:p>
        </p:txBody>
      </p:sp>
      <p:sp>
        <p:nvSpPr>
          <p:cNvPr id="6" name="TextBox 5">
            <a:extLst>
              <a:ext uri="{FF2B5EF4-FFF2-40B4-BE49-F238E27FC236}">
                <a16:creationId xmlns:a16="http://schemas.microsoft.com/office/drawing/2014/main" id="{8337756A-4BD6-F529-786E-2460D85B5E97}"/>
              </a:ext>
            </a:extLst>
          </p:cNvPr>
          <p:cNvSpPr txBox="1"/>
          <p:nvPr/>
        </p:nvSpPr>
        <p:spPr>
          <a:xfrm>
            <a:off x="285137" y="3123474"/>
            <a:ext cx="4650657" cy="2677656"/>
          </a:xfrm>
          <a:prstGeom prst="rect">
            <a:avLst/>
          </a:prstGeom>
          <a:noFill/>
        </p:spPr>
        <p:txBody>
          <a:bodyPr wrap="square" rtlCol="0">
            <a:spAutoFit/>
          </a:bodyPr>
          <a:lstStyle/>
          <a:p>
            <a:pPr algn="ctr"/>
            <a:r>
              <a:rPr lang="en-IN" sz="2400" dirty="0"/>
              <a:t>The person with </a:t>
            </a:r>
            <a:r>
              <a:rPr lang="en-IN" sz="2400" b="1" dirty="0"/>
              <a:t>academic degree </a:t>
            </a:r>
            <a:r>
              <a:rPr lang="en-IN" sz="2400" dirty="0"/>
              <a:t>is </a:t>
            </a:r>
            <a:r>
              <a:rPr lang="en-IN" sz="2400" u="sng" dirty="0"/>
              <a:t>unlikely to default </a:t>
            </a:r>
            <a:r>
              <a:rPr lang="en-IN" sz="2400" dirty="0"/>
              <a:t>whereas a person with </a:t>
            </a:r>
            <a:r>
              <a:rPr lang="en-IN" sz="2400" b="1" dirty="0"/>
              <a:t>Secondary/ secondary special </a:t>
            </a:r>
            <a:r>
              <a:rPr lang="en-IN" sz="2400" dirty="0"/>
              <a:t>educational background is </a:t>
            </a:r>
            <a:r>
              <a:rPr lang="en-IN" sz="2400" u="sng" dirty="0"/>
              <a:t>more likely to become a defaulter.</a:t>
            </a:r>
          </a:p>
        </p:txBody>
      </p:sp>
      <p:pic>
        <p:nvPicPr>
          <p:cNvPr id="3" name="Picture 2">
            <a:extLst>
              <a:ext uri="{FF2B5EF4-FFF2-40B4-BE49-F238E27FC236}">
                <a16:creationId xmlns:a16="http://schemas.microsoft.com/office/drawing/2014/main" id="{3F7BE5C7-8C55-8216-1265-BCE8D254A078}"/>
              </a:ext>
            </a:extLst>
          </p:cNvPr>
          <p:cNvPicPr>
            <a:picLocks noChangeAspect="1"/>
          </p:cNvPicPr>
          <p:nvPr/>
        </p:nvPicPr>
        <p:blipFill>
          <a:blip r:embed="rId2"/>
          <a:stretch>
            <a:fillRect/>
          </a:stretch>
        </p:blipFill>
        <p:spPr>
          <a:xfrm>
            <a:off x="5125730" y="900459"/>
            <a:ext cx="6515665" cy="5227773"/>
          </a:xfrm>
          <a:prstGeom prst="rect">
            <a:avLst/>
          </a:prstGeom>
        </p:spPr>
      </p:pic>
    </p:spTree>
    <p:extLst>
      <p:ext uri="{BB962C8B-B14F-4D97-AF65-F5344CB8AC3E}">
        <p14:creationId xmlns:p14="http://schemas.microsoft.com/office/powerpoint/2010/main" val="2882200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7DFA7-D7CE-DD62-AE11-29801EE11EF0}"/>
              </a:ext>
            </a:extLst>
          </p:cNvPr>
          <p:cNvSpPr>
            <a:spLocks noGrp="1"/>
          </p:cNvSpPr>
          <p:nvPr>
            <p:ph type="title"/>
          </p:nvPr>
        </p:nvSpPr>
        <p:spPr>
          <a:xfrm>
            <a:off x="5099" y="28752"/>
            <a:ext cx="10571998" cy="970450"/>
          </a:xfrm>
        </p:spPr>
        <p:txBody>
          <a:bodyPr/>
          <a:lstStyle/>
          <a:p>
            <a:r>
              <a:rPr lang="en-IN" dirty="0"/>
              <a:t>Target and Number of family members</a:t>
            </a:r>
          </a:p>
        </p:txBody>
      </p:sp>
      <p:sp>
        <p:nvSpPr>
          <p:cNvPr id="4" name="Content Placeholder 3">
            <a:extLst>
              <a:ext uri="{FF2B5EF4-FFF2-40B4-BE49-F238E27FC236}">
                <a16:creationId xmlns:a16="http://schemas.microsoft.com/office/drawing/2014/main" id="{E5464F48-F8E0-04BA-4669-88CB958C9225}"/>
              </a:ext>
            </a:extLst>
          </p:cNvPr>
          <p:cNvSpPr>
            <a:spLocks noGrp="1"/>
          </p:cNvSpPr>
          <p:nvPr>
            <p:ph idx="1"/>
          </p:nvPr>
        </p:nvSpPr>
        <p:spPr>
          <a:xfrm>
            <a:off x="818712" y="2222287"/>
            <a:ext cx="4421882" cy="3636511"/>
          </a:xfrm>
        </p:spPr>
        <p:txBody>
          <a:bodyPr/>
          <a:lstStyle/>
          <a:p>
            <a:endParaRPr lang="en-IN" dirty="0"/>
          </a:p>
        </p:txBody>
      </p:sp>
      <p:sp>
        <p:nvSpPr>
          <p:cNvPr id="5" name="TextBox 4">
            <a:extLst>
              <a:ext uri="{FF2B5EF4-FFF2-40B4-BE49-F238E27FC236}">
                <a16:creationId xmlns:a16="http://schemas.microsoft.com/office/drawing/2014/main" id="{B20245E6-811D-764A-6C4B-9971298C3AD3}"/>
              </a:ext>
            </a:extLst>
          </p:cNvPr>
          <p:cNvSpPr txBox="1"/>
          <p:nvPr/>
        </p:nvSpPr>
        <p:spPr>
          <a:xfrm>
            <a:off x="6247699" y="3163379"/>
            <a:ext cx="5270090" cy="1754326"/>
          </a:xfrm>
          <a:prstGeom prst="rect">
            <a:avLst/>
          </a:prstGeom>
          <a:noFill/>
        </p:spPr>
        <p:txBody>
          <a:bodyPr wrap="square" rtlCol="0">
            <a:spAutoFit/>
          </a:bodyPr>
          <a:lstStyle/>
          <a:p>
            <a:r>
              <a:rPr lang="en-IN" dirty="0"/>
              <a:t>Applicants with family members </a:t>
            </a:r>
            <a:r>
              <a:rPr lang="en-IN" b="1" dirty="0"/>
              <a:t>equal to 2 </a:t>
            </a:r>
            <a:r>
              <a:rPr lang="en-IN" dirty="0"/>
              <a:t>are more likely to become defaulters as compared to the rest of the applicants. </a:t>
            </a:r>
          </a:p>
          <a:p>
            <a:endParaRPr lang="en-IN" dirty="0"/>
          </a:p>
          <a:p>
            <a:r>
              <a:rPr lang="en-IN" dirty="0"/>
              <a:t>Applicant with </a:t>
            </a:r>
            <a:r>
              <a:rPr lang="en-IN" b="1" dirty="0"/>
              <a:t> 6 members </a:t>
            </a:r>
            <a:r>
              <a:rPr lang="en-IN" dirty="0"/>
              <a:t>are least likely to default. </a:t>
            </a:r>
          </a:p>
        </p:txBody>
      </p:sp>
      <p:pic>
        <p:nvPicPr>
          <p:cNvPr id="7" name="Picture 6">
            <a:extLst>
              <a:ext uri="{FF2B5EF4-FFF2-40B4-BE49-F238E27FC236}">
                <a16:creationId xmlns:a16="http://schemas.microsoft.com/office/drawing/2014/main" id="{47D6463D-CA87-E048-C8EA-12D2CC0EFB63}"/>
              </a:ext>
            </a:extLst>
          </p:cNvPr>
          <p:cNvPicPr>
            <a:picLocks noChangeAspect="1"/>
          </p:cNvPicPr>
          <p:nvPr/>
        </p:nvPicPr>
        <p:blipFill>
          <a:blip r:embed="rId2"/>
          <a:stretch>
            <a:fillRect/>
          </a:stretch>
        </p:blipFill>
        <p:spPr>
          <a:xfrm>
            <a:off x="266910" y="1578613"/>
            <a:ext cx="5677392" cy="5250635"/>
          </a:xfrm>
          <a:prstGeom prst="rect">
            <a:avLst/>
          </a:prstGeom>
        </p:spPr>
      </p:pic>
    </p:spTree>
    <p:extLst>
      <p:ext uri="{BB962C8B-B14F-4D97-AF65-F5344CB8AC3E}">
        <p14:creationId xmlns:p14="http://schemas.microsoft.com/office/powerpoint/2010/main" val="2667199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B3DA89-BD3D-D289-13D4-642CC5DF3091}"/>
              </a:ext>
            </a:extLst>
          </p:cNvPr>
          <p:cNvPicPr>
            <a:picLocks noChangeAspect="1"/>
          </p:cNvPicPr>
          <p:nvPr/>
        </p:nvPicPr>
        <p:blipFill>
          <a:blip r:embed="rId2"/>
          <a:stretch>
            <a:fillRect/>
          </a:stretch>
        </p:blipFill>
        <p:spPr>
          <a:xfrm>
            <a:off x="197312" y="1460948"/>
            <a:ext cx="6558569" cy="5159187"/>
          </a:xfrm>
          <a:prstGeom prst="rect">
            <a:avLst/>
          </a:prstGeom>
        </p:spPr>
      </p:pic>
      <p:sp>
        <p:nvSpPr>
          <p:cNvPr id="2" name="Title 1">
            <a:extLst>
              <a:ext uri="{FF2B5EF4-FFF2-40B4-BE49-F238E27FC236}">
                <a16:creationId xmlns:a16="http://schemas.microsoft.com/office/drawing/2014/main" id="{E4CC18BE-1412-2531-2C6C-ACEFDABE215E}"/>
              </a:ext>
            </a:extLst>
          </p:cNvPr>
          <p:cNvSpPr>
            <a:spLocks noGrp="1"/>
          </p:cNvSpPr>
          <p:nvPr>
            <p:ph type="title"/>
          </p:nvPr>
        </p:nvSpPr>
        <p:spPr/>
        <p:txBody>
          <a:bodyPr/>
          <a:lstStyle/>
          <a:p>
            <a:r>
              <a:rPr lang="en-IN" dirty="0"/>
              <a:t>Analysis of Income type of the customer with respect to Target</a:t>
            </a:r>
          </a:p>
        </p:txBody>
      </p:sp>
      <p:sp>
        <p:nvSpPr>
          <p:cNvPr id="5" name="Content Placeholder 4">
            <a:extLst>
              <a:ext uri="{FF2B5EF4-FFF2-40B4-BE49-F238E27FC236}">
                <a16:creationId xmlns:a16="http://schemas.microsoft.com/office/drawing/2014/main" id="{3EDAB238-9636-68C2-3A28-B6FEC59BD151}"/>
              </a:ext>
            </a:extLst>
          </p:cNvPr>
          <p:cNvSpPr>
            <a:spLocks noGrp="1"/>
          </p:cNvSpPr>
          <p:nvPr>
            <p:ph idx="1"/>
          </p:nvPr>
        </p:nvSpPr>
        <p:spPr>
          <a:xfrm>
            <a:off x="7221794" y="2222287"/>
            <a:ext cx="4608692" cy="3636511"/>
          </a:xfrm>
        </p:spPr>
        <p:txBody>
          <a:bodyPr>
            <a:normAutofit/>
          </a:bodyPr>
          <a:lstStyle/>
          <a:p>
            <a:r>
              <a:rPr lang="en-IN" sz="2400" dirty="0"/>
              <a:t>People who are in the </a:t>
            </a:r>
            <a:r>
              <a:rPr lang="en-IN" sz="2400" b="1" dirty="0"/>
              <a:t>business</a:t>
            </a:r>
            <a:r>
              <a:rPr lang="en-IN" sz="2400" dirty="0"/>
              <a:t>(100%), </a:t>
            </a:r>
            <a:r>
              <a:rPr lang="en-IN" sz="2400" b="1" dirty="0"/>
              <a:t>Maternity leave</a:t>
            </a:r>
            <a:r>
              <a:rPr lang="en-IN" sz="2400" dirty="0"/>
              <a:t>(100%) and </a:t>
            </a:r>
            <a:r>
              <a:rPr lang="en-IN" sz="2400" b="1" dirty="0"/>
              <a:t>student</a:t>
            </a:r>
            <a:r>
              <a:rPr lang="en-IN" sz="2400" dirty="0"/>
              <a:t>(100%) category are highly </a:t>
            </a:r>
            <a:r>
              <a:rPr lang="en-IN" sz="2400" u="sng" dirty="0"/>
              <a:t>unlikely to default</a:t>
            </a:r>
            <a:r>
              <a:rPr lang="en-IN" sz="2400" dirty="0"/>
              <a:t>.</a:t>
            </a:r>
          </a:p>
          <a:p>
            <a:r>
              <a:rPr lang="en-IN" sz="2400" dirty="0"/>
              <a:t>Where as customers who are </a:t>
            </a:r>
            <a:r>
              <a:rPr lang="en-IN" sz="2400" b="1" dirty="0"/>
              <a:t>unemployed</a:t>
            </a:r>
            <a:r>
              <a:rPr lang="en-IN" sz="2400" dirty="0"/>
              <a:t>(40%) have </a:t>
            </a:r>
            <a:r>
              <a:rPr lang="en-IN" sz="2400" u="sng" dirty="0"/>
              <a:t>higher probability to default. </a:t>
            </a:r>
          </a:p>
        </p:txBody>
      </p:sp>
      <p:pic>
        <p:nvPicPr>
          <p:cNvPr id="7" name="Graphic 6" descr="Arrow circle with solid fill">
            <a:extLst>
              <a:ext uri="{FF2B5EF4-FFF2-40B4-BE49-F238E27FC236}">
                <a16:creationId xmlns:a16="http://schemas.microsoft.com/office/drawing/2014/main" id="{B287FE22-8502-C1E6-BAEB-536CCDAB1D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99592" y="3973701"/>
            <a:ext cx="914400" cy="914400"/>
          </a:xfrm>
          <a:prstGeom prst="rect">
            <a:avLst/>
          </a:prstGeom>
        </p:spPr>
      </p:pic>
      <p:pic>
        <p:nvPicPr>
          <p:cNvPr id="8" name="Graphic 7" descr="Arrow circle with solid fill">
            <a:extLst>
              <a:ext uri="{FF2B5EF4-FFF2-40B4-BE49-F238E27FC236}">
                <a16:creationId xmlns:a16="http://schemas.microsoft.com/office/drawing/2014/main" id="{08A168C9-D72D-3F23-875C-666FF03B3A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0308" y="3938293"/>
            <a:ext cx="914400" cy="914400"/>
          </a:xfrm>
          <a:prstGeom prst="rect">
            <a:avLst/>
          </a:prstGeom>
        </p:spPr>
      </p:pic>
      <p:pic>
        <p:nvPicPr>
          <p:cNvPr id="9" name="Graphic 8" descr="Arrow circle with solid fill">
            <a:extLst>
              <a:ext uri="{FF2B5EF4-FFF2-40B4-BE49-F238E27FC236}">
                <a16:creationId xmlns:a16="http://schemas.microsoft.com/office/drawing/2014/main" id="{102AD001-B6AB-C11B-42A0-2A083D8EDC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57704" y="3938293"/>
            <a:ext cx="914400" cy="914400"/>
          </a:xfrm>
          <a:prstGeom prst="rect">
            <a:avLst/>
          </a:prstGeom>
        </p:spPr>
      </p:pic>
      <p:pic>
        <p:nvPicPr>
          <p:cNvPr id="10" name="Graphic 9" descr="Arrow circle with solid fill">
            <a:extLst>
              <a:ext uri="{FF2B5EF4-FFF2-40B4-BE49-F238E27FC236}">
                <a16:creationId xmlns:a16="http://schemas.microsoft.com/office/drawing/2014/main" id="{096D014D-029C-0D92-8CAA-53AF2478FA8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24516" y="2073379"/>
            <a:ext cx="914400" cy="914400"/>
          </a:xfrm>
          <a:prstGeom prst="rect">
            <a:avLst/>
          </a:prstGeom>
        </p:spPr>
      </p:pic>
    </p:spTree>
    <p:extLst>
      <p:ext uri="{BB962C8B-B14F-4D97-AF65-F5344CB8AC3E}">
        <p14:creationId xmlns:p14="http://schemas.microsoft.com/office/powerpoint/2010/main" val="1126647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35A56E-10A8-4CBE-2AE0-B3BE56391F8D}"/>
              </a:ext>
            </a:extLst>
          </p:cNvPr>
          <p:cNvPicPr>
            <a:picLocks noChangeAspect="1"/>
          </p:cNvPicPr>
          <p:nvPr/>
        </p:nvPicPr>
        <p:blipFill>
          <a:blip r:embed="rId2"/>
          <a:stretch>
            <a:fillRect/>
          </a:stretch>
        </p:blipFill>
        <p:spPr>
          <a:xfrm>
            <a:off x="0" y="1692044"/>
            <a:ext cx="6990736" cy="5096649"/>
          </a:xfrm>
          <a:prstGeom prst="rect">
            <a:avLst/>
          </a:prstGeom>
        </p:spPr>
      </p:pic>
      <p:sp>
        <p:nvSpPr>
          <p:cNvPr id="2" name="Title 1">
            <a:extLst>
              <a:ext uri="{FF2B5EF4-FFF2-40B4-BE49-F238E27FC236}">
                <a16:creationId xmlns:a16="http://schemas.microsoft.com/office/drawing/2014/main" id="{B4A2D3F6-341E-400B-8900-25167B9A9123}"/>
              </a:ext>
            </a:extLst>
          </p:cNvPr>
          <p:cNvSpPr>
            <a:spLocks noGrp="1"/>
          </p:cNvSpPr>
          <p:nvPr>
            <p:ph type="title"/>
          </p:nvPr>
        </p:nvSpPr>
        <p:spPr/>
        <p:txBody>
          <a:bodyPr/>
          <a:lstStyle/>
          <a:p>
            <a:r>
              <a:rPr lang="en-IN" dirty="0">
                <a:solidFill>
                  <a:schemeClr val="tx1"/>
                </a:solidFill>
              </a:rPr>
              <a:t>Family status and default analysis</a:t>
            </a:r>
          </a:p>
        </p:txBody>
      </p:sp>
      <p:sp>
        <p:nvSpPr>
          <p:cNvPr id="6" name="TextBox 5">
            <a:extLst>
              <a:ext uri="{FF2B5EF4-FFF2-40B4-BE49-F238E27FC236}">
                <a16:creationId xmlns:a16="http://schemas.microsoft.com/office/drawing/2014/main" id="{3041EAD2-2913-3E1D-2632-65015A15CE7C}"/>
              </a:ext>
            </a:extLst>
          </p:cNvPr>
          <p:cNvSpPr txBox="1"/>
          <p:nvPr/>
        </p:nvSpPr>
        <p:spPr>
          <a:xfrm>
            <a:off x="7629833" y="2998839"/>
            <a:ext cx="3529780" cy="1815882"/>
          </a:xfrm>
          <a:prstGeom prst="rect">
            <a:avLst/>
          </a:prstGeom>
          <a:noFill/>
        </p:spPr>
        <p:txBody>
          <a:bodyPr wrap="square" rtlCol="0">
            <a:spAutoFit/>
          </a:bodyPr>
          <a:lstStyle/>
          <a:p>
            <a:r>
              <a:rPr lang="en-IN" sz="2800" dirty="0"/>
              <a:t>Married applicants and widows have lower rate of defaults. </a:t>
            </a:r>
          </a:p>
        </p:txBody>
      </p:sp>
      <p:pic>
        <p:nvPicPr>
          <p:cNvPr id="7" name="Graphic 6" descr="Arrow circle with solid fill">
            <a:extLst>
              <a:ext uri="{FF2B5EF4-FFF2-40B4-BE49-F238E27FC236}">
                <a16:creationId xmlns:a16="http://schemas.microsoft.com/office/drawing/2014/main" id="{E85A3E1F-6C50-DAD3-736A-A38ED49D46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25678" y="2514600"/>
            <a:ext cx="914400" cy="914400"/>
          </a:xfrm>
          <a:prstGeom prst="rect">
            <a:avLst/>
          </a:prstGeom>
        </p:spPr>
      </p:pic>
      <p:pic>
        <p:nvPicPr>
          <p:cNvPr id="8" name="Graphic 7" descr="Arrow circle with solid fill">
            <a:extLst>
              <a:ext uri="{FF2B5EF4-FFF2-40B4-BE49-F238E27FC236}">
                <a16:creationId xmlns:a16="http://schemas.microsoft.com/office/drawing/2014/main" id="{2DB93F13-8BB5-3260-94FD-982CC427E2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02941" y="2494936"/>
            <a:ext cx="914400" cy="914400"/>
          </a:xfrm>
          <a:prstGeom prst="rect">
            <a:avLst/>
          </a:prstGeom>
        </p:spPr>
      </p:pic>
    </p:spTree>
    <p:extLst>
      <p:ext uri="{BB962C8B-B14F-4D97-AF65-F5344CB8AC3E}">
        <p14:creationId xmlns:p14="http://schemas.microsoft.com/office/powerpoint/2010/main" val="2360990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C4AE454-B773-FDA4-0613-AB17F8E86879}"/>
              </a:ext>
            </a:extLst>
          </p:cNvPr>
          <p:cNvPicPr>
            <a:picLocks noChangeAspect="1"/>
          </p:cNvPicPr>
          <p:nvPr/>
        </p:nvPicPr>
        <p:blipFill>
          <a:blip r:embed="rId2"/>
          <a:stretch>
            <a:fillRect/>
          </a:stretch>
        </p:blipFill>
        <p:spPr>
          <a:xfrm>
            <a:off x="71462" y="2166460"/>
            <a:ext cx="6597445" cy="4691540"/>
          </a:xfrm>
          <a:prstGeom prst="rect">
            <a:avLst/>
          </a:prstGeom>
        </p:spPr>
      </p:pic>
      <p:sp>
        <p:nvSpPr>
          <p:cNvPr id="2" name="Title 1">
            <a:extLst>
              <a:ext uri="{FF2B5EF4-FFF2-40B4-BE49-F238E27FC236}">
                <a16:creationId xmlns:a16="http://schemas.microsoft.com/office/drawing/2014/main" id="{4D7D0319-196E-4F20-B668-3BF5D031ECF2}"/>
              </a:ext>
            </a:extLst>
          </p:cNvPr>
          <p:cNvSpPr>
            <a:spLocks noGrp="1"/>
          </p:cNvSpPr>
          <p:nvPr>
            <p:ph type="title"/>
          </p:nvPr>
        </p:nvSpPr>
        <p:spPr>
          <a:xfrm>
            <a:off x="652684" y="230878"/>
            <a:ext cx="10571998" cy="970450"/>
          </a:xfrm>
        </p:spPr>
        <p:txBody>
          <a:bodyPr/>
          <a:lstStyle/>
          <a:p>
            <a:pPr algn="ctr"/>
            <a:r>
              <a:rPr lang="en-IN" dirty="0">
                <a:solidFill>
                  <a:schemeClr val="tx1"/>
                </a:solidFill>
              </a:rPr>
              <a:t>Asset Analysis of Non- Defaulter </a:t>
            </a:r>
          </a:p>
        </p:txBody>
      </p:sp>
      <p:sp>
        <p:nvSpPr>
          <p:cNvPr id="3" name="Content Placeholder 2">
            <a:extLst>
              <a:ext uri="{FF2B5EF4-FFF2-40B4-BE49-F238E27FC236}">
                <a16:creationId xmlns:a16="http://schemas.microsoft.com/office/drawing/2014/main" id="{49C5FD1D-F171-DDC5-0F45-03F2870ED0A8}"/>
              </a:ext>
            </a:extLst>
          </p:cNvPr>
          <p:cNvSpPr>
            <a:spLocks noGrp="1"/>
          </p:cNvSpPr>
          <p:nvPr>
            <p:ph idx="1"/>
          </p:nvPr>
        </p:nvSpPr>
        <p:spPr>
          <a:xfrm>
            <a:off x="5378246" y="1337383"/>
            <a:ext cx="6742292" cy="3636511"/>
          </a:xfrm>
        </p:spPr>
        <p:txBody>
          <a:bodyPr>
            <a:normAutofit/>
          </a:bodyPr>
          <a:lstStyle/>
          <a:p>
            <a:pPr marL="0" indent="0">
              <a:buNone/>
            </a:pPr>
            <a:r>
              <a:rPr lang="en-IN" sz="2400" b="1" dirty="0"/>
              <a:t>92.58%</a:t>
            </a:r>
            <a:r>
              <a:rPr lang="en-IN" sz="2400" dirty="0"/>
              <a:t> of the customers having both the assets (car and house) are </a:t>
            </a:r>
            <a:r>
              <a:rPr lang="en-IN" sz="2400" b="1" dirty="0"/>
              <a:t>non defaulters</a:t>
            </a:r>
            <a:r>
              <a:rPr lang="en-IN" sz="2400" dirty="0"/>
              <a:t>. Hence proving that customers having both the assets are less likely to default. </a:t>
            </a:r>
          </a:p>
        </p:txBody>
      </p:sp>
    </p:spTree>
    <p:extLst>
      <p:ext uri="{BB962C8B-B14F-4D97-AF65-F5344CB8AC3E}">
        <p14:creationId xmlns:p14="http://schemas.microsoft.com/office/powerpoint/2010/main" val="42172963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emplate>TM03457503[[fn=Quotable]]</Template>
  <TotalTime>511</TotalTime>
  <Words>523</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Courier New</vt:lpstr>
      <vt:lpstr>Wingdings 2</vt:lpstr>
      <vt:lpstr>Quotable</vt:lpstr>
      <vt:lpstr>DATA ANALYSIS – GOLD ATLANTIS</vt:lpstr>
      <vt:lpstr>OBJECTIVE : To find the type of customers who are efficient in repayment of loan and are non defaulters. </vt:lpstr>
      <vt:lpstr>Target and Name Contract Type analysis </vt:lpstr>
      <vt:lpstr>Target and Education Type analysis </vt:lpstr>
      <vt:lpstr>Conclusion:</vt:lpstr>
      <vt:lpstr>Target and Number of family members</vt:lpstr>
      <vt:lpstr>Analysis of Income type of the customer with respect to Target</vt:lpstr>
      <vt:lpstr>Family status and default analysis</vt:lpstr>
      <vt:lpstr>Asset Analysis of Non- Defaulter </vt:lpstr>
      <vt:lpstr>Asset Analysis of Non- Defaulter </vt:lpstr>
      <vt:lpstr>Gender- Target Analysis </vt:lpstr>
      <vt:lpstr>Observation:  It is observed that income and credit of the applicant has no effect on whether they will be defaulters or not  </vt:lpstr>
      <vt:lpstr>OVER ALL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 GOLD ATLANTIS</dc:title>
  <dc:creator>Apoorva Mishra</dc:creator>
  <cp:lastModifiedBy>Apoorva Mishra</cp:lastModifiedBy>
  <cp:revision>3</cp:revision>
  <dcterms:created xsi:type="dcterms:W3CDTF">2022-10-28T03:55:32Z</dcterms:created>
  <dcterms:modified xsi:type="dcterms:W3CDTF">2023-01-17T14:20:45Z</dcterms:modified>
</cp:coreProperties>
</file>