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65" r:id="rId5"/>
    <p:sldId id="267" r:id="rId6"/>
    <p:sldId id="257" r:id="rId7"/>
    <p:sldId id="259" r:id="rId8"/>
    <p:sldId id="261" r:id="rId9"/>
    <p:sldId id="258" r:id="rId10"/>
    <p:sldId id="260" r:id="rId11"/>
    <p:sldId id="277" r:id="rId12"/>
    <p:sldId id="278" r:id="rId13"/>
    <p:sldId id="262" r:id="rId14"/>
    <p:sldId id="263" r:id="rId15"/>
    <p:sldId id="264" r:id="rId16"/>
    <p:sldId id="275" r:id="rId17"/>
    <p:sldId id="281" r:id="rId18"/>
    <p:sldId id="282" r:id="rId19"/>
    <p:sldId id="283" r:id="rId20"/>
    <p:sldId id="270" r:id="rId21"/>
    <p:sldId id="284" r:id="rId22"/>
    <p:sldId id="272" r:id="rId23"/>
    <p:sldId id="273" r:id="rId24"/>
    <p:sldId id="276"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07" autoAdjust="0"/>
  </p:normalViewPr>
  <p:slideViewPr>
    <p:cSldViewPr snapToGrid="0">
      <p:cViewPr varScale="1">
        <p:scale>
          <a:sx n="66" d="100"/>
          <a:sy n="66" d="100"/>
        </p:scale>
        <p:origin x="13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7C94B-635D-4AE1-9CED-9295B86BFDB3}"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0DA1C-5424-4644-879C-3210A920F57F}" type="slidenum">
              <a:rPr lang="en-US" smtClean="0"/>
              <a:t>‹#›</a:t>
            </a:fld>
            <a:endParaRPr lang="en-US"/>
          </a:p>
        </p:txBody>
      </p:sp>
    </p:spTree>
    <p:extLst>
      <p:ext uri="{BB962C8B-B14F-4D97-AF65-F5344CB8AC3E}">
        <p14:creationId xmlns:p14="http://schemas.microsoft.com/office/powerpoint/2010/main" val="27738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Play_type</a:t>
            </a:r>
            <a:r>
              <a:rPr lang="en-US" dirty="0"/>
              <a:t> analysis, focus on two most play made, which are pass and run.</a:t>
            </a:r>
          </a:p>
          <a:p>
            <a:r>
              <a:rPr lang="en-US" dirty="0"/>
              <a:t>Code:</a:t>
            </a:r>
          </a:p>
          <a:p>
            <a:r>
              <a:rPr lang="en-US" dirty="0"/>
              <a:t>source="NFL Play by Play 09-18 Updated.csv"  | stats count by </a:t>
            </a:r>
            <a:r>
              <a:rPr lang="en-US" dirty="0" err="1"/>
              <a:t>play_type</a:t>
            </a:r>
            <a:r>
              <a:rPr lang="en-US" dirty="0"/>
              <a:t> | sort-count|</a:t>
            </a:r>
          </a:p>
        </p:txBody>
      </p:sp>
      <p:sp>
        <p:nvSpPr>
          <p:cNvPr id="4" name="Slide Number Placeholder 3"/>
          <p:cNvSpPr>
            <a:spLocks noGrp="1"/>
          </p:cNvSpPr>
          <p:nvPr>
            <p:ph type="sldNum" sz="quarter" idx="5"/>
          </p:nvPr>
        </p:nvSpPr>
        <p:spPr/>
        <p:txBody>
          <a:bodyPr/>
          <a:lstStyle/>
          <a:p>
            <a:fld id="{6AC0DA1C-5424-4644-879C-3210A920F57F}" type="slidenum">
              <a:rPr lang="en-US" smtClean="0"/>
              <a:t>3</a:t>
            </a:fld>
            <a:endParaRPr lang="en-US"/>
          </a:p>
        </p:txBody>
      </p:sp>
    </p:spTree>
    <p:extLst>
      <p:ext uri="{BB962C8B-B14F-4D97-AF65-F5344CB8AC3E}">
        <p14:creationId xmlns:p14="http://schemas.microsoft.com/office/powerpoint/2010/main" val="160091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sz="1200" b="0" i="0" kern="1200" dirty="0">
                <a:solidFill>
                  <a:schemeClr val="tx1"/>
                </a:solidFill>
                <a:effectLst/>
                <a:latin typeface="+mn-lt"/>
                <a:ea typeface="+mn-ea"/>
                <a:cs typeface="+mn-cs"/>
              </a:rPr>
              <a:t>index="</a:t>
            </a:r>
            <a:r>
              <a:rPr lang="en-US" sz="1200" b="0" i="0" kern="1200" dirty="0" err="1">
                <a:solidFill>
                  <a:schemeClr val="tx1"/>
                </a:solidFill>
                <a:effectLst/>
                <a:latin typeface="+mn-lt"/>
                <a:ea typeface="+mn-ea"/>
                <a:cs typeface="+mn-cs"/>
              </a:rPr>
              <a:t>nfl_final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game_date</a:t>
            </a:r>
            <a:r>
              <a:rPr lang="en-US" sz="1200" b="0" i="0" kern="1200" dirty="0">
                <a:solidFill>
                  <a:schemeClr val="tx1"/>
                </a:solidFill>
                <a:effectLst/>
                <a:latin typeface="+mn-lt"/>
                <a:ea typeface="+mn-ea"/>
                <a:cs typeface="+mn-cs"/>
              </a:rPr>
              <a:t>="*2010" </a:t>
            </a:r>
            <a:r>
              <a:rPr lang="en-US" sz="1200" b="0" i="0" kern="1200" dirty="0" err="1">
                <a:solidFill>
                  <a:schemeClr val="tx1"/>
                </a:solidFill>
                <a:effectLst/>
                <a:latin typeface="+mn-lt"/>
                <a:ea typeface="+mn-ea"/>
                <a:cs typeface="+mn-cs"/>
              </a:rPr>
              <a:t>home_team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penalty_type</a:t>
            </a:r>
            <a:r>
              <a:rPr lang="en-US" sz="1200" b="0" i="0" kern="1200" dirty="0">
                <a:solidFill>
                  <a:schemeClr val="tx1"/>
                </a:solidFill>
                <a:effectLst/>
                <a:latin typeface="+mn-lt"/>
                <a:ea typeface="+mn-ea"/>
                <a:cs typeface="+mn-cs"/>
              </a:rPr>
              <a:t>!=NA | top limit=5 </a:t>
            </a:r>
            <a:r>
              <a:rPr lang="en-US" sz="1200" b="0" i="0" kern="1200" dirty="0" err="1">
                <a:solidFill>
                  <a:schemeClr val="tx1"/>
                </a:solidFill>
                <a:effectLst/>
                <a:latin typeface="+mn-lt"/>
                <a:ea typeface="+mn-ea"/>
                <a:cs typeface="+mn-cs"/>
              </a:rPr>
              <a:t>penalty_type</a:t>
            </a:r>
            <a:r>
              <a:rPr lang="en-US" sz="1200" b="0" i="0" kern="1200" dirty="0">
                <a:solidFill>
                  <a:schemeClr val="tx1"/>
                </a:solidFill>
                <a:effectLst/>
                <a:latin typeface="+mn-lt"/>
                <a:ea typeface="+mn-ea"/>
                <a:cs typeface="+mn-cs"/>
              </a:rPr>
              <a:t> | rename count as "Penalty Type"</a:t>
            </a:r>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14</a:t>
            </a:fld>
            <a:endParaRPr lang="en-US"/>
          </a:p>
        </p:txBody>
      </p:sp>
    </p:spTree>
    <p:extLst>
      <p:ext uri="{BB962C8B-B14F-4D97-AF65-F5344CB8AC3E}">
        <p14:creationId xmlns:p14="http://schemas.microsoft.com/office/powerpoint/2010/main" val="320246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16</a:t>
            </a:fld>
            <a:endParaRPr lang="en-US"/>
          </a:p>
        </p:txBody>
      </p:sp>
    </p:spTree>
    <p:extLst>
      <p:ext uri="{BB962C8B-B14F-4D97-AF65-F5344CB8AC3E}">
        <p14:creationId xmlns:p14="http://schemas.microsoft.com/office/powerpoint/2010/main" val="359723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first dashboard is about the scores in the 1st half and 2nd half of the match by various teams in all years and all of them combined. This helps us analyze how many goals were scored in the matches and which teams were leading the halves.</a:t>
            </a:r>
            <a:endParaRPr lang="en-US" dirty="0"/>
          </a:p>
          <a:p>
            <a:r>
              <a:rPr lang="en-US" dirty="0"/>
              <a:t>Code:</a:t>
            </a:r>
          </a:p>
          <a:p>
            <a:r>
              <a:rPr lang="en-US" sz="1200" b="0" i="0" kern="1200" dirty="0">
                <a:solidFill>
                  <a:schemeClr val="tx1"/>
                </a:solidFill>
                <a:effectLst/>
                <a:latin typeface="+mn-lt"/>
                <a:ea typeface="+mn-ea"/>
                <a:cs typeface="+mn-cs"/>
              </a:rPr>
              <a:t>index="</a:t>
            </a:r>
            <a:r>
              <a:rPr lang="en-US" sz="1200" b="0" i="0" kern="1200" dirty="0" err="1">
                <a:solidFill>
                  <a:schemeClr val="tx1"/>
                </a:solidFill>
                <a:effectLst/>
                <a:latin typeface="+mn-lt"/>
                <a:ea typeface="+mn-ea"/>
                <a:cs typeface="+mn-cs"/>
              </a:rPr>
              <a:t>nfl_final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game_half</a:t>
            </a:r>
            <a:r>
              <a:rPr lang="en-US" sz="1200" b="0" i="0" kern="1200" dirty="0">
                <a:solidFill>
                  <a:schemeClr val="tx1"/>
                </a:solidFill>
                <a:effectLst/>
                <a:latin typeface="+mn-lt"/>
                <a:ea typeface="+mn-ea"/>
                <a:cs typeface="+mn-cs"/>
              </a:rPr>
              <a:t> = "Half1" | </a:t>
            </a:r>
            <a:r>
              <a:rPr lang="en-US" sz="1200" b="0" i="0" kern="1200" dirty="0" err="1">
                <a:solidFill>
                  <a:schemeClr val="tx1"/>
                </a:solidFill>
                <a:effectLst/>
                <a:latin typeface="+mn-lt"/>
                <a:ea typeface="+mn-ea"/>
                <a:cs typeface="+mn-cs"/>
              </a:rPr>
              <a:t>dedup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game_date</a:t>
            </a:r>
            <a:r>
              <a:rPr lang="en-US" sz="1200" b="0" i="0" kern="1200" dirty="0">
                <a:solidFill>
                  <a:schemeClr val="tx1"/>
                </a:solidFill>
                <a:effectLst/>
                <a:latin typeface="+mn-lt"/>
                <a:ea typeface="+mn-ea"/>
                <a:cs typeface="+mn-cs"/>
              </a:rPr>
              <a:t>| eval </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eventstats</a:t>
            </a:r>
            <a:r>
              <a:rPr lang="en-US" sz="1200" b="0" i="0" kern="1200" dirty="0">
                <a:solidFill>
                  <a:schemeClr val="tx1"/>
                </a:solidFill>
                <a:effectLst/>
                <a:latin typeface="+mn-lt"/>
                <a:ea typeface="+mn-ea"/>
                <a:cs typeface="+mn-cs"/>
              </a:rPr>
              <a:t> max(</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maxscore</a:t>
            </a:r>
            <a:r>
              <a:rPr lang="en-US" sz="1200" b="0" i="0" kern="1200" dirty="0">
                <a:solidFill>
                  <a:schemeClr val="tx1"/>
                </a:solidFill>
                <a:effectLst/>
                <a:latin typeface="+mn-lt"/>
                <a:ea typeface="+mn-ea"/>
                <a:cs typeface="+mn-cs"/>
              </a:rPr>
              <a:t> by </a:t>
            </a:r>
            <a:r>
              <a:rPr lang="en-US" sz="1200" b="0" i="0" kern="1200" dirty="0" err="1">
                <a:solidFill>
                  <a:schemeClr val="tx1"/>
                </a:solidFill>
                <a:effectLst/>
                <a:latin typeface="+mn-lt"/>
                <a:ea typeface="+mn-ea"/>
                <a:cs typeface="+mn-cs"/>
              </a:rPr>
              <a:t>game_date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 where </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maxscore</a:t>
            </a:r>
            <a:r>
              <a:rPr lang="en-US" sz="1200" b="0" i="0" kern="1200" dirty="0">
                <a:solidFill>
                  <a:schemeClr val="tx1"/>
                </a:solidFill>
                <a:effectLst/>
                <a:latin typeface="+mn-lt"/>
                <a:ea typeface="+mn-ea"/>
                <a:cs typeface="+mn-cs"/>
              </a:rPr>
              <a:t>| table </a:t>
            </a:r>
            <a:r>
              <a:rPr lang="en-US" sz="1200" b="0" i="0" kern="1200" dirty="0" err="1">
                <a:solidFill>
                  <a:schemeClr val="tx1"/>
                </a:solidFill>
                <a:effectLst/>
                <a:latin typeface="+mn-lt"/>
                <a:ea typeface="+mn-ea"/>
                <a:cs typeface="+mn-cs"/>
              </a:rPr>
              <a:t>home_team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 eval leading_half1=if(</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&gt;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home_team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stats count by leading_half1</a:t>
            </a:r>
          </a:p>
          <a:p>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17</a:t>
            </a:fld>
            <a:endParaRPr lang="en-US"/>
          </a:p>
        </p:txBody>
      </p:sp>
    </p:spTree>
    <p:extLst>
      <p:ext uri="{BB962C8B-B14F-4D97-AF65-F5344CB8AC3E}">
        <p14:creationId xmlns:p14="http://schemas.microsoft.com/office/powerpoint/2010/main" val="334018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index="</a:t>
            </a:r>
            <a:r>
              <a:rPr lang="en-US" sz="1200" b="0" i="0" kern="1200" dirty="0" err="1">
                <a:solidFill>
                  <a:schemeClr val="tx1"/>
                </a:solidFill>
                <a:effectLst/>
                <a:latin typeface="+mn-lt"/>
                <a:ea typeface="+mn-ea"/>
                <a:cs typeface="+mn-cs"/>
              </a:rPr>
              <a:t>nfl_final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game_half</a:t>
            </a:r>
            <a:r>
              <a:rPr lang="en-US" sz="1200" b="0" i="0" kern="1200" dirty="0">
                <a:solidFill>
                  <a:schemeClr val="tx1"/>
                </a:solidFill>
                <a:effectLst/>
                <a:latin typeface="+mn-lt"/>
                <a:ea typeface="+mn-ea"/>
                <a:cs typeface="+mn-cs"/>
              </a:rPr>
              <a:t> = "Half2" | </a:t>
            </a:r>
            <a:r>
              <a:rPr lang="en-US" sz="1200" b="0" i="0" kern="1200" dirty="0" err="1">
                <a:solidFill>
                  <a:schemeClr val="tx1"/>
                </a:solidFill>
                <a:effectLst/>
                <a:latin typeface="+mn-lt"/>
                <a:ea typeface="+mn-ea"/>
                <a:cs typeface="+mn-cs"/>
              </a:rPr>
              <a:t>dedup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game_date</a:t>
            </a:r>
            <a:r>
              <a:rPr lang="en-US" sz="1200" b="0" i="0" kern="1200" dirty="0">
                <a:solidFill>
                  <a:schemeClr val="tx1"/>
                </a:solidFill>
                <a:effectLst/>
                <a:latin typeface="+mn-lt"/>
                <a:ea typeface="+mn-ea"/>
                <a:cs typeface="+mn-cs"/>
              </a:rPr>
              <a:t>| eval </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eventstats</a:t>
            </a:r>
            <a:r>
              <a:rPr lang="en-US" sz="1200" b="0" i="0" kern="1200" dirty="0">
                <a:solidFill>
                  <a:schemeClr val="tx1"/>
                </a:solidFill>
                <a:effectLst/>
                <a:latin typeface="+mn-lt"/>
                <a:ea typeface="+mn-ea"/>
                <a:cs typeface="+mn-cs"/>
              </a:rPr>
              <a:t> max(</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maxscore</a:t>
            </a:r>
            <a:r>
              <a:rPr lang="en-US" sz="1200" b="0" i="0" kern="1200" dirty="0">
                <a:solidFill>
                  <a:schemeClr val="tx1"/>
                </a:solidFill>
                <a:effectLst/>
                <a:latin typeface="+mn-lt"/>
                <a:ea typeface="+mn-ea"/>
                <a:cs typeface="+mn-cs"/>
              </a:rPr>
              <a:t> by </a:t>
            </a:r>
            <a:r>
              <a:rPr lang="en-US" sz="1200" b="0" i="0" kern="1200" dirty="0" err="1">
                <a:solidFill>
                  <a:schemeClr val="tx1"/>
                </a:solidFill>
                <a:effectLst/>
                <a:latin typeface="+mn-lt"/>
                <a:ea typeface="+mn-ea"/>
                <a:cs typeface="+mn-cs"/>
              </a:rPr>
              <a:t>game_date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 where </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maxscore</a:t>
            </a:r>
            <a:r>
              <a:rPr lang="en-US" sz="1200" b="0" i="0" kern="1200" dirty="0">
                <a:solidFill>
                  <a:schemeClr val="tx1"/>
                </a:solidFill>
                <a:effectLst/>
                <a:latin typeface="+mn-lt"/>
                <a:ea typeface="+mn-ea"/>
                <a:cs typeface="+mn-cs"/>
              </a:rPr>
              <a:t>| table </a:t>
            </a:r>
            <a:r>
              <a:rPr lang="en-US" sz="1200" b="0" i="0" kern="1200" dirty="0" err="1">
                <a:solidFill>
                  <a:schemeClr val="tx1"/>
                </a:solidFill>
                <a:effectLst/>
                <a:latin typeface="+mn-lt"/>
                <a:ea typeface="+mn-ea"/>
                <a:cs typeface="+mn-cs"/>
              </a:rPr>
              <a:t>home_team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combineScore</a:t>
            </a:r>
            <a:r>
              <a:rPr lang="en-US" sz="1200" b="0" i="0" kern="1200" dirty="0">
                <a:solidFill>
                  <a:schemeClr val="tx1"/>
                </a:solidFill>
                <a:effectLst/>
                <a:latin typeface="+mn-lt"/>
                <a:ea typeface="+mn-ea"/>
                <a:cs typeface="+mn-cs"/>
              </a:rPr>
              <a:t>| eval leading_half2=if(</a:t>
            </a:r>
            <a:r>
              <a:rPr lang="en-US" sz="1200" b="0" i="0" kern="1200" dirty="0" err="1">
                <a:solidFill>
                  <a:schemeClr val="tx1"/>
                </a:solidFill>
                <a:effectLst/>
                <a:latin typeface="+mn-lt"/>
                <a:ea typeface="+mn-ea"/>
                <a:cs typeface="+mn-cs"/>
              </a:rPr>
              <a:t>total_home_score</a:t>
            </a:r>
            <a:r>
              <a:rPr lang="en-US" sz="1200" b="0" i="0" kern="1200" dirty="0">
                <a:solidFill>
                  <a:schemeClr val="tx1"/>
                </a:solidFill>
                <a:effectLst/>
                <a:latin typeface="+mn-lt"/>
                <a:ea typeface="+mn-ea"/>
                <a:cs typeface="+mn-cs"/>
              </a:rPr>
              <a:t> &gt; </a:t>
            </a:r>
            <a:r>
              <a:rPr lang="en-US" sz="1200" b="0" i="0" kern="1200" dirty="0" err="1">
                <a:solidFill>
                  <a:schemeClr val="tx1"/>
                </a:solidFill>
                <a:effectLst/>
                <a:latin typeface="+mn-lt"/>
                <a:ea typeface="+mn-ea"/>
                <a:cs typeface="+mn-cs"/>
              </a:rPr>
              <a:t>total_away_score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home_team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away_team</a:t>
            </a:r>
            <a:r>
              <a:rPr lang="en-US" sz="1200" b="0" i="0" kern="1200" dirty="0">
                <a:solidFill>
                  <a:schemeClr val="tx1"/>
                </a:solidFill>
                <a:effectLst/>
                <a:latin typeface="+mn-lt"/>
                <a:ea typeface="+mn-ea"/>
                <a:cs typeface="+mn-cs"/>
              </a:rPr>
              <a:t>)| stats count by </a:t>
            </a:r>
            <a:r>
              <a:rPr lang="en-US" sz="1200" b="0" i="0" kern="1200" dirty="0" err="1">
                <a:solidFill>
                  <a:schemeClr val="tx1"/>
                </a:solidFill>
                <a:effectLst/>
                <a:latin typeface="+mn-lt"/>
                <a:ea typeface="+mn-ea"/>
                <a:cs typeface="+mn-cs"/>
              </a:rPr>
              <a:t>leading_half</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18</a:t>
            </a:fld>
            <a:endParaRPr lang="en-US"/>
          </a:p>
        </p:txBody>
      </p:sp>
    </p:spTree>
    <p:extLst>
      <p:ext uri="{BB962C8B-B14F-4D97-AF65-F5344CB8AC3E}">
        <p14:creationId xmlns:p14="http://schemas.microsoft.com/office/powerpoint/2010/main" val="111816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22</a:t>
            </a:fld>
            <a:endParaRPr lang="en-US"/>
          </a:p>
        </p:txBody>
      </p:sp>
    </p:spTree>
    <p:extLst>
      <p:ext uri="{BB962C8B-B14F-4D97-AF65-F5344CB8AC3E}">
        <p14:creationId xmlns:p14="http://schemas.microsoft.com/office/powerpoint/2010/main" val="22250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‘pass’ made by teams are close to each other</a:t>
            </a:r>
          </a:p>
          <a:p>
            <a:r>
              <a:rPr lang="en-US" dirty="0"/>
              <a:t>Code:</a:t>
            </a:r>
          </a:p>
          <a:p>
            <a:r>
              <a:rPr lang="en-US" dirty="0"/>
              <a:t>source="NFL Play by Play 09-18 Updated.csv"  </a:t>
            </a:r>
            <a:r>
              <a:rPr lang="en-US" dirty="0" err="1"/>
              <a:t>play_type</a:t>
            </a:r>
            <a:r>
              <a:rPr lang="en-US" dirty="0"/>
              <a:t>="pass"  | stats count by </a:t>
            </a:r>
            <a:r>
              <a:rPr lang="en-US" dirty="0" err="1"/>
              <a:t>posteam</a:t>
            </a:r>
            <a:r>
              <a:rPr lang="en-US" dirty="0"/>
              <a:t> | </a:t>
            </a:r>
            <a:r>
              <a:rPr lang="en-US" dirty="0" err="1"/>
              <a:t>sort-count|head</a:t>
            </a:r>
            <a:r>
              <a:rPr lang="en-US" dirty="0"/>
              <a:t> 20| </a:t>
            </a:r>
            <a:r>
              <a:rPr lang="en-US" dirty="0" err="1"/>
              <a:t>fillnull</a:t>
            </a:r>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4</a:t>
            </a:fld>
            <a:endParaRPr lang="en-US"/>
          </a:p>
        </p:txBody>
      </p:sp>
    </p:spTree>
    <p:extLst>
      <p:ext uri="{BB962C8B-B14F-4D97-AF65-F5344CB8AC3E}">
        <p14:creationId xmlns:p14="http://schemas.microsoft.com/office/powerpoint/2010/main" val="142479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give us best passer in each team. And top player stats in those teams are varying. One of the reason could be some team has multiple passer so the number spread out to players. It also tells that player could potentially stay in team for a long time. Longer they stay, more pass made. Top player in this graph has the least chance switch team.</a:t>
            </a:r>
          </a:p>
          <a:p>
            <a:r>
              <a:rPr lang="en-US" dirty="0"/>
              <a:t>Code:</a:t>
            </a:r>
          </a:p>
          <a:p>
            <a:r>
              <a:rPr lang="en-US" dirty="0"/>
              <a:t>source="NFL Play by Play 09-18 Updated.csv"  </a:t>
            </a:r>
            <a:r>
              <a:rPr lang="en-US" dirty="0" err="1"/>
              <a:t>posteam</a:t>
            </a:r>
            <a:r>
              <a:rPr lang="en-US" dirty="0"/>
              <a:t>="</a:t>
            </a:r>
            <a:r>
              <a:rPr lang="en-US" dirty="0" err="1"/>
              <a:t>hou</a:t>
            </a:r>
            <a:r>
              <a:rPr lang="en-US" dirty="0"/>
              <a:t>"  </a:t>
            </a:r>
            <a:r>
              <a:rPr lang="en-US" dirty="0" err="1"/>
              <a:t>play_type</a:t>
            </a:r>
            <a:r>
              <a:rPr lang="en-US" dirty="0"/>
              <a:t>="pass"  | chart count by </a:t>
            </a:r>
            <a:r>
              <a:rPr lang="en-US" dirty="0" err="1"/>
              <a:t>receiver_player_name</a:t>
            </a:r>
            <a:r>
              <a:rPr lang="en-US" dirty="0"/>
              <a:t> | sort - count| head 1 | append[search source="NFL Play by Play 09-18 Updated.csv"  </a:t>
            </a:r>
            <a:r>
              <a:rPr lang="en-US" dirty="0" err="1"/>
              <a:t>posteam</a:t>
            </a:r>
            <a:r>
              <a:rPr lang="en-US" dirty="0"/>
              <a:t>="dal"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="det"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="no"  </a:t>
            </a:r>
            <a:r>
              <a:rPr lang="en-US" dirty="0" err="1"/>
              <a:t>play_type</a:t>
            </a:r>
            <a:r>
              <a:rPr lang="en-US" dirty="0"/>
              <a:t>="pass"  | chart count by </a:t>
            </a:r>
            <a:r>
              <a:rPr lang="en-US" dirty="0" err="1"/>
              <a:t>receiver_player_name</a:t>
            </a:r>
            <a:r>
              <a:rPr lang="en-US" dirty="0"/>
              <a:t> | sort - count| head 1] | append[search source="NFL Play by Play 09-18 Updated.csv"  </a:t>
            </a:r>
            <a:r>
              <a:rPr lang="en-US" dirty="0" err="1"/>
              <a:t>posteam</a:t>
            </a:r>
            <a:r>
              <a:rPr lang="en-US" dirty="0"/>
              <a:t>="IND"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="ATL"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="NE"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="PHI"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="ARI"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="GB"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="PIT"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="BAL"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="DEN"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="NYG"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="OAK"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="TB"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="CIN"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="WAS"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="MIA"  </a:t>
            </a:r>
            <a:r>
              <a:rPr lang="en-US" dirty="0" err="1"/>
              <a:t>play_type</a:t>
            </a:r>
            <a:r>
              <a:rPr lang="en-US" dirty="0"/>
              <a:t>="pass"  | chart count by </a:t>
            </a:r>
            <a:r>
              <a:rPr lang="en-US" dirty="0" err="1"/>
              <a:t>receiver_player_name</a:t>
            </a:r>
            <a:r>
              <a:rPr lang="en-US" dirty="0"/>
              <a:t> | sort - count| head 1]| append[search source="NFL Play by Play 09-18 Updated.csv"  </a:t>
            </a:r>
            <a:r>
              <a:rPr lang="en-US" dirty="0" err="1"/>
              <a:t>posteam</a:t>
            </a:r>
            <a:r>
              <a:rPr lang="en-US" dirty="0"/>
              <a:t>="MIN"  </a:t>
            </a:r>
            <a:r>
              <a:rPr lang="en-US" dirty="0" err="1"/>
              <a:t>play_type</a:t>
            </a:r>
            <a:r>
              <a:rPr lang="en-US" dirty="0"/>
              <a:t>="pass"  | chart count by </a:t>
            </a:r>
            <a:r>
              <a:rPr lang="en-US" dirty="0" err="1"/>
              <a:t>receiver_player_name</a:t>
            </a:r>
            <a:r>
              <a:rPr lang="en-US" dirty="0"/>
              <a:t> | sort - count| head 1]|replace "</a:t>
            </a:r>
            <a:r>
              <a:rPr lang="en-US" dirty="0" err="1"/>
              <a:t>J.Witten</a:t>
            </a:r>
            <a:r>
              <a:rPr lang="en-US" dirty="0"/>
              <a:t>" WITH "</a:t>
            </a:r>
            <a:r>
              <a:rPr lang="en-US" dirty="0" err="1"/>
              <a:t>DAL_J.Witten</a:t>
            </a:r>
            <a:r>
              <a:rPr lang="en-US" dirty="0"/>
              <a:t>" IN </a:t>
            </a:r>
            <a:r>
              <a:rPr lang="en-US" dirty="0" err="1"/>
              <a:t>receiver_player_name</a:t>
            </a:r>
            <a:r>
              <a:rPr lang="en-US" dirty="0"/>
              <a:t> |replace "</a:t>
            </a:r>
            <a:r>
              <a:rPr lang="en-US" dirty="0" err="1"/>
              <a:t>D.Hopkins</a:t>
            </a:r>
            <a:r>
              <a:rPr lang="en-US" dirty="0"/>
              <a:t>" WITH "</a:t>
            </a:r>
            <a:r>
              <a:rPr lang="en-US" dirty="0" err="1"/>
              <a:t>HOU_D.Hopkins</a:t>
            </a:r>
            <a:r>
              <a:rPr lang="en-US" dirty="0"/>
              <a:t>" IN </a:t>
            </a:r>
            <a:r>
              <a:rPr lang="en-US" dirty="0" err="1"/>
              <a:t>receiver_player_name|replace</a:t>
            </a:r>
            <a:r>
              <a:rPr lang="en-US" dirty="0"/>
              <a:t> "</a:t>
            </a:r>
            <a:r>
              <a:rPr lang="en-US" dirty="0" err="1"/>
              <a:t>C.Johnson</a:t>
            </a:r>
            <a:r>
              <a:rPr lang="en-US" dirty="0"/>
              <a:t>" WITH "</a:t>
            </a:r>
            <a:r>
              <a:rPr lang="en-US" dirty="0" err="1"/>
              <a:t>DET_J.Witten</a:t>
            </a:r>
            <a:r>
              <a:rPr lang="en-US" dirty="0"/>
              <a:t>" IN </a:t>
            </a:r>
            <a:r>
              <a:rPr lang="en-US" dirty="0" err="1"/>
              <a:t>receiver_player_name</a:t>
            </a:r>
            <a:r>
              <a:rPr lang="en-US" dirty="0"/>
              <a:t>| replace "</a:t>
            </a:r>
            <a:r>
              <a:rPr lang="en-US" dirty="0" err="1"/>
              <a:t>M.Colston</a:t>
            </a:r>
            <a:r>
              <a:rPr lang="en-US" dirty="0"/>
              <a:t>" WITH "</a:t>
            </a:r>
            <a:r>
              <a:rPr lang="en-US" dirty="0" err="1"/>
              <a:t>NO_M.Colston</a:t>
            </a:r>
            <a:r>
              <a:rPr lang="en-US" dirty="0"/>
              <a:t>" IN </a:t>
            </a:r>
            <a:r>
              <a:rPr lang="en-US" dirty="0" err="1"/>
              <a:t>receiver_player_name|replace</a:t>
            </a:r>
            <a:r>
              <a:rPr lang="en-US" dirty="0"/>
              <a:t> "</a:t>
            </a:r>
            <a:r>
              <a:rPr lang="en-US" dirty="0" err="1"/>
              <a:t>T.Hilton</a:t>
            </a:r>
            <a:r>
              <a:rPr lang="en-US" dirty="0"/>
              <a:t>" WITH "</a:t>
            </a:r>
            <a:r>
              <a:rPr lang="en-US" dirty="0" err="1"/>
              <a:t>IND_T.Hilton</a:t>
            </a:r>
            <a:r>
              <a:rPr lang="en-US" dirty="0"/>
              <a:t>" IN </a:t>
            </a:r>
            <a:r>
              <a:rPr lang="en-US" dirty="0" err="1"/>
              <a:t>receiver_player_name|replace</a:t>
            </a:r>
            <a:r>
              <a:rPr lang="en-US" dirty="0"/>
              <a:t> "</a:t>
            </a:r>
            <a:r>
              <a:rPr lang="en-US" dirty="0" err="1"/>
              <a:t>R.White</a:t>
            </a:r>
            <a:r>
              <a:rPr lang="en-US" dirty="0"/>
              <a:t>" WITH "</a:t>
            </a:r>
            <a:r>
              <a:rPr lang="en-US" dirty="0" err="1"/>
              <a:t>ATL_R.White</a:t>
            </a:r>
            <a:r>
              <a:rPr lang="en-US" dirty="0"/>
              <a:t>" IN </a:t>
            </a:r>
            <a:r>
              <a:rPr lang="en-US" dirty="0" err="1"/>
              <a:t>receiver_player_name|replace</a:t>
            </a:r>
            <a:r>
              <a:rPr lang="en-US" dirty="0"/>
              <a:t> "</a:t>
            </a:r>
            <a:r>
              <a:rPr lang="en-US" dirty="0" err="1"/>
              <a:t>R.Gronkowski</a:t>
            </a:r>
            <a:r>
              <a:rPr lang="en-US" dirty="0"/>
              <a:t>" WITH "</a:t>
            </a:r>
            <a:r>
              <a:rPr lang="en-US" dirty="0" err="1"/>
              <a:t>NE_R.Gronkowski</a:t>
            </a:r>
            <a:r>
              <a:rPr lang="en-US" dirty="0"/>
              <a:t>" IN </a:t>
            </a:r>
            <a:r>
              <a:rPr lang="en-US" dirty="0" err="1"/>
              <a:t>receiver_player_name|replace</a:t>
            </a:r>
            <a:r>
              <a:rPr lang="en-US" dirty="0"/>
              <a:t> "</a:t>
            </a:r>
            <a:r>
              <a:rPr lang="en-US" dirty="0" err="1"/>
              <a:t>Z.Ertz</a:t>
            </a:r>
            <a:r>
              <a:rPr lang="en-US" dirty="0"/>
              <a:t>" WITH "</a:t>
            </a:r>
            <a:r>
              <a:rPr lang="en-US" dirty="0" err="1"/>
              <a:t>PHI_Z.Ertz</a:t>
            </a:r>
            <a:r>
              <a:rPr lang="en-US" dirty="0"/>
              <a:t>" IN </a:t>
            </a:r>
            <a:r>
              <a:rPr lang="en-US" dirty="0" err="1"/>
              <a:t>receiver_player_name|replace</a:t>
            </a:r>
            <a:r>
              <a:rPr lang="en-US" dirty="0"/>
              <a:t> "</a:t>
            </a:r>
            <a:r>
              <a:rPr lang="en-US" dirty="0" err="1"/>
              <a:t>L.Fitzgerald</a:t>
            </a:r>
            <a:r>
              <a:rPr lang="en-US" dirty="0"/>
              <a:t>" WITH "</a:t>
            </a:r>
            <a:r>
              <a:rPr lang="en-US" dirty="0" err="1"/>
              <a:t>ARI_L.Fitzgerald</a:t>
            </a:r>
            <a:r>
              <a:rPr lang="en-US" dirty="0"/>
              <a:t>" IN </a:t>
            </a:r>
            <a:r>
              <a:rPr lang="en-US" dirty="0" err="1"/>
              <a:t>receiver_player_name|replace</a:t>
            </a:r>
            <a:r>
              <a:rPr lang="en-US" dirty="0"/>
              <a:t> "</a:t>
            </a:r>
            <a:r>
              <a:rPr lang="en-US" dirty="0" err="1"/>
              <a:t>J.Nelson</a:t>
            </a:r>
            <a:r>
              <a:rPr lang="en-US" dirty="0"/>
              <a:t>" WITH "</a:t>
            </a:r>
            <a:r>
              <a:rPr lang="en-US" dirty="0" err="1"/>
              <a:t>GB_J.Nelson</a:t>
            </a:r>
            <a:r>
              <a:rPr lang="en-US" dirty="0"/>
              <a:t>" IN </a:t>
            </a:r>
            <a:r>
              <a:rPr lang="en-US" dirty="0" err="1"/>
              <a:t>receiver_player_name|replace</a:t>
            </a:r>
            <a:r>
              <a:rPr lang="en-US" dirty="0"/>
              <a:t> "</a:t>
            </a:r>
            <a:r>
              <a:rPr lang="en-US" dirty="0" err="1"/>
              <a:t>A.Brown</a:t>
            </a:r>
            <a:r>
              <a:rPr lang="en-US" dirty="0"/>
              <a:t>" WITH "</a:t>
            </a:r>
            <a:r>
              <a:rPr lang="en-US" dirty="0" err="1"/>
              <a:t>PIT_A.Brown</a:t>
            </a:r>
            <a:r>
              <a:rPr lang="en-US" dirty="0"/>
              <a:t>" IN </a:t>
            </a:r>
            <a:r>
              <a:rPr lang="en-US" dirty="0" err="1"/>
              <a:t>receiver_player_name|replace</a:t>
            </a:r>
            <a:r>
              <a:rPr lang="en-US" dirty="0"/>
              <a:t> "</a:t>
            </a:r>
            <a:r>
              <a:rPr lang="en-US" dirty="0" err="1"/>
              <a:t>R.Rice</a:t>
            </a:r>
            <a:r>
              <a:rPr lang="en-US" dirty="0"/>
              <a:t>" WITH "</a:t>
            </a:r>
            <a:r>
              <a:rPr lang="en-US" dirty="0" err="1"/>
              <a:t>BAL_R.Rice</a:t>
            </a:r>
            <a:r>
              <a:rPr lang="en-US" dirty="0"/>
              <a:t>" IN </a:t>
            </a:r>
            <a:r>
              <a:rPr lang="en-US" dirty="0" err="1"/>
              <a:t>receiver_player_name|replace</a:t>
            </a:r>
            <a:r>
              <a:rPr lang="en-US" dirty="0"/>
              <a:t> "</a:t>
            </a:r>
            <a:r>
              <a:rPr lang="en-US" dirty="0" err="1"/>
              <a:t>D.Thomas</a:t>
            </a:r>
            <a:r>
              <a:rPr lang="en-US" dirty="0"/>
              <a:t>" WITH "</a:t>
            </a:r>
            <a:r>
              <a:rPr lang="en-US" dirty="0" err="1"/>
              <a:t>DEN_D.Thomas</a:t>
            </a:r>
            <a:r>
              <a:rPr lang="en-US" dirty="0"/>
              <a:t>" IN </a:t>
            </a:r>
            <a:r>
              <a:rPr lang="en-US" dirty="0" err="1"/>
              <a:t>receiver_player_name|replace</a:t>
            </a:r>
            <a:r>
              <a:rPr lang="en-US" dirty="0"/>
              <a:t> "</a:t>
            </a:r>
            <a:r>
              <a:rPr lang="en-US" dirty="0" err="1"/>
              <a:t>H.Nicks</a:t>
            </a:r>
            <a:r>
              <a:rPr lang="en-US" dirty="0"/>
              <a:t>" WITH "</a:t>
            </a:r>
            <a:r>
              <a:rPr lang="en-US" dirty="0" err="1"/>
              <a:t>NYG_H.Nicks</a:t>
            </a:r>
            <a:r>
              <a:rPr lang="en-US" dirty="0"/>
              <a:t>" IN </a:t>
            </a:r>
            <a:r>
              <a:rPr lang="en-US" dirty="0" err="1"/>
              <a:t>receiver_player_name|replace</a:t>
            </a:r>
            <a:r>
              <a:rPr lang="en-US" dirty="0"/>
              <a:t> "</a:t>
            </a:r>
            <a:r>
              <a:rPr lang="en-US" dirty="0" err="1"/>
              <a:t>M.Crabtree</a:t>
            </a:r>
            <a:r>
              <a:rPr lang="en-US" dirty="0"/>
              <a:t>" WITH "</a:t>
            </a:r>
            <a:r>
              <a:rPr lang="en-US" dirty="0" err="1"/>
              <a:t>OAK_M.Crabtree</a:t>
            </a:r>
            <a:r>
              <a:rPr lang="en-US" dirty="0"/>
              <a:t>" IN </a:t>
            </a:r>
            <a:r>
              <a:rPr lang="en-US" dirty="0" err="1"/>
              <a:t>receiver_player_name|replace</a:t>
            </a:r>
            <a:r>
              <a:rPr lang="en-US" dirty="0"/>
              <a:t> "</a:t>
            </a:r>
            <a:r>
              <a:rPr lang="en-US" dirty="0" err="1"/>
              <a:t>M.Evans</a:t>
            </a:r>
            <a:r>
              <a:rPr lang="en-US" dirty="0"/>
              <a:t>" WITH "</a:t>
            </a:r>
            <a:r>
              <a:rPr lang="en-US" dirty="0" err="1"/>
              <a:t>TB_M.Evans</a:t>
            </a:r>
            <a:r>
              <a:rPr lang="en-US" dirty="0"/>
              <a:t>" IN </a:t>
            </a:r>
            <a:r>
              <a:rPr lang="en-US" dirty="0" err="1"/>
              <a:t>receiver_player_name|replace</a:t>
            </a:r>
            <a:r>
              <a:rPr lang="en-US" dirty="0"/>
              <a:t> "</a:t>
            </a:r>
            <a:r>
              <a:rPr lang="en-US" dirty="0" err="1"/>
              <a:t>P.Garcon</a:t>
            </a:r>
            <a:r>
              <a:rPr lang="en-US" dirty="0"/>
              <a:t>" WITH "</a:t>
            </a:r>
            <a:r>
              <a:rPr lang="en-US" dirty="0" err="1"/>
              <a:t>WAS_P.Garcon</a:t>
            </a:r>
            <a:r>
              <a:rPr lang="en-US" dirty="0"/>
              <a:t>" IN </a:t>
            </a:r>
            <a:r>
              <a:rPr lang="en-US" dirty="0" err="1"/>
              <a:t>receiver_player_name|replace</a:t>
            </a:r>
            <a:r>
              <a:rPr lang="en-US" dirty="0"/>
              <a:t> "</a:t>
            </a:r>
            <a:r>
              <a:rPr lang="en-US" dirty="0" err="1"/>
              <a:t>J.Landry</a:t>
            </a:r>
            <a:r>
              <a:rPr lang="en-US" dirty="0"/>
              <a:t>" WITH "</a:t>
            </a:r>
            <a:r>
              <a:rPr lang="en-US" dirty="0" err="1"/>
              <a:t>MIA_Landry</a:t>
            </a:r>
            <a:r>
              <a:rPr lang="en-US" dirty="0"/>
              <a:t>" IN </a:t>
            </a:r>
            <a:r>
              <a:rPr lang="en-US" dirty="0" err="1"/>
              <a:t>receiver_player_name</a:t>
            </a:r>
            <a:r>
              <a:rPr lang="en-US" dirty="0"/>
              <a:t>| replace "</a:t>
            </a:r>
            <a:r>
              <a:rPr lang="en-US" dirty="0" err="1"/>
              <a:t>A.Green</a:t>
            </a:r>
            <a:r>
              <a:rPr lang="en-US" dirty="0"/>
              <a:t>" WITH "</a:t>
            </a:r>
            <a:r>
              <a:rPr lang="en-US" dirty="0" err="1"/>
              <a:t>CIN_A.Green</a:t>
            </a:r>
            <a:r>
              <a:rPr lang="en-US" dirty="0"/>
              <a:t>" IN </a:t>
            </a:r>
            <a:r>
              <a:rPr lang="en-US" dirty="0" err="1"/>
              <a:t>receiver_player_name|replace</a:t>
            </a:r>
            <a:r>
              <a:rPr lang="en-US" dirty="0"/>
              <a:t> "</a:t>
            </a:r>
            <a:r>
              <a:rPr lang="en-US" dirty="0" err="1"/>
              <a:t>K.Rudolph</a:t>
            </a:r>
            <a:r>
              <a:rPr lang="en-US" dirty="0"/>
              <a:t>" WITH "</a:t>
            </a:r>
            <a:r>
              <a:rPr lang="en-US" dirty="0" err="1"/>
              <a:t>MIN_K.Rudolph</a:t>
            </a:r>
            <a:r>
              <a:rPr lang="en-US" dirty="0"/>
              <a:t>" IN </a:t>
            </a:r>
            <a:r>
              <a:rPr lang="en-US" dirty="0" err="1"/>
              <a:t>receiver_player_name|sort-count</a:t>
            </a:r>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5</a:t>
            </a:fld>
            <a:endParaRPr lang="en-US"/>
          </a:p>
        </p:txBody>
      </p:sp>
    </p:spTree>
    <p:extLst>
      <p:ext uri="{BB962C8B-B14F-4D97-AF65-F5344CB8AC3E}">
        <p14:creationId xmlns:p14="http://schemas.microsoft.com/office/powerpoint/2010/main" val="185873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concept for run play. Team stats are close.</a:t>
            </a:r>
          </a:p>
          <a:p>
            <a:r>
              <a:rPr lang="en-US" dirty="0"/>
              <a:t>Code:</a:t>
            </a:r>
          </a:p>
          <a:p>
            <a:r>
              <a:rPr lang="en-US" dirty="0"/>
              <a:t>source="NFL Play by Play 09-18 Updated.csv"  </a:t>
            </a:r>
            <a:r>
              <a:rPr lang="en-US" dirty="0" err="1"/>
              <a:t>play_type</a:t>
            </a:r>
            <a:r>
              <a:rPr lang="en-US" dirty="0"/>
              <a:t>="run"  | stats count by </a:t>
            </a:r>
            <a:r>
              <a:rPr lang="en-US" dirty="0" err="1"/>
              <a:t>posteam</a:t>
            </a:r>
            <a:r>
              <a:rPr lang="en-US" dirty="0"/>
              <a:t> | </a:t>
            </a:r>
            <a:r>
              <a:rPr lang="en-US" dirty="0" err="1"/>
              <a:t>sort-count|head</a:t>
            </a:r>
            <a:r>
              <a:rPr lang="en-US" dirty="0"/>
              <a:t> 20</a:t>
            </a:r>
          </a:p>
        </p:txBody>
      </p:sp>
      <p:sp>
        <p:nvSpPr>
          <p:cNvPr id="4" name="Slide Number Placeholder 3"/>
          <p:cNvSpPr>
            <a:spLocks noGrp="1"/>
          </p:cNvSpPr>
          <p:nvPr>
            <p:ph type="sldNum" sz="quarter" idx="5"/>
          </p:nvPr>
        </p:nvSpPr>
        <p:spPr/>
        <p:txBody>
          <a:bodyPr/>
          <a:lstStyle/>
          <a:p>
            <a:fld id="{6AC0DA1C-5424-4644-879C-3210A920F57F}" type="slidenum">
              <a:rPr lang="en-US" smtClean="0"/>
              <a:t>6</a:t>
            </a:fld>
            <a:endParaRPr lang="en-US"/>
          </a:p>
        </p:txBody>
      </p:sp>
    </p:spTree>
    <p:extLst>
      <p:ext uri="{BB962C8B-B14F-4D97-AF65-F5344CB8AC3E}">
        <p14:creationId xmlns:p14="http://schemas.microsoft.com/office/powerpoint/2010/main" val="346004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player stats varies as we have discussed earlier.</a:t>
            </a:r>
          </a:p>
          <a:p>
            <a:r>
              <a:rPr lang="en-US" dirty="0"/>
              <a:t>Code:</a:t>
            </a:r>
          </a:p>
          <a:p>
            <a:r>
              <a:rPr lang="en-US" dirty="0"/>
              <a:t>source="NFL Play by Play 09-18 Updated.csv"  </a:t>
            </a:r>
            <a:r>
              <a:rPr lang="en-US" dirty="0" err="1"/>
              <a:t>posteam</a:t>
            </a:r>
            <a:r>
              <a:rPr lang="en-US" dirty="0"/>
              <a:t>="</a:t>
            </a:r>
            <a:r>
              <a:rPr lang="en-US" dirty="0" err="1"/>
              <a:t>nyj</a:t>
            </a:r>
            <a:r>
              <a:rPr lang="en-US" dirty="0"/>
              <a:t>"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="car"  </a:t>
            </a:r>
            <a:r>
              <a:rPr lang="en-US" dirty="0" err="1"/>
              <a:t>play_type</a:t>
            </a:r>
            <a:r>
              <a:rPr lang="en-US" dirty="0"/>
              <a:t>="run"  | chart count by </a:t>
            </a:r>
            <a:r>
              <a:rPr lang="en-US" dirty="0" err="1"/>
              <a:t>rusher_player_name</a:t>
            </a:r>
            <a:r>
              <a:rPr lang="en-US" dirty="0"/>
              <a:t> | sort - count| head 1] |append[search source="NFL Play by Play 09-18 Updated.csv"  </a:t>
            </a:r>
            <a:r>
              <a:rPr lang="en-US" dirty="0" err="1"/>
              <a:t>posteam</a:t>
            </a:r>
            <a:r>
              <a:rPr lang="en-US" dirty="0"/>
              <a:t>="</a:t>
            </a:r>
            <a:r>
              <a:rPr lang="en-US" dirty="0" err="1"/>
              <a:t>hou</a:t>
            </a:r>
            <a:r>
              <a:rPr lang="en-US" dirty="0"/>
              <a:t>"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a:t>
            </a:r>
            <a:r>
              <a:rPr lang="en-US" dirty="0" err="1"/>
              <a:t>buf</a:t>
            </a:r>
            <a:r>
              <a:rPr lang="en-US" dirty="0"/>
              <a:t>"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="sea"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="ne"  </a:t>
            </a:r>
            <a:r>
              <a:rPr lang="en-US" dirty="0" err="1"/>
              <a:t>play_type</a:t>
            </a:r>
            <a:r>
              <a:rPr lang="en-US" dirty="0"/>
              <a:t>="run"  | chart count by </a:t>
            </a:r>
            <a:r>
              <a:rPr lang="en-US" dirty="0" err="1"/>
              <a:t>rusher_player_name</a:t>
            </a:r>
            <a:r>
              <a:rPr lang="en-US" dirty="0"/>
              <a:t> | sort - count| head 1] |append [search source="NFL Play by Play 09-18 Updated.csv"  </a:t>
            </a:r>
            <a:r>
              <a:rPr lang="en-US" dirty="0" err="1"/>
              <a:t>posteam</a:t>
            </a:r>
            <a:r>
              <a:rPr lang="en-US" dirty="0"/>
              <a:t>="kc"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="sf"  </a:t>
            </a:r>
            <a:r>
              <a:rPr lang="en-US" dirty="0" err="1"/>
              <a:t>play_type</a:t>
            </a:r>
            <a:r>
              <a:rPr lang="en-US" dirty="0"/>
              <a:t>="run"  | chart count by </a:t>
            </a:r>
            <a:r>
              <a:rPr lang="en-US" dirty="0" err="1"/>
              <a:t>rusher_player_name</a:t>
            </a:r>
            <a:r>
              <a:rPr lang="en-US" dirty="0"/>
              <a:t> | sort - count| head 1]| append [search source="NFL Play by Play 09-18 Updated.csv"  </a:t>
            </a:r>
            <a:r>
              <a:rPr lang="en-US" dirty="0" err="1"/>
              <a:t>posteam</a:t>
            </a:r>
            <a:r>
              <a:rPr lang="en-US" dirty="0"/>
              <a:t>="</a:t>
            </a:r>
            <a:r>
              <a:rPr lang="en-US" dirty="0" err="1"/>
              <a:t>cin</a:t>
            </a:r>
            <a:r>
              <a:rPr lang="en-US" dirty="0"/>
              <a:t>"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a:t>
            </a:r>
            <a:r>
              <a:rPr lang="en-US" dirty="0" err="1"/>
              <a:t>bal</a:t>
            </a:r>
            <a:r>
              <a:rPr lang="en-US" dirty="0"/>
              <a:t>"  </a:t>
            </a:r>
            <a:r>
              <a:rPr lang="en-US" dirty="0" err="1"/>
              <a:t>play_type</a:t>
            </a:r>
            <a:r>
              <a:rPr lang="en-US" dirty="0"/>
              <a:t>="run"  | chart count by </a:t>
            </a:r>
            <a:r>
              <a:rPr lang="en-US" dirty="0" err="1"/>
              <a:t>rusher_player_name</a:t>
            </a:r>
            <a:r>
              <a:rPr lang="en-US" dirty="0"/>
              <a:t> | sort - count| head 1]|append[search source="NFL Play by Play 09-18 Updated.csv"  </a:t>
            </a:r>
            <a:r>
              <a:rPr lang="en-US" dirty="0" err="1"/>
              <a:t>posteam</a:t>
            </a:r>
            <a:r>
              <a:rPr lang="en-US" dirty="0"/>
              <a:t>="den"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="phi"  </a:t>
            </a:r>
            <a:r>
              <a:rPr lang="en-US" dirty="0" err="1"/>
              <a:t>play_type</a:t>
            </a:r>
            <a:r>
              <a:rPr lang="en-US" dirty="0"/>
              <a:t>="run"  | chart count by </a:t>
            </a:r>
            <a:r>
              <a:rPr lang="en-US" dirty="0" err="1"/>
              <a:t>rusher_player_name</a:t>
            </a:r>
            <a:r>
              <a:rPr lang="en-US" dirty="0"/>
              <a:t> | sort - count| head 1] | append[ search source="NFL Play by Play 09-18 Updated.csv"  </a:t>
            </a:r>
            <a:r>
              <a:rPr lang="en-US" dirty="0" err="1"/>
              <a:t>posteam</a:t>
            </a:r>
            <a:r>
              <a:rPr lang="en-US" dirty="0"/>
              <a:t>="min"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="dal"  </a:t>
            </a:r>
            <a:r>
              <a:rPr lang="en-US" dirty="0" err="1"/>
              <a:t>play_type</a:t>
            </a:r>
            <a:r>
              <a:rPr lang="en-US" dirty="0"/>
              <a:t>="run"  | chart count by </a:t>
            </a:r>
            <a:r>
              <a:rPr lang="en-US" dirty="0" err="1"/>
              <a:t>rusher_player_name</a:t>
            </a:r>
            <a:r>
              <a:rPr lang="en-US" dirty="0"/>
              <a:t> | sort - count| head 1] |append[ search source="NFL Play by Play 09-18 Updated.csv"  </a:t>
            </a:r>
            <a:r>
              <a:rPr lang="en-US" dirty="0" err="1"/>
              <a:t>posteam</a:t>
            </a:r>
            <a:r>
              <a:rPr lang="en-US" dirty="0"/>
              <a:t>="ten"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="chi"  </a:t>
            </a:r>
            <a:r>
              <a:rPr lang="en-US" dirty="0" err="1"/>
              <a:t>play_type</a:t>
            </a:r>
            <a:r>
              <a:rPr lang="en-US" dirty="0"/>
              <a:t>="run"  | chart count by </a:t>
            </a:r>
            <a:r>
              <a:rPr lang="en-US" dirty="0" err="1"/>
              <a:t>rusher_player_name</a:t>
            </a:r>
            <a:r>
              <a:rPr lang="en-US" dirty="0"/>
              <a:t> | sort - count| head 1]| append[search source="NFL Play by Play 09-18 Updated.csv"  </a:t>
            </a:r>
            <a:r>
              <a:rPr lang="en-US" dirty="0" err="1"/>
              <a:t>posteam</a:t>
            </a:r>
            <a:r>
              <a:rPr lang="en-US" dirty="0"/>
              <a:t>="NO"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="was"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="pit"  </a:t>
            </a:r>
            <a:r>
              <a:rPr lang="en-US" dirty="0" err="1"/>
              <a:t>play_type</a:t>
            </a:r>
            <a:r>
              <a:rPr lang="en-US" dirty="0"/>
              <a:t>="run"  | chart count by </a:t>
            </a:r>
            <a:r>
              <a:rPr lang="en-US" dirty="0" err="1"/>
              <a:t>rusher_player_name</a:t>
            </a:r>
            <a:r>
              <a:rPr lang="en-US" dirty="0"/>
              <a:t> | sort - count| head 1 ]| append[search source="NFL Play by Play 09-18 Updated.csv"  </a:t>
            </a:r>
            <a:r>
              <a:rPr lang="en-US" dirty="0" err="1"/>
              <a:t>posteam</a:t>
            </a:r>
            <a:r>
              <a:rPr lang="en-US" dirty="0"/>
              <a:t>="</a:t>
            </a:r>
            <a:r>
              <a:rPr lang="en-US" dirty="0" err="1"/>
              <a:t>cle</a:t>
            </a:r>
            <a:r>
              <a:rPr lang="en-US" dirty="0"/>
              <a:t>"  </a:t>
            </a:r>
            <a:r>
              <a:rPr lang="en-US" dirty="0" err="1"/>
              <a:t>play_type</a:t>
            </a:r>
            <a:r>
              <a:rPr lang="en-US" dirty="0"/>
              <a:t>="run"  | chart count by </a:t>
            </a:r>
            <a:r>
              <a:rPr lang="en-US" dirty="0" err="1"/>
              <a:t>rusher_player_name</a:t>
            </a:r>
            <a:r>
              <a:rPr lang="en-US" dirty="0"/>
              <a:t> | sort - count| head 1] |replace "</a:t>
            </a:r>
            <a:r>
              <a:rPr lang="en-US" dirty="0" err="1"/>
              <a:t>L.Bell</a:t>
            </a:r>
            <a:r>
              <a:rPr lang="en-US" dirty="0"/>
              <a:t>" WITH "</a:t>
            </a:r>
            <a:r>
              <a:rPr lang="en-US" dirty="0" err="1"/>
              <a:t>PIT_L.Bell</a:t>
            </a:r>
            <a:r>
              <a:rPr lang="en-US" dirty="0"/>
              <a:t>" IN </a:t>
            </a:r>
            <a:r>
              <a:rPr lang="en-US" dirty="0" err="1"/>
              <a:t>rusher_player_name|replace</a:t>
            </a:r>
            <a:r>
              <a:rPr lang="en-US" dirty="0"/>
              <a:t> "</a:t>
            </a:r>
            <a:r>
              <a:rPr lang="en-US" dirty="0" err="1"/>
              <a:t>I.Crowell</a:t>
            </a:r>
            <a:r>
              <a:rPr lang="en-US" dirty="0"/>
              <a:t>" WITH "</a:t>
            </a:r>
            <a:r>
              <a:rPr lang="en-US" dirty="0" err="1"/>
              <a:t>CLE_I.Crowell</a:t>
            </a:r>
            <a:r>
              <a:rPr lang="en-US" dirty="0"/>
              <a:t>" IN </a:t>
            </a:r>
            <a:r>
              <a:rPr lang="en-US" dirty="0" err="1"/>
              <a:t>rusher_player_name|replace</a:t>
            </a:r>
            <a:r>
              <a:rPr lang="en-US" dirty="0"/>
              <a:t> "</a:t>
            </a:r>
            <a:r>
              <a:rPr lang="en-US" dirty="0" err="1"/>
              <a:t>M.Ingram</a:t>
            </a:r>
            <a:r>
              <a:rPr lang="en-US" dirty="0"/>
              <a:t>" WITH "</a:t>
            </a:r>
            <a:r>
              <a:rPr lang="en-US" dirty="0" err="1"/>
              <a:t>NO_C.M.Ingram</a:t>
            </a:r>
            <a:r>
              <a:rPr lang="en-US" dirty="0"/>
              <a:t>" IN </a:t>
            </a:r>
            <a:r>
              <a:rPr lang="en-US" dirty="0" err="1"/>
              <a:t>rusher_player_name|replace</a:t>
            </a:r>
            <a:r>
              <a:rPr lang="en-US" dirty="0"/>
              <a:t> "</a:t>
            </a:r>
            <a:r>
              <a:rPr lang="en-US" dirty="0" err="1"/>
              <a:t>A.Morris</a:t>
            </a:r>
            <a:r>
              <a:rPr lang="en-US" dirty="0"/>
              <a:t>" WITH "</a:t>
            </a:r>
            <a:r>
              <a:rPr lang="en-US" dirty="0" err="1"/>
              <a:t>WAS_A.Morris</a:t>
            </a:r>
            <a:r>
              <a:rPr lang="en-US" dirty="0"/>
              <a:t>" IN </a:t>
            </a:r>
            <a:r>
              <a:rPr lang="en-US" dirty="0" err="1"/>
              <a:t>rusher_player_name</a:t>
            </a:r>
            <a:r>
              <a:rPr lang="en-US" dirty="0"/>
              <a:t> |replace "</a:t>
            </a:r>
            <a:r>
              <a:rPr lang="en-US" dirty="0" err="1"/>
              <a:t>C.Johnson</a:t>
            </a:r>
            <a:r>
              <a:rPr lang="en-US" dirty="0"/>
              <a:t>" WITH "</a:t>
            </a:r>
            <a:r>
              <a:rPr lang="en-US" dirty="0" err="1"/>
              <a:t>TEN_C.Johnson</a:t>
            </a:r>
            <a:r>
              <a:rPr lang="en-US" dirty="0"/>
              <a:t>" IN </a:t>
            </a:r>
            <a:r>
              <a:rPr lang="en-US" dirty="0" err="1"/>
              <a:t>rusher_player_name|replace</a:t>
            </a:r>
            <a:r>
              <a:rPr lang="en-US" dirty="0"/>
              <a:t> "</a:t>
            </a:r>
            <a:r>
              <a:rPr lang="en-US" dirty="0" err="1"/>
              <a:t>M.Forte</a:t>
            </a:r>
            <a:r>
              <a:rPr lang="en-US" dirty="0"/>
              <a:t>" WITH "</a:t>
            </a:r>
            <a:r>
              <a:rPr lang="en-US" dirty="0" err="1"/>
              <a:t>CHI.M.Forte</a:t>
            </a:r>
            <a:r>
              <a:rPr lang="en-US" dirty="0"/>
              <a:t>" IN </a:t>
            </a:r>
            <a:r>
              <a:rPr lang="en-US" dirty="0" err="1"/>
              <a:t>rusher_player_name|replace</a:t>
            </a:r>
            <a:r>
              <a:rPr lang="en-US" dirty="0"/>
              <a:t> "</a:t>
            </a:r>
            <a:r>
              <a:rPr lang="en-US" dirty="0" err="1"/>
              <a:t>A.Peterson</a:t>
            </a:r>
            <a:r>
              <a:rPr lang="en-US" dirty="0"/>
              <a:t>" WITH "</a:t>
            </a:r>
            <a:r>
              <a:rPr lang="en-US" dirty="0" err="1"/>
              <a:t>MIN_A.Peterson</a:t>
            </a:r>
            <a:r>
              <a:rPr lang="en-US" dirty="0"/>
              <a:t>" IN </a:t>
            </a:r>
            <a:r>
              <a:rPr lang="en-US" dirty="0" err="1"/>
              <a:t>rusher_player_name|replace</a:t>
            </a:r>
            <a:r>
              <a:rPr lang="en-US" dirty="0"/>
              <a:t> "</a:t>
            </a:r>
            <a:r>
              <a:rPr lang="en-US" dirty="0" err="1"/>
              <a:t>D.Murray</a:t>
            </a:r>
            <a:r>
              <a:rPr lang="en-US" dirty="0"/>
              <a:t>" WITH "</a:t>
            </a:r>
            <a:r>
              <a:rPr lang="en-US" dirty="0" err="1"/>
              <a:t>DAL_D.Murray</a:t>
            </a:r>
            <a:r>
              <a:rPr lang="en-US" dirty="0"/>
              <a:t>" IN </a:t>
            </a:r>
            <a:r>
              <a:rPr lang="en-US" dirty="0" err="1"/>
              <a:t>rusher_player_name|replace</a:t>
            </a:r>
            <a:r>
              <a:rPr lang="en-US" dirty="0"/>
              <a:t> "</a:t>
            </a:r>
            <a:r>
              <a:rPr lang="en-US" dirty="0" err="1"/>
              <a:t>K.Moreno</a:t>
            </a:r>
            <a:r>
              <a:rPr lang="en-US" dirty="0"/>
              <a:t>" WITH "</a:t>
            </a:r>
            <a:r>
              <a:rPr lang="en-US" dirty="0" err="1"/>
              <a:t>DEN_K.Moreno</a:t>
            </a:r>
            <a:r>
              <a:rPr lang="en-US" dirty="0"/>
              <a:t>" IN </a:t>
            </a:r>
            <a:r>
              <a:rPr lang="en-US" dirty="0" err="1"/>
              <a:t>rusher_player_name|replace</a:t>
            </a:r>
            <a:r>
              <a:rPr lang="en-US" dirty="0"/>
              <a:t> "</a:t>
            </a:r>
            <a:r>
              <a:rPr lang="en-US" dirty="0" err="1"/>
              <a:t>L.McCoy</a:t>
            </a:r>
            <a:r>
              <a:rPr lang="en-US" dirty="0"/>
              <a:t>" WITH "</a:t>
            </a:r>
            <a:r>
              <a:rPr lang="en-US" dirty="0" err="1"/>
              <a:t>PHI_L.McCoy</a:t>
            </a:r>
            <a:r>
              <a:rPr lang="en-US" dirty="0"/>
              <a:t>" IN </a:t>
            </a:r>
            <a:r>
              <a:rPr lang="en-US" dirty="0" err="1"/>
              <a:t>rusher_player_name</a:t>
            </a:r>
            <a:r>
              <a:rPr lang="en-US" dirty="0"/>
              <a:t> |replace "</a:t>
            </a:r>
            <a:r>
              <a:rPr lang="en-US" dirty="0" err="1"/>
              <a:t>C.Benson</a:t>
            </a:r>
            <a:r>
              <a:rPr lang="en-US" dirty="0"/>
              <a:t>" WITH "</a:t>
            </a:r>
            <a:r>
              <a:rPr lang="en-US" dirty="0" err="1"/>
              <a:t>CIN_C.Benson</a:t>
            </a:r>
            <a:r>
              <a:rPr lang="en-US" dirty="0"/>
              <a:t>" IN </a:t>
            </a:r>
            <a:r>
              <a:rPr lang="en-US" dirty="0" err="1"/>
              <a:t>rusher_player_name|replace</a:t>
            </a:r>
            <a:r>
              <a:rPr lang="en-US" dirty="0"/>
              <a:t> "</a:t>
            </a:r>
            <a:r>
              <a:rPr lang="en-US" dirty="0" err="1"/>
              <a:t>R.Rice</a:t>
            </a:r>
            <a:r>
              <a:rPr lang="en-US" dirty="0"/>
              <a:t>" WITH "BAL_R.RICE" IN </a:t>
            </a:r>
            <a:r>
              <a:rPr lang="en-US" dirty="0" err="1"/>
              <a:t>rusher_player_name</a:t>
            </a:r>
            <a:r>
              <a:rPr lang="en-US" dirty="0"/>
              <a:t> |replace "</a:t>
            </a:r>
            <a:r>
              <a:rPr lang="en-US" dirty="0" err="1"/>
              <a:t>J.Charles</a:t>
            </a:r>
            <a:r>
              <a:rPr lang="en-US" dirty="0"/>
              <a:t>" WITH "</a:t>
            </a:r>
            <a:r>
              <a:rPr lang="en-US" dirty="0" err="1"/>
              <a:t>KC_J.Charles</a:t>
            </a:r>
            <a:r>
              <a:rPr lang="en-US" dirty="0"/>
              <a:t>" IN </a:t>
            </a:r>
            <a:r>
              <a:rPr lang="en-US" dirty="0" err="1"/>
              <a:t>rusher_player_name|replace</a:t>
            </a:r>
            <a:r>
              <a:rPr lang="en-US" dirty="0"/>
              <a:t> "</a:t>
            </a:r>
            <a:r>
              <a:rPr lang="en-US" dirty="0" err="1"/>
              <a:t>F.Gore</a:t>
            </a:r>
            <a:r>
              <a:rPr lang="en-US" dirty="0"/>
              <a:t>" WITH "</a:t>
            </a:r>
            <a:r>
              <a:rPr lang="en-US" dirty="0" err="1"/>
              <a:t>SF_F.Gore</a:t>
            </a:r>
            <a:r>
              <a:rPr lang="en-US" dirty="0"/>
              <a:t>" IN </a:t>
            </a:r>
            <a:r>
              <a:rPr lang="en-US" dirty="0" err="1"/>
              <a:t>rusher_player_name|replace</a:t>
            </a:r>
            <a:r>
              <a:rPr lang="en-US" dirty="0"/>
              <a:t> "</a:t>
            </a:r>
            <a:r>
              <a:rPr lang="en-US" dirty="0" err="1"/>
              <a:t>M.Lynch</a:t>
            </a:r>
            <a:r>
              <a:rPr lang="en-US" dirty="0"/>
              <a:t>" WITH "</a:t>
            </a:r>
            <a:r>
              <a:rPr lang="en-US" dirty="0" err="1"/>
              <a:t>SEA_M.Lynch</a:t>
            </a:r>
            <a:r>
              <a:rPr lang="en-US" dirty="0"/>
              <a:t>" IN </a:t>
            </a:r>
            <a:r>
              <a:rPr lang="en-US" dirty="0" err="1"/>
              <a:t>rusher_player_name|replace</a:t>
            </a:r>
            <a:r>
              <a:rPr lang="en-US" dirty="0"/>
              <a:t> "</a:t>
            </a:r>
            <a:r>
              <a:rPr lang="en-US" dirty="0" err="1"/>
              <a:t>L.Blount</a:t>
            </a:r>
            <a:r>
              <a:rPr lang="en-US" dirty="0"/>
              <a:t>" WITH "</a:t>
            </a:r>
            <a:r>
              <a:rPr lang="en-US" dirty="0" err="1"/>
              <a:t>NE_L.Blount</a:t>
            </a:r>
            <a:r>
              <a:rPr lang="en-US" dirty="0"/>
              <a:t>" IN </a:t>
            </a:r>
            <a:r>
              <a:rPr lang="en-US" dirty="0" err="1"/>
              <a:t>rusher_player_name|replace</a:t>
            </a:r>
            <a:r>
              <a:rPr lang="en-US" dirty="0"/>
              <a:t> "</a:t>
            </a:r>
            <a:r>
              <a:rPr lang="en-US" dirty="0" err="1"/>
              <a:t>A.Foster</a:t>
            </a:r>
            <a:r>
              <a:rPr lang="en-US" dirty="0"/>
              <a:t>" WITH "</a:t>
            </a:r>
            <a:r>
              <a:rPr lang="en-US" dirty="0" err="1"/>
              <a:t>HOU_A.Foster</a:t>
            </a:r>
            <a:r>
              <a:rPr lang="en-US" dirty="0"/>
              <a:t>" IN </a:t>
            </a:r>
            <a:r>
              <a:rPr lang="en-US" dirty="0" err="1"/>
              <a:t>rusher_player_name|replace</a:t>
            </a:r>
            <a:r>
              <a:rPr lang="en-US" dirty="0"/>
              <a:t> "</a:t>
            </a:r>
            <a:r>
              <a:rPr lang="en-US" dirty="0" err="1"/>
              <a:t>F.Jackson</a:t>
            </a:r>
            <a:r>
              <a:rPr lang="en-US" dirty="0"/>
              <a:t>" WITH "</a:t>
            </a:r>
            <a:r>
              <a:rPr lang="en-US" dirty="0" err="1"/>
              <a:t>BUF_F.Jackson</a:t>
            </a:r>
            <a:r>
              <a:rPr lang="en-US" dirty="0"/>
              <a:t>" IN </a:t>
            </a:r>
            <a:r>
              <a:rPr lang="en-US" dirty="0" err="1"/>
              <a:t>rusher_player_name|replace</a:t>
            </a:r>
            <a:r>
              <a:rPr lang="en-US" dirty="0"/>
              <a:t> "</a:t>
            </a:r>
            <a:r>
              <a:rPr lang="en-US" dirty="0" err="1"/>
              <a:t>S.Greene</a:t>
            </a:r>
            <a:r>
              <a:rPr lang="en-US" dirty="0"/>
              <a:t>" WITH "</a:t>
            </a:r>
            <a:r>
              <a:rPr lang="en-US" dirty="0" err="1"/>
              <a:t>NJY_S.Greene</a:t>
            </a:r>
            <a:r>
              <a:rPr lang="en-US" dirty="0"/>
              <a:t>" IN </a:t>
            </a:r>
            <a:r>
              <a:rPr lang="en-US" dirty="0" err="1"/>
              <a:t>rusher_player_name|replace</a:t>
            </a:r>
            <a:r>
              <a:rPr lang="en-US" dirty="0"/>
              <a:t> "</a:t>
            </a:r>
            <a:r>
              <a:rPr lang="en-US" dirty="0" err="1"/>
              <a:t>J.Stewart</a:t>
            </a:r>
            <a:r>
              <a:rPr lang="en-US" dirty="0"/>
              <a:t>" WITH "</a:t>
            </a:r>
            <a:r>
              <a:rPr lang="en-US" dirty="0" err="1"/>
              <a:t>CAR_J.Stewart</a:t>
            </a:r>
            <a:r>
              <a:rPr lang="en-US" dirty="0"/>
              <a:t>" IN </a:t>
            </a:r>
            <a:r>
              <a:rPr lang="en-US" dirty="0" err="1"/>
              <a:t>rusher_player_name|sort-count</a:t>
            </a:r>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7</a:t>
            </a:fld>
            <a:endParaRPr lang="en-US"/>
          </a:p>
        </p:txBody>
      </p:sp>
    </p:spTree>
    <p:extLst>
      <p:ext uri="{BB962C8B-B14F-4D97-AF65-F5344CB8AC3E}">
        <p14:creationId xmlns:p14="http://schemas.microsoft.com/office/powerpoint/2010/main" val="1029063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8</a:t>
            </a:fld>
            <a:endParaRPr lang="en-US"/>
          </a:p>
        </p:txBody>
      </p:sp>
    </p:spTree>
    <p:extLst>
      <p:ext uri="{BB962C8B-B14F-4D97-AF65-F5344CB8AC3E}">
        <p14:creationId xmlns:p14="http://schemas.microsoft.com/office/powerpoint/2010/main" val="249776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10</a:t>
            </a:fld>
            <a:endParaRPr lang="en-US"/>
          </a:p>
        </p:txBody>
      </p:sp>
    </p:spTree>
    <p:extLst>
      <p:ext uri="{BB962C8B-B14F-4D97-AF65-F5344CB8AC3E}">
        <p14:creationId xmlns:p14="http://schemas.microsoft.com/office/powerpoint/2010/main" val="122698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C0DA1C-5424-4644-879C-3210A920F57F}" type="slidenum">
              <a:rPr lang="en-US" smtClean="0"/>
              <a:t>12</a:t>
            </a:fld>
            <a:endParaRPr lang="en-US"/>
          </a:p>
        </p:txBody>
      </p:sp>
    </p:spTree>
    <p:extLst>
      <p:ext uri="{BB962C8B-B14F-4D97-AF65-F5344CB8AC3E}">
        <p14:creationId xmlns:p14="http://schemas.microsoft.com/office/powerpoint/2010/main" val="369154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sz="1200" b="0" i="0" kern="1200" dirty="0">
                <a:solidFill>
                  <a:schemeClr val="tx1"/>
                </a:solidFill>
                <a:effectLst/>
                <a:latin typeface="+mn-lt"/>
                <a:ea typeface="+mn-ea"/>
                <a:cs typeface="+mn-cs"/>
              </a:rPr>
              <a:t>index="</a:t>
            </a:r>
            <a:r>
              <a:rPr lang="en-US" sz="1200" b="0" i="0" kern="1200" dirty="0" err="1">
                <a:solidFill>
                  <a:schemeClr val="tx1"/>
                </a:solidFill>
                <a:effectLst/>
                <a:latin typeface="+mn-lt"/>
                <a:ea typeface="+mn-ea"/>
                <a:cs typeface="+mn-cs"/>
              </a:rPr>
              <a:t>nfl_final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game_date</a:t>
            </a:r>
            <a:r>
              <a:rPr lang="en-US" sz="1200" b="0" i="0" kern="1200" dirty="0">
                <a:solidFill>
                  <a:schemeClr val="tx1"/>
                </a:solidFill>
                <a:effectLst/>
                <a:latin typeface="+mn-lt"/>
                <a:ea typeface="+mn-ea"/>
                <a:cs typeface="+mn-cs"/>
              </a:rPr>
              <a:t>="*2009" </a:t>
            </a:r>
            <a:r>
              <a:rPr lang="en-US" sz="1200" b="0" i="0" kern="1200" dirty="0" err="1">
                <a:solidFill>
                  <a:schemeClr val="tx1"/>
                </a:solidFill>
                <a:effectLst/>
                <a:latin typeface="+mn-lt"/>
                <a:ea typeface="+mn-ea"/>
                <a:cs typeface="+mn-cs"/>
              </a:rPr>
              <a:t>home_team</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penalty_type</a:t>
            </a:r>
            <a:r>
              <a:rPr lang="en-US" sz="1200" b="0" i="0" kern="1200" dirty="0">
                <a:solidFill>
                  <a:schemeClr val="tx1"/>
                </a:solidFill>
                <a:effectLst/>
                <a:latin typeface="+mn-lt"/>
                <a:ea typeface="+mn-ea"/>
                <a:cs typeface="+mn-cs"/>
              </a:rPr>
              <a:t>!=NA | top limit=5 </a:t>
            </a:r>
            <a:r>
              <a:rPr lang="en-US" sz="1200" b="0" i="0" kern="1200" dirty="0" err="1">
                <a:solidFill>
                  <a:schemeClr val="tx1"/>
                </a:solidFill>
                <a:effectLst/>
                <a:latin typeface="+mn-lt"/>
                <a:ea typeface="+mn-ea"/>
                <a:cs typeface="+mn-cs"/>
              </a:rPr>
              <a:t>penalty_type</a:t>
            </a:r>
            <a:r>
              <a:rPr lang="en-US" sz="1200" b="0" i="0" kern="1200" dirty="0">
                <a:solidFill>
                  <a:schemeClr val="tx1"/>
                </a:solidFill>
                <a:effectLst/>
                <a:latin typeface="+mn-lt"/>
                <a:ea typeface="+mn-ea"/>
                <a:cs typeface="+mn-cs"/>
              </a:rPr>
              <a:t> | rename count as "Penalty Type"</a:t>
            </a:r>
            <a:endParaRPr lang="en-US" dirty="0"/>
          </a:p>
        </p:txBody>
      </p:sp>
      <p:sp>
        <p:nvSpPr>
          <p:cNvPr id="4" name="Slide Number Placeholder 3"/>
          <p:cNvSpPr>
            <a:spLocks noGrp="1"/>
          </p:cNvSpPr>
          <p:nvPr>
            <p:ph type="sldNum" sz="quarter" idx="5"/>
          </p:nvPr>
        </p:nvSpPr>
        <p:spPr/>
        <p:txBody>
          <a:bodyPr/>
          <a:lstStyle/>
          <a:p>
            <a:fld id="{6AC0DA1C-5424-4644-879C-3210A920F57F}" type="slidenum">
              <a:rPr lang="en-US" smtClean="0"/>
              <a:t>13</a:t>
            </a:fld>
            <a:endParaRPr lang="en-US"/>
          </a:p>
        </p:txBody>
      </p:sp>
    </p:spTree>
    <p:extLst>
      <p:ext uri="{BB962C8B-B14F-4D97-AF65-F5344CB8AC3E}">
        <p14:creationId xmlns:p14="http://schemas.microsoft.com/office/powerpoint/2010/main" val="185510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849C-EFE2-4FDC-B19D-468C12AD5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45AA2B-27C2-4948-8509-A94F6D20B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A3B51-39F9-42BB-ABCD-F769C39FAB95}"/>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5" name="Footer Placeholder 4">
            <a:extLst>
              <a:ext uri="{FF2B5EF4-FFF2-40B4-BE49-F238E27FC236}">
                <a16:creationId xmlns:a16="http://schemas.microsoft.com/office/drawing/2014/main" id="{3981E9AB-C20F-40DE-AAEA-5070BADCE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76959-AEF5-495A-A6A2-36385F5DC295}"/>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410060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CFA2-D2E5-4DD3-B39D-717167FD8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2D3DF-E446-4F43-B03B-6E32B95D04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72578-5C56-4B2A-BEDA-9300147C62B4}"/>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5" name="Footer Placeholder 4">
            <a:extLst>
              <a:ext uri="{FF2B5EF4-FFF2-40B4-BE49-F238E27FC236}">
                <a16:creationId xmlns:a16="http://schemas.microsoft.com/office/drawing/2014/main" id="{DFF57BF7-9714-4EF7-8160-B1D616E24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2A01-A199-4504-8399-0B9804E0E0B8}"/>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27639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AA20D-4A3B-49E0-9204-88C4F558B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00A55-EA81-4771-9472-5FC1E67FBB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C1D9A-1EFF-4B96-94C1-C75588401D65}"/>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5" name="Footer Placeholder 4">
            <a:extLst>
              <a:ext uri="{FF2B5EF4-FFF2-40B4-BE49-F238E27FC236}">
                <a16:creationId xmlns:a16="http://schemas.microsoft.com/office/drawing/2014/main" id="{9C5ACCA6-5116-448F-9338-176B2C8B7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8E57F-D053-40AE-9E7A-F2DAC345CD57}"/>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86904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2E95-7AB2-4498-8878-80EDAE1A7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67B14-4CBB-4FA4-BAFA-B5FBC49C8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ED583-383F-4BB5-BC61-F44886208B53}"/>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5" name="Footer Placeholder 4">
            <a:extLst>
              <a:ext uri="{FF2B5EF4-FFF2-40B4-BE49-F238E27FC236}">
                <a16:creationId xmlns:a16="http://schemas.microsoft.com/office/drawing/2014/main" id="{02C7AF57-1204-4CB8-8E71-0C7544D28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2F59B-32E5-4879-80A6-61E7BF50F6F9}"/>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65399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0D2-4B6E-47E0-93C6-4C5071D5F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FE05A6-1DB6-42E3-B1F7-456F04C1D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41290C-06B9-4A94-863C-945FD68B9654}"/>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5" name="Footer Placeholder 4">
            <a:extLst>
              <a:ext uri="{FF2B5EF4-FFF2-40B4-BE49-F238E27FC236}">
                <a16:creationId xmlns:a16="http://schemas.microsoft.com/office/drawing/2014/main" id="{71FB4509-C088-47D5-BAE1-85BFC0F6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7C870-DC98-4F10-8E35-24DD28052247}"/>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13485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02D3-98F1-436E-8FA5-7D3DCBB08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72F35-5B34-4721-BA63-34B5306E4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C7EA89-5E26-4CE1-A115-14187B48BD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AFB287-8449-4B7D-B8EE-C5FCEEC6C8AA}"/>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6" name="Footer Placeholder 5">
            <a:extLst>
              <a:ext uri="{FF2B5EF4-FFF2-40B4-BE49-F238E27FC236}">
                <a16:creationId xmlns:a16="http://schemas.microsoft.com/office/drawing/2014/main" id="{522AA988-B1FF-4293-BDAA-BC97BD941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5740D-EA29-42DE-AE10-AA29B9E1F3B4}"/>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336788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0983-1213-40FC-B674-F8923D2FB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A6870-0ADB-4510-A39F-8824D149B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3E5F0-978A-4948-B943-7E64BFDF4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C6487-89F2-43E6-821F-4362DFF8C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E1227-FE7E-4F61-8C9F-1F5E075A6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5A3BE6-DE16-41B2-BCA4-747F2B587B51}"/>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8" name="Footer Placeholder 7">
            <a:extLst>
              <a:ext uri="{FF2B5EF4-FFF2-40B4-BE49-F238E27FC236}">
                <a16:creationId xmlns:a16="http://schemas.microsoft.com/office/drawing/2014/main" id="{D3B7E71D-0401-4295-A1DF-03B54328D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271262-44CE-43F6-B5E1-FF4696E7CB88}"/>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426257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18B1-266F-4CA8-A33E-EDCBED46F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4F2F7-A9E4-47C0-BE02-FEF69C15CC09}"/>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4" name="Footer Placeholder 3">
            <a:extLst>
              <a:ext uri="{FF2B5EF4-FFF2-40B4-BE49-F238E27FC236}">
                <a16:creationId xmlns:a16="http://schemas.microsoft.com/office/drawing/2014/main" id="{100CB36A-0D36-4350-B8DA-DB08D3FB3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B28882-63F0-483B-A51D-1EBE87030DB6}"/>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58657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73161-8BE1-436F-A70B-B89B785B025F}"/>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3" name="Footer Placeholder 2">
            <a:extLst>
              <a:ext uri="{FF2B5EF4-FFF2-40B4-BE49-F238E27FC236}">
                <a16:creationId xmlns:a16="http://schemas.microsoft.com/office/drawing/2014/main" id="{78357DDB-99B0-4DD0-AC7A-5C4DF46D1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E038D-F0CC-4D38-9A07-D14C2D88797B}"/>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360944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5444-77C2-4E52-956D-3BD1B34B7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24B61-3D06-418B-88F9-3C1A34E7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C38C9-2B85-4ED9-875D-148861932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36A6E-3629-4929-A7E6-9DE4683AFA7D}"/>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6" name="Footer Placeholder 5">
            <a:extLst>
              <a:ext uri="{FF2B5EF4-FFF2-40B4-BE49-F238E27FC236}">
                <a16:creationId xmlns:a16="http://schemas.microsoft.com/office/drawing/2014/main" id="{45C836B6-953E-4FEE-AF43-FF7AF86D8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3FD7F-49EC-4A36-919F-BDC37C7F2B8F}"/>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281984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96DD-A101-4B60-9C79-61A456119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FAF9EC-792F-49AE-B5EF-0797B9A72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D55CB2-623E-4F02-9E00-F85F9F09B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B1603-1BBF-4B91-88D3-87EBD8BFAA69}"/>
              </a:ext>
            </a:extLst>
          </p:cNvPr>
          <p:cNvSpPr>
            <a:spLocks noGrp="1"/>
          </p:cNvSpPr>
          <p:nvPr>
            <p:ph type="dt" sz="half" idx="10"/>
          </p:nvPr>
        </p:nvSpPr>
        <p:spPr/>
        <p:txBody>
          <a:bodyPr/>
          <a:lstStyle/>
          <a:p>
            <a:fld id="{360314CE-3C19-411A-B6A1-00067BA088C1}" type="datetimeFigureOut">
              <a:rPr lang="en-US" smtClean="0"/>
              <a:t>4/22/2020</a:t>
            </a:fld>
            <a:endParaRPr lang="en-US"/>
          </a:p>
        </p:txBody>
      </p:sp>
      <p:sp>
        <p:nvSpPr>
          <p:cNvPr id="6" name="Footer Placeholder 5">
            <a:extLst>
              <a:ext uri="{FF2B5EF4-FFF2-40B4-BE49-F238E27FC236}">
                <a16:creationId xmlns:a16="http://schemas.microsoft.com/office/drawing/2014/main" id="{55960322-6807-4ADC-9A84-2BDD04973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3D0CA-7B42-4C25-8849-F086AF8FFE8E}"/>
              </a:ext>
            </a:extLst>
          </p:cNvPr>
          <p:cNvSpPr>
            <a:spLocks noGrp="1"/>
          </p:cNvSpPr>
          <p:nvPr>
            <p:ph type="sldNum" sz="quarter" idx="12"/>
          </p:nvPr>
        </p:nvSpPr>
        <p:spPr/>
        <p:txBody>
          <a:bodyPr/>
          <a:lstStyle/>
          <a:p>
            <a:fld id="{DF58C4CE-14E8-4594-8CEA-E44091AC3FB7}" type="slidenum">
              <a:rPr lang="en-US" smtClean="0"/>
              <a:t>‹#›</a:t>
            </a:fld>
            <a:endParaRPr lang="en-US"/>
          </a:p>
        </p:txBody>
      </p:sp>
    </p:spTree>
    <p:extLst>
      <p:ext uri="{BB962C8B-B14F-4D97-AF65-F5344CB8AC3E}">
        <p14:creationId xmlns:p14="http://schemas.microsoft.com/office/powerpoint/2010/main" val="426241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6D764-6CC8-46BE-9764-DB3C3E89A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C4110E-0EDA-4BCA-9887-D4C0041A4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5D766-78BE-4C60-AA68-1864A69EB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314CE-3C19-411A-B6A1-00067BA088C1}" type="datetimeFigureOut">
              <a:rPr lang="en-US" smtClean="0"/>
              <a:t>4/22/2020</a:t>
            </a:fld>
            <a:endParaRPr lang="en-US"/>
          </a:p>
        </p:txBody>
      </p:sp>
      <p:sp>
        <p:nvSpPr>
          <p:cNvPr id="5" name="Footer Placeholder 4">
            <a:extLst>
              <a:ext uri="{FF2B5EF4-FFF2-40B4-BE49-F238E27FC236}">
                <a16:creationId xmlns:a16="http://schemas.microsoft.com/office/drawing/2014/main" id="{16A10B83-5305-4B1E-9C57-8FF869BB1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6AFD8-4576-491D-BBA1-EA04D66F1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8C4CE-14E8-4594-8CEA-E44091AC3FB7}" type="slidenum">
              <a:rPr lang="en-US" smtClean="0"/>
              <a:t>‹#›</a:t>
            </a:fld>
            <a:endParaRPr lang="en-US"/>
          </a:p>
        </p:txBody>
      </p:sp>
    </p:spTree>
    <p:extLst>
      <p:ext uri="{BB962C8B-B14F-4D97-AF65-F5344CB8AC3E}">
        <p14:creationId xmlns:p14="http://schemas.microsoft.com/office/powerpoint/2010/main" val="19599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hudsucker.com/2014/08/29/countdown-to-the-2014-nfl-season-a-preview-of-all-32-team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researchleap.com/hybrid-clustering-method-using-balanced-scorecard-data-envelopment-analysi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nflhu.blog.hu/2015/02/13/a_steelers-e_a_legnehezebb_a_falcons-e_a_legkonnyebb_sorsol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ffiti covered wall&#10;&#10;Description automatically generated">
            <a:extLst>
              <a:ext uri="{FF2B5EF4-FFF2-40B4-BE49-F238E27FC236}">
                <a16:creationId xmlns:a16="http://schemas.microsoft.com/office/drawing/2014/main" id="{5FCAF7F7-6C7B-4F11-996C-8B99BDA8D97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57" r="22647" b="728"/>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CD0308-FEFB-4869-8ABB-2595058464A8}"/>
              </a:ext>
            </a:extLst>
          </p:cNvPr>
          <p:cNvSpPr>
            <a:spLocks noGrp="1"/>
          </p:cNvSpPr>
          <p:nvPr>
            <p:ph type="ctrTitle"/>
          </p:nvPr>
        </p:nvSpPr>
        <p:spPr>
          <a:xfrm>
            <a:off x="477981" y="1122363"/>
            <a:ext cx="4023360" cy="3204134"/>
          </a:xfrm>
        </p:spPr>
        <p:txBody>
          <a:bodyPr anchor="b">
            <a:normAutofit/>
          </a:bodyPr>
          <a:lstStyle/>
          <a:p>
            <a:pPr algn="l"/>
            <a:r>
              <a:rPr lang="en-US" sz="4800"/>
              <a:t>NFL database analysis</a:t>
            </a:r>
          </a:p>
        </p:txBody>
      </p:sp>
      <p:sp>
        <p:nvSpPr>
          <p:cNvPr id="3" name="Subtitle 2">
            <a:extLst>
              <a:ext uri="{FF2B5EF4-FFF2-40B4-BE49-F238E27FC236}">
                <a16:creationId xmlns:a16="http://schemas.microsoft.com/office/drawing/2014/main" id="{2BF18B8D-CFCA-4251-A750-D7A8A93DED20}"/>
              </a:ext>
            </a:extLst>
          </p:cNvPr>
          <p:cNvSpPr>
            <a:spLocks noGrp="1"/>
          </p:cNvSpPr>
          <p:nvPr>
            <p:ph type="subTitle" idx="1"/>
          </p:nvPr>
        </p:nvSpPr>
        <p:spPr>
          <a:xfrm>
            <a:off x="477980" y="4872922"/>
            <a:ext cx="4023359" cy="1208141"/>
          </a:xfrm>
        </p:spPr>
        <p:txBody>
          <a:bodyPr>
            <a:normAutofit/>
          </a:bodyPr>
          <a:lstStyle/>
          <a:p>
            <a:pPr algn="l"/>
            <a:r>
              <a:rPr lang="en-US" sz="2000"/>
              <a:t>Team PK Rippers</a:t>
            </a:r>
          </a:p>
          <a:p>
            <a:pPr algn="l"/>
            <a:r>
              <a:rPr lang="en-US" sz="2000"/>
              <a:t>Team member: David, Shreya, Faraz, Prexa, Apoorva, Yan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CC44529-F7FF-4105-B047-1272ED370E1D}"/>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hehudsucker.com/2014/08/29/countdown-to-the-2014-nfl-season-a-preview-of-all-32-team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9479482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1B83-9C7B-459A-99AC-A60F9C3CEC8D}"/>
              </a:ext>
            </a:extLst>
          </p:cNvPr>
          <p:cNvSpPr>
            <a:spLocks noGrp="1"/>
          </p:cNvSpPr>
          <p:nvPr>
            <p:ph type="ctrTitle"/>
          </p:nvPr>
        </p:nvSpPr>
        <p:spPr>
          <a:xfrm>
            <a:off x="838200" y="5534025"/>
            <a:ext cx="10515600" cy="822326"/>
          </a:xfrm>
        </p:spPr>
        <p:txBody>
          <a:bodyPr vert="horz" lIns="91440" tIns="45720" rIns="91440" bIns="45720" rtlCol="0" anchor="ctr">
            <a:normAutofit/>
          </a:bodyPr>
          <a:lstStyle/>
          <a:p>
            <a:r>
              <a:rPr lang="en-US" sz="4400"/>
              <a:t>Top 15- Teams with Penalties</a:t>
            </a:r>
          </a:p>
        </p:txBody>
      </p:sp>
      <p:pic>
        <p:nvPicPr>
          <p:cNvPr id="1028" name="Picture 4">
            <a:extLst>
              <a:ext uri="{FF2B5EF4-FFF2-40B4-BE49-F238E27FC236}">
                <a16:creationId xmlns:a16="http://schemas.microsoft.com/office/drawing/2014/main" id="{CC1964CE-7408-44B8-AED8-037D025494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659" b="1"/>
          <a:stretch/>
        </p:blipFill>
        <p:spPr bwMode="auto">
          <a:xfrm>
            <a:off x="20" y="10"/>
            <a:ext cx="12191980" cy="539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57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A screenshot of a cell phone&#10;&#10;Description automatically generated">
            <a:extLst>
              <a:ext uri="{FF2B5EF4-FFF2-40B4-BE49-F238E27FC236}">
                <a16:creationId xmlns:a16="http://schemas.microsoft.com/office/drawing/2014/main" id="{F85DFE14-74AF-48A8-B75E-69A91FD222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4171"/>
          <a:stretch/>
        </p:blipFill>
        <p:spPr>
          <a:xfrm>
            <a:off x="20" y="-1"/>
            <a:ext cx="12191980" cy="4394997"/>
          </a:xfrm>
          <a:prstGeom prst="rect">
            <a:avLst/>
          </a:prstGeom>
        </p:spPr>
      </p:pic>
      <p:sp>
        <p:nvSpPr>
          <p:cNvPr id="9" name="Freeform: Shape 8">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BBE3BC-7FBB-4774-823A-6AC01288E6BF}"/>
              </a:ext>
            </a:extLst>
          </p:cNvPr>
          <p:cNvSpPr>
            <a:spLocks noGrp="1"/>
          </p:cNvSpPr>
          <p:nvPr>
            <p:ph type="title"/>
          </p:nvPr>
        </p:nvSpPr>
        <p:spPr>
          <a:xfrm>
            <a:off x="841248" y="4858247"/>
            <a:ext cx="6982834" cy="1026435"/>
          </a:xfrm>
        </p:spPr>
        <p:txBody>
          <a:bodyPr vert="horz" lIns="91440" tIns="45720" rIns="91440" bIns="45720" rtlCol="0" anchor="b">
            <a:normAutofit/>
          </a:bodyPr>
          <a:lstStyle/>
          <a:p>
            <a:r>
              <a:rPr lang="en-US" sz="4800">
                <a:solidFill>
                  <a:srgbClr val="FFFFFF"/>
                </a:solidFill>
              </a:rPr>
              <a:t>Top 15- Penalty Types</a:t>
            </a:r>
          </a:p>
        </p:txBody>
      </p:sp>
    </p:spTree>
    <p:extLst>
      <p:ext uri="{BB962C8B-B14F-4D97-AF65-F5344CB8AC3E}">
        <p14:creationId xmlns:p14="http://schemas.microsoft.com/office/powerpoint/2010/main" val="378288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76C69B-7B7D-41FF-B6D2-80B9068A6B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167" r="12166"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CFFB24-8705-42C2-8CD9-2D4C311DE672}"/>
              </a:ext>
            </a:extLst>
          </p:cNvPr>
          <p:cNvSpPr>
            <a:spLocks noGrp="1"/>
          </p:cNvSpPr>
          <p:nvPr>
            <p:ph type="title"/>
          </p:nvPr>
        </p:nvSpPr>
        <p:spPr>
          <a:xfrm>
            <a:off x="9399889" y="322028"/>
            <a:ext cx="2102997" cy="1891086"/>
          </a:xfrm>
          <a:prstGeom prst="ellipse">
            <a:avLst/>
          </a:prstGeom>
          <a:solidFill>
            <a:srgbClr val="231815"/>
          </a:solidFill>
          <a:ln w="174625" cmpd="thinThick">
            <a:solidFill>
              <a:srgbClr val="231815"/>
            </a:solidFill>
          </a:ln>
        </p:spPr>
        <p:txBody>
          <a:bodyPr vert="horz" lIns="91440" tIns="45720" rIns="91440" bIns="45720" rtlCol="0" anchor="ctr">
            <a:normAutofit fontScale="90000"/>
          </a:bodyPr>
          <a:lstStyle/>
          <a:p>
            <a:pPr algn="ctr"/>
            <a:r>
              <a:rPr lang="en-US" sz="2800" dirty="0">
                <a:solidFill>
                  <a:srgbClr val="FFFFFF"/>
                </a:solidFill>
              </a:rPr>
              <a:t>Top 15- Players with Penalties </a:t>
            </a:r>
          </a:p>
        </p:txBody>
      </p:sp>
    </p:spTree>
    <p:extLst>
      <p:ext uri="{BB962C8B-B14F-4D97-AF65-F5344CB8AC3E}">
        <p14:creationId xmlns:p14="http://schemas.microsoft.com/office/powerpoint/2010/main" val="306362888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327E8A0-7715-48F9-A4C3-5ADE410F6DC0}"/>
              </a:ext>
            </a:extLst>
          </p:cNvPr>
          <p:cNvSpPr>
            <a:spLocks noGrp="1"/>
          </p:cNvSpPr>
          <p:nvPr>
            <p:ph type="title"/>
          </p:nvPr>
        </p:nvSpPr>
        <p:spPr>
          <a:xfrm>
            <a:off x="888631" y="4760132"/>
            <a:ext cx="3947420" cy="1777829"/>
          </a:xfrm>
        </p:spPr>
        <p:txBody>
          <a:bodyPr>
            <a:normAutofit/>
          </a:bodyPr>
          <a:lstStyle/>
          <a:p>
            <a:r>
              <a:rPr lang="en-US" sz="4000" dirty="0"/>
              <a:t>Top 5 Penalty for ARI 2009</a:t>
            </a:r>
          </a:p>
        </p:txBody>
      </p:sp>
      <p:sp>
        <p:nvSpPr>
          <p:cNvPr id="32" name="Freeform: Shape 3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C39757C2-58E5-4AD4-80BB-F9873759DC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2" y="12732"/>
            <a:ext cx="12186177" cy="41724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BCB311C-3656-4817-B326-4A512F7E4AC1}"/>
              </a:ext>
            </a:extLst>
          </p:cNvPr>
          <p:cNvSpPr>
            <a:spLocks noGrp="1"/>
          </p:cNvSpPr>
          <p:nvPr>
            <p:ph idx="1"/>
          </p:nvPr>
        </p:nvSpPr>
        <p:spPr>
          <a:xfrm>
            <a:off x="5118447" y="4767660"/>
            <a:ext cx="6281873" cy="1770300"/>
          </a:xfrm>
        </p:spPr>
        <p:txBody>
          <a:bodyPr anchor="ctr">
            <a:normAutofit/>
          </a:bodyPr>
          <a:lstStyle/>
          <a:p>
            <a:r>
              <a:rPr lang="en-US" sz="1800"/>
              <a:t>  </a:t>
            </a:r>
          </a:p>
        </p:txBody>
      </p:sp>
    </p:spTree>
    <p:extLst>
      <p:ext uri="{BB962C8B-B14F-4D97-AF65-F5344CB8AC3E}">
        <p14:creationId xmlns:p14="http://schemas.microsoft.com/office/powerpoint/2010/main" val="370889082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9154C4D-FDDE-4BF5-9C7F-761CB75F0D6F}"/>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4000" dirty="0"/>
              <a:t>TOP 5 Penalty for ARI 2010 </a:t>
            </a:r>
          </a:p>
        </p:txBody>
      </p:sp>
      <p:pic>
        <p:nvPicPr>
          <p:cNvPr id="8" name="Content Placeholder 7" descr="A screenshot of a cell phone&#10;&#10;Description automatically generated">
            <a:extLst>
              <a:ext uri="{FF2B5EF4-FFF2-40B4-BE49-F238E27FC236}">
                <a16:creationId xmlns:a16="http://schemas.microsoft.com/office/drawing/2014/main" id="{3BD35F8C-02C1-48D5-9A4D-0B69E6EC4D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4" y="-12732"/>
            <a:ext cx="12171260" cy="4942541"/>
          </a:xfrm>
        </p:spPr>
      </p:pic>
    </p:spTree>
    <p:extLst>
      <p:ext uri="{BB962C8B-B14F-4D97-AF65-F5344CB8AC3E}">
        <p14:creationId xmlns:p14="http://schemas.microsoft.com/office/powerpoint/2010/main" val="23796018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5F502CC6-9D38-4546-A451-4223BDE96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19" b="-2"/>
          <a:stretch/>
        </p:blipFill>
        <p:spPr bwMode="auto">
          <a:xfrm>
            <a:off x="5419264" y="3265080"/>
            <a:ext cx="6129269" cy="35929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4502928-F384-402E-9828-8583B349FC7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8537" b="1"/>
          <a:stretch/>
        </p:blipFill>
        <p:spPr bwMode="auto">
          <a:xfrm>
            <a:off x="643467" y="-5"/>
            <a:ext cx="6082711" cy="3920044"/>
          </a:xfrm>
          <a:custGeom>
            <a:avLst/>
            <a:gdLst/>
            <a:ahLst/>
            <a:cxnLst/>
            <a:rect l="l" t="t" r="r" b="b"/>
            <a:pathLst>
              <a:path w="6082711" h="3920044">
                <a:moveTo>
                  <a:pt x="0" y="0"/>
                </a:moveTo>
                <a:lnTo>
                  <a:pt x="6082711" y="0"/>
                </a:lnTo>
                <a:lnTo>
                  <a:pt x="6082711" y="3103225"/>
                </a:lnTo>
                <a:lnTo>
                  <a:pt x="4614930" y="3103225"/>
                </a:lnTo>
                <a:lnTo>
                  <a:pt x="4614930"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E97C36FC-DEAA-4DCA-B0AB-7F9357FA4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045" y="643467"/>
            <a:ext cx="4661488" cy="2460741"/>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78C38CD-A630-49FF-8417-6792A2B13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4080063"/>
            <a:ext cx="4614930" cy="2156145"/>
          </a:xfrm>
          <a:prstGeom prst="rect">
            <a:avLst/>
          </a:pr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02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BB60315-236C-4082-B31A-00766EA4F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3"/>
          <a:stretch/>
        </p:blipFill>
        <p:spPr bwMode="auto">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146" name="Rectangle 145">
            <a:extLst>
              <a:ext uri="{FF2B5EF4-FFF2-40B4-BE49-F238E27FC236}">
                <a16:creationId xmlns:a16="http://schemas.microsoft.com/office/drawing/2014/main" id="{73EDB3DA-AEF0-428A-A317-C42827E6C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302" y="0"/>
            <a:ext cx="3809132" cy="311698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A06AD8B-0227-4FF6-AEB4-C66C5A53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69422"/>
            <a:ext cx="5001186" cy="2788578"/>
          </a:xfrm>
          <a:prstGeom prst="rect">
            <a:avLst/>
          </a:prstGeom>
          <a:solidFill>
            <a:schemeClr val="bg2">
              <a:lumMod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5DFACEB2-7564-4FB9-B739-C2CE339BA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rgbClr val="2E3F4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a:extLst>
              <a:ext uri="{FF2B5EF4-FFF2-40B4-BE49-F238E27FC236}">
                <a16:creationId xmlns:a16="http://schemas.microsoft.com/office/drawing/2014/main" id="{E42B30EB-8DD2-4A39-9987-890011DC68A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150734" y="3252276"/>
            <a:ext cx="6273170" cy="360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3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8E8DDF7-836A-4FCC-B11D-D5DC5EED2576}"/>
              </a:ext>
            </a:extLst>
          </p:cNvPr>
          <p:cNvSpPr>
            <a:spLocks noGrp="1"/>
          </p:cNvSpPr>
          <p:nvPr>
            <p:ph type="title"/>
          </p:nvPr>
        </p:nvSpPr>
        <p:spPr>
          <a:xfrm>
            <a:off x="888630" y="4760132"/>
            <a:ext cx="5093596" cy="1777829"/>
          </a:xfrm>
        </p:spPr>
        <p:txBody>
          <a:bodyPr vert="horz" lIns="91440" tIns="45720" rIns="91440" bIns="45720" rtlCol="0">
            <a:normAutofit/>
          </a:bodyPr>
          <a:lstStyle/>
          <a:p>
            <a:pPr algn="r"/>
            <a:r>
              <a:rPr lang="en-US" sz="3700" dirty="0"/>
              <a:t>scores in the 1</a:t>
            </a:r>
            <a:r>
              <a:rPr lang="en-US" sz="3700" baseline="30000" dirty="0"/>
              <a:t>st</a:t>
            </a:r>
            <a:r>
              <a:rPr lang="en-US" sz="3700" dirty="0"/>
              <a:t> half of the match by various teams in all years</a:t>
            </a:r>
          </a:p>
        </p:txBody>
      </p:sp>
      <p:pic>
        <p:nvPicPr>
          <p:cNvPr id="11" name="Content Placeholder 10" descr="A picture containing drawing&#10;&#10;Description automatically generated">
            <a:extLst>
              <a:ext uri="{FF2B5EF4-FFF2-40B4-BE49-F238E27FC236}">
                <a16:creationId xmlns:a16="http://schemas.microsoft.com/office/drawing/2014/main" id="{682D0BDE-4B08-4499-AB06-2EBED029AD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84" y="594"/>
            <a:ext cx="12193060" cy="4694739"/>
          </a:xfrm>
        </p:spPr>
      </p:pic>
    </p:spTree>
    <p:extLst>
      <p:ext uri="{BB962C8B-B14F-4D97-AF65-F5344CB8AC3E}">
        <p14:creationId xmlns:p14="http://schemas.microsoft.com/office/powerpoint/2010/main" val="369033759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AAB23E5-F4DC-4B30-9AAA-824C1313C1C2}"/>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2500" kern="1200" dirty="0">
                <a:solidFill>
                  <a:schemeClr val="bg1"/>
                </a:solidFill>
                <a:latin typeface="+mj-lt"/>
                <a:ea typeface="+mj-ea"/>
                <a:cs typeface="+mj-cs"/>
              </a:rPr>
              <a:t>scores in the </a:t>
            </a:r>
            <a:r>
              <a:rPr lang="en-US" sz="2500" dirty="0">
                <a:solidFill>
                  <a:schemeClr val="bg1"/>
                </a:solidFill>
              </a:rPr>
              <a:t>2</a:t>
            </a:r>
            <a:r>
              <a:rPr lang="en-US" sz="2500" baseline="30000" dirty="0">
                <a:solidFill>
                  <a:schemeClr val="bg1"/>
                </a:solidFill>
              </a:rPr>
              <a:t>nd</a:t>
            </a:r>
            <a:r>
              <a:rPr lang="en-US" sz="2500" dirty="0">
                <a:solidFill>
                  <a:schemeClr val="bg1"/>
                </a:solidFill>
              </a:rPr>
              <a:t> half </a:t>
            </a:r>
            <a:r>
              <a:rPr lang="en-US" sz="2500" kern="1200" dirty="0">
                <a:solidFill>
                  <a:schemeClr val="bg1"/>
                </a:solidFill>
                <a:latin typeface="+mj-lt"/>
                <a:ea typeface="+mj-ea"/>
                <a:cs typeface="+mj-cs"/>
              </a:rPr>
              <a:t>of the match by various teams in all years</a:t>
            </a:r>
          </a:p>
        </p:txBody>
      </p:sp>
      <p:sp>
        <p:nvSpPr>
          <p:cNvPr id="36" name="Freeform: Shape 35">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6" descr="A picture containing fence, drawing&#10;&#10;Description automatically generated">
            <a:extLst>
              <a:ext uri="{FF2B5EF4-FFF2-40B4-BE49-F238E27FC236}">
                <a16:creationId xmlns:a16="http://schemas.microsoft.com/office/drawing/2014/main" id="{1781C220-932D-4477-BA75-02A347BA3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 y="441795"/>
            <a:ext cx="12187237" cy="3892012"/>
          </a:xfrm>
          <a:prstGeom prst="rect">
            <a:avLst/>
          </a:prstGeom>
        </p:spPr>
      </p:pic>
    </p:spTree>
    <p:extLst>
      <p:ext uri="{BB962C8B-B14F-4D97-AF65-F5344CB8AC3E}">
        <p14:creationId xmlns:p14="http://schemas.microsoft.com/office/powerpoint/2010/main" val="164154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37AEC6-77CC-4BBB-B2D2-6BC295F8BD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5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8FF1DC-7E62-403B-B664-6A746C73D1E4}"/>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Total matches plays by all teams​</a:t>
            </a:r>
          </a:p>
        </p:txBody>
      </p:sp>
    </p:spTree>
    <p:extLst>
      <p:ext uri="{BB962C8B-B14F-4D97-AF65-F5344CB8AC3E}">
        <p14:creationId xmlns:p14="http://schemas.microsoft.com/office/powerpoint/2010/main" val="5076161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67EBD-4EF2-4105-ACF2-13DFD026041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Detailed NFL play-by-play Data 2009-2018</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9F9AE6F-962C-4F00-97CD-43031467D3B4}"/>
              </a:ext>
            </a:extLst>
          </p:cNvPr>
          <p:cNvPicPr>
            <a:picLocks noChangeAspect="1"/>
          </p:cNvPicPr>
          <p:nvPr/>
        </p:nvPicPr>
        <p:blipFill>
          <a:blip r:embed="rId2"/>
          <a:stretch>
            <a:fillRect/>
          </a:stretch>
        </p:blipFill>
        <p:spPr>
          <a:xfrm>
            <a:off x="694257" y="2426818"/>
            <a:ext cx="4730537" cy="3997637"/>
          </a:xfrm>
          <a:prstGeom prst="rect">
            <a:avLst/>
          </a:prstGeom>
        </p:spPr>
      </p:pic>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picture containing holding, light&#10;&#10;Description automatically generated">
            <a:extLst>
              <a:ext uri="{FF2B5EF4-FFF2-40B4-BE49-F238E27FC236}">
                <a16:creationId xmlns:a16="http://schemas.microsoft.com/office/drawing/2014/main" id="{FF9F8E78-7EC8-47CE-88FB-195F02CFBE1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45073" y="2550165"/>
            <a:ext cx="5455917" cy="3750942"/>
          </a:xfrm>
          <a:prstGeom prst="rect">
            <a:avLst/>
          </a:prstGeom>
        </p:spPr>
      </p:pic>
      <p:sp>
        <p:nvSpPr>
          <p:cNvPr id="11" name="TextBox 10">
            <a:extLst>
              <a:ext uri="{FF2B5EF4-FFF2-40B4-BE49-F238E27FC236}">
                <a16:creationId xmlns:a16="http://schemas.microsoft.com/office/drawing/2014/main" id="{5710916A-604B-420B-958C-A9374C6BA962}"/>
              </a:ext>
            </a:extLst>
          </p:cNvPr>
          <p:cNvSpPr txBox="1"/>
          <p:nvPr/>
        </p:nvSpPr>
        <p:spPr>
          <a:xfrm>
            <a:off x="9714174" y="6101052"/>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researchleap.com/hybrid-clustering-method-using-balanced-scorecard-data-envelopment-analysi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89694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9354729-A6B3-4AA0-A1C2-9A1B2ED72E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916" r="2097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363B89-F685-4E31-930C-85188790A877}"/>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Match Win stats by team in year 2018​</a:t>
            </a:r>
          </a:p>
        </p:txBody>
      </p:sp>
    </p:spTree>
    <p:extLst>
      <p:ext uri="{BB962C8B-B14F-4D97-AF65-F5344CB8AC3E}">
        <p14:creationId xmlns:p14="http://schemas.microsoft.com/office/powerpoint/2010/main" val="90668219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9CC9AF0-8677-4C13-9B6E-6926476239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476" r="-1"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3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538C7A2-DA55-44F6-9674-76D17F9F25A2}"/>
              </a:ext>
            </a:extLst>
          </p:cNvPr>
          <p:cNvSpPr>
            <a:spLocks noGrp="1"/>
          </p:cNvSpPr>
          <p:nvPr>
            <p:ph type="title"/>
          </p:nvPr>
        </p:nvSpPr>
        <p:spPr>
          <a:xfrm>
            <a:off x="1109980" y="4277356"/>
            <a:ext cx="9966960" cy="1560320"/>
          </a:xfrm>
          <a:prstGeom prst="ellipse">
            <a:avLst/>
          </a:prstGeom>
        </p:spPr>
        <p:txBody>
          <a:bodyPr vert="horz" lIns="91440" tIns="45720" rIns="91440" bIns="45720" rtlCol="0" anchor="b">
            <a:normAutofit/>
          </a:bodyPr>
          <a:lstStyle/>
          <a:p>
            <a:pPr algn="ctr"/>
            <a:r>
              <a:rPr lang="en-US" sz="3600" dirty="0">
                <a:solidFill>
                  <a:schemeClr val="accent1"/>
                </a:solidFill>
              </a:rPr>
              <a:t>Success rate of Extra Points attempts by top 15 teams​</a:t>
            </a:r>
          </a:p>
        </p:txBody>
      </p:sp>
      <p:pic>
        <p:nvPicPr>
          <p:cNvPr id="3076" name="Picture 4">
            <a:extLst>
              <a:ext uri="{FF2B5EF4-FFF2-40B4-BE49-F238E27FC236}">
                <a16:creationId xmlns:a16="http://schemas.microsoft.com/office/drawing/2014/main" id="{69918AB9-A68F-4741-B865-E98214E50C2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833" b="-1"/>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9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7E50-E29A-4263-BE86-83FF18C0F72E}"/>
              </a:ext>
            </a:extLst>
          </p:cNvPr>
          <p:cNvSpPr>
            <a:spLocks noGrp="1"/>
          </p:cNvSpPr>
          <p:nvPr>
            <p:ph type="title"/>
          </p:nvPr>
        </p:nvSpPr>
        <p:spPr/>
        <p:txBody>
          <a:bodyPr/>
          <a:lstStyle/>
          <a:p>
            <a:r>
              <a:rPr lang="en-US" dirty="0"/>
              <a:t>Play type made by teams</a:t>
            </a:r>
          </a:p>
        </p:txBody>
      </p:sp>
      <p:grpSp>
        <p:nvGrpSpPr>
          <p:cNvPr id="56" name="Group 55">
            <a:extLst>
              <a:ext uri="{FF2B5EF4-FFF2-40B4-BE49-F238E27FC236}">
                <a16:creationId xmlns:a16="http://schemas.microsoft.com/office/drawing/2014/main" id="{9975428F-5392-4208-B17A-6F86645E0817}"/>
              </a:ext>
            </a:extLst>
          </p:cNvPr>
          <p:cNvGrpSpPr/>
          <p:nvPr/>
        </p:nvGrpSpPr>
        <p:grpSpPr>
          <a:xfrm>
            <a:off x="1131216" y="1762812"/>
            <a:ext cx="9360817" cy="4308050"/>
            <a:chOff x="0" y="0"/>
            <a:chExt cx="5943600" cy="3406107"/>
          </a:xfrm>
        </p:grpSpPr>
        <p:sp>
          <p:nvSpPr>
            <p:cNvPr id="57" name="Shape 7">
              <a:extLst>
                <a:ext uri="{FF2B5EF4-FFF2-40B4-BE49-F238E27FC236}">
                  <a16:creationId xmlns:a16="http://schemas.microsoft.com/office/drawing/2014/main" id="{E5092AB9-3F41-45B7-8240-765521C6356F}"/>
                </a:ext>
              </a:extLst>
            </p:cNvPr>
            <p:cNvSpPr/>
            <p:nvPr/>
          </p:nvSpPr>
          <p:spPr>
            <a:xfrm>
              <a:off x="0" y="0"/>
              <a:ext cx="5943600" cy="0"/>
            </a:xfrm>
            <a:custGeom>
              <a:avLst/>
              <a:gdLst/>
              <a:ahLst/>
              <a:cxnLst/>
              <a:rect l="0" t="0" r="0" b="0"/>
              <a:pathLst>
                <a:path w="5943600">
                  <a:moveTo>
                    <a:pt x="0" y="0"/>
                  </a:moveTo>
                  <a:lnTo>
                    <a:pt x="5943600" y="0"/>
                  </a:lnTo>
                </a:path>
              </a:pathLst>
            </a:custGeom>
            <a:ln w="12700"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58" name="Shape 31">
              <a:extLst>
                <a:ext uri="{FF2B5EF4-FFF2-40B4-BE49-F238E27FC236}">
                  <a16:creationId xmlns:a16="http://schemas.microsoft.com/office/drawing/2014/main" id="{3E1E7C47-63D9-4333-8475-DAFDD9DF245C}"/>
                </a:ext>
              </a:extLst>
            </p:cNvPr>
            <p:cNvSpPr/>
            <p:nvPr/>
          </p:nvSpPr>
          <p:spPr>
            <a:xfrm>
              <a:off x="716957" y="3100325"/>
              <a:ext cx="4409777" cy="0"/>
            </a:xfrm>
            <a:custGeom>
              <a:avLst/>
              <a:gdLst/>
              <a:ahLst/>
              <a:cxnLst/>
              <a:rect l="0" t="0" r="0" b="0"/>
              <a:pathLst>
                <a:path w="4409777">
                  <a:moveTo>
                    <a:pt x="0" y="0"/>
                  </a:moveTo>
                  <a:lnTo>
                    <a:pt x="4409777"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59" name="Shape 32">
              <a:extLst>
                <a:ext uri="{FF2B5EF4-FFF2-40B4-BE49-F238E27FC236}">
                  <a16:creationId xmlns:a16="http://schemas.microsoft.com/office/drawing/2014/main" id="{C3855434-D867-44FC-9F7D-9E2EBC3FD00C}"/>
                </a:ext>
              </a:extLst>
            </p:cNvPr>
            <p:cNvSpPr/>
            <p:nvPr/>
          </p:nvSpPr>
          <p:spPr>
            <a:xfrm>
              <a:off x="716957" y="2383368"/>
              <a:ext cx="4409777" cy="0"/>
            </a:xfrm>
            <a:custGeom>
              <a:avLst/>
              <a:gdLst/>
              <a:ahLst/>
              <a:cxnLst/>
              <a:rect l="0" t="0" r="0" b="0"/>
              <a:pathLst>
                <a:path w="4409777">
                  <a:moveTo>
                    <a:pt x="0" y="0"/>
                  </a:moveTo>
                  <a:lnTo>
                    <a:pt x="4409777"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60" name="Shape 33">
              <a:extLst>
                <a:ext uri="{FF2B5EF4-FFF2-40B4-BE49-F238E27FC236}">
                  <a16:creationId xmlns:a16="http://schemas.microsoft.com/office/drawing/2014/main" id="{A2C58F06-059D-4A55-9B35-3081CDDE24A8}"/>
                </a:ext>
              </a:extLst>
            </p:cNvPr>
            <p:cNvSpPr/>
            <p:nvPr/>
          </p:nvSpPr>
          <p:spPr>
            <a:xfrm>
              <a:off x="716957" y="1656589"/>
              <a:ext cx="4409777" cy="0"/>
            </a:xfrm>
            <a:custGeom>
              <a:avLst/>
              <a:gdLst/>
              <a:ahLst/>
              <a:cxnLst/>
              <a:rect l="0" t="0" r="0" b="0"/>
              <a:pathLst>
                <a:path w="4409777">
                  <a:moveTo>
                    <a:pt x="0" y="0"/>
                  </a:moveTo>
                  <a:lnTo>
                    <a:pt x="4409777"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61" name="Shape 34">
              <a:extLst>
                <a:ext uri="{FF2B5EF4-FFF2-40B4-BE49-F238E27FC236}">
                  <a16:creationId xmlns:a16="http://schemas.microsoft.com/office/drawing/2014/main" id="{CC9FD761-B876-4EF1-87B1-7591B246B88E}"/>
                </a:ext>
              </a:extLst>
            </p:cNvPr>
            <p:cNvSpPr/>
            <p:nvPr/>
          </p:nvSpPr>
          <p:spPr>
            <a:xfrm>
              <a:off x="716957" y="939632"/>
              <a:ext cx="4409777" cy="0"/>
            </a:xfrm>
            <a:custGeom>
              <a:avLst/>
              <a:gdLst/>
              <a:ahLst/>
              <a:cxnLst/>
              <a:rect l="0" t="0" r="0" b="0"/>
              <a:pathLst>
                <a:path w="4409777">
                  <a:moveTo>
                    <a:pt x="0" y="0"/>
                  </a:moveTo>
                  <a:lnTo>
                    <a:pt x="4409777"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62" name="Shape 35">
              <a:extLst>
                <a:ext uri="{FF2B5EF4-FFF2-40B4-BE49-F238E27FC236}">
                  <a16:creationId xmlns:a16="http://schemas.microsoft.com/office/drawing/2014/main" id="{D5B612F4-F6E3-4B52-903A-BB791A800E1B}"/>
                </a:ext>
              </a:extLst>
            </p:cNvPr>
            <p:cNvSpPr/>
            <p:nvPr/>
          </p:nvSpPr>
          <p:spPr>
            <a:xfrm>
              <a:off x="716957" y="203033"/>
              <a:ext cx="4409777" cy="0"/>
            </a:xfrm>
            <a:custGeom>
              <a:avLst/>
              <a:gdLst/>
              <a:ahLst/>
              <a:cxnLst/>
              <a:rect l="0" t="0" r="0" b="0"/>
              <a:pathLst>
                <a:path w="4409777">
                  <a:moveTo>
                    <a:pt x="0" y="0"/>
                  </a:moveTo>
                  <a:lnTo>
                    <a:pt x="4409777"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63" name="Shape 37">
              <a:extLst>
                <a:ext uri="{FF2B5EF4-FFF2-40B4-BE49-F238E27FC236}">
                  <a16:creationId xmlns:a16="http://schemas.microsoft.com/office/drawing/2014/main" id="{A16783C8-C2DC-41E8-AD51-E2B4F03F3B16}"/>
                </a:ext>
              </a:extLst>
            </p:cNvPr>
            <p:cNvSpPr/>
            <p:nvPr/>
          </p:nvSpPr>
          <p:spPr>
            <a:xfrm>
              <a:off x="1154006"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64" name="Shape 38">
              <a:extLst>
                <a:ext uri="{FF2B5EF4-FFF2-40B4-BE49-F238E27FC236}">
                  <a16:creationId xmlns:a16="http://schemas.microsoft.com/office/drawing/2014/main" id="{7CABE93F-C704-49C9-8AE9-18C89E670446}"/>
                </a:ext>
              </a:extLst>
            </p:cNvPr>
            <p:cNvSpPr/>
            <p:nvPr/>
          </p:nvSpPr>
          <p:spPr>
            <a:xfrm>
              <a:off x="1595966"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65" name="Shape 39">
              <a:extLst>
                <a:ext uri="{FF2B5EF4-FFF2-40B4-BE49-F238E27FC236}">
                  <a16:creationId xmlns:a16="http://schemas.microsoft.com/office/drawing/2014/main" id="{A11D032F-E32D-411E-9FCE-19A994BCDFAB}"/>
                </a:ext>
              </a:extLst>
            </p:cNvPr>
            <p:cNvSpPr/>
            <p:nvPr/>
          </p:nvSpPr>
          <p:spPr>
            <a:xfrm>
              <a:off x="2037926"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66" name="Shape 40">
              <a:extLst>
                <a:ext uri="{FF2B5EF4-FFF2-40B4-BE49-F238E27FC236}">
                  <a16:creationId xmlns:a16="http://schemas.microsoft.com/office/drawing/2014/main" id="{E8CA82FD-3DD2-477E-B13B-55C2AE731C3A}"/>
                </a:ext>
              </a:extLst>
            </p:cNvPr>
            <p:cNvSpPr/>
            <p:nvPr/>
          </p:nvSpPr>
          <p:spPr>
            <a:xfrm>
              <a:off x="2479886"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67" name="Shape 41">
              <a:extLst>
                <a:ext uri="{FF2B5EF4-FFF2-40B4-BE49-F238E27FC236}">
                  <a16:creationId xmlns:a16="http://schemas.microsoft.com/office/drawing/2014/main" id="{121A5E03-A8CE-430F-BD87-458EB5857DC3}"/>
                </a:ext>
              </a:extLst>
            </p:cNvPr>
            <p:cNvSpPr/>
            <p:nvPr/>
          </p:nvSpPr>
          <p:spPr>
            <a:xfrm>
              <a:off x="2921845"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68" name="Shape 42">
              <a:extLst>
                <a:ext uri="{FF2B5EF4-FFF2-40B4-BE49-F238E27FC236}">
                  <a16:creationId xmlns:a16="http://schemas.microsoft.com/office/drawing/2014/main" id="{C535197D-D18D-4433-B926-B8B5469C6BA0}"/>
                </a:ext>
              </a:extLst>
            </p:cNvPr>
            <p:cNvSpPr/>
            <p:nvPr/>
          </p:nvSpPr>
          <p:spPr>
            <a:xfrm>
              <a:off x="3353984"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69" name="Shape 43">
              <a:extLst>
                <a:ext uri="{FF2B5EF4-FFF2-40B4-BE49-F238E27FC236}">
                  <a16:creationId xmlns:a16="http://schemas.microsoft.com/office/drawing/2014/main" id="{4CDBF31E-B0AE-4587-9A84-1E2C9DBEF092}"/>
                </a:ext>
              </a:extLst>
            </p:cNvPr>
            <p:cNvSpPr/>
            <p:nvPr/>
          </p:nvSpPr>
          <p:spPr>
            <a:xfrm>
              <a:off x="3795944"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70" name="Shape 44">
              <a:extLst>
                <a:ext uri="{FF2B5EF4-FFF2-40B4-BE49-F238E27FC236}">
                  <a16:creationId xmlns:a16="http://schemas.microsoft.com/office/drawing/2014/main" id="{F7BCBAFE-F0CA-4D1F-A336-638AA8801C79}"/>
                </a:ext>
              </a:extLst>
            </p:cNvPr>
            <p:cNvSpPr/>
            <p:nvPr/>
          </p:nvSpPr>
          <p:spPr>
            <a:xfrm>
              <a:off x="4237904"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71" name="Shape 45">
              <a:extLst>
                <a:ext uri="{FF2B5EF4-FFF2-40B4-BE49-F238E27FC236}">
                  <a16:creationId xmlns:a16="http://schemas.microsoft.com/office/drawing/2014/main" id="{F61D83A2-7DD2-4891-BAC5-E0CA41C383E7}"/>
                </a:ext>
              </a:extLst>
            </p:cNvPr>
            <p:cNvSpPr/>
            <p:nvPr/>
          </p:nvSpPr>
          <p:spPr>
            <a:xfrm>
              <a:off x="4679863"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72" name="Shape 46">
              <a:extLst>
                <a:ext uri="{FF2B5EF4-FFF2-40B4-BE49-F238E27FC236}">
                  <a16:creationId xmlns:a16="http://schemas.microsoft.com/office/drawing/2014/main" id="{E0B78932-78FF-4122-8566-A33676A59F67}"/>
                </a:ext>
              </a:extLst>
            </p:cNvPr>
            <p:cNvSpPr/>
            <p:nvPr/>
          </p:nvSpPr>
          <p:spPr>
            <a:xfrm>
              <a:off x="5131644"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73" name="Shape 47">
              <a:extLst>
                <a:ext uri="{FF2B5EF4-FFF2-40B4-BE49-F238E27FC236}">
                  <a16:creationId xmlns:a16="http://schemas.microsoft.com/office/drawing/2014/main" id="{47CF39F2-FC3F-4DF8-8127-3BFD07588D53}"/>
                </a:ext>
              </a:extLst>
            </p:cNvPr>
            <p:cNvSpPr/>
            <p:nvPr/>
          </p:nvSpPr>
          <p:spPr>
            <a:xfrm>
              <a:off x="712046"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74" name="Rectangle 73">
              <a:extLst>
                <a:ext uri="{FF2B5EF4-FFF2-40B4-BE49-F238E27FC236}">
                  <a16:creationId xmlns:a16="http://schemas.microsoft.com/office/drawing/2014/main" id="{203C5A3F-BF65-48D4-852E-EB98B3F06FA6}"/>
                </a:ext>
              </a:extLst>
            </p:cNvPr>
            <p:cNvSpPr/>
            <p:nvPr/>
          </p:nvSpPr>
          <p:spPr>
            <a:xfrm>
              <a:off x="2669633" y="3261115"/>
              <a:ext cx="670883" cy="1449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50">
                  <a:solidFill>
                    <a:srgbClr val="3C444D"/>
                  </a:solidFill>
                  <a:effectLst/>
                  <a:latin typeface="Arial" panose="020B0604020202020204" pitchFamily="34" charset="0"/>
                  <a:ea typeface="Arial" panose="020B0604020202020204" pitchFamily="34" charset="0"/>
                </a:rPr>
                <a:t>play_type</a:t>
              </a:r>
              <a:endParaRPr lang="en-US" sz="1100">
                <a:solidFill>
                  <a:srgbClr val="000000"/>
                </a:solidFill>
                <a:effectLst/>
                <a:latin typeface="Calibri" panose="020F0502020204030204" pitchFamily="34" charset="0"/>
                <a:ea typeface="Calibri" panose="020F0502020204030204" pitchFamily="34" charset="0"/>
              </a:endParaRPr>
            </a:p>
          </p:txBody>
        </p:sp>
        <p:sp>
          <p:nvSpPr>
            <p:cNvPr id="75" name="Shape 49">
              <a:extLst>
                <a:ext uri="{FF2B5EF4-FFF2-40B4-BE49-F238E27FC236}">
                  <a16:creationId xmlns:a16="http://schemas.microsoft.com/office/drawing/2014/main" id="{127E80FC-C358-4731-9767-D97CF20D3439}"/>
                </a:ext>
              </a:extLst>
            </p:cNvPr>
            <p:cNvSpPr/>
            <p:nvPr/>
          </p:nvSpPr>
          <p:spPr>
            <a:xfrm>
              <a:off x="716957" y="3100325"/>
              <a:ext cx="4409777" cy="0"/>
            </a:xfrm>
            <a:custGeom>
              <a:avLst/>
              <a:gdLst/>
              <a:ahLst/>
              <a:cxnLst/>
              <a:rect l="0" t="0" r="0" b="0"/>
              <a:pathLst>
                <a:path w="4409777">
                  <a:moveTo>
                    <a:pt x="0" y="0"/>
                  </a:moveTo>
                  <a:lnTo>
                    <a:pt x="4409777" y="0"/>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76" name="Rectangle 75">
              <a:extLst>
                <a:ext uri="{FF2B5EF4-FFF2-40B4-BE49-F238E27FC236}">
                  <a16:creationId xmlns:a16="http://schemas.microsoft.com/office/drawing/2014/main" id="{FC0C1786-F726-4A88-A158-80C94400BEEC}"/>
                </a:ext>
              </a:extLst>
            </p:cNvPr>
            <p:cNvSpPr/>
            <p:nvPr/>
          </p:nvSpPr>
          <p:spPr>
            <a:xfrm rot="-5399999">
              <a:off x="4836" y="1531618"/>
              <a:ext cx="383406" cy="1449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50">
                  <a:solidFill>
                    <a:srgbClr val="3C444D"/>
                  </a:solidFill>
                  <a:effectLst/>
                  <a:latin typeface="Arial" panose="020B0604020202020204" pitchFamily="34" charset="0"/>
                  <a:ea typeface="Arial" panose="020B0604020202020204" pitchFamily="34" charset="0"/>
                </a:rPr>
                <a:t>count</a:t>
              </a:r>
              <a:endParaRPr lang="en-US" sz="1100">
                <a:solidFill>
                  <a:srgbClr val="000000"/>
                </a:solidFill>
                <a:effectLst/>
                <a:latin typeface="Calibri" panose="020F0502020204030204" pitchFamily="34" charset="0"/>
                <a:ea typeface="Calibri" panose="020F0502020204030204" pitchFamily="34" charset="0"/>
              </a:endParaRPr>
            </a:p>
          </p:txBody>
        </p:sp>
        <p:sp>
          <p:nvSpPr>
            <p:cNvPr id="77" name="Shape 698">
              <a:extLst>
                <a:ext uri="{FF2B5EF4-FFF2-40B4-BE49-F238E27FC236}">
                  <a16:creationId xmlns:a16="http://schemas.microsoft.com/office/drawing/2014/main" id="{0067B2ED-C260-4C91-98C0-F3006F0658B8}"/>
                </a:ext>
              </a:extLst>
            </p:cNvPr>
            <p:cNvSpPr/>
            <p:nvPr/>
          </p:nvSpPr>
          <p:spPr>
            <a:xfrm>
              <a:off x="4714238" y="3095414"/>
              <a:ext cx="392853" cy="9821"/>
            </a:xfrm>
            <a:custGeom>
              <a:avLst/>
              <a:gdLst/>
              <a:ahLst/>
              <a:cxnLst/>
              <a:rect l="0" t="0" r="0" b="0"/>
              <a:pathLst>
                <a:path w="392853" h="9821">
                  <a:moveTo>
                    <a:pt x="0" y="0"/>
                  </a:moveTo>
                  <a:lnTo>
                    <a:pt x="392853" y="0"/>
                  </a:lnTo>
                  <a:lnTo>
                    <a:pt x="392853" y="9821"/>
                  </a:lnTo>
                  <a:lnTo>
                    <a:pt x="0" y="982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78" name="Shape 699">
              <a:extLst>
                <a:ext uri="{FF2B5EF4-FFF2-40B4-BE49-F238E27FC236}">
                  <a16:creationId xmlns:a16="http://schemas.microsoft.com/office/drawing/2014/main" id="{913B8ED4-264C-45BD-8BC0-37C6C74A16DD}"/>
                </a:ext>
              </a:extLst>
            </p:cNvPr>
            <p:cNvSpPr/>
            <p:nvPr/>
          </p:nvSpPr>
          <p:spPr>
            <a:xfrm>
              <a:off x="4272278" y="3046308"/>
              <a:ext cx="392853" cy="58928"/>
            </a:xfrm>
            <a:custGeom>
              <a:avLst/>
              <a:gdLst/>
              <a:ahLst/>
              <a:cxnLst/>
              <a:rect l="0" t="0" r="0" b="0"/>
              <a:pathLst>
                <a:path w="392853" h="58928">
                  <a:moveTo>
                    <a:pt x="0" y="0"/>
                  </a:moveTo>
                  <a:lnTo>
                    <a:pt x="392853" y="0"/>
                  </a:lnTo>
                  <a:lnTo>
                    <a:pt x="392853" y="58928"/>
                  </a:lnTo>
                  <a:lnTo>
                    <a:pt x="0" y="58928"/>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79" name="Shape 700">
              <a:extLst>
                <a:ext uri="{FF2B5EF4-FFF2-40B4-BE49-F238E27FC236}">
                  <a16:creationId xmlns:a16="http://schemas.microsoft.com/office/drawing/2014/main" id="{9EF984F3-3BD7-48C3-8073-B69DF8469DBE}"/>
                </a:ext>
              </a:extLst>
            </p:cNvPr>
            <p:cNvSpPr/>
            <p:nvPr/>
          </p:nvSpPr>
          <p:spPr>
            <a:xfrm>
              <a:off x="3830318" y="2967737"/>
              <a:ext cx="392853" cy="137499"/>
            </a:xfrm>
            <a:custGeom>
              <a:avLst/>
              <a:gdLst/>
              <a:ahLst/>
              <a:cxnLst/>
              <a:rect l="0" t="0" r="0" b="0"/>
              <a:pathLst>
                <a:path w="392853" h="137499">
                  <a:moveTo>
                    <a:pt x="0" y="0"/>
                  </a:moveTo>
                  <a:lnTo>
                    <a:pt x="392853" y="0"/>
                  </a:lnTo>
                  <a:lnTo>
                    <a:pt x="392853" y="137499"/>
                  </a:lnTo>
                  <a:lnTo>
                    <a:pt x="0" y="137499"/>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0" name="Shape 701">
              <a:extLst>
                <a:ext uri="{FF2B5EF4-FFF2-40B4-BE49-F238E27FC236}">
                  <a16:creationId xmlns:a16="http://schemas.microsoft.com/office/drawing/2014/main" id="{A01F2F83-7B33-4D54-9FC8-AA1860395301}"/>
                </a:ext>
              </a:extLst>
            </p:cNvPr>
            <p:cNvSpPr/>
            <p:nvPr/>
          </p:nvSpPr>
          <p:spPr>
            <a:xfrm>
              <a:off x="3388358" y="2948094"/>
              <a:ext cx="392853" cy="157141"/>
            </a:xfrm>
            <a:custGeom>
              <a:avLst/>
              <a:gdLst/>
              <a:ahLst/>
              <a:cxnLst/>
              <a:rect l="0" t="0" r="0" b="0"/>
              <a:pathLst>
                <a:path w="392853" h="157141">
                  <a:moveTo>
                    <a:pt x="0" y="0"/>
                  </a:moveTo>
                  <a:lnTo>
                    <a:pt x="392853" y="0"/>
                  </a:lnTo>
                  <a:lnTo>
                    <a:pt x="392853" y="157141"/>
                  </a:lnTo>
                  <a:lnTo>
                    <a:pt x="0" y="15714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1" name="Shape 702">
              <a:extLst>
                <a:ext uri="{FF2B5EF4-FFF2-40B4-BE49-F238E27FC236}">
                  <a16:creationId xmlns:a16="http://schemas.microsoft.com/office/drawing/2014/main" id="{78099152-0B10-4488-B50F-447F2E3B5450}"/>
                </a:ext>
              </a:extLst>
            </p:cNvPr>
            <p:cNvSpPr/>
            <p:nvPr/>
          </p:nvSpPr>
          <p:spPr>
            <a:xfrm>
              <a:off x="2946399" y="2918630"/>
              <a:ext cx="392854" cy="186605"/>
            </a:xfrm>
            <a:custGeom>
              <a:avLst/>
              <a:gdLst/>
              <a:ahLst/>
              <a:cxnLst/>
              <a:rect l="0" t="0" r="0" b="0"/>
              <a:pathLst>
                <a:path w="392854" h="186605">
                  <a:moveTo>
                    <a:pt x="0" y="0"/>
                  </a:moveTo>
                  <a:lnTo>
                    <a:pt x="392854" y="0"/>
                  </a:lnTo>
                  <a:lnTo>
                    <a:pt x="392854" y="186605"/>
                  </a:lnTo>
                  <a:lnTo>
                    <a:pt x="0" y="186605"/>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2" name="Shape 703">
              <a:extLst>
                <a:ext uri="{FF2B5EF4-FFF2-40B4-BE49-F238E27FC236}">
                  <a16:creationId xmlns:a16="http://schemas.microsoft.com/office/drawing/2014/main" id="{C3A99F0E-A7EA-411D-924C-A57D5DC5BC3B}"/>
                </a:ext>
              </a:extLst>
            </p:cNvPr>
            <p:cNvSpPr/>
            <p:nvPr/>
          </p:nvSpPr>
          <p:spPr>
            <a:xfrm>
              <a:off x="2504439" y="2761489"/>
              <a:ext cx="392854" cy="343746"/>
            </a:xfrm>
            <a:custGeom>
              <a:avLst/>
              <a:gdLst/>
              <a:ahLst/>
              <a:cxnLst/>
              <a:rect l="0" t="0" r="0" b="0"/>
              <a:pathLst>
                <a:path w="392854" h="343746">
                  <a:moveTo>
                    <a:pt x="0" y="0"/>
                  </a:moveTo>
                  <a:lnTo>
                    <a:pt x="392854" y="0"/>
                  </a:lnTo>
                  <a:lnTo>
                    <a:pt x="392854" y="343746"/>
                  </a:lnTo>
                  <a:lnTo>
                    <a:pt x="0" y="343746"/>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3" name="Shape 704">
              <a:extLst>
                <a:ext uri="{FF2B5EF4-FFF2-40B4-BE49-F238E27FC236}">
                  <a16:creationId xmlns:a16="http://schemas.microsoft.com/office/drawing/2014/main" id="{5AEADFA8-B420-4D5B-AB2E-9A7C8D8A81FC}"/>
                </a:ext>
              </a:extLst>
            </p:cNvPr>
            <p:cNvSpPr/>
            <p:nvPr/>
          </p:nvSpPr>
          <p:spPr>
            <a:xfrm>
              <a:off x="2062479" y="2732025"/>
              <a:ext cx="392853" cy="373211"/>
            </a:xfrm>
            <a:custGeom>
              <a:avLst/>
              <a:gdLst/>
              <a:ahLst/>
              <a:cxnLst/>
              <a:rect l="0" t="0" r="0" b="0"/>
              <a:pathLst>
                <a:path w="392853" h="373211">
                  <a:moveTo>
                    <a:pt x="0" y="0"/>
                  </a:moveTo>
                  <a:lnTo>
                    <a:pt x="392853" y="0"/>
                  </a:lnTo>
                  <a:lnTo>
                    <a:pt x="392853" y="373211"/>
                  </a:lnTo>
                  <a:lnTo>
                    <a:pt x="0" y="37321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4" name="Shape 705">
              <a:extLst>
                <a:ext uri="{FF2B5EF4-FFF2-40B4-BE49-F238E27FC236}">
                  <a16:creationId xmlns:a16="http://schemas.microsoft.com/office/drawing/2014/main" id="{5DBA1EE7-4D27-4BE9-A8CE-CDC2F062A17F}"/>
                </a:ext>
              </a:extLst>
            </p:cNvPr>
            <p:cNvSpPr/>
            <p:nvPr/>
          </p:nvSpPr>
          <p:spPr>
            <a:xfrm>
              <a:off x="1620519" y="2496313"/>
              <a:ext cx="392853" cy="608922"/>
            </a:xfrm>
            <a:custGeom>
              <a:avLst/>
              <a:gdLst/>
              <a:ahLst/>
              <a:cxnLst/>
              <a:rect l="0" t="0" r="0" b="0"/>
              <a:pathLst>
                <a:path w="392853" h="608922">
                  <a:moveTo>
                    <a:pt x="0" y="0"/>
                  </a:moveTo>
                  <a:lnTo>
                    <a:pt x="392853" y="0"/>
                  </a:lnTo>
                  <a:lnTo>
                    <a:pt x="392853" y="608922"/>
                  </a:lnTo>
                  <a:lnTo>
                    <a:pt x="0" y="608922"/>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5" name="Shape 706">
              <a:extLst>
                <a:ext uri="{FF2B5EF4-FFF2-40B4-BE49-F238E27FC236}">
                  <a16:creationId xmlns:a16="http://schemas.microsoft.com/office/drawing/2014/main" id="{5DB6A73D-E3D7-4CDF-99A9-84578F12A21F}"/>
                </a:ext>
              </a:extLst>
            </p:cNvPr>
            <p:cNvSpPr/>
            <p:nvPr/>
          </p:nvSpPr>
          <p:spPr>
            <a:xfrm>
              <a:off x="1188381" y="1190076"/>
              <a:ext cx="392853" cy="1915159"/>
            </a:xfrm>
            <a:custGeom>
              <a:avLst/>
              <a:gdLst/>
              <a:ahLst/>
              <a:cxnLst/>
              <a:rect l="0" t="0" r="0" b="0"/>
              <a:pathLst>
                <a:path w="392853" h="1915159">
                  <a:moveTo>
                    <a:pt x="0" y="0"/>
                  </a:moveTo>
                  <a:lnTo>
                    <a:pt x="392853" y="0"/>
                  </a:lnTo>
                  <a:lnTo>
                    <a:pt x="392853" y="1915159"/>
                  </a:lnTo>
                  <a:lnTo>
                    <a:pt x="0" y="1915159"/>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6" name="Shape 707">
              <a:extLst>
                <a:ext uri="{FF2B5EF4-FFF2-40B4-BE49-F238E27FC236}">
                  <a16:creationId xmlns:a16="http://schemas.microsoft.com/office/drawing/2014/main" id="{F2C9074A-9656-4ADA-83C9-7E7F4754C706}"/>
                </a:ext>
              </a:extLst>
            </p:cNvPr>
            <p:cNvSpPr/>
            <p:nvPr/>
          </p:nvSpPr>
          <p:spPr>
            <a:xfrm>
              <a:off x="746421" y="414191"/>
              <a:ext cx="392853" cy="2691044"/>
            </a:xfrm>
            <a:custGeom>
              <a:avLst/>
              <a:gdLst/>
              <a:ahLst/>
              <a:cxnLst/>
              <a:rect l="0" t="0" r="0" b="0"/>
              <a:pathLst>
                <a:path w="392853" h="2691044">
                  <a:moveTo>
                    <a:pt x="0" y="0"/>
                  </a:moveTo>
                  <a:lnTo>
                    <a:pt x="392853" y="0"/>
                  </a:lnTo>
                  <a:lnTo>
                    <a:pt x="392853" y="2691044"/>
                  </a:lnTo>
                  <a:lnTo>
                    <a:pt x="0" y="2691044"/>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7" name="Rectangle 86">
              <a:extLst>
                <a:ext uri="{FF2B5EF4-FFF2-40B4-BE49-F238E27FC236}">
                  <a16:creationId xmlns:a16="http://schemas.microsoft.com/office/drawing/2014/main" id="{A78AA9C2-F585-4355-B383-4781DBA03D03}"/>
                </a:ext>
              </a:extLst>
            </p:cNvPr>
            <p:cNvSpPr/>
            <p:nvPr/>
          </p:nvSpPr>
          <p:spPr>
            <a:xfrm>
              <a:off x="5431195" y="1763485"/>
              <a:ext cx="383407" cy="1449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50">
                  <a:solidFill>
                    <a:srgbClr val="3C444D"/>
                  </a:solidFill>
                  <a:effectLst/>
                  <a:latin typeface="Arial" panose="020B0604020202020204" pitchFamily="34" charset="0"/>
                  <a:ea typeface="Arial" panose="020B0604020202020204" pitchFamily="34" charset="0"/>
                </a:rPr>
                <a:t>count</a:t>
              </a:r>
              <a:endParaRPr lang="en-US" sz="1100">
                <a:solidFill>
                  <a:srgbClr val="000000"/>
                </a:solidFill>
                <a:effectLst/>
                <a:latin typeface="Calibri" panose="020F0502020204030204" pitchFamily="34" charset="0"/>
                <a:ea typeface="Calibri" panose="020F0502020204030204" pitchFamily="34" charset="0"/>
              </a:endParaRPr>
            </a:p>
          </p:txBody>
        </p:sp>
        <p:sp>
          <p:nvSpPr>
            <p:cNvPr id="88" name="Shape 708">
              <a:extLst>
                <a:ext uri="{FF2B5EF4-FFF2-40B4-BE49-F238E27FC236}">
                  <a16:creationId xmlns:a16="http://schemas.microsoft.com/office/drawing/2014/main" id="{2AC280FD-8F7D-4397-853B-7907DC5EE4C8}"/>
                </a:ext>
              </a:extLst>
            </p:cNvPr>
            <p:cNvSpPr/>
            <p:nvPr/>
          </p:nvSpPr>
          <p:spPr>
            <a:xfrm>
              <a:off x="5224947" y="1740071"/>
              <a:ext cx="157141" cy="117856"/>
            </a:xfrm>
            <a:custGeom>
              <a:avLst/>
              <a:gdLst/>
              <a:ahLst/>
              <a:cxnLst/>
              <a:rect l="0" t="0" r="0" b="0"/>
              <a:pathLst>
                <a:path w="157141" h="117856">
                  <a:moveTo>
                    <a:pt x="0" y="0"/>
                  </a:moveTo>
                  <a:lnTo>
                    <a:pt x="157141" y="0"/>
                  </a:lnTo>
                  <a:lnTo>
                    <a:pt x="157141" y="117856"/>
                  </a:lnTo>
                  <a:lnTo>
                    <a:pt x="0" y="117856"/>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89" name="Rectangle 88">
              <a:extLst>
                <a:ext uri="{FF2B5EF4-FFF2-40B4-BE49-F238E27FC236}">
                  <a16:creationId xmlns:a16="http://schemas.microsoft.com/office/drawing/2014/main" id="{D5BC3F9A-FA68-4992-8D30-C96945483374}"/>
                </a:ext>
              </a:extLst>
            </p:cNvPr>
            <p:cNvSpPr/>
            <p:nvPr/>
          </p:nvSpPr>
          <p:spPr>
            <a:xfrm>
              <a:off x="844104" y="3130163"/>
              <a:ext cx="248289"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pass</a:t>
              </a:r>
              <a:endParaRPr lang="en-US" sz="1100">
                <a:solidFill>
                  <a:srgbClr val="000000"/>
                </a:solidFill>
                <a:effectLst/>
                <a:latin typeface="Calibri" panose="020F0502020204030204" pitchFamily="34" charset="0"/>
                <a:ea typeface="Calibri" panose="020F0502020204030204" pitchFamily="34" charset="0"/>
              </a:endParaRPr>
            </a:p>
          </p:txBody>
        </p:sp>
        <p:sp>
          <p:nvSpPr>
            <p:cNvPr id="90" name="Rectangle 89">
              <a:extLst>
                <a:ext uri="{FF2B5EF4-FFF2-40B4-BE49-F238E27FC236}">
                  <a16:creationId xmlns:a16="http://schemas.microsoft.com/office/drawing/2014/main" id="{9F795510-95E9-4241-8413-57A86E6C1C1E}"/>
                </a:ext>
              </a:extLst>
            </p:cNvPr>
            <p:cNvSpPr/>
            <p:nvPr/>
          </p:nvSpPr>
          <p:spPr>
            <a:xfrm>
              <a:off x="1314561" y="3130163"/>
              <a:ext cx="169876"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run</a:t>
              </a:r>
              <a:endParaRPr lang="en-US" sz="1100">
                <a:solidFill>
                  <a:srgbClr val="000000"/>
                </a:solidFill>
                <a:effectLst/>
                <a:latin typeface="Calibri" panose="020F0502020204030204" pitchFamily="34" charset="0"/>
                <a:ea typeface="Calibri" panose="020F0502020204030204" pitchFamily="34" charset="0"/>
              </a:endParaRPr>
            </a:p>
          </p:txBody>
        </p:sp>
        <p:sp>
          <p:nvSpPr>
            <p:cNvPr id="91" name="Rectangle 90">
              <a:extLst>
                <a:ext uri="{FF2B5EF4-FFF2-40B4-BE49-F238E27FC236}">
                  <a16:creationId xmlns:a16="http://schemas.microsoft.com/office/drawing/2014/main" id="{41C678C5-D0B2-48EE-9A48-094B59737EE7}"/>
                </a:ext>
              </a:extLst>
            </p:cNvPr>
            <p:cNvSpPr/>
            <p:nvPr/>
          </p:nvSpPr>
          <p:spPr>
            <a:xfrm>
              <a:off x="1664627" y="3130163"/>
              <a:ext cx="411700"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no_play</a:t>
              </a:r>
              <a:endParaRPr lang="en-US" sz="1100">
                <a:solidFill>
                  <a:srgbClr val="000000"/>
                </a:solidFill>
                <a:effectLst/>
                <a:latin typeface="Calibri" panose="020F0502020204030204" pitchFamily="34" charset="0"/>
                <a:ea typeface="Calibri" panose="020F0502020204030204" pitchFamily="34" charset="0"/>
              </a:endParaRPr>
            </a:p>
          </p:txBody>
        </p:sp>
        <p:sp>
          <p:nvSpPr>
            <p:cNvPr id="92" name="Rectangle 91">
              <a:extLst>
                <a:ext uri="{FF2B5EF4-FFF2-40B4-BE49-F238E27FC236}">
                  <a16:creationId xmlns:a16="http://schemas.microsoft.com/office/drawing/2014/main" id="{CE35A8B8-E950-43A1-BAED-7927237E70FB}"/>
                </a:ext>
              </a:extLst>
            </p:cNvPr>
            <p:cNvSpPr/>
            <p:nvPr/>
          </p:nvSpPr>
          <p:spPr>
            <a:xfrm>
              <a:off x="2135127" y="3130163"/>
              <a:ext cx="333169"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kickoff</a:t>
              </a:r>
              <a:endParaRPr lang="en-US" sz="1100">
                <a:solidFill>
                  <a:srgbClr val="000000"/>
                </a:solidFill>
                <a:effectLst/>
                <a:latin typeface="Calibri" panose="020F0502020204030204" pitchFamily="34" charset="0"/>
                <a:ea typeface="Calibri" panose="020F0502020204030204" pitchFamily="34" charset="0"/>
              </a:endParaRPr>
            </a:p>
          </p:txBody>
        </p:sp>
        <p:sp>
          <p:nvSpPr>
            <p:cNvPr id="93" name="Rectangle 92">
              <a:extLst>
                <a:ext uri="{FF2B5EF4-FFF2-40B4-BE49-F238E27FC236}">
                  <a16:creationId xmlns:a16="http://schemas.microsoft.com/office/drawing/2014/main" id="{52466DE6-D5B8-4587-8569-63F5E777BF49}"/>
                </a:ext>
              </a:extLst>
            </p:cNvPr>
            <p:cNvSpPr/>
            <p:nvPr/>
          </p:nvSpPr>
          <p:spPr>
            <a:xfrm>
              <a:off x="2615351" y="3130163"/>
              <a:ext cx="228774"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punt</a:t>
              </a:r>
              <a:endParaRPr lang="en-US" sz="1100">
                <a:solidFill>
                  <a:srgbClr val="000000"/>
                </a:solidFill>
                <a:effectLst/>
                <a:latin typeface="Calibri" panose="020F0502020204030204" pitchFamily="34" charset="0"/>
                <a:ea typeface="Calibri" panose="020F0502020204030204" pitchFamily="34" charset="0"/>
              </a:endParaRPr>
            </a:p>
          </p:txBody>
        </p:sp>
        <p:sp>
          <p:nvSpPr>
            <p:cNvPr id="94" name="Rectangle 93">
              <a:extLst>
                <a:ext uri="{FF2B5EF4-FFF2-40B4-BE49-F238E27FC236}">
                  <a16:creationId xmlns:a16="http://schemas.microsoft.com/office/drawing/2014/main" id="{4DAA6E73-5769-4811-B9A1-616E7384E7C3}"/>
                </a:ext>
              </a:extLst>
            </p:cNvPr>
            <p:cNvSpPr/>
            <p:nvPr/>
          </p:nvSpPr>
          <p:spPr>
            <a:xfrm>
              <a:off x="3080946" y="3130163"/>
              <a:ext cx="163292"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NA</a:t>
              </a:r>
              <a:endParaRPr lang="en-US" sz="1100">
                <a:solidFill>
                  <a:srgbClr val="000000"/>
                </a:solidFill>
                <a:effectLst/>
                <a:latin typeface="Calibri" panose="020F0502020204030204" pitchFamily="34" charset="0"/>
                <a:ea typeface="Calibri" panose="020F0502020204030204" pitchFamily="34" charset="0"/>
              </a:endParaRPr>
            </a:p>
          </p:txBody>
        </p:sp>
        <p:sp>
          <p:nvSpPr>
            <p:cNvPr id="95" name="Rectangle 94">
              <a:extLst>
                <a:ext uri="{FF2B5EF4-FFF2-40B4-BE49-F238E27FC236}">
                  <a16:creationId xmlns:a16="http://schemas.microsoft.com/office/drawing/2014/main" id="{CA27F53B-B6E6-4E58-8D71-1F2E972CF2A8}"/>
                </a:ext>
              </a:extLst>
            </p:cNvPr>
            <p:cNvSpPr/>
            <p:nvPr/>
          </p:nvSpPr>
          <p:spPr>
            <a:xfrm>
              <a:off x="3440824" y="3130163"/>
              <a:ext cx="379018"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ext...int</a:t>
              </a:r>
              <a:endParaRPr lang="en-US" sz="1100">
                <a:solidFill>
                  <a:srgbClr val="000000"/>
                </a:solidFill>
                <a:effectLst/>
                <a:latin typeface="Calibri" panose="020F0502020204030204" pitchFamily="34" charset="0"/>
                <a:ea typeface="Calibri" panose="020F0502020204030204" pitchFamily="34" charset="0"/>
              </a:endParaRPr>
            </a:p>
          </p:txBody>
        </p:sp>
        <p:sp>
          <p:nvSpPr>
            <p:cNvPr id="96" name="Rectangle 95">
              <a:extLst>
                <a:ext uri="{FF2B5EF4-FFF2-40B4-BE49-F238E27FC236}">
                  <a16:creationId xmlns:a16="http://schemas.microsoft.com/office/drawing/2014/main" id="{61664700-82DD-4967-8718-1B97153BAA69}"/>
                </a:ext>
              </a:extLst>
            </p:cNvPr>
            <p:cNvSpPr/>
            <p:nvPr/>
          </p:nvSpPr>
          <p:spPr>
            <a:xfrm>
              <a:off x="3871990" y="3130163"/>
              <a:ext cx="405116"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fiel...oal</a:t>
              </a:r>
              <a:endParaRPr lang="en-US" sz="1100">
                <a:solidFill>
                  <a:srgbClr val="000000"/>
                </a:solidFill>
                <a:effectLst/>
                <a:latin typeface="Calibri" panose="020F0502020204030204" pitchFamily="34" charset="0"/>
                <a:ea typeface="Calibri" panose="020F0502020204030204" pitchFamily="34" charset="0"/>
              </a:endParaRPr>
            </a:p>
          </p:txBody>
        </p:sp>
        <p:sp>
          <p:nvSpPr>
            <p:cNvPr id="97" name="Rectangle 96">
              <a:extLst>
                <a:ext uri="{FF2B5EF4-FFF2-40B4-BE49-F238E27FC236}">
                  <a16:creationId xmlns:a16="http://schemas.microsoft.com/office/drawing/2014/main" id="{D3982D70-1881-491E-BE04-BCA4805B256B}"/>
                </a:ext>
              </a:extLst>
            </p:cNvPr>
            <p:cNvSpPr/>
            <p:nvPr/>
          </p:nvSpPr>
          <p:spPr>
            <a:xfrm>
              <a:off x="4320304" y="3130163"/>
              <a:ext cx="385601"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qb...eel</a:t>
              </a:r>
              <a:endParaRPr lang="en-US" sz="1100">
                <a:solidFill>
                  <a:srgbClr val="000000"/>
                </a:solidFill>
                <a:effectLst/>
                <a:latin typeface="Calibri" panose="020F0502020204030204" pitchFamily="34" charset="0"/>
                <a:ea typeface="Calibri" panose="020F0502020204030204" pitchFamily="34" charset="0"/>
              </a:endParaRPr>
            </a:p>
          </p:txBody>
        </p:sp>
        <p:sp>
          <p:nvSpPr>
            <p:cNvPr id="98" name="Rectangle 97">
              <a:extLst>
                <a:ext uri="{FF2B5EF4-FFF2-40B4-BE49-F238E27FC236}">
                  <a16:creationId xmlns:a16="http://schemas.microsoft.com/office/drawing/2014/main" id="{CF7BED1B-346C-4135-8A0C-728AB2E73863}"/>
                </a:ext>
              </a:extLst>
            </p:cNvPr>
            <p:cNvSpPr/>
            <p:nvPr/>
          </p:nvSpPr>
          <p:spPr>
            <a:xfrm>
              <a:off x="4763757" y="3130163"/>
              <a:ext cx="379018"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qb...ike</a:t>
              </a:r>
              <a:endParaRPr lang="en-US" sz="1100">
                <a:solidFill>
                  <a:srgbClr val="000000"/>
                </a:solidFill>
                <a:effectLst/>
                <a:latin typeface="Calibri" panose="020F0502020204030204" pitchFamily="34" charset="0"/>
                <a:ea typeface="Calibri" panose="020F0502020204030204" pitchFamily="34" charset="0"/>
              </a:endParaRPr>
            </a:p>
          </p:txBody>
        </p:sp>
        <p:sp>
          <p:nvSpPr>
            <p:cNvPr id="99" name="Rectangle 98">
              <a:extLst>
                <a:ext uri="{FF2B5EF4-FFF2-40B4-BE49-F238E27FC236}">
                  <a16:creationId xmlns:a16="http://schemas.microsoft.com/office/drawing/2014/main" id="{E7CB8BF9-716F-4F12-80CB-8625421586E6}"/>
                </a:ext>
              </a:extLst>
            </p:cNvPr>
            <p:cNvSpPr/>
            <p:nvPr/>
          </p:nvSpPr>
          <p:spPr>
            <a:xfrm>
              <a:off x="267592" y="2340174"/>
              <a:ext cx="519281"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100,000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00" name="Rectangle 99">
              <a:extLst>
                <a:ext uri="{FF2B5EF4-FFF2-40B4-BE49-F238E27FC236}">
                  <a16:creationId xmlns:a16="http://schemas.microsoft.com/office/drawing/2014/main" id="{D215B6FD-DC84-4D51-A781-09DB50A4C3AF}"/>
                </a:ext>
              </a:extLst>
            </p:cNvPr>
            <p:cNvSpPr/>
            <p:nvPr/>
          </p:nvSpPr>
          <p:spPr>
            <a:xfrm>
              <a:off x="267592" y="1613395"/>
              <a:ext cx="519281"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200,000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01" name="Rectangle 100">
              <a:extLst>
                <a:ext uri="{FF2B5EF4-FFF2-40B4-BE49-F238E27FC236}">
                  <a16:creationId xmlns:a16="http://schemas.microsoft.com/office/drawing/2014/main" id="{A7061083-0285-4404-96BE-7EC0FB31E021}"/>
                </a:ext>
              </a:extLst>
            </p:cNvPr>
            <p:cNvSpPr/>
            <p:nvPr/>
          </p:nvSpPr>
          <p:spPr>
            <a:xfrm>
              <a:off x="267592" y="896439"/>
              <a:ext cx="519281"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300,000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02" name="Rectangle 101">
              <a:extLst>
                <a:ext uri="{FF2B5EF4-FFF2-40B4-BE49-F238E27FC236}">
                  <a16:creationId xmlns:a16="http://schemas.microsoft.com/office/drawing/2014/main" id="{B11A5528-9158-474F-950E-0BCD3525100C}"/>
                </a:ext>
              </a:extLst>
            </p:cNvPr>
            <p:cNvSpPr/>
            <p:nvPr/>
          </p:nvSpPr>
          <p:spPr>
            <a:xfrm>
              <a:off x="267592" y="169660"/>
              <a:ext cx="519281"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400,000</a:t>
              </a:r>
              <a:endParaRPr lang="en-US" sz="1100">
                <a:solidFill>
                  <a:srgbClr val="000000"/>
                </a:solidFill>
                <a:effectLst/>
                <a:latin typeface="Calibri" panose="020F0502020204030204" pitchFamily="34" charset="0"/>
                <a:ea typeface="Calibri" panose="020F0502020204030204" pitchFamily="34" charset="0"/>
              </a:endParaRPr>
            </a:p>
          </p:txBody>
        </p:sp>
      </p:grpSp>
      <p:pic>
        <p:nvPicPr>
          <p:cNvPr id="104" name="Picture 103" descr="A picture containing building, window, drawing&#10;&#10;Description automatically generated">
            <a:extLst>
              <a:ext uri="{FF2B5EF4-FFF2-40B4-BE49-F238E27FC236}">
                <a16:creationId xmlns:a16="http://schemas.microsoft.com/office/drawing/2014/main" id="{CA948D53-6B56-41B8-A962-68B3B98193D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42722" y="35179"/>
            <a:ext cx="3146908" cy="1708763"/>
          </a:xfrm>
          <a:prstGeom prst="rect">
            <a:avLst/>
          </a:prstGeom>
        </p:spPr>
      </p:pic>
    </p:spTree>
    <p:extLst>
      <p:ext uri="{BB962C8B-B14F-4D97-AF65-F5344CB8AC3E}">
        <p14:creationId xmlns:p14="http://schemas.microsoft.com/office/powerpoint/2010/main" val="7679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ED2F-C645-4360-AFF1-CB59A9F4AA78}"/>
              </a:ext>
            </a:extLst>
          </p:cNvPr>
          <p:cNvSpPr>
            <a:spLocks noGrp="1"/>
          </p:cNvSpPr>
          <p:nvPr>
            <p:ph type="title"/>
          </p:nvPr>
        </p:nvSpPr>
        <p:spPr>
          <a:xfrm>
            <a:off x="841248" y="4462272"/>
            <a:ext cx="10506456" cy="1197864"/>
          </a:xfrm>
        </p:spPr>
        <p:txBody>
          <a:bodyPr vert="horz" lIns="91440" tIns="45720" rIns="91440" bIns="45720" rtlCol="0" anchor="b">
            <a:normAutofit/>
          </a:bodyPr>
          <a:lstStyle/>
          <a:p>
            <a:pPr algn="ctr"/>
            <a:r>
              <a:rPr lang="en-US" sz="5000" kern="1200">
                <a:solidFill>
                  <a:schemeClr val="tx1"/>
                </a:solidFill>
                <a:latin typeface="+mj-lt"/>
                <a:ea typeface="+mj-ea"/>
                <a:cs typeface="+mj-cs"/>
              </a:rPr>
              <a:t>Top 20 teams rank by total “pass” made</a:t>
            </a:r>
          </a:p>
        </p:txBody>
      </p:sp>
      <p:pic>
        <p:nvPicPr>
          <p:cNvPr id="3074" name="Picture 2" descr="By the numbers: NFL pass rush rankings, explosive play rankings ...">
            <a:extLst>
              <a:ext uri="{FF2B5EF4-FFF2-40B4-BE49-F238E27FC236}">
                <a16:creationId xmlns:a16="http://schemas.microsoft.com/office/drawing/2014/main" id="{C9E83C83-AB8E-437E-A950-81FFFF44FC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1" r="3421" b="-3"/>
          <a:stretch/>
        </p:blipFill>
        <p:spPr bwMode="auto">
          <a:xfrm>
            <a:off x="20" y="10"/>
            <a:ext cx="5988656" cy="42929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963A836-7EF8-45F6-B4C6-7A0822A780B0}"/>
              </a:ext>
            </a:extLst>
          </p:cNvPr>
          <p:cNvPicPr>
            <a:picLocks noChangeAspect="1"/>
          </p:cNvPicPr>
          <p:nvPr/>
        </p:nvPicPr>
        <p:blipFill rotWithShape="1">
          <a:blip r:embed="rId4"/>
          <a:srcRect l="7414" r="11329" b="2"/>
          <a:stretch/>
        </p:blipFill>
        <p:spPr>
          <a:xfrm>
            <a:off x="6203323" y="10"/>
            <a:ext cx="5988677" cy="4292947"/>
          </a:xfrm>
          <a:prstGeom prst="rect">
            <a:avLst/>
          </a:prstGeom>
        </p:spPr>
      </p:pic>
    </p:spTree>
    <p:extLst>
      <p:ext uri="{BB962C8B-B14F-4D97-AF65-F5344CB8AC3E}">
        <p14:creationId xmlns:p14="http://schemas.microsoft.com/office/powerpoint/2010/main" val="397730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itle 1">
            <a:extLst>
              <a:ext uri="{FF2B5EF4-FFF2-40B4-BE49-F238E27FC236}">
                <a16:creationId xmlns:a16="http://schemas.microsoft.com/office/drawing/2014/main" id="{DCFB47DA-C096-4D5A-9AF9-2094CE59F63A}"/>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dirty="0">
                <a:solidFill>
                  <a:schemeClr val="bg1"/>
                </a:solidFill>
              </a:rPr>
              <a:t>Top players in top 20 team for “pass” made</a:t>
            </a:r>
          </a:p>
        </p:txBody>
      </p:sp>
      <p:cxnSp>
        <p:nvCxnSpPr>
          <p:cNvPr id="33" name="Straight Connector 3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NFL playoff schedule expanding to 14 teams beginning with 2020 season">
            <a:extLst>
              <a:ext uri="{FF2B5EF4-FFF2-40B4-BE49-F238E27FC236}">
                <a16:creationId xmlns:a16="http://schemas.microsoft.com/office/drawing/2014/main" id="{C8DED54B-0C53-4FF1-B23D-C81A1C3232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40492" y="5008563"/>
            <a:ext cx="4640083" cy="1346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4A6D803-17A1-43B3-93F9-4097EE5F5EC5}"/>
              </a:ext>
            </a:extLst>
          </p:cNvPr>
          <p:cNvPicPr>
            <a:picLocks noChangeAspect="1"/>
          </p:cNvPicPr>
          <p:nvPr/>
        </p:nvPicPr>
        <p:blipFill>
          <a:blip r:embed="rId4"/>
          <a:stretch>
            <a:fillRect/>
          </a:stretch>
        </p:blipFill>
        <p:spPr>
          <a:xfrm>
            <a:off x="0" y="1"/>
            <a:ext cx="12192000" cy="4007796"/>
          </a:xfrm>
          <a:prstGeom prst="rect">
            <a:avLst/>
          </a:prstGeom>
        </p:spPr>
      </p:pic>
    </p:spTree>
    <p:extLst>
      <p:ext uri="{BB962C8B-B14F-4D97-AF65-F5344CB8AC3E}">
        <p14:creationId xmlns:p14="http://schemas.microsoft.com/office/powerpoint/2010/main" val="35403916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3459-3DD7-4134-AA90-176033C038E8}"/>
              </a:ext>
            </a:extLst>
          </p:cNvPr>
          <p:cNvSpPr>
            <a:spLocks noGrp="1"/>
          </p:cNvSpPr>
          <p:nvPr>
            <p:ph type="title"/>
          </p:nvPr>
        </p:nvSpPr>
        <p:spPr/>
        <p:txBody>
          <a:bodyPr/>
          <a:lstStyle/>
          <a:p>
            <a:r>
              <a:rPr lang="en-US" dirty="0"/>
              <a:t>Top 20 teams rank by total “run” made</a:t>
            </a:r>
          </a:p>
        </p:txBody>
      </p:sp>
      <p:pic>
        <p:nvPicPr>
          <p:cNvPr id="2160" name="Picture 112" descr="Lamar Miller: Houston Texans RB makes history with 97-yard TD run">
            <a:extLst>
              <a:ext uri="{FF2B5EF4-FFF2-40B4-BE49-F238E27FC236}">
                <a16:creationId xmlns:a16="http://schemas.microsoft.com/office/drawing/2014/main" id="{A144113C-E6C5-4BAF-A60B-05E6DEC91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137" y="1456353"/>
            <a:ext cx="5618956" cy="4071434"/>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a16="http://schemas.microsoft.com/office/drawing/2014/main" id="{0BA75F98-2D17-472B-9FB0-73FCF77F3BCC}"/>
              </a:ext>
            </a:extLst>
          </p:cNvPr>
          <p:cNvGrpSpPr/>
          <p:nvPr/>
        </p:nvGrpSpPr>
        <p:grpSpPr>
          <a:xfrm>
            <a:off x="77821" y="1456353"/>
            <a:ext cx="6488349" cy="4321877"/>
            <a:chOff x="0" y="0"/>
            <a:chExt cx="5943600" cy="3406107"/>
          </a:xfrm>
        </p:grpSpPr>
        <p:sp>
          <p:nvSpPr>
            <p:cNvPr id="88" name="Shape 7">
              <a:extLst>
                <a:ext uri="{FF2B5EF4-FFF2-40B4-BE49-F238E27FC236}">
                  <a16:creationId xmlns:a16="http://schemas.microsoft.com/office/drawing/2014/main" id="{10A0A47D-1129-4376-A574-97A1156497AB}"/>
                </a:ext>
              </a:extLst>
            </p:cNvPr>
            <p:cNvSpPr/>
            <p:nvPr/>
          </p:nvSpPr>
          <p:spPr>
            <a:xfrm>
              <a:off x="0" y="0"/>
              <a:ext cx="5943600" cy="0"/>
            </a:xfrm>
            <a:custGeom>
              <a:avLst/>
              <a:gdLst/>
              <a:ahLst/>
              <a:cxnLst/>
              <a:rect l="0" t="0" r="0" b="0"/>
              <a:pathLst>
                <a:path w="5943600">
                  <a:moveTo>
                    <a:pt x="0" y="0"/>
                  </a:moveTo>
                  <a:lnTo>
                    <a:pt x="5943600" y="0"/>
                  </a:lnTo>
                </a:path>
              </a:pathLst>
            </a:custGeom>
            <a:ln w="12700" cap="flat">
              <a:miter lim="127000"/>
            </a:ln>
          </p:spPr>
          <p:style>
            <a:lnRef idx="1">
              <a:srgbClr val="CCCCCC"/>
            </a:lnRef>
            <a:fillRef idx="0">
              <a:srgbClr val="000000">
                <a:alpha val="0"/>
              </a:srgbClr>
            </a:fillRef>
            <a:effectRef idx="0">
              <a:scrgbClr r="0" g="0" b="0"/>
            </a:effectRef>
            <a:fontRef idx="none"/>
          </p:style>
          <p:txBody>
            <a:bodyPr/>
            <a:lstStyle/>
            <a:p>
              <a:endParaRPr lang="en-US"/>
            </a:p>
          </p:txBody>
        </p:sp>
        <p:sp>
          <p:nvSpPr>
            <p:cNvPr id="89" name="Shape 41">
              <a:extLst>
                <a:ext uri="{FF2B5EF4-FFF2-40B4-BE49-F238E27FC236}">
                  <a16:creationId xmlns:a16="http://schemas.microsoft.com/office/drawing/2014/main" id="{317C0BD9-C7D3-4777-8B63-64BD1EAB8DBA}"/>
                </a:ext>
              </a:extLst>
            </p:cNvPr>
            <p:cNvSpPr/>
            <p:nvPr/>
          </p:nvSpPr>
          <p:spPr>
            <a:xfrm>
              <a:off x="658029" y="3100325"/>
              <a:ext cx="4468705" cy="0"/>
            </a:xfrm>
            <a:custGeom>
              <a:avLst/>
              <a:gdLst/>
              <a:ahLst/>
              <a:cxnLst/>
              <a:rect l="0" t="0" r="0" b="0"/>
              <a:pathLst>
                <a:path w="4468705">
                  <a:moveTo>
                    <a:pt x="0" y="0"/>
                  </a:moveTo>
                  <a:lnTo>
                    <a:pt x="4468705"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90" name="Shape 42">
              <a:extLst>
                <a:ext uri="{FF2B5EF4-FFF2-40B4-BE49-F238E27FC236}">
                  <a16:creationId xmlns:a16="http://schemas.microsoft.com/office/drawing/2014/main" id="{026A8C50-95E6-4246-A163-4894BA533E9D}"/>
                </a:ext>
              </a:extLst>
            </p:cNvPr>
            <p:cNvSpPr/>
            <p:nvPr/>
          </p:nvSpPr>
          <p:spPr>
            <a:xfrm>
              <a:off x="658029" y="2383368"/>
              <a:ext cx="4468705" cy="0"/>
            </a:xfrm>
            <a:custGeom>
              <a:avLst/>
              <a:gdLst/>
              <a:ahLst/>
              <a:cxnLst/>
              <a:rect l="0" t="0" r="0" b="0"/>
              <a:pathLst>
                <a:path w="4468705">
                  <a:moveTo>
                    <a:pt x="0" y="0"/>
                  </a:moveTo>
                  <a:lnTo>
                    <a:pt x="4468705"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91" name="Shape 43">
              <a:extLst>
                <a:ext uri="{FF2B5EF4-FFF2-40B4-BE49-F238E27FC236}">
                  <a16:creationId xmlns:a16="http://schemas.microsoft.com/office/drawing/2014/main" id="{E8857B5F-3B2D-40DF-951A-05079E93D502}"/>
                </a:ext>
              </a:extLst>
            </p:cNvPr>
            <p:cNvSpPr/>
            <p:nvPr/>
          </p:nvSpPr>
          <p:spPr>
            <a:xfrm>
              <a:off x="658029" y="1656589"/>
              <a:ext cx="4468705" cy="0"/>
            </a:xfrm>
            <a:custGeom>
              <a:avLst/>
              <a:gdLst/>
              <a:ahLst/>
              <a:cxnLst/>
              <a:rect l="0" t="0" r="0" b="0"/>
              <a:pathLst>
                <a:path w="4468705">
                  <a:moveTo>
                    <a:pt x="0" y="0"/>
                  </a:moveTo>
                  <a:lnTo>
                    <a:pt x="4468705"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92" name="Shape 44">
              <a:extLst>
                <a:ext uri="{FF2B5EF4-FFF2-40B4-BE49-F238E27FC236}">
                  <a16:creationId xmlns:a16="http://schemas.microsoft.com/office/drawing/2014/main" id="{A182E2DC-E605-4823-8A21-F9D7DB88C833}"/>
                </a:ext>
              </a:extLst>
            </p:cNvPr>
            <p:cNvSpPr/>
            <p:nvPr/>
          </p:nvSpPr>
          <p:spPr>
            <a:xfrm>
              <a:off x="658029" y="939632"/>
              <a:ext cx="4468705" cy="0"/>
            </a:xfrm>
            <a:custGeom>
              <a:avLst/>
              <a:gdLst/>
              <a:ahLst/>
              <a:cxnLst/>
              <a:rect l="0" t="0" r="0" b="0"/>
              <a:pathLst>
                <a:path w="4468705">
                  <a:moveTo>
                    <a:pt x="0" y="0"/>
                  </a:moveTo>
                  <a:lnTo>
                    <a:pt x="4468705"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93" name="Shape 45">
              <a:extLst>
                <a:ext uri="{FF2B5EF4-FFF2-40B4-BE49-F238E27FC236}">
                  <a16:creationId xmlns:a16="http://schemas.microsoft.com/office/drawing/2014/main" id="{3607800C-361F-4A1F-A1BD-AA64B2F9AF78}"/>
                </a:ext>
              </a:extLst>
            </p:cNvPr>
            <p:cNvSpPr/>
            <p:nvPr/>
          </p:nvSpPr>
          <p:spPr>
            <a:xfrm>
              <a:off x="658029" y="203033"/>
              <a:ext cx="4468705" cy="0"/>
            </a:xfrm>
            <a:custGeom>
              <a:avLst/>
              <a:gdLst/>
              <a:ahLst/>
              <a:cxnLst/>
              <a:rect l="0" t="0" r="0" b="0"/>
              <a:pathLst>
                <a:path w="4468705">
                  <a:moveTo>
                    <a:pt x="0" y="0"/>
                  </a:moveTo>
                  <a:lnTo>
                    <a:pt x="4468705" y="0"/>
                  </a:lnTo>
                </a:path>
              </a:pathLst>
            </a:custGeom>
            <a:ln w="9821" cap="flat">
              <a:miter lim="127000"/>
            </a:ln>
          </p:spPr>
          <p:style>
            <a:lnRef idx="1">
              <a:srgbClr val="E1E6EB"/>
            </a:lnRef>
            <a:fillRef idx="0">
              <a:srgbClr val="000000">
                <a:alpha val="0"/>
              </a:srgbClr>
            </a:fillRef>
            <a:effectRef idx="0">
              <a:scrgbClr r="0" g="0" b="0"/>
            </a:effectRef>
            <a:fontRef idx="none"/>
          </p:style>
          <p:txBody>
            <a:bodyPr/>
            <a:lstStyle/>
            <a:p>
              <a:endParaRPr lang="en-US"/>
            </a:p>
          </p:txBody>
        </p:sp>
        <p:sp>
          <p:nvSpPr>
            <p:cNvPr id="94" name="Shape 47">
              <a:extLst>
                <a:ext uri="{FF2B5EF4-FFF2-40B4-BE49-F238E27FC236}">
                  <a16:creationId xmlns:a16="http://schemas.microsoft.com/office/drawing/2014/main" id="{A19B36E6-AE97-492F-A9C8-6753757C9BE6}"/>
                </a:ext>
              </a:extLst>
            </p:cNvPr>
            <p:cNvSpPr/>
            <p:nvPr/>
          </p:nvSpPr>
          <p:spPr>
            <a:xfrm>
              <a:off x="879009"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95" name="Shape 48">
              <a:extLst>
                <a:ext uri="{FF2B5EF4-FFF2-40B4-BE49-F238E27FC236}">
                  <a16:creationId xmlns:a16="http://schemas.microsoft.com/office/drawing/2014/main" id="{C2D31701-58D6-4E7E-AE90-2C165F8916C7}"/>
                </a:ext>
              </a:extLst>
            </p:cNvPr>
            <p:cNvSpPr/>
            <p:nvPr/>
          </p:nvSpPr>
          <p:spPr>
            <a:xfrm>
              <a:off x="1104899"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96" name="Shape 49">
              <a:extLst>
                <a:ext uri="{FF2B5EF4-FFF2-40B4-BE49-F238E27FC236}">
                  <a16:creationId xmlns:a16="http://schemas.microsoft.com/office/drawing/2014/main" id="{BD16E0FF-F6A1-444B-AE04-066EFEE2D027}"/>
                </a:ext>
              </a:extLst>
            </p:cNvPr>
            <p:cNvSpPr/>
            <p:nvPr/>
          </p:nvSpPr>
          <p:spPr>
            <a:xfrm>
              <a:off x="1320969"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97" name="Shape 50">
              <a:extLst>
                <a:ext uri="{FF2B5EF4-FFF2-40B4-BE49-F238E27FC236}">
                  <a16:creationId xmlns:a16="http://schemas.microsoft.com/office/drawing/2014/main" id="{66E9F6DD-9398-4D6E-83DA-0426593B2873}"/>
                </a:ext>
              </a:extLst>
            </p:cNvPr>
            <p:cNvSpPr/>
            <p:nvPr/>
          </p:nvSpPr>
          <p:spPr>
            <a:xfrm>
              <a:off x="1546859"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98" name="Shape 51">
              <a:extLst>
                <a:ext uri="{FF2B5EF4-FFF2-40B4-BE49-F238E27FC236}">
                  <a16:creationId xmlns:a16="http://schemas.microsoft.com/office/drawing/2014/main" id="{01259921-A272-4F3D-B59E-017B382A50FE}"/>
                </a:ext>
              </a:extLst>
            </p:cNvPr>
            <p:cNvSpPr/>
            <p:nvPr/>
          </p:nvSpPr>
          <p:spPr>
            <a:xfrm>
              <a:off x="1772750"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99" name="Shape 52">
              <a:extLst>
                <a:ext uri="{FF2B5EF4-FFF2-40B4-BE49-F238E27FC236}">
                  <a16:creationId xmlns:a16="http://schemas.microsoft.com/office/drawing/2014/main" id="{BBEC686B-D839-4DD6-8D1C-30530DEB9BD5}"/>
                </a:ext>
              </a:extLst>
            </p:cNvPr>
            <p:cNvSpPr/>
            <p:nvPr/>
          </p:nvSpPr>
          <p:spPr>
            <a:xfrm>
              <a:off x="1998640"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0" name="Shape 53">
              <a:extLst>
                <a:ext uri="{FF2B5EF4-FFF2-40B4-BE49-F238E27FC236}">
                  <a16:creationId xmlns:a16="http://schemas.microsoft.com/office/drawing/2014/main" id="{5A55BB3F-84E5-4C1E-BF1A-13D4B53502AA}"/>
                </a:ext>
              </a:extLst>
            </p:cNvPr>
            <p:cNvSpPr/>
            <p:nvPr/>
          </p:nvSpPr>
          <p:spPr>
            <a:xfrm>
              <a:off x="2214710"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1" name="Shape 54">
              <a:extLst>
                <a:ext uri="{FF2B5EF4-FFF2-40B4-BE49-F238E27FC236}">
                  <a16:creationId xmlns:a16="http://schemas.microsoft.com/office/drawing/2014/main" id="{0DBB17B0-8362-4AA9-B9BB-357FD3C912A8}"/>
                </a:ext>
              </a:extLst>
            </p:cNvPr>
            <p:cNvSpPr/>
            <p:nvPr/>
          </p:nvSpPr>
          <p:spPr>
            <a:xfrm>
              <a:off x="2440600"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2" name="Shape 55">
              <a:extLst>
                <a:ext uri="{FF2B5EF4-FFF2-40B4-BE49-F238E27FC236}">
                  <a16:creationId xmlns:a16="http://schemas.microsoft.com/office/drawing/2014/main" id="{CBB1DC0B-105A-4283-B4EB-46687AD87264}"/>
                </a:ext>
              </a:extLst>
            </p:cNvPr>
            <p:cNvSpPr/>
            <p:nvPr/>
          </p:nvSpPr>
          <p:spPr>
            <a:xfrm>
              <a:off x="2666491"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3" name="Shape 56">
              <a:extLst>
                <a:ext uri="{FF2B5EF4-FFF2-40B4-BE49-F238E27FC236}">
                  <a16:creationId xmlns:a16="http://schemas.microsoft.com/office/drawing/2014/main" id="{4E25C053-FFD9-4CA1-AF56-F019B5879421}"/>
                </a:ext>
              </a:extLst>
            </p:cNvPr>
            <p:cNvSpPr/>
            <p:nvPr/>
          </p:nvSpPr>
          <p:spPr>
            <a:xfrm>
              <a:off x="2892381"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4" name="Shape 57">
              <a:extLst>
                <a:ext uri="{FF2B5EF4-FFF2-40B4-BE49-F238E27FC236}">
                  <a16:creationId xmlns:a16="http://schemas.microsoft.com/office/drawing/2014/main" id="{FA246C97-CF12-49E8-BE1B-E1D8D7C7547E}"/>
                </a:ext>
              </a:extLst>
            </p:cNvPr>
            <p:cNvSpPr/>
            <p:nvPr/>
          </p:nvSpPr>
          <p:spPr>
            <a:xfrm>
              <a:off x="3108451"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5" name="Shape 58">
              <a:extLst>
                <a:ext uri="{FF2B5EF4-FFF2-40B4-BE49-F238E27FC236}">
                  <a16:creationId xmlns:a16="http://schemas.microsoft.com/office/drawing/2014/main" id="{25C17993-41B9-4401-A74A-3E1625281E90}"/>
                </a:ext>
              </a:extLst>
            </p:cNvPr>
            <p:cNvSpPr/>
            <p:nvPr/>
          </p:nvSpPr>
          <p:spPr>
            <a:xfrm>
              <a:off x="3334341"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6" name="Shape 59">
              <a:extLst>
                <a:ext uri="{FF2B5EF4-FFF2-40B4-BE49-F238E27FC236}">
                  <a16:creationId xmlns:a16="http://schemas.microsoft.com/office/drawing/2014/main" id="{A31AA543-9704-4E8B-971F-2C1CDBC00C3F}"/>
                </a:ext>
              </a:extLst>
            </p:cNvPr>
            <p:cNvSpPr/>
            <p:nvPr/>
          </p:nvSpPr>
          <p:spPr>
            <a:xfrm>
              <a:off x="3560232"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7" name="Shape 60">
              <a:extLst>
                <a:ext uri="{FF2B5EF4-FFF2-40B4-BE49-F238E27FC236}">
                  <a16:creationId xmlns:a16="http://schemas.microsoft.com/office/drawing/2014/main" id="{FA772F1E-C8D7-4287-A844-B862D191E021}"/>
                </a:ext>
              </a:extLst>
            </p:cNvPr>
            <p:cNvSpPr/>
            <p:nvPr/>
          </p:nvSpPr>
          <p:spPr>
            <a:xfrm>
              <a:off x="3786122"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8" name="Shape 61">
              <a:extLst>
                <a:ext uri="{FF2B5EF4-FFF2-40B4-BE49-F238E27FC236}">
                  <a16:creationId xmlns:a16="http://schemas.microsoft.com/office/drawing/2014/main" id="{25DAFFD3-6856-4066-93E1-82895B88A90C}"/>
                </a:ext>
              </a:extLst>
            </p:cNvPr>
            <p:cNvSpPr/>
            <p:nvPr/>
          </p:nvSpPr>
          <p:spPr>
            <a:xfrm>
              <a:off x="4002191"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09" name="Shape 62">
              <a:extLst>
                <a:ext uri="{FF2B5EF4-FFF2-40B4-BE49-F238E27FC236}">
                  <a16:creationId xmlns:a16="http://schemas.microsoft.com/office/drawing/2014/main" id="{1D75CD05-CB72-44B7-A0F2-7F5D731B1A87}"/>
                </a:ext>
              </a:extLst>
            </p:cNvPr>
            <p:cNvSpPr/>
            <p:nvPr/>
          </p:nvSpPr>
          <p:spPr>
            <a:xfrm>
              <a:off x="4228082"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0" name="Shape 63">
              <a:extLst>
                <a:ext uri="{FF2B5EF4-FFF2-40B4-BE49-F238E27FC236}">
                  <a16:creationId xmlns:a16="http://schemas.microsoft.com/office/drawing/2014/main" id="{0CC09CC6-695B-4A7F-87BE-994F09C2ED85}"/>
                </a:ext>
              </a:extLst>
            </p:cNvPr>
            <p:cNvSpPr/>
            <p:nvPr/>
          </p:nvSpPr>
          <p:spPr>
            <a:xfrm>
              <a:off x="4453973"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1" name="Shape 64">
              <a:extLst>
                <a:ext uri="{FF2B5EF4-FFF2-40B4-BE49-F238E27FC236}">
                  <a16:creationId xmlns:a16="http://schemas.microsoft.com/office/drawing/2014/main" id="{900BB3FA-B124-4FFF-98F5-1E56D1D3B607}"/>
                </a:ext>
              </a:extLst>
            </p:cNvPr>
            <p:cNvSpPr/>
            <p:nvPr/>
          </p:nvSpPr>
          <p:spPr>
            <a:xfrm>
              <a:off x="4679863"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2" name="Shape 65">
              <a:extLst>
                <a:ext uri="{FF2B5EF4-FFF2-40B4-BE49-F238E27FC236}">
                  <a16:creationId xmlns:a16="http://schemas.microsoft.com/office/drawing/2014/main" id="{3C64DDB6-3781-4F7A-BCD7-34BF7782B1F7}"/>
                </a:ext>
              </a:extLst>
            </p:cNvPr>
            <p:cNvSpPr/>
            <p:nvPr/>
          </p:nvSpPr>
          <p:spPr>
            <a:xfrm>
              <a:off x="4895932"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3" name="Shape 66">
              <a:extLst>
                <a:ext uri="{FF2B5EF4-FFF2-40B4-BE49-F238E27FC236}">
                  <a16:creationId xmlns:a16="http://schemas.microsoft.com/office/drawing/2014/main" id="{1654A3A1-8C2D-4928-B9E3-07A117113547}"/>
                </a:ext>
              </a:extLst>
            </p:cNvPr>
            <p:cNvSpPr/>
            <p:nvPr/>
          </p:nvSpPr>
          <p:spPr>
            <a:xfrm>
              <a:off x="5131644"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4" name="Shape 67">
              <a:extLst>
                <a:ext uri="{FF2B5EF4-FFF2-40B4-BE49-F238E27FC236}">
                  <a16:creationId xmlns:a16="http://schemas.microsoft.com/office/drawing/2014/main" id="{95FFD1AC-241A-42C2-B62B-49EFC473900D}"/>
                </a:ext>
              </a:extLst>
            </p:cNvPr>
            <p:cNvSpPr/>
            <p:nvPr/>
          </p:nvSpPr>
          <p:spPr>
            <a:xfrm>
              <a:off x="653118" y="3095414"/>
              <a:ext cx="0" cy="58928"/>
            </a:xfrm>
            <a:custGeom>
              <a:avLst/>
              <a:gdLst/>
              <a:ahLst/>
              <a:cxnLst/>
              <a:rect l="0" t="0" r="0" b="0"/>
              <a:pathLst>
                <a:path h="58928">
                  <a:moveTo>
                    <a:pt x="0" y="0"/>
                  </a:moveTo>
                  <a:lnTo>
                    <a:pt x="0" y="58928"/>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5" name="Rectangle 114">
              <a:extLst>
                <a:ext uri="{FF2B5EF4-FFF2-40B4-BE49-F238E27FC236}">
                  <a16:creationId xmlns:a16="http://schemas.microsoft.com/office/drawing/2014/main" id="{9AD13BBD-07D3-4B54-A025-775949FF0817}"/>
                </a:ext>
              </a:extLst>
            </p:cNvPr>
            <p:cNvSpPr/>
            <p:nvPr/>
          </p:nvSpPr>
          <p:spPr>
            <a:xfrm>
              <a:off x="2666392" y="3261115"/>
              <a:ext cx="601130" cy="1449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50">
                  <a:solidFill>
                    <a:srgbClr val="3C444D"/>
                  </a:solidFill>
                  <a:effectLst/>
                  <a:latin typeface="Arial" panose="020B0604020202020204" pitchFamily="34" charset="0"/>
                  <a:ea typeface="Arial" panose="020B0604020202020204" pitchFamily="34" charset="0"/>
                </a:rPr>
                <a:t>posteam</a:t>
              </a:r>
              <a:endParaRPr lang="en-US" sz="1100">
                <a:solidFill>
                  <a:srgbClr val="000000"/>
                </a:solidFill>
                <a:effectLst/>
                <a:latin typeface="Calibri" panose="020F0502020204030204" pitchFamily="34" charset="0"/>
                <a:ea typeface="Calibri" panose="020F0502020204030204" pitchFamily="34" charset="0"/>
              </a:endParaRPr>
            </a:p>
          </p:txBody>
        </p:sp>
        <p:sp>
          <p:nvSpPr>
            <p:cNvPr id="116" name="Shape 69">
              <a:extLst>
                <a:ext uri="{FF2B5EF4-FFF2-40B4-BE49-F238E27FC236}">
                  <a16:creationId xmlns:a16="http://schemas.microsoft.com/office/drawing/2014/main" id="{0FB35730-8885-4E92-9F75-E7A39A4C7524}"/>
                </a:ext>
              </a:extLst>
            </p:cNvPr>
            <p:cNvSpPr/>
            <p:nvPr/>
          </p:nvSpPr>
          <p:spPr>
            <a:xfrm>
              <a:off x="658029" y="3100325"/>
              <a:ext cx="4468705" cy="0"/>
            </a:xfrm>
            <a:custGeom>
              <a:avLst/>
              <a:gdLst/>
              <a:ahLst/>
              <a:cxnLst/>
              <a:rect l="0" t="0" r="0" b="0"/>
              <a:pathLst>
                <a:path w="4468705">
                  <a:moveTo>
                    <a:pt x="0" y="0"/>
                  </a:moveTo>
                  <a:lnTo>
                    <a:pt x="4468705" y="0"/>
                  </a:lnTo>
                </a:path>
              </a:pathLst>
            </a:custGeom>
            <a:ln w="9821" cap="flat">
              <a:miter lim="127000"/>
            </a:ln>
          </p:spPr>
          <p:style>
            <a:lnRef idx="1">
              <a:srgbClr val="C3CBD4"/>
            </a:lnRef>
            <a:fillRef idx="0">
              <a:srgbClr val="000000">
                <a:alpha val="0"/>
              </a:srgbClr>
            </a:fillRef>
            <a:effectRef idx="0">
              <a:scrgbClr r="0" g="0" b="0"/>
            </a:effectRef>
            <a:fontRef idx="none"/>
          </p:style>
          <p:txBody>
            <a:bodyPr/>
            <a:lstStyle/>
            <a:p>
              <a:endParaRPr lang="en-US"/>
            </a:p>
          </p:txBody>
        </p:sp>
        <p:sp>
          <p:nvSpPr>
            <p:cNvPr id="117" name="Rectangle 116">
              <a:extLst>
                <a:ext uri="{FF2B5EF4-FFF2-40B4-BE49-F238E27FC236}">
                  <a16:creationId xmlns:a16="http://schemas.microsoft.com/office/drawing/2014/main" id="{9843FEF2-BDA7-4BE9-B5D5-F4CDFFEADEAE}"/>
                </a:ext>
              </a:extLst>
            </p:cNvPr>
            <p:cNvSpPr/>
            <p:nvPr/>
          </p:nvSpPr>
          <p:spPr>
            <a:xfrm rot="-5399999">
              <a:off x="5976" y="1531618"/>
              <a:ext cx="383406" cy="1449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50">
                  <a:solidFill>
                    <a:srgbClr val="3C444D"/>
                  </a:solidFill>
                  <a:effectLst/>
                  <a:latin typeface="Arial" panose="020B0604020202020204" pitchFamily="34" charset="0"/>
                  <a:ea typeface="Arial" panose="020B0604020202020204" pitchFamily="34" charset="0"/>
                </a:rPr>
                <a:t>count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8" name="Shape 1342">
              <a:extLst>
                <a:ext uri="{FF2B5EF4-FFF2-40B4-BE49-F238E27FC236}">
                  <a16:creationId xmlns:a16="http://schemas.microsoft.com/office/drawing/2014/main" id="{5E629211-7DC1-4199-8510-8C563790FA5B}"/>
                </a:ext>
              </a:extLst>
            </p:cNvPr>
            <p:cNvSpPr/>
            <p:nvPr/>
          </p:nvSpPr>
          <p:spPr>
            <a:xfrm>
              <a:off x="4920486" y="807045"/>
              <a:ext cx="206248" cy="2298191"/>
            </a:xfrm>
            <a:custGeom>
              <a:avLst/>
              <a:gdLst/>
              <a:ahLst/>
              <a:cxnLst/>
              <a:rect l="0" t="0" r="0" b="0"/>
              <a:pathLst>
                <a:path w="206248" h="2298191">
                  <a:moveTo>
                    <a:pt x="0" y="0"/>
                  </a:moveTo>
                  <a:lnTo>
                    <a:pt x="206248" y="0"/>
                  </a:lnTo>
                  <a:lnTo>
                    <a:pt x="206248" y="2298191"/>
                  </a:lnTo>
                  <a:lnTo>
                    <a:pt x="0" y="229819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19" name="Shape 1343">
              <a:extLst>
                <a:ext uri="{FF2B5EF4-FFF2-40B4-BE49-F238E27FC236}">
                  <a16:creationId xmlns:a16="http://schemas.microsoft.com/office/drawing/2014/main" id="{03957353-9914-4677-8ABA-3240BCDD1277}"/>
                </a:ext>
              </a:extLst>
            </p:cNvPr>
            <p:cNvSpPr/>
            <p:nvPr/>
          </p:nvSpPr>
          <p:spPr>
            <a:xfrm>
              <a:off x="4694595" y="807045"/>
              <a:ext cx="206248" cy="2298191"/>
            </a:xfrm>
            <a:custGeom>
              <a:avLst/>
              <a:gdLst/>
              <a:ahLst/>
              <a:cxnLst/>
              <a:rect l="0" t="0" r="0" b="0"/>
              <a:pathLst>
                <a:path w="206248" h="2298191">
                  <a:moveTo>
                    <a:pt x="0" y="0"/>
                  </a:moveTo>
                  <a:lnTo>
                    <a:pt x="206248" y="0"/>
                  </a:lnTo>
                  <a:lnTo>
                    <a:pt x="206248" y="2298191"/>
                  </a:lnTo>
                  <a:lnTo>
                    <a:pt x="0" y="229819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0" name="Shape 1344">
              <a:extLst>
                <a:ext uri="{FF2B5EF4-FFF2-40B4-BE49-F238E27FC236}">
                  <a16:creationId xmlns:a16="http://schemas.microsoft.com/office/drawing/2014/main" id="{C11D1F8D-6737-4894-855D-D00879CE73CE}"/>
                </a:ext>
              </a:extLst>
            </p:cNvPr>
            <p:cNvSpPr/>
            <p:nvPr/>
          </p:nvSpPr>
          <p:spPr>
            <a:xfrm>
              <a:off x="4468705" y="797223"/>
              <a:ext cx="206248" cy="2308012"/>
            </a:xfrm>
            <a:custGeom>
              <a:avLst/>
              <a:gdLst/>
              <a:ahLst/>
              <a:cxnLst/>
              <a:rect l="0" t="0" r="0" b="0"/>
              <a:pathLst>
                <a:path w="206248" h="2308012">
                  <a:moveTo>
                    <a:pt x="0" y="0"/>
                  </a:moveTo>
                  <a:lnTo>
                    <a:pt x="206248" y="0"/>
                  </a:lnTo>
                  <a:lnTo>
                    <a:pt x="206248" y="2308012"/>
                  </a:lnTo>
                  <a:lnTo>
                    <a:pt x="0" y="2308012"/>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1" name="Shape 1345">
              <a:extLst>
                <a:ext uri="{FF2B5EF4-FFF2-40B4-BE49-F238E27FC236}">
                  <a16:creationId xmlns:a16="http://schemas.microsoft.com/office/drawing/2014/main" id="{ECA21552-6297-41B8-A13E-83132CFD21BC}"/>
                </a:ext>
              </a:extLst>
            </p:cNvPr>
            <p:cNvSpPr/>
            <p:nvPr/>
          </p:nvSpPr>
          <p:spPr>
            <a:xfrm>
              <a:off x="4242814" y="787402"/>
              <a:ext cx="206248" cy="2317834"/>
            </a:xfrm>
            <a:custGeom>
              <a:avLst/>
              <a:gdLst/>
              <a:ahLst/>
              <a:cxnLst/>
              <a:rect l="0" t="0" r="0" b="0"/>
              <a:pathLst>
                <a:path w="206248" h="2317834">
                  <a:moveTo>
                    <a:pt x="0" y="0"/>
                  </a:moveTo>
                  <a:lnTo>
                    <a:pt x="206248" y="0"/>
                  </a:lnTo>
                  <a:lnTo>
                    <a:pt x="206248" y="2317834"/>
                  </a:lnTo>
                  <a:lnTo>
                    <a:pt x="0" y="2317834"/>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2" name="Shape 1346">
              <a:extLst>
                <a:ext uri="{FF2B5EF4-FFF2-40B4-BE49-F238E27FC236}">
                  <a16:creationId xmlns:a16="http://schemas.microsoft.com/office/drawing/2014/main" id="{015932DF-D05F-4CFE-8F98-CD9F154A2A49}"/>
                </a:ext>
              </a:extLst>
            </p:cNvPr>
            <p:cNvSpPr/>
            <p:nvPr/>
          </p:nvSpPr>
          <p:spPr>
            <a:xfrm>
              <a:off x="4026745" y="757938"/>
              <a:ext cx="206248" cy="2347298"/>
            </a:xfrm>
            <a:custGeom>
              <a:avLst/>
              <a:gdLst/>
              <a:ahLst/>
              <a:cxnLst/>
              <a:rect l="0" t="0" r="0" b="0"/>
              <a:pathLst>
                <a:path w="206248" h="2347298">
                  <a:moveTo>
                    <a:pt x="0" y="0"/>
                  </a:moveTo>
                  <a:lnTo>
                    <a:pt x="206248" y="0"/>
                  </a:lnTo>
                  <a:lnTo>
                    <a:pt x="206248" y="2347298"/>
                  </a:lnTo>
                  <a:lnTo>
                    <a:pt x="0" y="2347298"/>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3" name="Shape 1347">
              <a:extLst>
                <a:ext uri="{FF2B5EF4-FFF2-40B4-BE49-F238E27FC236}">
                  <a16:creationId xmlns:a16="http://schemas.microsoft.com/office/drawing/2014/main" id="{D93DE104-1676-4CCB-A822-A522B9510F07}"/>
                </a:ext>
              </a:extLst>
            </p:cNvPr>
            <p:cNvSpPr/>
            <p:nvPr/>
          </p:nvSpPr>
          <p:spPr>
            <a:xfrm>
              <a:off x="3800854" y="728474"/>
              <a:ext cx="206248" cy="2376762"/>
            </a:xfrm>
            <a:custGeom>
              <a:avLst/>
              <a:gdLst/>
              <a:ahLst/>
              <a:cxnLst/>
              <a:rect l="0" t="0" r="0" b="0"/>
              <a:pathLst>
                <a:path w="206248" h="2376762">
                  <a:moveTo>
                    <a:pt x="0" y="0"/>
                  </a:moveTo>
                  <a:lnTo>
                    <a:pt x="206248" y="0"/>
                  </a:lnTo>
                  <a:lnTo>
                    <a:pt x="206248" y="2376762"/>
                  </a:lnTo>
                  <a:lnTo>
                    <a:pt x="0" y="2376762"/>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4" name="Shape 1348">
              <a:extLst>
                <a:ext uri="{FF2B5EF4-FFF2-40B4-BE49-F238E27FC236}">
                  <a16:creationId xmlns:a16="http://schemas.microsoft.com/office/drawing/2014/main" id="{C0CBC845-BBE9-4E13-9DD8-69427593BB9E}"/>
                </a:ext>
              </a:extLst>
            </p:cNvPr>
            <p:cNvSpPr/>
            <p:nvPr/>
          </p:nvSpPr>
          <p:spPr>
            <a:xfrm>
              <a:off x="3574964" y="699010"/>
              <a:ext cx="206248" cy="2406226"/>
            </a:xfrm>
            <a:custGeom>
              <a:avLst/>
              <a:gdLst/>
              <a:ahLst/>
              <a:cxnLst/>
              <a:rect l="0" t="0" r="0" b="0"/>
              <a:pathLst>
                <a:path w="206248" h="2406226">
                  <a:moveTo>
                    <a:pt x="0" y="0"/>
                  </a:moveTo>
                  <a:lnTo>
                    <a:pt x="206248" y="0"/>
                  </a:lnTo>
                  <a:lnTo>
                    <a:pt x="206248" y="2406226"/>
                  </a:lnTo>
                  <a:lnTo>
                    <a:pt x="0" y="2406226"/>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5" name="Shape 1349">
              <a:extLst>
                <a:ext uri="{FF2B5EF4-FFF2-40B4-BE49-F238E27FC236}">
                  <a16:creationId xmlns:a16="http://schemas.microsoft.com/office/drawing/2014/main" id="{1DD40542-D734-4079-8564-3BC10F9E9915}"/>
                </a:ext>
              </a:extLst>
            </p:cNvPr>
            <p:cNvSpPr/>
            <p:nvPr/>
          </p:nvSpPr>
          <p:spPr>
            <a:xfrm>
              <a:off x="3349073" y="659724"/>
              <a:ext cx="206248" cy="2445511"/>
            </a:xfrm>
            <a:custGeom>
              <a:avLst/>
              <a:gdLst/>
              <a:ahLst/>
              <a:cxnLst/>
              <a:rect l="0" t="0" r="0" b="0"/>
              <a:pathLst>
                <a:path w="206248" h="2445511">
                  <a:moveTo>
                    <a:pt x="0" y="0"/>
                  </a:moveTo>
                  <a:lnTo>
                    <a:pt x="206248" y="0"/>
                  </a:lnTo>
                  <a:lnTo>
                    <a:pt x="206248" y="2445511"/>
                  </a:lnTo>
                  <a:lnTo>
                    <a:pt x="0" y="244551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6" name="Shape 1350">
              <a:extLst>
                <a:ext uri="{FF2B5EF4-FFF2-40B4-BE49-F238E27FC236}">
                  <a16:creationId xmlns:a16="http://schemas.microsoft.com/office/drawing/2014/main" id="{08D1D94F-3ED7-4D18-859A-D7C8F0D6C804}"/>
                </a:ext>
              </a:extLst>
            </p:cNvPr>
            <p:cNvSpPr/>
            <p:nvPr/>
          </p:nvSpPr>
          <p:spPr>
            <a:xfrm>
              <a:off x="3133004" y="659724"/>
              <a:ext cx="206248" cy="2445511"/>
            </a:xfrm>
            <a:custGeom>
              <a:avLst/>
              <a:gdLst/>
              <a:ahLst/>
              <a:cxnLst/>
              <a:rect l="0" t="0" r="0" b="0"/>
              <a:pathLst>
                <a:path w="206248" h="2445511">
                  <a:moveTo>
                    <a:pt x="0" y="0"/>
                  </a:moveTo>
                  <a:lnTo>
                    <a:pt x="206248" y="0"/>
                  </a:lnTo>
                  <a:lnTo>
                    <a:pt x="206248" y="2445511"/>
                  </a:lnTo>
                  <a:lnTo>
                    <a:pt x="0" y="2445511"/>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7" name="Shape 1351">
              <a:extLst>
                <a:ext uri="{FF2B5EF4-FFF2-40B4-BE49-F238E27FC236}">
                  <a16:creationId xmlns:a16="http://schemas.microsoft.com/office/drawing/2014/main" id="{46E79B38-2177-489C-9766-D15DF3D9BFE6}"/>
                </a:ext>
              </a:extLst>
            </p:cNvPr>
            <p:cNvSpPr/>
            <p:nvPr/>
          </p:nvSpPr>
          <p:spPr>
            <a:xfrm>
              <a:off x="2907113" y="640082"/>
              <a:ext cx="206248" cy="2465154"/>
            </a:xfrm>
            <a:custGeom>
              <a:avLst/>
              <a:gdLst/>
              <a:ahLst/>
              <a:cxnLst/>
              <a:rect l="0" t="0" r="0" b="0"/>
              <a:pathLst>
                <a:path w="206248" h="2465154">
                  <a:moveTo>
                    <a:pt x="0" y="0"/>
                  </a:moveTo>
                  <a:lnTo>
                    <a:pt x="206248" y="0"/>
                  </a:lnTo>
                  <a:lnTo>
                    <a:pt x="206248" y="2465154"/>
                  </a:lnTo>
                  <a:lnTo>
                    <a:pt x="0" y="2465154"/>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8" name="Shape 1352">
              <a:extLst>
                <a:ext uri="{FF2B5EF4-FFF2-40B4-BE49-F238E27FC236}">
                  <a16:creationId xmlns:a16="http://schemas.microsoft.com/office/drawing/2014/main" id="{6B1E7D67-1580-402E-9BAA-786A92564261}"/>
                </a:ext>
              </a:extLst>
            </p:cNvPr>
            <p:cNvSpPr/>
            <p:nvPr/>
          </p:nvSpPr>
          <p:spPr>
            <a:xfrm>
              <a:off x="2681223" y="630261"/>
              <a:ext cx="206248" cy="2474975"/>
            </a:xfrm>
            <a:custGeom>
              <a:avLst/>
              <a:gdLst/>
              <a:ahLst/>
              <a:cxnLst/>
              <a:rect l="0" t="0" r="0" b="0"/>
              <a:pathLst>
                <a:path w="206248" h="2474975">
                  <a:moveTo>
                    <a:pt x="0" y="0"/>
                  </a:moveTo>
                  <a:lnTo>
                    <a:pt x="206248" y="0"/>
                  </a:lnTo>
                  <a:lnTo>
                    <a:pt x="206248" y="2474975"/>
                  </a:lnTo>
                  <a:lnTo>
                    <a:pt x="0" y="2474975"/>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29" name="Shape 1353">
              <a:extLst>
                <a:ext uri="{FF2B5EF4-FFF2-40B4-BE49-F238E27FC236}">
                  <a16:creationId xmlns:a16="http://schemas.microsoft.com/office/drawing/2014/main" id="{EBB57196-3BC1-4EFA-9977-24C70FB4A0B7}"/>
                </a:ext>
              </a:extLst>
            </p:cNvPr>
            <p:cNvSpPr/>
            <p:nvPr/>
          </p:nvSpPr>
          <p:spPr>
            <a:xfrm>
              <a:off x="2455332" y="630261"/>
              <a:ext cx="206248" cy="2474975"/>
            </a:xfrm>
            <a:custGeom>
              <a:avLst/>
              <a:gdLst/>
              <a:ahLst/>
              <a:cxnLst/>
              <a:rect l="0" t="0" r="0" b="0"/>
              <a:pathLst>
                <a:path w="206248" h="2474975">
                  <a:moveTo>
                    <a:pt x="0" y="0"/>
                  </a:moveTo>
                  <a:lnTo>
                    <a:pt x="206248" y="0"/>
                  </a:lnTo>
                  <a:lnTo>
                    <a:pt x="206248" y="2474975"/>
                  </a:lnTo>
                  <a:lnTo>
                    <a:pt x="0" y="2474975"/>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0" name="Shape 1354">
              <a:extLst>
                <a:ext uri="{FF2B5EF4-FFF2-40B4-BE49-F238E27FC236}">
                  <a16:creationId xmlns:a16="http://schemas.microsoft.com/office/drawing/2014/main" id="{5A3F81B4-2A3E-4A77-A5FB-B9515BC5F1F4}"/>
                </a:ext>
              </a:extLst>
            </p:cNvPr>
            <p:cNvSpPr/>
            <p:nvPr/>
          </p:nvSpPr>
          <p:spPr>
            <a:xfrm>
              <a:off x="2239263" y="630261"/>
              <a:ext cx="206248" cy="2474975"/>
            </a:xfrm>
            <a:custGeom>
              <a:avLst/>
              <a:gdLst/>
              <a:ahLst/>
              <a:cxnLst/>
              <a:rect l="0" t="0" r="0" b="0"/>
              <a:pathLst>
                <a:path w="206248" h="2474975">
                  <a:moveTo>
                    <a:pt x="0" y="0"/>
                  </a:moveTo>
                  <a:lnTo>
                    <a:pt x="206248" y="0"/>
                  </a:lnTo>
                  <a:lnTo>
                    <a:pt x="206248" y="2474975"/>
                  </a:lnTo>
                  <a:lnTo>
                    <a:pt x="0" y="2474975"/>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1" name="Shape 1355">
              <a:extLst>
                <a:ext uri="{FF2B5EF4-FFF2-40B4-BE49-F238E27FC236}">
                  <a16:creationId xmlns:a16="http://schemas.microsoft.com/office/drawing/2014/main" id="{C0A40D71-D4A2-49C5-809D-E56B363C60F5}"/>
                </a:ext>
              </a:extLst>
            </p:cNvPr>
            <p:cNvSpPr/>
            <p:nvPr/>
          </p:nvSpPr>
          <p:spPr>
            <a:xfrm>
              <a:off x="2013373" y="590975"/>
              <a:ext cx="206248" cy="2514260"/>
            </a:xfrm>
            <a:custGeom>
              <a:avLst/>
              <a:gdLst/>
              <a:ahLst/>
              <a:cxnLst/>
              <a:rect l="0" t="0" r="0" b="0"/>
              <a:pathLst>
                <a:path w="206248" h="2514260">
                  <a:moveTo>
                    <a:pt x="0" y="0"/>
                  </a:moveTo>
                  <a:lnTo>
                    <a:pt x="206248" y="0"/>
                  </a:lnTo>
                  <a:lnTo>
                    <a:pt x="206248" y="2514260"/>
                  </a:lnTo>
                  <a:lnTo>
                    <a:pt x="0" y="2514260"/>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2" name="Shape 1356">
              <a:extLst>
                <a:ext uri="{FF2B5EF4-FFF2-40B4-BE49-F238E27FC236}">
                  <a16:creationId xmlns:a16="http://schemas.microsoft.com/office/drawing/2014/main" id="{64FE8275-535C-4D65-B043-CE6AD75446E2}"/>
                </a:ext>
              </a:extLst>
            </p:cNvPr>
            <p:cNvSpPr/>
            <p:nvPr/>
          </p:nvSpPr>
          <p:spPr>
            <a:xfrm>
              <a:off x="1787482" y="590975"/>
              <a:ext cx="206248" cy="2514260"/>
            </a:xfrm>
            <a:custGeom>
              <a:avLst/>
              <a:gdLst/>
              <a:ahLst/>
              <a:cxnLst/>
              <a:rect l="0" t="0" r="0" b="0"/>
              <a:pathLst>
                <a:path w="206248" h="2514260">
                  <a:moveTo>
                    <a:pt x="0" y="0"/>
                  </a:moveTo>
                  <a:lnTo>
                    <a:pt x="206248" y="0"/>
                  </a:lnTo>
                  <a:lnTo>
                    <a:pt x="206248" y="2514260"/>
                  </a:lnTo>
                  <a:lnTo>
                    <a:pt x="0" y="2514260"/>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3" name="Shape 1357">
              <a:extLst>
                <a:ext uri="{FF2B5EF4-FFF2-40B4-BE49-F238E27FC236}">
                  <a16:creationId xmlns:a16="http://schemas.microsoft.com/office/drawing/2014/main" id="{A5D77298-C998-4C3A-BE15-1A5B58472D57}"/>
                </a:ext>
              </a:extLst>
            </p:cNvPr>
            <p:cNvSpPr/>
            <p:nvPr/>
          </p:nvSpPr>
          <p:spPr>
            <a:xfrm>
              <a:off x="1561591" y="532047"/>
              <a:ext cx="206248" cy="2573188"/>
            </a:xfrm>
            <a:custGeom>
              <a:avLst/>
              <a:gdLst/>
              <a:ahLst/>
              <a:cxnLst/>
              <a:rect l="0" t="0" r="0" b="0"/>
              <a:pathLst>
                <a:path w="206248" h="2573188">
                  <a:moveTo>
                    <a:pt x="0" y="0"/>
                  </a:moveTo>
                  <a:lnTo>
                    <a:pt x="206248" y="0"/>
                  </a:lnTo>
                  <a:lnTo>
                    <a:pt x="206248" y="2573188"/>
                  </a:lnTo>
                  <a:lnTo>
                    <a:pt x="0" y="2573188"/>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4" name="Shape 1358">
              <a:extLst>
                <a:ext uri="{FF2B5EF4-FFF2-40B4-BE49-F238E27FC236}">
                  <a16:creationId xmlns:a16="http://schemas.microsoft.com/office/drawing/2014/main" id="{031D9FD8-5885-4014-BBBC-94520548979B}"/>
                </a:ext>
              </a:extLst>
            </p:cNvPr>
            <p:cNvSpPr/>
            <p:nvPr/>
          </p:nvSpPr>
          <p:spPr>
            <a:xfrm>
              <a:off x="1345522" y="522226"/>
              <a:ext cx="206248" cy="2583010"/>
            </a:xfrm>
            <a:custGeom>
              <a:avLst/>
              <a:gdLst/>
              <a:ahLst/>
              <a:cxnLst/>
              <a:rect l="0" t="0" r="0" b="0"/>
              <a:pathLst>
                <a:path w="206248" h="2583010">
                  <a:moveTo>
                    <a:pt x="0" y="0"/>
                  </a:moveTo>
                  <a:lnTo>
                    <a:pt x="206248" y="0"/>
                  </a:lnTo>
                  <a:lnTo>
                    <a:pt x="206248" y="2583010"/>
                  </a:lnTo>
                  <a:lnTo>
                    <a:pt x="0" y="2583010"/>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5" name="Shape 1359">
              <a:extLst>
                <a:ext uri="{FF2B5EF4-FFF2-40B4-BE49-F238E27FC236}">
                  <a16:creationId xmlns:a16="http://schemas.microsoft.com/office/drawing/2014/main" id="{F1B922E2-0659-4657-8DED-0D1E699149CB}"/>
                </a:ext>
              </a:extLst>
            </p:cNvPr>
            <p:cNvSpPr/>
            <p:nvPr/>
          </p:nvSpPr>
          <p:spPr>
            <a:xfrm>
              <a:off x="1119632" y="482941"/>
              <a:ext cx="206248" cy="2622295"/>
            </a:xfrm>
            <a:custGeom>
              <a:avLst/>
              <a:gdLst/>
              <a:ahLst/>
              <a:cxnLst/>
              <a:rect l="0" t="0" r="0" b="0"/>
              <a:pathLst>
                <a:path w="206248" h="2622295">
                  <a:moveTo>
                    <a:pt x="0" y="0"/>
                  </a:moveTo>
                  <a:lnTo>
                    <a:pt x="206248" y="0"/>
                  </a:lnTo>
                  <a:lnTo>
                    <a:pt x="206248" y="2622295"/>
                  </a:lnTo>
                  <a:lnTo>
                    <a:pt x="0" y="2622295"/>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6" name="Shape 1360">
              <a:extLst>
                <a:ext uri="{FF2B5EF4-FFF2-40B4-BE49-F238E27FC236}">
                  <a16:creationId xmlns:a16="http://schemas.microsoft.com/office/drawing/2014/main" id="{F116E5F0-C17D-4178-8580-4E0A324BDC21}"/>
                </a:ext>
              </a:extLst>
            </p:cNvPr>
            <p:cNvSpPr/>
            <p:nvPr/>
          </p:nvSpPr>
          <p:spPr>
            <a:xfrm>
              <a:off x="893741" y="473119"/>
              <a:ext cx="206248" cy="2632116"/>
            </a:xfrm>
            <a:custGeom>
              <a:avLst/>
              <a:gdLst/>
              <a:ahLst/>
              <a:cxnLst/>
              <a:rect l="0" t="0" r="0" b="0"/>
              <a:pathLst>
                <a:path w="206248" h="2632116">
                  <a:moveTo>
                    <a:pt x="0" y="0"/>
                  </a:moveTo>
                  <a:lnTo>
                    <a:pt x="206248" y="0"/>
                  </a:lnTo>
                  <a:lnTo>
                    <a:pt x="206248" y="2632116"/>
                  </a:lnTo>
                  <a:lnTo>
                    <a:pt x="0" y="2632116"/>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7" name="Shape 1361">
              <a:extLst>
                <a:ext uri="{FF2B5EF4-FFF2-40B4-BE49-F238E27FC236}">
                  <a16:creationId xmlns:a16="http://schemas.microsoft.com/office/drawing/2014/main" id="{95D067B8-4086-45A1-9DD4-45BEDC98F3BE}"/>
                </a:ext>
              </a:extLst>
            </p:cNvPr>
            <p:cNvSpPr/>
            <p:nvPr/>
          </p:nvSpPr>
          <p:spPr>
            <a:xfrm>
              <a:off x="667850" y="414191"/>
              <a:ext cx="206248" cy="2691044"/>
            </a:xfrm>
            <a:custGeom>
              <a:avLst/>
              <a:gdLst/>
              <a:ahLst/>
              <a:cxnLst/>
              <a:rect l="0" t="0" r="0" b="0"/>
              <a:pathLst>
                <a:path w="206248" h="2691044">
                  <a:moveTo>
                    <a:pt x="0" y="0"/>
                  </a:moveTo>
                  <a:lnTo>
                    <a:pt x="206248" y="0"/>
                  </a:lnTo>
                  <a:lnTo>
                    <a:pt x="206248" y="2691044"/>
                  </a:lnTo>
                  <a:lnTo>
                    <a:pt x="0" y="2691044"/>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38" name="Rectangle 137">
              <a:extLst>
                <a:ext uri="{FF2B5EF4-FFF2-40B4-BE49-F238E27FC236}">
                  <a16:creationId xmlns:a16="http://schemas.microsoft.com/office/drawing/2014/main" id="{A79758C2-E47A-47FF-88C4-E3AD94341A49}"/>
                </a:ext>
              </a:extLst>
            </p:cNvPr>
            <p:cNvSpPr/>
            <p:nvPr/>
          </p:nvSpPr>
          <p:spPr>
            <a:xfrm>
              <a:off x="5431195" y="1763485"/>
              <a:ext cx="383407" cy="1449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50">
                  <a:solidFill>
                    <a:srgbClr val="3C444D"/>
                  </a:solidFill>
                  <a:effectLst/>
                  <a:latin typeface="Arial" panose="020B0604020202020204" pitchFamily="34" charset="0"/>
                  <a:ea typeface="Arial" panose="020B0604020202020204" pitchFamily="34" charset="0"/>
                </a:rPr>
                <a:t>count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39" name="Shape 1362">
              <a:extLst>
                <a:ext uri="{FF2B5EF4-FFF2-40B4-BE49-F238E27FC236}">
                  <a16:creationId xmlns:a16="http://schemas.microsoft.com/office/drawing/2014/main" id="{16E67267-FD5F-465E-B480-5664397FE321}"/>
                </a:ext>
              </a:extLst>
            </p:cNvPr>
            <p:cNvSpPr/>
            <p:nvPr/>
          </p:nvSpPr>
          <p:spPr>
            <a:xfrm>
              <a:off x="5224947" y="1740071"/>
              <a:ext cx="157141" cy="117856"/>
            </a:xfrm>
            <a:custGeom>
              <a:avLst/>
              <a:gdLst/>
              <a:ahLst/>
              <a:cxnLst/>
              <a:rect l="0" t="0" r="0" b="0"/>
              <a:pathLst>
                <a:path w="157141" h="117856">
                  <a:moveTo>
                    <a:pt x="0" y="0"/>
                  </a:moveTo>
                  <a:lnTo>
                    <a:pt x="157141" y="0"/>
                  </a:lnTo>
                  <a:lnTo>
                    <a:pt x="157141" y="117856"/>
                  </a:lnTo>
                  <a:lnTo>
                    <a:pt x="0" y="117856"/>
                  </a:lnTo>
                  <a:lnTo>
                    <a:pt x="0" y="0"/>
                  </a:lnTo>
                </a:path>
              </a:pathLst>
            </a:custGeom>
            <a:ln w="0" cap="flat">
              <a:miter lim="127000"/>
            </a:ln>
          </p:spPr>
          <p:style>
            <a:lnRef idx="0">
              <a:srgbClr val="000000">
                <a:alpha val="0"/>
              </a:srgbClr>
            </a:lnRef>
            <a:fillRef idx="1">
              <a:srgbClr val="006D9C"/>
            </a:fillRef>
            <a:effectRef idx="0">
              <a:scrgbClr r="0" g="0" b="0"/>
            </a:effectRef>
            <a:fontRef idx="none"/>
          </p:style>
          <p:txBody>
            <a:bodyPr/>
            <a:lstStyle/>
            <a:p>
              <a:endParaRPr lang="en-US"/>
            </a:p>
          </p:txBody>
        </p:sp>
        <p:sp>
          <p:nvSpPr>
            <p:cNvPr id="140" name="Rectangle 139">
              <a:extLst>
                <a:ext uri="{FF2B5EF4-FFF2-40B4-BE49-F238E27FC236}">
                  <a16:creationId xmlns:a16="http://schemas.microsoft.com/office/drawing/2014/main" id="{B20AFA96-7003-4FCC-9124-050DD764CC37}"/>
                </a:ext>
              </a:extLst>
            </p:cNvPr>
            <p:cNvSpPr/>
            <p:nvPr/>
          </p:nvSpPr>
          <p:spPr>
            <a:xfrm>
              <a:off x="686260" y="3130163"/>
              <a:ext cx="222073"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NYJ</a:t>
              </a:r>
              <a:endParaRPr lang="en-US" sz="1100">
                <a:solidFill>
                  <a:srgbClr val="000000"/>
                </a:solidFill>
                <a:effectLst/>
                <a:latin typeface="Calibri" panose="020F0502020204030204" pitchFamily="34" charset="0"/>
                <a:ea typeface="Calibri" panose="020F0502020204030204" pitchFamily="34" charset="0"/>
              </a:endParaRPr>
            </a:p>
          </p:txBody>
        </p:sp>
        <p:sp>
          <p:nvSpPr>
            <p:cNvPr id="141" name="Rectangle 140">
              <a:extLst>
                <a:ext uri="{FF2B5EF4-FFF2-40B4-BE49-F238E27FC236}">
                  <a16:creationId xmlns:a16="http://schemas.microsoft.com/office/drawing/2014/main" id="{398BDD4E-D21D-4918-95B0-8926465BE9DF}"/>
                </a:ext>
              </a:extLst>
            </p:cNvPr>
            <p:cNvSpPr/>
            <p:nvPr/>
          </p:nvSpPr>
          <p:spPr>
            <a:xfrm>
              <a:off x="899884" y="3130163"/>
              <a:ext cx="248172"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CAR</a:t>
              </a:r>
              <a:endParaRPr lang="en-US" sz="1100">
                <a:solidFill>
                  <a:srgbClr val="000000"/>
                </a:solidFill>
                <a:effectLst/>
                <a:latin typeface="Calibri" panose="020F0502020204030204" pitchFamily="34" charset="0"/>
                <a:ea typeface="Calibri" panose="020F0502020204030204" pitchFamily="34" charset="0"/>
              </a:endParaRPr>
            </a:p>
          </p:txBody>
        </p:sp>
        <p:sp>
          <p:nvSpPr>
            <p:cNvPr id="142" name="Rectangle 141">
              <a:extLst>
                <a:ext uri="{FF2B5EF4-FFF2-40B4-BE49-F238E27FC236}">
                  <a16:creationId xmlns:a16="http://schemas.microsoft.com/office/drawing/2014/main" id="{4592041A-C297-4DD3-B21A-EEE852A0FEFF}"/>
                </a:ext>
              </a:extLst>
            </p:cNvPr>
            <p:cNvSpPr/>
            <p:nvPr/>
          </p:nvSpPr>
          <p:spPr>
            <a:xfrm>
              <a:off x="1118414" y="3130163"/>
              <a:ext cx="261221"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HOU</a:t>
              </a:r>
              <a:endParaRPr lang="en-US" sz="1100">
                <a:solidFill>
                  <a:srgbClr val="000000"/>
                </a:solidFill>
                <a:effectLst/>
                <a:latin typeface="Calibri" panose="020F0502020204030204" pitchFamily="34" charset="0"/>
                <a:ea typeface="Calibri" panose="020F0502020204030204" pitchFamily="34" charset="0"/>
              </a:endParaRPr>
            </a:p>
          </p:txBody>
        </p:sp>
        <p:sp>
          <p:nvSpPr>
            <p:cNvPr id="143" name="Rectangle 142">
              <a:extLst>
                <a:ext uri="{FF2B5EF4-FFF2-40B4-BE49-F238E27FC236}">
                  <a16:creationId xmlns:a16="http://schemas.microsoft.com/office/drawing/2014/main" id="{8983ED56-F5B1-47AF-B0E1-4FD1AD809506}"/>
                </a:ext>
              </a:extLst>
            </p:cNvPr>
            <p:cNvSpPr/>
            <p:nvPr/>
          </p:nvSpPr>
          <p:spPr>
            <a:xfrm>
              <a:off x="1351660" y="3130163"/>
              <a:ext cx="235123"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BUF</a:t>
              </a:r>
              <a:endParaRPr lang="en-US" sz="1100">
                <a:solidFill>
                  <a:srgbClr val="000000"/>
                </a:solidFill>
                <a:effectLst/>
                <a:latin typeface="Calibri" panose="020F0502020204030204" pitchFamily="34" charset="0"/>
                <a:ea typeface="Calibri" panose="020F0502020204030204" pitchFamily="34" charset="0"/>
              </a:endParaRPr>
            </a:p>
          </p:txBody>
        </p:sp>
        <p:sp>
          <p:nvSpPr>
            <p:cNvPr id="144" name="Rectangle 143">
              <a:extLst>
                <a:ext uri="{FF2B5EF4-FFF2-40B4-BE49-F238E27FC236}">
                  <a16:creationId xmlns:a16="http://schemas.microsoft.com/office/drawing/2014/main" id="{D97D91F9-88FC-44FD-B510-BE884E9F01E5}"/>
                </a:ext>
              </a:extLst>
            </p:cNvPr>
            <p:cNvSpPr/>
            <p:nvPr/>
          </p:nvSpPr>
          <p:spPr>
            <a:xfrm>
              <a:off x="1575051" y="3130163"/>
              <a:ext cx="235240"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SEA</a:t>
              </a:r>
              <a:endParaRPr lang="en-US" sz="1100">
                <a:solidFill>
                  <a:srgbClr val="000000"/>
                </a:solidFill>
                <a:effectLst/>
                <a:latin typeface="Calibri" panose="020F0502020204030204" pitchFamily="34" charset="0"/>
                <a:ea typeface="Calibri" panose="020F0502020204030204" pitchFamily="34" charset="0"/>
              </a:endParaRPr>
            </a:p>
          </p:txBody>
        </p:sp>
        <p:sp>
          <p:nvSpPr>
            <p:cNvPr id="145" name="Rectangle 144">
              <a:extLst>
                <a:ext uri="{FF2B5EF4-FFF2-40B4-BE49-F238E27FC236}">
                  <a16:creationId xmlns:a16="http://schemas.microsoft.com/office/drawing/2014/main" id="{4C023265-4A9D-4B03-BDEC-9A1C5C8E0947}"/>
                </a:ext>
              </a:extLst>
            </p:cNvPr>
            <p:cNvSpPr/>
            <p:nvPr/>
          </p:nvSpPr>
          <p:spPr>
            <a:xfrm>
              <a:off x="1825535" y="3130163"/>
              <a:ext cx="163293"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NE</a:t>
              </a:r>
              <a:endParaRPr lang="en-US" sz="1100">
                <a:solidFill>
                  <a:srgbClr val="000000"/>
                </a:solidFill>
                <a:effectLst/>
                <a:latin typeface="Calibri" panose="020F0502020204030204" pitchFamily="34" charset="0"/>
                <a:ea typeface="Calibri" panose="020F0502020204030204" pitchFamily="34" charset="0"/>
              </a:endParaRPr>
            </a:p>
          </p:txBody>
        </p:sp>
        <p:sp>
          <p:nvSpPr>
            <p:cNvPr id="146" name="Rectangle 145">
              <a:extLst>
                <a:ext uri="{FF2B5EF4-FFF2-40B4-BE49-F238E27FC236}">
                  <a16:creationId xmlns:a16="http://schemas.microsoft.com/office/drawing/2014/main" id="{C8C347BF-4C65-4B82-9FF9-B1F09FA8074E}"/>
                </a:ext>
              </a:extLst>
            </p:cNvPr>
            <p:cNvSpPr/>
            <p:nvPr/>
          </p:nvSpPr>
          <p:spPr>
            <a:xfrm>
              <a:off x="2048970" y="3130163"/>
              <a:ext cx="163293"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KC</a:t>
              </a:r>
              <a:endParaRPr lang="en-US" sz="1100">
                <a:solidFill>
                  <a:srgbClr val="000000"/>
                </a:solidFill>
                <a:effectLst/>
                <a:latin typeface="Calibri" panose="020F0502020204030204" pitchFamily="34" charset="0"/>
                <a:ea typeface="Calibri" panose="020F0502020204030204" pitchFamily="34" charset="0"/>
              </a:endParaRPr>
            </a:p>
          </p:txBody>
        </p:sp>
        <p:sp>
          <p:nvSpPr>
            <p:cNvPr id="147" name="Rectangle 146">
              <a:extLst>
                <a:ext uri="{FF2B5EF4-FFF2-40B4-BE49-F238E27FC236}">
                  <a16:creationId xmlns:a16="http://schemas.microsoft.com/office/drawing/2014/main" id="{C7590F5E-0012-4DE7-BFCE-38F329751446}"/>
                </a:ext>
              </a:extLst>
            </p:cNvPr>
            <p:cNvSpPr/>
            <p:nvPr/>
          </p:nvSpPr>
          <p:spPr>
            <a:xfrm>
              <a:off x="2277311" y="3130163"/>
              <a:ext cx="150243"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SF</a:t>
              </a:r>
              <a:endParaRPr lang="en-US" sz="1100">
                <a:solidFill>
                  <a:srgbClr val="000000"/>
                </a:solidFill>
                <a:effectLst/>
                <a:latin typeface="Calibri" panose="020F0502020204030204" pitchFamily="34" charset="0"/>
                <a:ea typeface="Calibri" panose="020F0502020204030204" pitchFamily="34" charset="0"/>
              </a:endParaRPr>
            </a:p>
          </p:txBody>
        </p:sp>
        <p:sp>
          <p:nvSpPr>
            <p:cNvPr id="148" name="Rectangle 147">
              <a:extLst>
                <a:ext uri="{FF2B5EF4-FFF2-40B4-BE49-F238E27FC236}">
                  <a16:creationId xmlns:a16="http://schemas.microsoft.com/office/drawing/2014/main" id="{66FD18A2-A8D5-416B-9285-157682D4F7BA}"/>
                </a:ext>
              </a:extLst>
            </p:cNvPr>
            <p:cNvSpPr/>
            <p:nvPr/>
          </p:nvSpPr>
          <p:spPr>
            <a:xfrm>
              <a:off x="2481123" y="3130163"/>
              <a:ext cx="202440"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CIN</a:t>
              </a:r>
              <a:endParaRPr lang="en-US" sz="1100">
                <a:solidFill>
                  <a:srgbClr val="000000"/>
                </a:solidFill>
                <a:effectLst/>
                <a:latin typeface="Calibri" panose="020F0502020204030204" pitchFamily="34" charset="0"/>
                <a:ea typeface="Calibri" panose="020F0502020204030204" pitchFamily="34" charset="0"/>
              </a:endParaRPr>
            </a:p>
          </p:txBody>
        </p:sp>
        <p:sp>
          <p:nvSpPr>
            <p:cNvPr id="149" name="Rectangle 148">
              <a:extLst>
                <a:ext uri="{FF2B5EF4-FFF2-40B4-BE49-F238E27FC236}">
                  <a16:creationId xmlns:a16="http://schemas.microsoft.com/office/drawing/2014/main" id="{2CEEB3A1-A2E9-488B-A4F7-18DEE54F6FCE}"/>
                </a:ext>
              </a:extLst>
            </p:cNvPr>
            <p:cNvSpPr/>
            <p:nvPr/>
          </p:nvSpPr>
          <p:spPr>
            <a:xfrm>
              <a:off x="2697133" y="3130163"/>
              <a:ext cx="222191"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BAL</a:t>
              </a:r>
              <a:endParaRPr lang="en-US" sz="1100">
                <a:solidFill>
                  <a:srgbClr val="000000"/>
                </a:solidFill>
                <a:effectLst/>
                <a:latin typeface="Calibri" panose="020F0502020204030204" pitchFamily="34" charset="0"/>
                <a:ea typeface="Calibri" panose="020F0502020204030204" pitchFamily="34" charset="0"/>
              </a:endParaRPr>
            </a:p>
          </p:txBody>
        </p:sp>
        <p:sp>
          <p:nvSpPr>
            <p:cNvPr id="150" name="Rectangle 149">
              <a:extLst>
                <a:ext uri="{FF2B5EF4-FFF2-40B4-BE49-F238E27FC236}">
                  <a16:creationId xmlns:a16="http://schemas.microsoft.com/office/drawing/2014/main" id="{3501C22C-78BE-49EF-A60C-FDAB3A1D0305}"/>
                </a:ext>
              </a:extLst>
            </p:cNvPr>
            <p:cNvSpPr/>
            <p:nvPr/>
          </p:nvSpPr>
          <p:spPr>
            <a:xfrm>
              <a:off x="2910801" y="3130163"/>
              <a:ext cx="248172"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DEN</a:t>
              </a:r>
              <a:endParaRPr lang="en-US" sz="1100">
                <a:solidFill>
                  <a:srgbClr val="000000"/>
                </a:solidFill>
                <a:effectLst/>
                <a:latin typeface="Calibri" panose="020F0502020204030204" pitchFamily="34" charset="0"/>
                <a:ea typeface="Calibri" panose="020F0502020204030204" pitchFamily="34" charset="0"/>
              </a:endParaRPr>
            </a:p>
          </p:txBody>
        </p:sp>
        <p:sp>
          <p:nvSpPr>
            <p:cNvPr id="151" name="Rectangle 150">
              <a:extLst>
                <a:ext uri="{FF2B5EF4-FFF2-40B4-BE49-F238E27FC236}">
                  <a16:creationId xmlns:a16="http://schemas.microsoft.com/office/drawing/2014/main" id="{84C3A4D1-DEDD-46EC-9CE0-9F7023B8AF84}"/>
                </a:ext>
              </a:extLst>
            </p:cNvPr>
            <p:cNvSpPr/>
            <p:nvPr/>
          </p:nvSpPr>
          <p:spPr>
            <a:xfrm>
              <a:off x="3153860" y="3130163"/>
              <a:ext cx="195975"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PHI</a:t>
              </a:r>
              <a:endParaRPr lang="en-US" sz="1100">
                <a:solidFill>
                  <a:srgbClr val="000000"/>
                </a:solidFill>
                <a:effectLst/>
                <a:latin typeface="Calibri" panose="020F0502020204030204" pitchFamily="34" charset="0"/>
                <a:ea typeface="Calibri" panose="020F0502020204030204" pitchFamily="34" charset="0"/>
              </a:endParaRPr>
            </a:p>
          </p:txBody>
        </p:sp>
        <p:sp>
          <p:nvSpPr>
            <p:cNvPr id="152" name="Rectangle 151">
              <a:extLst>
                <a:ext uri="{FF2B5EF4-FFF2-40B4-BE49-F238E27FC236}">
                  <a16:creationId xmlns:a16="http://schemas.microsoft.com/office/drawing/2014/main" id="{0CDDA8CF-0C42-4BA9-98A2-730F9BAE2A37}"/>
                </a:ext>
              </a:extLst>
            </p:cNvPr>
            <p:cNvSpPr/>
            <p:nvPr/>
          </p:nvSpPr>
          <p:spPr>
            <a:xfrm>
              <a:off x="3369958" y="3130163"/>
              <a:ext cx="215490"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MIN</a:t>
              </a:r>
              <a:endParaRPr lang="en-US" sz="1100">
                <a:solidFill>
                  <a:srgbClr val="000000"/>
                </a:solidFill>
                <a:effectLst/>
                <a:latin typeface="Calibri" panose="020F0502020204030204" pitchFamily="34" charset="0"/>
                <a:ea typeface="Calibri" panose="020F0502020204030204" pitchFamily="34" charset="0"/>
              </a:endParaRPr>
            </a:p>
          </p:txBody>
        </p:sp>
        <p:sp>
          <p:nvSpPr>
            <p:cNvPr id="153" name="Rectangle 152">
              <a:extLst>
                <a:ext uri="{FF2B5EF4-FFF2-40B4-BE49-F238E27FC236}">
                  <a16:creationId xmlns:a16="http://schemas.microsoft.com/office/drawing/2014/main" id="{3D9649F7-05DE-487A-97E8-CE8A8C57A846}"/>
                </a:ext>
              </a:extLst>
            </p:cNvPr>
            <p:cNvSpPr/>
            <p:nvPr/>
          </p:nvSpPr>
          <p:spPr>
            <a:xfrm>
              <a:off x="3588443" y="3130163"/>
              <a:ext cx="228657"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DAL</a:t>
              </a:r>
              <a:endParaRPr lang="en-US" sz="1100">
                <a:solidFill>
                  <a:srgbClr val="000000"/>
                </a:solidFill>
                <a:effectLst/>
                <a:latin typeface="Calibri" panose="020F0502020204030204" pitchFamily="34" charset="0"/>
                <a:ea typeface="Calibri" panose="020F0502020204030204" pitchFamily="34" charset="0"/>
              </a:endParaRPr>
            </a:p>
          </p:txBody>
        </p:sp>
        <p:sp>
          <p:nvSpPr>
            <p:cNvPr id="154" name="Rectangle 153">
              <a:extLst>
                <a:ext uri="{FF2B5EF4-FFF2-40B4-BE49-F238E27FC236}">
                  <a16:creationId xmlns:a16="http://schemas.microsoft.com/office/drawing/2014/main" id="{37C48876-611F-466F-8B99-97075301FBAA}"/>
                </a:ext>
              </a:extLst>
            </p:cNvPr>
            <p:cNvSpPr/>
            <p:nvPr/>
          </p:nvSpPr>
          <p:spPr>
            <a:xfrm>
              <a:off x="3809448" y="3130163"/>
              <a:ext cx="235122"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TEN</a:t>
              </a:r>
              <a:endParaRPr lang="en-US" sz="1100">
                <a:solidFill>
                  <a:srgbClr val="000000"/>
                </a:solidFill>
                <a:effectLst/>
                <a:latin typeface="Calibri" panose="020F0502020204030204" pitchFamily="34" charset="0"/>
                <a:ea typeface="Calibri" panose="020F0502020204030204" pitchFamily="34" charset="0"/>
              </a:endParaRPr>
            </a:p>
          </p:txBody>
        </p:sp>
        <p:sp>
          <p:nvSpPr>
            <p:cNvPr id="155" name="Rectangle 154">
              <a:extLst>
                <a:ext uri="{FF2B5EF4-FFF2-40B4-BE49-F238E27FC236}">
                  <a16:creationId xmlns:a16="http://schemas.microsoft.com/office/drawing/2014/main" id="{22B30096-73FC-477B-B36B-B0DDC9ED31AF}"/>
                </a:ext>
              </a:extLst>
            </p:cNvPr>
            <p:cNvSpPr/>
            <p:nvPr/>
          </p:nvSpPr>
          <p:spPr>
            <a:xfrm>
              <a:off x="4045170" y="3130163"/>
              <a:ext cx="202440"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CHI</a:t>
              </a:r>
              <a:endParaRPr lang="en-US" sz="1100">
                <a:solidFill>
                  <a:srgbClr val="000000"/>
                </a:solidFill>
                <a:effectLst/>
                <a:latin typeface="Calibri" panose="020F0502020204030204" pitchFamily="34" charset="0"/>
                <a:ea typeface="Calibri" panose="020F0502020204030204" pitchFamily="34" charset="0"/>
              </a:endParaRPr>
            </a:p>
          </p:txBody>
        </p:sp>
        <p:sp>
          <p:nvSpPr>
            <p:cNvPr id="156" name="Rectangle 155">
              <a:extLst>
                <a:ext uri="{FF2B5EF4-FFF2-40B4-BE49-F238E27FC236}">
                  <a16:creationId xmlns:a16="http://schemas.microsoft.com/office/drawing/2014/main" id="{A73B10DE-C911-4B20-898B-55C71BC97240}"/>
                </a:ext>
              </a:extLst>
            </p:cNvPr>
            <p:cNvSpPr/>
            <p:nvPr/>
          </p:nvSpPr>
          <p:spPr>
            <a:xfrm>
              <a:off x="4278417" y="3130163"/>
              <a:ext cx="176342"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157" name="Rectangle 156">
              <a:extLst>
                <a:ext uri="{FF2B5EF4-FFF2-40B4-BE49-F238E27FC236}">
                  <a16:creationId xmlns:a16="http://schemas.microsoft.com/office/drawing/2014/main" id="{83C63282-9225-4BA2-B019-DF320A26D373}"/>
                </a:ext>
              </a:extLst>
            </p:cNvPr>
            <p:cNvSpPr/>
            <p:nvPr/>
          </p:nvSpPr>
          <p:spPr>
            <a:xfrm>
              <a:off x="4467467" y="3130163"/>
              <a:ext cx="267804"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WAS</a:t>
              </a:r>
              <a:endParaRPr lang="en-US" sz="1100">
                <a:solidFill>
                  <a:srgbClr val="000000"/>
                </a:solidFill>
                <a:effectLst/>
                <a:latin typeface="Calibri" panose="020F0502020204030204" pitchFamily="34" charset="0"/>
                <a:ea typeface="Calibri" panose="020F0502020204030204" pitchFamily="34" charset="0"/>
              </a:endParaRPr>
            </a:p>
          </p:txBody>
        </p:sp>
        <p:sp>
          <p:nvSpPr>
            <p:cNvPr id="158" name="Rectangle 157">
              <a:extLst>
                <a:ext uri="{FF2B5EF4-FFF2-40B4-BE49-F238E27FC236}">
                  <a16:creationId xmlns:a16="http://schemas.microsoft.com/office/drawing/2014/main" id="{689945C3-070A-462A-B81D-339312AE78D0}"/>
                </a:ext>
              </a:extLst>
            </p:cNvPr>
            <p:cNvSpPr/>
            <p:nvPr/>
          </p:nvSpPr>
          <p:spPr>
            <a:xfrm>
              <a:off x="4722812" y="3130163"/>
              <a:ext cx="182925"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PIT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9" name="Rectangle 158">
              <a:extLst>
                <a:ext uri="{FF2B5EF4-FFF2-40B4-BE49-F238E27FC236}">
                  <a16:creationId xmlns:a16="http://schemas.microsoft.com/office/drawing/2014/main" id="{0BBD9B20-6616-416A-A904-C94F7D893AD8}"/>
                </a:ext>
              </a:extLst>
            </p:cNvPr>
            <p:cNvSpPr/>
            <p:nvPr/>
          </p:nvSpPr>
          <p:spPr>
            <a:xfrm>
              <a:off x="4929055" y="3130163"/>
              <a:ext cx="228657" cy="10874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3C444D"/>
                  </a:solidFill>
                  <a:effectLst/>
                  <a:latin typeface="Arial" panose="020B0604020202020204" pitchFamily="34" charset="0"/>
                  <a:ea typeface="Arial" panose="020B0604020202020204" pitchFamily="34" charset="0"/>
                </a:rPr>
                <a:t>CLE</a:t>
              </a:r>
              <a:endParaRPr lang="en-US" sz="1100">
                <a:solidFill>
                  <a:srgbClr val="000000"/>
                </a:solidFill>
                <a:effectLst/>
                <a:latin typeface="Calibri" panose="020F0502020204030204" pitchFamily="34" charset="0"/>
                <a:ea typeface="Calibri" panose="020F0502020204030204" pitchFamily="34" charset="0"/>
              </a:endParaRPr>
            </a:p>
          </p:txBody>
        </p:sp>
        <p:sp>
          <p:nvSpPr>
            <p:cNvPr id="160" name="Rectangle 159">
              <a:extLst>
                <a:ext uri="{FF2B5EF4-FFF2-40B4-BE49-F238E27FC236}">
                  <a16:creationId xmlns:a16="http://schemas.microsoft.com/office/drawing/2014/main" id="{88EFAA89-9562-43E4-9938-A3E9CE908B23}"/>
                </a:ext>
              </a:extLst>
            </p:cNvPr>
            <p:cNvSpPr/>
            <p:nvPr/>
          </p:nvSpPr>
          <p:spPr>
            <a:xfrm>
              <a:off x="328798" y="2340174"/>
              <a:ext cx="359502"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2,500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61" name="Rectangle 160">
              <a:extLst>
                <a:ext uri="{FF2B5EF4-FFF2-40B4-BE49-F238E27FC236}">
                  <a16:creationId xmlns:a16="http://schemas.microsoft.com/office/drawing/2014/main" id="{D9D98C8E-41FD-427A-B34D-039653D4DF73}"/>
                </a:ext>
              </a:extLst>
            </p:cNvPr>
            <p:cNvSpPr/>
            <p:nvPr/>
          </p:nvSpPr>
          <p:spPr>
            <a:xfrm>
              <a:off x="328798" y="1613395"/>
              <a:ext cx="359502"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5,000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62" name="Rectangle 161">
              <a:extLst>
                <a:ext uri="{FF2B5EF4-FFF2-40B4-BE49-F238E27FC236}">
                  <a16:creationId xmlns:a16="http://schemas.microsoft.com/office/drawing/2014/main" id="{4260148B-76E4-4DC4-81DD-0B9267E65B93}"/>
                </a:ext>
              </a:extLst>
            </p:cNvPr>
            <p:cNvSpPr/>
            <p:nvPr/>
          </p:nvSpPr>
          <p:spPr>
            <a:xfrm>
              <a:off x="328798" y="896439"/>
              <a:ext cx="359502"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7,500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63" name="Rectangle 162">
              <a:extLst>
                <a:ext uri="{FF2B5EF4-FFF2-40B4-BE49-F238E27FC236}">
                  <a16:creationId xmlns:a16="http://schemas.microsoft.com/office/drawing/2014/main" id="{B9A87BD1-6CD6-466B-A68F-8A50C6CC39DC}"/>
                </a:ext>
              </a:extLst>
            </p:cNvPr>
            <p:cNvSpPr/>
            <p:nvPr/>
          </p:nvSpPr>
          <p:spPr>
            <a:xfrm>
              <a:off x="268731" y="169660"/>
              <a:ext cx="439392" cy="1329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3C444D"/>
                  </a:solidFill>
                  <a:effectLst/>
                  <a:latin typeface="Arial" panose="020B0604020202020204" pitchFamily="34" charset="0"/>
                  <a:ea typeface="Arial" panose="020B0604020202020204" pitchFamily="34" charset="0"/>
                </a:rPr>
                <a:t>10,000</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28965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12D31A2-B483-4833-A73D-03E941F4159E}"/>
              </a:ext>
            </a:extLst>
          </p:cNvPr>
          <p:cNvSpPr>
            <a:spLocks noGrp="1"/>
          </p:cNvSpPr>
          <p:nvPr>
            <p:ph type="title"/>
          </p:nvPr>
        </p:nvSpPr>
        <p:spPr>
          <a:xfrm>
            <a:off x="1502120" y="4663467"/>
            <a:ext cx="5710600" cy="1777829"/>
          </a:xfrm>
        </p:spPr>
        <p:txBody>
          <a:bodyPr vert="horz" lIns="91440" tIns="45720" rIns="91440" bIns="45720" rtlCol="0">
            <a:normAutofit/>
          </a:bodyPr>
          <a:lstStyle/>
          <a:p>
            <a:pPr algn="r"/>
            <a:r>
              <a:rPr lang="en-US" sz="4000"/>
              <a:t>Top players in top 20 team for “run” made</a:t>
            </a:r>
            <a:endParaRPr lang="en-US" sz="4000" dirty="0"/>
          </a:p>
        </p:txBody>
      </p:sp>
      <p:pic>
        <p:nvPicPr>
          <p:cNvPr id="3" name="Picture 2">
            <a:extLst>
              <a:ext uri="{FF2B5EF4-FFF2-40B4-BE49-F238E27FC236}">
                <a16:creationId xmlns:a16="http://schemas.microsoft.com/office/drawing/2014/main" id="{8120A7D6-BFCA-4103-97E1-89D1C8995DA9}"/>
              </a:ext>
            </a:extLst>
          </p:cNvPr>
          <p:cNvPicPr>
            <a:picLocks noChangeAspect="1"/>
          </p:cNvPicPr>
          <p:nvPr/>
        </p:nvPicPr>
        <p:blipFill>
          <a:blip r:embed="rId3"/>
          <a:stretch>
            <a:fillRect/>
          </a:stretch>
        </p:blipFill>
        <p:spPr>
          <a:xfrm>
            <a:off x="0" y="12732"/>
            <a:ext cx="12192000" cy="4460700"/>
          </a:xfrm>
          <a:prstGeom prst="rect">
            <a:avLst/>
          </a:prstGeom>
        </p:spPr>
      </p:pic>
    </p:spTree>
    <p:extLst>
      <p:ext uri="{BB962C8B-B14F-4D97-AF65-F5344CB8AC3E}">
        <p14:creationId xmlns:p14="http://schemas.microsoft.com/office/powerpoint/2010/main" val="240645918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E783F7D-DCDE-4C1E-9D99-B4A171291F1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779"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85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28E41F1-6ECD-4A37-8A9B-9B51D16C7D5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779"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020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970931A8AEA542A99CB2B98F191970" ma:contentTypeVersion="2" ma:contentTypeDescription="Create a new document." ma:contentTypeScope="" ma:versionID="1fc96d9caa1e12f62696b661014fad99">
  <xsd:schema xmlns:xsd="http://www.w3.org/2001/XMLSchema" xmlns:xs="http://www.w3.org/2001/XMLSchema" xmlns:p="http://schemas.microsoft.com/office/2006/metadata/properties" xmlns:ns2="d6def4d2-7e52-43c4-ba72-4fe78556cb4b" targetNamespace="http://schemas.microsoft.com/office/2006/metadata/properties" ma:root="true" ma:fieldsID="0d6d28e49653c6728822e61770d63dbe" ns2:_="">
    <xsd:import namespace="d6def4d2-7e52-43c4-ba72-4fe78556cb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def4d2-7e52-43c4-ba72-4fe78556cb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5A053A-F5F0-4567-AF70-7057073F2A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def4d2-7e52-43c4-ba72-4fe78556cb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37D8C8-38FE-4BF2-B37F-253B8C3B0BB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B361EA-C88B-4C5C-B89B-2828CF1120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3321</Words>
  <Application>Microsoft Office PowerPoint</Application>
  <PresentationFormat>Widescreen</PresentationFormat>
  <Paragraphs>103</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NFL database analysis</vt:lpstr>
      <vt:lpstr>Detailed NFL play-by-play Data 2009-2018</vt:lpstr>
      <vt:lpstr>Play type made by teams</vt:lpstr>
      <vt:lpstr>Top 20 teams rank by total “pass” made</vt:lpstr>
      <vt:lpstr>Top players in top 20 team for “pass” made</vt:lpstr>
      <vt:lpstr>Top 20 teams rank by total “run” made</vt:lpstr>
      <vt:lpstr>Top players in top 20 team for “run” made</vt:lpstr>
      <vt:lpstr>PowerPoint Presentation</vt:lpstr>
      <vt:lpstr>PowerPoint Presentation</vt:lpstr>
      <vt:lpstr>Top 15- Teams with Penalties</vt:lpstr>
      <vt:lpstr>Top 15- Penalty Types</vt:lpstr>
      <vt:lpstr>Top 15- Players with Penalties </vt:lpstr>
      <vt:lpstr>Top 5 Penalty for ARI 2009</vt:lpstr>
      <vt:lpstr>TOP 5 Penalty for ARI 2010 </vt:lpstr>
      <vt:lpstr>PowerPoint Presentation</vt:lpstr>
      <vt:lpstr>PowerPoint Presentation</vt:lpstr>
      <vt:lpstr>scores in the 1st half of the match by various teams in all years</vt:lpstr>
      <vt:lpstr>scores in the 2nd half of the match by various teams in all years</vt:lpstr>
      <vt:lpstr>Total matches plays by all teams​</vt:lpstr>
      <vt:lpstr>Match Win stats by team in year 2018​</vt:lpstr>
      <vt:lpstr>PowerPoint Presentation</vt:lpstr>
      <vt:lpstr>Success rate of Extra Points attempts by top 15 teams​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database analysis</dc:title>
  <dc:creator>Shi, Yan</dc:creator>
  <cp:lastModifiedBy>Arbooj, Apoorva</cp:lastModifiedBy>
  <cp:revision>2</cp:revision>
  <dcterms:created xsi:type="dcterms:W3CDTF">2020-04-22T22:53:18Z</dcterms:created>
  <dcterms:modified xsi:type="dcterms:W3CDTF">2020-04-22T23:39:37Z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0x01010015970931A8AEA542A99CB2B98F191970</vt:lpwstr>
  </property>
</Properties>
</file>