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4" r:id="rId5"/>
    <p:sldId id="259" r:id="rId6"/>
    <p:sldId id="260" r:id="rId7"/>
    <p:sldId id="262" r:id="rId8"/>
    <p:sldId id="261"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96687D-6448-44F1-9DDE-68C84981B893}" type="datetimeFigureOut">
              <a:rPr lang="en-IN" smtClean="0"/>
              <a:pPr/>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5CCF5-7DEF-4B9B-8313-3DA01230EDA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96687D-6448-44F1-9DDE-68C84981B893}" type="datetimeFigureOut">
              <a:rPr lang="en-IN" smtClean="0"/>
              <a:pPr/>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5CCF5-7DEF-4B9B-8313-3DA01230EDA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96687D-6448-44F1-9DDE-68C84981B893}" type="datetimeFigureOut">
              <a:rPr lang="en-IN" smtClean="0"/>
              <a:pPr/>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5CCF5-7DEF-4B9B-8313-3DA01230EDA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96687D-6448-44F1-9DDE-68C84981B893}" type="datetimeFigureOut">
              <a:rPr lang="en-IN" smtClean="0"/>
              <a:pPr/>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5CCF5-7DEF-4B9B-8313-3DA01230EDA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96687D-6448-44F1-9DDE-68C84981B893}" type="datetimeFigureOut">
              <a:rPr lang="en-IN" smtClean="0"/>
              <a:pPr/>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5CCF5-7DEF-4B9B-8313-3DA01230EDA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96687D-6448-44F1-9DDE-68C84981B893}" type="datetimeFigureOut">
              <a:rPr lang="en-IN" smtClean="0"/>
              <a:pPr/>
              <a:t>29-04-2021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E5CCF5-7DEF-4B9B-8313-3DA01230EDA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96687D-6448-44F1-9DDE-68C84981B893}" type="datetimeFigureOut">
              <a:rPr lang="en-IN" smtClean="0"/>
              <a:pPr/>
              <a:t>29-04-2021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E5CCF5-7DEF-4B9B-8313-3DA01230EDA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96687D-6448-44F1-9DDE-68C84981B893}" type="datetimeFigureOut">
              <a:rPr lang="en-IN" smtClean="0"/>
              <a:pPr/>
              <a:t>29-04-2021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E5CCF5-7DEF-4B9B-8313-3DA01230EDA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6687D-6448-44F1-9DDE-68C84981B893}" type="datetimeFigureOut">
              <a:rPr lang="en-IN" smtClean="0"/>
              <a:pPr/>
              <a:t>29-04-2021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E5CCF5-7DEF-4B9B-8313-3DA01230EDA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96687D-6448-44F1-9DDE-68C84981B893}" type="datetimeFigureOut">
              <a:rPr lang="en-IN" smtClean="0"/>
              <a:pPr/>
              <a:t>29-04-2021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E5CCF5-7DEF-4B9B-8313-3DA01230EDA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96687D-6448-44F1-9DDE-68C84981B893}" type="datetimeFigureOut">
              <a:rPr lang="en-IN" smtClean="0"/>
              <a:pPr/>
              <a:t>29-04-2021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E5CCF5-7DEF-4B9B-8313-3DA01230EDA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96687D-6448-44F1-9DDE-68C84981B893}" type="datetimeFigureOut">
              <a:rPr lang="en-IN" smtClean="0"/>
              <a:pPr/>
              <a:t>29-04-2021</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5CCF5-7DEF-4B9B-8313-3DA01230EDA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m.wikipedia.org/wiki/Pipeline_(computing)" TargetMode="External"/><Relationship Id="rId2" Type="http://schemas.openxmlformats.org/officeDocument/2006/relationships/hyperlink" Target="https://en.m.wikipedia.org/wiki/Clock_cycle" TargetMode="External"/><Relationship Id="rId1" Type="http://schemas.openxmlformats.org/officeDocument/2006/relationships/slideLayout" Target="../slideLayouts/slideLayout2.xml"/><Relationship Id="rId6" Type="http://schemas.openxmlformats.org/officeDocument/2006/relationships/hyperlink" Target="https://en.m.wikipedia.org/wiki/Control_unit" TargetMode="External"/><Relationship Id="rId5" Type="http://schemas.openxmlformats.org/officeDocument/2006/relationships/hyperlink" Target="https://en.m.wikipedia.org/wiki/Instruction_pipelining" TargetMode="External"/><Relationship Id="rId4" Type="http://schemas.openxmlformats.org/officeDocument/2006/relationships/hyperlink" Target="https://en.m.wikipedia.org/wiki/Assembly_lin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8509" y="295563"/>
            <a:ext cx="9144000" cy="1662545"/>
          </a:xfrm>
        </p:spPr>
        <p:txBody>
          <a:bodyPr>
            <a:normAutofit fontScale="90000"/>
          </a:bodyPr>
          <a:lstStyle/>
          <a:p>
            <a:pPr algn="ctr"/>
            <a:r>
              <a:rPr lang="en-IN" sz="7200" b="1" dirty="0" smtClean="0"/>
              <a:t>2-BIT ALU</a:t>
            </a:r>
            <a:br>
              <a:rPr lang="en-IN" sz="7200" b="1" dirty="0" smtClean="0"/>
            </a:br>
            <a:r>
              <a:rPr lang="en-IN" sz="3600" b="1" dirty="0" smtClean="0"/>
              <a:t>MC Activity</a:t>
            </a:r>
            <a:endParaRPr lang="en-IN" sz="7200" b="1" dirty="0"/>
          </a:p>
        </p:txBody>
      </p:sp>
      <p:sp>
        <p:nvSpPr>
          <p:cNvPr id="3" name="Subtitle 2"/>
          <p:cNvSpPr>
            <a:spLocks noGrp="1"/>
          </p:cNvSpPr>
          <p:nvPr>
            <p:ph type="subTitle" idx="1"/>
          </p:nvPr>
        </p:nvSpPr>
        <p:spPr>
          <a:xfrm>
            <a:off x="1163781" y="2225964"/>
            <a:ext cx="10344727" cy="3687619"/>
          </a:xfrm>
        </p:spPr>
        <p:txBody>
          <a:bodyPr/>
          <a:lstStyle/>
          <a:p>
            <a:pPr algn="l"/>
            <a:r>
              <a:rPr lang="en-IN" sz="3200" b="1" u="sng" dirty="0" smtClean="0"/>
              <a:t>Team 4A17</a:t>
            </a:r>
          </a:p>
          <a:p>
            <a:pPr algn="l"/>
            <a:r>
              <a:rPr lang="en-IN" dirty="0" smtClean="0"/>
              <a:t>TEAM MEMBERS:</a:t>
            </a:r>
          </a:p>
          <a:p>
            <a:pPr marL="457200" indent="-457200" algn="l">
              <a:buFont typeface="+mj-lt"/>
              <a:buAutoNum type="arabicPeriod"/>
            </a:pPr>
            <a:r>
              <a:rPr lang="en-IN" dirty="0" err="1" smtClean="0">
                <a:solidFill>
                  <a:schemeClr val="tx1"/>
                </a:solidFill>
              </a:rPr>
              <a:t>Anusha</a:t>
            </a:r>
            <a:r>
              <a:rPr lang="en-IN" dirty="0" smtClean="0">
                <a:solidFill>
                  <a:schemeClr val="tx1"/>
                </a:solidFill>
              </a:rPr>
              <a:t> </a:t>
            </a:r>
            <a:r>
              <a:rPr lang="en-IN" dirty="0" err="1" smtClean="0">
                <a:solidFill>
                  <a:schemeClr val="tx1"/>
                </a:solidFill>
              </a:rPr>
              <a:t>Raikar</a:t>
            </a:r>
            <a:r>
              <a:rPr lang="en-IN" dirty="0" smtClean="0">
                <a:solidFill>
                  <a:schemeClr val="tx1"/>
                </a:solidFill>
              </a:rPr>
              <a:t>	01FE18BCS043</a:t>
            </a:r>
          </a:p>
          <a:p>
            <a:pPr marL="457200" indent="-457200" algn="l">
              <a:buFont typeface="+mj-lt"/>
              <a:buAutoNum type="arabicPeriod"/>
            </a:pPr>
            <a:r>
              <a:rPr lang="en-IN" dirty="0" err="1" smtClean="0">
                <a:solidFill>
                  <a:schemeClr val="tx1"/>
                </a:solidFill>
              </a:rPr>
              <a:t>Apoorva</a:t>
            </a:r>
            <a:r>
              <a:rPr lang="en-IN" dirty="0" smtClean="0">
                <a:solidFill>
                  <a:schemeClr val="tx1"/>
                </a:solidFill>
              </a:rPr>
              <a:t> </a:t>
            </a:r>
            <a:r>
              <a:rPr lang="en-IN" dirty="0" err="1" smtClean="0">
                <a:solidFill>
                  <a:schemeClr val="tx1"/>
                </a:solidFill>
              </a:rPr>
              <a:t>Jinde</a:t>
            </a:r>
            <a:r>
              <a:rPr lang="en-IN" dirty="0" smtClean="0">
                <a:solidFill>
                  <a:schemeClr val="tx1"/>
                </a:solidFill>
              </a:rPr>
              <a:t>	</a:t>
            </a:r>
            <a:r>
              <a:rPr lang="en-IN" smtClean="0">
                <a:solidFill>
                  <a:schemeClr val="tx1"/>
                </a:solidFill>
              </a:rPr>
              <a:t>01FE18BCS044(Team Leader)</a:t>
            </a:r>
            <a:endParaRPr lang="en-IN" dirty="0" smtClean="0">
              <a:solidFill>
                <a:schemeClr val="tx1"/>
              </a:solidFill>
            </a:endParaRPr>
          </a:p>
          <a:p>
            <a:pPr marL="457200" indent="-457200" algn="l">
              <a:buFont typeface="+mj-lt"/>
              <a:buAutoNum type="arabicPeriod"/>
            </a:pPr>
            <a:r>
              <a:rPr lang="en-IN" dirty="0" err="1" smtClean="0">
                <a:solidFill>
                  <a:schemeClr val="tx1"/>
                </a:solidFill>
              </a:rPr>
              <a:t>Archana</a:t>
            </a:r>
            <a:r>
              <a:rPr lang="en-IN" dirty="0" smtClean="0">
                <a:solidFill>
                  <a:schemeClr val="tx1"/>
                </a:solidFill>
              </a:rPr>
              <a:t> </a:t>
            </a:r>
            <a:r>
              <a:rPr lang="en-IN" dirty="0" err="1" smtClean="0">
                <a:solidFill>
                  <a:schemeClr val="tx1"/>
                </a:solidFill>
              </a:rPr>
              <a:t>Badagi</a:t>
            </a:r>
            <a:r>
              <a:rPr lang="en-IN" dirty="0" smtClean="0">
                <a:solidFill>
                  <a:schemeClr val="tx1"/>
                </a:solidFill>
              </a:rPr>
              <a:t>	01FE18BCS045</a:t>
            </a:r>
          </a:p>
          <a:p>
            <a:pPr marL="457200" indent="-457200" algn="l">
              <a:buFont typeface="+mj-lt"/>
              <a:buAutoNum type="arabicPeriod"/>
            </a:pPr>
            <a:r>
              <a:rPr lang="en-IN" dirty="0" smtClean="0">
                <a:solidFill>
                  <a:schemeClr val="tx1"/>
                </a:solidFill>
              </a:rPr>
              <a:t>Ashwini Banagar	01FE18BCS054</a:t>
            </a:r>
          </a:p>
        </p:txBody>
      </p:sp>
    </p:spTree>
    <p:extLst>
      <p:ext uri="{BB962C8B-B14F-4D97-AF65-F5344CB8AC3E}">
        <p14:creationId xmlns:p14="http://schemas.microsoft.com/office/powerpoint/2010/main" xmlns="" val="982570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329" y="2377440"/>
            <a:ext cx="10972800" cy="2763986"/>
          </a:xfrm>
        </p:spPr>
        <p:txBody>
          <a:bodyPr>
            <a:normAutofit/>
          </a:bodyPr>
          <a:lstStyle/>
          <a:p>
            <a:pPr algn="ctr">
              <a:buNone/>
            </a:pPr>
            <a:r>
              <a:rPr lang="en-US" sz="6000" dirty="0" smtClean="0"/>
              <a:t>Thank You</a:t>
            </a:r>
            <a:endParaRPr lang="en-US" sz="6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7999"/>
          </a:xfrm>
        </p:spPr>
        <p:txBody>
          <a:bodyPr>
            <a:normAutofit fontScale="70000" lnSpcReduction="20000"/>
          </a:bodyPr>
          <a:lstStyle/>
          <a:p>
            <a:r>
              <a:rPr lang="en-US" sz="3400" b="1" dirty="0" smtClean="0"/>
              <a:t>Cheat Sheet</a:t>
            </a:r>
          </a:p>
          <a:p>
            <a:r>
              <a:rPr lang="en-US" b="1" dirty="0" smtClean="0"/>
              <a:t>1)</a:t>
            </a:r>
            <a:r>
              <a:rPr lang="en-US" b="1" dirty="0" err="1" smtClean="0"/>
              <a:t>Arithematic</a:t>
            </a:r>
            <a:endParaRPr lang="en-US" b="1" dirty="0" smtClean="0"/>
          </a:p>
          <a:p>
            <a:r>
              <a:rPr lang="en-US" dirty="0" smtClean="0"/>
              <a:t>+ is +,        -  is -,           *  is *,           /  is  /</a:t>
            </a:r>
          </a:p>
          <a:p>
            <a:r>
              <a:rPr lang="en-US" dirty="0" smtClean="0"/>
              <a:t>-------------------------------------------------------------------------------------</a:t>
            </a:r>
          </a:p>
          <a:p>
            <a:r>
              <a:rPr lang="en-US" b="1" dirty="0" smtClean="0"/>
              <a:t>2)Logical</a:t>
            </a:r>
          </a:p>
          <a:p>
            <a:r>
              <a:rPr lang="en-US" dirty="0" smtClean="0"/>
              <a:t>+ is bitwise or “|”</a:t>
            </a:r>
          </a:p>
          <a:p>
            <a:r>
              <a:rPr lang="en-US" dirty="0" smtClean="0"/>
              <a:t>- is bitwise </a:t>
            </a:r>
            <a:r>
              <a:rPr lang="en-US" dirty="0" err="1" smtClean="0"/>
              <a:t>xor</a:t>
            </a:r>
            <a:r>
              <a:rPr lang="en-US" dirty="0" smtClean="0"/>
              <a:t> “^”</a:t>
            </a:r>
          </a:p>
          <a:p>
            <a:r>
              <a:rPr lang="en-US" dirty="0" smtClean="0"/>
              <a:t>* is bitwise and “&amp;”</a:t>
            </a:r>
          </a:p>
          <a:p>
            <a:r>
              <a:rPr lang="en-US" dirty="0" smtClean="0"/>
              <a:t>/ is bitwise </a:t>
            </a:r>
            <a:r>
              <a:rPr lang="en-US" dirty="0" err="1" smtClean="0"/>
              <a:t>xnor</a:t>
            </a:r>
            <a:r>
              <a:rPr lang="en-US" dirty="0" smtClean="0"/>
              <a:t> “~^”</a:t>
            </a:r>
          </a:p>
          <a:p>
            <a:r>
              <a:rPr lang="en-US" dirty="0" smtClean="0"/>
              <a:t>--------------------------------------------------------------------------------------</a:t>
            </a:r>
          </a:p>
          <a:p>
            <a:r>
              <a:rPr lang="en-US" b="1" dirty="0" smtClean="0"/>
              <a:t>3)Single operator</a:t>
            </a:r>
          </a:p>
          <a:p>
            <a:r>
              <a:rPr lang="en-US" dirty="0" smtClean="0"/>
              <a:t>+ is </a:t>
            </a:r>
            <a:r>
              <a:rPr lang="en-US" dirty="0" err="1" smtClean="0"/>
              <a:t>incrementation</a:t>
            </a:r>
            <a:endParaRPr lang="en-US" dirty="0" smtClean="0"/>
          </a:p>
          <a:p>
            <a:r>
              <a:rPr lang="en-US" dirty="0" smtClean="0"/>
              <a:t>- is </a:t>
            </a:r>
            <a:r>
              <a:rPr lang="en-US" dirty="0" err="1" smtClean="0"/>
              <a:t>decrementation</a:t>
            </a:r>
            <a:endParaRPr lang="en-US" dirty="0" smtClean="0"/>
          </a:p>
          <a:p>
            <a:r>
              <a:rPr lang="en-US" dirty="0" smtClean="0"/>
              <a:t>* is negation(twos complement)</a:t>
            </a:r>
          </a:p>
          <a:p>
            <a:r>
              <a:rPr lang="en-US" dirty="0" smtClean="0"/>
              <a:t>---------------------------------------------------------------------------------------------</a:t>
            </a:r>
          </a:p>
          <a:p>
            <a:r>
              <a:rPr lang="en-US" b="1" dirty="0" smtClean="0"/>
              <a:t>4)Shift</a:t>
            </a:r>
          </a:p>
          <a:p>
            <a:r>
              <a:rPr lang="en-US" dirty="0" smtClean="0"/>
              <a:t>+ is left shift</a:t>
            </a:r>
          </a:p>
          <a:p>
            <a:r>
              <a:rPr lang="en-US" dirty="0" smtClean="0"/>
              <a:t>- is right shift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17236"/>
            <a:ext cx="10058400" cy="1044633"/>
          </a:xfrm>
        </p:spPr>
        <p:txBody>
          <a:bodyPr/>
          <a:lstStyle/>
          <a:p>
            <a:pPr algn="ctr"/>
            <a:r>
              <a:rPr lang="en-IN" b="1" dirty="0" smtClean="0">
                <a:solidFill>
                  <a:schemeClr val="tx1"/>
                </a:solidFill>
              </a:rPr>
              <a:t>Problem Analysis</a:t>
            </a:r>
            <a:endParaRPr lang="en-IN" b="1" dirty="0">
              <a:solidFill>
                <a:schemeClr val="tx1"/>
              </a:solidFill>
            </a:endParaRPr>
          </a:p>
        </p:txBody>
      </p:sp>
      <p:sp>
        <p:nvSpPr>
          <p:cNvPr id="3" name="Content Placeholder 2"/>
          <p:cNvSpPr>
            <a:spLocks noGrp="1"/>
          </p:cNvSpPr>
          <p:nvPr>
            <p:ph idx="1"/>
          </p:nvPr>
        </p:nvSpPr>
        <p:spPr>
          <a:xfrm>
            <a:off x="147782" y="1681019"/>
            <a:ext cx="11942618" cy="4673600"/>
          </a:xfrm>
        </p:spPr>
        <p:txBody>
          <a:bodyPr>
            <a:normAutofit fontScale="85000" lnSpcReduction="20000"/>
          </a:bodyPr>
          <a:lstStyle/>
          <a:p>
            <a:r>
              <a:rPr lang="en-IN" sz="2400" b="1" u="sng" dirty="0" smtClean="0"/>
              <a:t>Functionalities:</a:t>
            </a:r>
          </a:p>
          <a:p>
            <a:r>
              <a:rPr lang="en-IN" dirty="0" smtClean="0"/>
              <a:t>1)</a:t>
            </a:r>
            <a:r>
              <a:rPr lang="en-IN" dirty="0"/>
              <a:t> The ALU is a fundamental building block of the central processing unit (CPU) of a </a:t>
            </a:r>
            <a:r>
              <a:rPr lang="en-IN" dirty="0" smtClean="0"/>
              <a:t>computer.</a:t>
            </a:r>
          </a:p>
          <a:p>
            <a:r>
              <a:rPr lang="en-IN" dirty="0" smtClean="0"/>
              <a:t>2) </a:t>
            </a:r>
            <a:r>
              <a:rPr lang="en-IN" dirty="0"/>
              <a:t>The ALU is capable of performing two classes of operations: arithmetic and logic. The set of arithmetic </a:t>
            </a:r>
            <a:r>
              <a:rPr lang="en-IN" dirty="0" smtClean="0"/>
              <a:t>     operations </a:t>
            </a:r>
            <a:r>
              <a:rPr lang="en-IN" dirty="0"/>
              <a:t>that a particular ALU supports may be limited to addition and subtraction, or might include multiplication, </a:t>
            </a:r>
            <a:r>
              <a:rPr lang="en-IN" dirty="0" smtClean="0"/>
              <a:t>division.</a:t>
            </a:r>
          </a:p>
          <a:p>
            <a:r>
              <a:rPr lang="en-IN" dirty="0" smtClean="0"/>
              <a:t>3) </a:t>
            </a:r>
            <a:r>
              <a:rPr lang="en-IN" dirty="0"/>
              <a:t>Logic operations involve </a:t>
            </a:r>
            <a:r>
              <a:rPr lang="en-IN" dirty="0" smtClean="0"/>
              <a:t>: </a:t>
            </a:r>
            <a:r>
              <a:rPr lang="en-IN" dirty="0"/>
              <a:t>AND, OR, XOR, and </a:t>
            </a:r>
            <a:r>
              <a:rPr lang="en-IN" dirty="0" smtClean="0"/>
              <a:t>NOT, right shift, left shift, </a:t>
            </a:r>
            <a:r>
              <a:rPr lang="en-IN" dirty="0" err="1" smtClean="0"/>
              <a:t>xnor</a:t>
            </a:r>
            <a:r>
              <a:rPr lang="en-IN" dirty="0" smtClean="0"/>
              <a:t> , Increment , Decrement . </a:t>
            </a:r>
            <a:r>
              <a:rPr lang="en-IN" dirty="0"/>
              <a:t>These can be useful for creating complicated conditional statements and processing Boolean logic</a:t>
            </a:r>
            <a:r>
              <a:rPr lang="en-IN" dirty="0" smtClean="0"/>
              <a:t>.</a:t>
            </a:r>
          </a:p>
          <a:p>
            <a:pPr>
              <a:buClr>
                <a:schemeClr val="tx1"/>
              </a:buClr>
              <a:buFont typeface="Wingdings" panose="05000000000000000000" pitchFamily="2" charset="2"/>
              <a:buChar char="Ø"/>
            </a:pPr>
            <a:r>
              <a:rPr lang="en-IN" dirty="0">
                <a:latin typeface="Times New Roman" pitchFamily="18" charset="0"/>
                <a:cs typeface="Times New Roman" pitchFamily="18" charset="0"/>
              </a:rPr>
              <a:t>The proposed solution try to solve this problem by, having keypad system to get the input from the user, </a:t>
            </a:r>
            <a:r>
              <a:rPr lang="en-IN" dirty="0" err="1">
                <a:latin typeface="Times New Roman" pitchFamily="18" charset="0"/>
                <a:cs typeface="Times New Roman" pitchFamily="18" charset="0"/>
              </a:rPr>
              <a:t>lcd</a:t>
            </a:r>
            <a:r>
              <a:rPr lang="en-IN" dirty="0">
                <a:latin typeface="Times New Roman" pitchFamily="18" charset="0"/>
                <a:cs typeface="Times New Roman" pitchFamily="18" charset="0"/>
              </a:rPr>
              <a:t>  to display the desired output.</a:t>
            </a:r>
          </a:p>
          <a:p>
            <a:pPr>
              <a:buClr>
                <a:schemeClr val="tx1"/>
              </a:buClr>
              <a:buFont typeface="Wingdings" panose="05000000000000000000" pitchFamily="2" charset="2"/>
              <a:buChar char="Ø"/>
            </a:pPr>
            <a:r>
              <a:rPr lang="en-IN" dirty="0">
                <a:latin typeface="Times New Roman" pitchFamily="18" charset="0"/>
                <a:cs typeface="Times New Roman" pitchFamily="18" charset="0"/>
              </a:rPr>
              <a:t>This can be done by interfacing  </a:t>
            </a:r>
            <a:r>
              <a:rPr lang="en-IN" dirty="0" err="1">
                <a:latin typeface="Times New Roman" pitchFamily="18" charset="0"/>
                <a:cs typeface="Times New Roman" pitchFamily="18" charset="0"/>
              </a:rPr>
              <a:t>lcd</a:t>
            </a:r>
            <a:r>
              <a:rPr lang="en-IN" dirty="0">
                <a:latin typeface="Times New Roman" pitchFamily="18" charset="0"/>
                <a:cs typeface="Times New Roman" pitchFamily="18" charset="0"/>
              </a:rPr>
              <a:t> , keypad with </a:t>
            </a:r>
            <a:r>
              <a:rPr lang="en-IN" dirty="0" smtClean="0">
                <a:latin typeface="Times New Roman" pitchFamily="18" charset="0"/>
                <a:cs typeface="Times New Roman" pitchFamily="18" charset="0"/>
              </a:rPr>
              <a:t>microcontroller 8051.</a:t>
            </a:r>
            <a:endParaRPr lang="en-IN" dirty="0">
              <a:latin typeface="Times New Roman" pitchFamily="18" charset="0"/>
              <a:cs typeface="Times New Roman" pitchFamily="18" charset="0"/>
            </a:endParaRPr>
          </a:p>
          <a:p>
            <a:pPr marL="0" indent="0">
              <a:buClr>
                <a:schemeClr val="tx1"/>
              </a:buClr>
              <a:buNone/>
            </a:pPr>
            <a:endParaRPr lang="en-IN" dirty="0"/>
          </a:p>
          <a:p>
            <a:pPr>
              <a:buClr>
                <a:schemeClr val="tx1"/>
              </a:buClr>
              <a:buSzPct val="103000"/>
              <a:buFont typeface="Wingdings" panose="05000000000000000000" pitchFamily="2" charset="2"/>
              <a:buChar char="Ø"/>
            </a:pPr>
            <a:endParaRPr lang="en-IN" dirty="0"/>
          </a:p>
        </p:txBody>
      </p:sp>
    </p:spTree>
    <p:extLst>
      <p:ext uri="{BB962C8B-B14F-4D97-AF65-F5344CB8AC3E}">
        <p14:creationId xmlns:p14="http://schemas.microsoft.com/office/powerpoint/2010/main" xmlns="" val="1169624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50982"/>
            <a:ext cx="10058400" cy="1173942"/>
          </a:xfrm>
        </p:spPr>
        <p:txBody>
          <a:bodyPr/>
          <a:lstStyle/>
          <a:p>
            <a:pPr algn="ctr"/>
            <a:r>
              <a:rPr lang="en-IN" b="1" dirty="0" smtClean="0"/>
              <a:t>Multiple Design Solutions</a:t>
            </a:r>
            <a:endParaRPr lang="en-IN" b="1" dirty="0"/>
          </a:p>
        </p:txBody>
      </p:sp>
      <p:sp>
        <p:nvSpPr>
          <p:cNvPr id="3" name="Content Placeholder 2"/>
          <p:cNvSpPr>
            <a:spLocks noGrp="1"/>
          </p:cNvSpPr>
          <p:nvPr>
            <p:ph idx="1"/>
          </p:nvPr>
        </p:nvSpPr>
        <p:spPr/>
        <p:txBody>
          <a:bodyPr/>
          <a:lstStyle/>
          <a:p>
            <a:r>
              <a:rPr lang="en-IN" sz="2400" dirty="0" smtClean="0"/>
              <a:t>There are two solutions for this particular problem:</a:t>
            </a:r>
          </a:p>
          <a:p>
            <a:r>
              <a:rPr lang="en-IN" dirty="0" smtClean="0"/>
              <a:t>1)</a:t>
            </a:r>
            <a:r>
              <a:rPr lang="en-IN" dirty="0" smtClean="0">
                <a:cs typeface="Times New Roman" pitchFamily="18" charset="0"/>
              </a:rPr>
              <a:t> By  using only logic gates and providing the output in the binary form. However, this will be difficult for a user to get his/her desired output.</a:t>
            </a:r>
          </a:p>
          <a:p>
            <a:r>
              <a:rPr lang="en-IN" sz="2800" b="1" dirty="0" smtClean="0">
                <a:cs typeface="Times New Roman" pitchFamily="18" charset="0"/>
              </a:rPr>
              <a:t>2)</a:t>
            </a:r>
            <a:r>
              <a:rPr lang="en-IN" sz="2800" b="1" dirty="0" smtClean="0">
                <a:latin typeface="Times New Roman" pitchFamily="18" charset="0"/>
                <a:cs typeface="Times New Roman" pitchFamily="18" charset="0"/>
              </a:rPr>
              <a:t> By minimizing the usage  of  no of  logic gates  and designing a particular keypad for getting input from user to operate and </a:t>
            </a:r>
            <a:r>
              <a:rPr lang="en-IN" sz="2800" b="1" dirty="0" err="1" smtClean="0">
                <a:latin typeface="Times New Roman" pitchFamily="18" charset="0"/>
                <a:cs typeface="Times New Roman" pitchFamily="18" charset="0"/>
              </a:rPr>
              <a:t>lcd</a:t>
            </a:r>
            <a:r>
              <a:rPr lang="en-IN" sz="2800" b="1" dirty="0" smtClean="0">
                <a:latin typeface="Times New Roman" pitchFamily="18" charset="0"/>
                <a:cs typeface="Times New Roman" pitchFamily="18" charset="0"/>
              </a:rPr>
              <a:t> to display the output.</a:t>
            </a:r>
          </a:p>
          <a:p>
            <a:r>
              <a:rPr lang="en-IN" dirty="0" smtClean="0">
                <a:latin typeface="Times New Roman" pitchFamily="18" charset="0"/>
                <a:cs typeface="Times New Roman" pitchFamily="18" charset="0"/>
              </a:rPr>
              <a:t>We are going to implement the second solution </a:t>
            </a:r>
            <a:r>
              <a:rPr lang="en-IN" dirty="0" err="1" smtClean="0">
                <a:latin typeface="Times New Roman" pitchFamily="18" charset="0"/>
                <a:cs typeface="Times New Roman" pitchFamily="18" charset="0"/>
              </a:rPr>
              <a:t>i.e</a:t>
            </a:r>
            <a:r>
              <a:rPr lang="en-IN" dirty="0" smtClean="0">
                <a:latin typeface="Times New Roman" pitchFamily="18" charset="0"/>
                <a:cs typeface="Times New Roman" pitchFamily="18" charset="0"/>
              </a:rPr>
              <a:t> minimizing the logic gate use using Proteus 8 Professional </a:t>
            </a:r>
          </a:p>
          <a:p>
            <a:endParaRPr lang="en-IN" dirty="0"/>
          </a:p>
        </p:txBody>
      </p:sp>
    </p:spTree>
    <p:extLst>
      <p:ext uri="{BB962C8B-B14F-4D97-AF65-F5344CB8AC3E}">
        <p14:creationId xmlns:p14="http://schemas.microsoft.com/office/powerpoint/2010/main" xmlns="" val="3726105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947" y="3193365"/>
            <a:ext cx="6682154" cy="754186"/>
          </a:xfrm>
        </p:spPr>
        <p:txBody>
          <a:bodyPr>
            <a:normAutofit fontScale="90000"/>
          </a:bodyPr>
          <a:lstStyle/>
          <a:p>
            <a:pPr algn="ctr"/>
            <a:r>
              <a:rPr lang="en-IN" b="1" dirty="0" smtClean="0"/>
              <a:t>Block Diagram</a:t>
            </a:r>
            <a:endParaRPr lang="en-IN" b="1" dirty="0"/>
          </a:p>
        </p:txBody>
      </p:sp>
      <p:pic>
        <p:nvPicPr>
          <p:cNvPr id="7" name="Content Placeholder 6" descr="Screenshot (269).png"/>
          <p:cNvPicPr>
            <a:picLocks noGrp="1" noChangeAspect="1"/>
          </p:cNvPicPr>
          <p:nvPr>
            <p:ph idx="1"/>
          </p:nvPr>
        </p:nvPicPr>
        <p:blipFill>
          <a:blip r:embed="rId2"/>
          <a:stretch>
            <a:fillRect/>
          </a:stretch>
        </p:blipFill>
        <p:spPr>
          <a:xfrm>
            <a:off x="7695029" y="153605"/>
            <a:ext cx="3289956" cy="6704395"/>
          </a:xfrm>
        </p:spPr>
      </p:pic>
      <p:cxnSp>
        <p:nvCxnSpPr>
          <p:cNvPr id="6" name="Straight Connector 5"/>
          <p:cNvCxnSpPr/>
          <p:nvPr/>
        </p:nvCxnSpPr>
        <p:spPr>
          <a:xfrm>
            <a:off x="1237674" y="1745669"/>
            <a:ext cx="9918006" cy="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319280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10058400" cy="711983"/>
          </a:xfrm>
        </p:spPr>
        <p:txBody>
          <a:bodyPr>
            <a:normAutofit fontScale="90000"/>
          </a:bodyPr>
          <a:lstStyle/>
          <a:p>
            <a:pPr algn="ctr"/>
            <a:r>
              <a:rPr lang="en-IN" b="1" dirty="0" smtClean="0"/>
              <a:t>Circuit Diagram</a:t>
            </a:r>
            <a:endParaRPr lang="en-IN" b="1" dirty="0"/>
          </a:p>
        </p:txBody>
      </p:sp>
      <p:pic>
        <p:nvPicPr>
          <p:cNvPr id="7" name="Content Placeholder 6" descr="Screenshot (270).png"/>
          <p:cNvPicPr>
            <a:picLocks noGrp="1" noChangeAspect="1"/>
          </p:cNvPicPr>
          <p:nvPr>
            <p:ph idx="1"/>
          </p:nvPr>
        </p:nvPicPr>
        <p:blipFill>
          <a:blip r:embed="rId2"/>
          <a:srcRect l="25919" t="12855" r="12344" b="8811"/>
          <a:stretch>
            <a:fillRect/>
          </a:stretch>
        </p:blipFill>
        <p:spPr>
          <a:xfrm>
            <a:off x="703384" y="618978"/>
            <a:ext cx="10466364" cy="6239022"/>
          </a:xfrm>
        </p:spPr>
      </p:pic>
    </p:spTree>
    <p:extLst>
      <p:ext uri="{BB962C8B-B14F-4D97-AF65-F5344CB8AC3E}">
        <p14:creationId xmlns:p14="http://schemas.microsoft.com/office/powerpoint/2010/main" xmlns="" val="3319280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Methodology</a:t>
            </a:r>
            <a:endParaRPr lang="en-IN" b="1" dirty="0"/>
          </a:p>
        </p:txBody>
      </p:sp>
      <p:sp>
        <p:nvSpPr>
          <p:cNvPr id="3" name="Content Placeholder 2"/>
          <p:cNvSpPr>
            <a:spLocks noGrp="1"/>
          </p:cNvSpPr>
          <p:nvPr>
            <p:ph idx="1"/>
          </p:nvPr>
        </p:nvSpPr>
        <p:spPr>
          <a:xfrm>
            <a:off x="203201" y="1845733"/>
            <a:ext cx="11554690" cy="4379575"/>
          </a:xfrm>
        </p:spPr>
        <p:txBody>
          <a:bodyPr>
            <a:normAutofit fontScale="85000" lnSpcReduction="20000"/>
          </a:bodyPr>
          <a:lstStyle/>
          <a:p>
            <a:pPr algn="just">
              <a:lnSpc>
                <a:spcPct val="150000"/>
              </a:lnSpc>
            </a:pPr>
            <a:r>
              <a:rPr lang="en-IN" dirty="0" smtClean="0">
                <a:latin typeface="Times New Roman" pitchFamily="18" charset="0"/>
                <a:cs typeface="Times New Roman" pitchFamily="18" charset="0"/>
              </a:rPr>
              <a:t>An ALU system has been development by sequence of operations. To active a successful ALU design we use following methodologies:</a:t>
            </a:r>
          </a:p>
          <a:p>
            <a:pPr algn="just">
              <a:lnSpc>
                <a:spcPct val="150000"/>
              </a:lnSpc>
              <a:buClr>
                <a:schemeClr val="tx1"/>
              </a:buClr>
              <a:buFont typeface="Wingdings" panose="05000000000000000000" pitchFamily="2" charset="2"/>
              <a:buChar char="ü"/>
            </a:pPr>
            <a:r>
              <a:rPr lang="en-IN" dirty="0" smtClean="0">
                <a:latin typeface="Times New Roman" pitchFamily="18" charset="0"/>
                <a:cs typeface="Times New Roman" pitchFamily="18" charset="0"/>
              </a:rPr>
              <a:t>First the single digit operand A is taken as input from the keypad.</a:t>
            </a:r>
          </a:p>
          <a:p>
            <a:pPr algn="just">
              <a:lnSpc>
                <a:spcPct val="150000"/>
              </a:lnSpc>
              <a:buClr>
                <a:schemeClr val="tx1"/>
              </a:buClr>
              <a:buFont typeface="Wingdings" panose="05000000000000000000" pitchFamily="2" charset="2"/>
              <a:buChar char="ü"/>
            </a:pPr>
            <a:r>
              <a:rPr lang="en-IN" dirty="0" smtClean="0">
                <a:latin typeface="Times New Roman" pitchFamily="18" charset="0"/>
                <a:cs typeface="Times New Roman" pitchFamily="18" charset="0"/>
              </a:rPr>
              <a:t>Then the operator to be selected from the keypad.</a:t>
            </a:r>
          </a:p>
          <a:p>
            <a:pPr algn="just">
              <a:lnSpc>
                <a:spcPct val="150000"/>
              </a:lnSpc>
              <a:buClr>
                <a:schemeClr val="tx1"/>
              </a:buClr>
              <a:buFont typeface="Wingdings" panose="05000000000000000000" pitchFamily="2" charset="2"/>
              <a:buChar char="ü"/>
            </a:pPr>
            <a:r>
              <a:rPr lang="en-IN" dirty="0" smtClean="0">
                <a:latin typeface="Times New Roman" pitchFamily="18" charset="0"/>
                <a:cs typeface="Times New Roman" pitchFamily="18" charset="0"/>
              </a:rPr>
              <a:t>Then the operand B to be selected.(if it is not binary operation only)</a:t>
            </a:r>
          </a:p>
          <a:p>
            <a:pPr algn="just">
              <a:lnSpc>
                <a:spcPct val="150000"/>
              </a:lnSpc>
              <a:buClr>
                <a:schemeClr val="tx1"/>
              </a:buClr>
              <a:buFont typeface="Wingdings" panose="05000000000000000000" pitchFamily="2" charset="2"/>
              <a:buChar char="ü"/>
            </a:pPr>
            <a:r>
              <a:rPr lang="en-IN" dirty="0" smtClean="0">
                <a:latin typeface="Times New Roman" pitchFamily="18" charset="0"/>
                <a:cs typeface="Times New Roman" pitchFamily="18" charset="0"/>
              </a:rPr>
              <a:t>Then “=“ operator to be pressed in the keypad.</a:t>
            </a:r>
          </a:p>
          <a:p>
            <a:pPr algn="just">
              <a:lnSpc>
                <a:spcPct val="150000"/>
              </a:lnSpc>
              <a:buClr>
                <a:schemeClr val="tx1"/>
              </a:buClr>
              <a:buFont typeface="Wingdings" panose="05000000000000000000" pitchFamily="2" charset="2"/>
              <a:buChar char="ü"/>
            </a:pPr>
            <a:r>
              <a:rPr lang="en-IN" dirty="0" smtClean="0">
                <a:latin typeface="Times New Roman" pitchFamily="18" charset="0"/>
                <a:cs typeface="Times New Roman" pitchFamily="18" charset="0"/>
              </a:rPr>
              <a:t>The result is shown on the </a:t>
            </a:r>
            <a:r>
              <a:rPr lang="en-IN" dirty="0" err="1" smtClean="0">
                <a:latin typeface="Times New Roman" pitchFamily="18" charset="0"/>
                <a:cs typeface="Times New Roman" pitchFamily="18" charset="0"/>
              </a:rPr>
              <a:t>lcd</a:t>
            </a:r>
            <a:endParaRPr lang="en-IN" dirty="0" smtClean="0">
              <a:latin typeface="Times New Roman" pitchFamily="18" charset="0"/>
              <a:cs typeface="Times New Roman" pitchFamily="18" charset="0"/>
            </a:endParaRPr>
          </a:p>
          <a:p>
            <a:endParaRPr lang="en-IN" dirty="0" smtClean="0"/>
          </a:p>
          <a:p>
            <a:endParaRPr lang="en-IN" dirty="0"/>
          </a:p>
        </p:txBody>
      </p:sp>
    </p:spTree>
    <p:extLst>
      <p:ext uri="{BB962C8B-B14F-4D97-AF65-F5344CB8AC3E}">
        <p14:creationId xmlns:p14="http://schemas.microsoft.com/office/powerpoint/2010/main" xmlns="" val="3557935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871" y="0"/>
            <a:ext cx="10972800" cy="573576"/>
          </a:xfrm>
        </p:spPr>
        <p:txBody>
          <a:bodyPr>
            <a:normAutofit fontScale="90000"/>
          </a:bodyPr>
          <a:lstStyle/>
          <a:p>
            <a:pPr algn="ctr"/>
            <a:r>
              <a:rPr lang="en-IN" b="1" dirty="0" smtClean="0"/>
              <a:t>Applications in Real World</a:t>
            </a:r>
            <a:endParaRPr lang="en-IN" b="1" dirty="0"/>
          </a:p>
        </p:txBody>
      </p:sp>
      <p:sp>
        <p:nvSpPr>
          <p:cNvPr id="3" name="Content Placeholder 2"/>
          <p:cNvSpPr>
            <a:spLocks noGrp="1"/>
          </p:cNvSpPr>
          <p:nvPr>
            <p:ph idx="1"/>
          </p:nvPr>
        </p:nvSpPr>
        <p:spPr>
          <a:xfrm>
            <a:off x="0" y="1280159"/>
            <a:ext cx="12192000" cy="5577839"/>
          </a:xfrm>
        </p:spPr>
        <p:txBody>
          <a:bodyPr>
            <a:normAutofit/>
          </a:bodyPr>
          <a:lstStyle/>
          <a:p>
            <a:pPr>
              <a:buNone/>
            </a:pPr>
            <a:r>
              <a:rPr lang="en-IN" dirty="0" smtClean="0"/>
              <a:t>1)For the computational calculations ALU is an important component in Central Processing Unit and this CPU is a major part of Computers.</a:t>
            </a:r>
          </a:p>
          <a:p>
            <a:pPr>
              <a:buNone/>
            </a:pPr>
            <a:r>
              <a:rPr lang="en-IN" dirty="0" smtClean="0"/>
              <a:t>2)ALU is an important component in Toys.</a:t>
            </a:r>
          </a:p>
          <a:p>
            <a:pPr>
              <a:buNone/>
            </a:pPr>
            <a:r>
              <a:rPr lang="en-IN" dirty="0" smtClean="0"/>
              <a:t>3)In TV remotes .</a:t>
            </a:r>
          </a:p>
          <a:p>
            <a:pPr>
              <a:buNone/>
            </a:pPr>
            <a:r>
              <a:rPr lang="en-IN" dirty="0" smtClean="0"/>
              <a:t>4)In Fan Regulators.</a:t>
            </a:r>
          </a:p>
          <a:p>
            <a:pPr>
              <a:buNone/>
            </a:pPr>
            <a:r>
              <a:rPr lang="en-IN" dirty="0" smtClean="0"/>
              <a:t>5)Simple to complex Calculators.</a:t>
            </a:r>
          </a:p>
          <a:p>
            <a:pPr>
              <a:buNone/>
            </a:pPr>
            <a:r>
              <a:rPr lang="en-IN" dirty="0" smtClean="0"/>
              <a:t>6)In speedometers, measuring gauges.</a:t>
            </a:r>
          </a:p>
          <a:p>
            <a:pPr>
              <a:buNone/>
            </a:pPr>
            <a:r>
              <a:rPr lang="en-IN" dirty="0" smtClean="0"/>
              <a:t>7)Scientific measuring devices like microscope electron-microscope for precision </a:t>
            </a:r>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endParaRPr lang="en-IN" dirty="0"/>
          </a:p>
        </p:txBody>
      </p:sp>
    </p:spTree>
    <p:extLst>
      <p:ext uri="{BB962C8B-B14F-4D97-AF65-F5344CB8AC3E}">
        <p14:creationId xmlns:p14="http://schemas.microsoft.com/office/powerpoint/2010/main" xmlns="" val="4258972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10058400" cy="588498"/>
          </a:xfrm>
        </p:spPr>
        <p:txBody>
          <a:bodyPr>
            <a:normAutofit fontScale="90000"/>
          </a:bodyPr>
          <a:lstStyle/>
          <a:p>
            <a:pPr algn="ctr"/>
            <a:r>
              <a:rPr lang="en-IN" sz="5400" b="1" dirty="0" smtClean="0"/>
              <a:t>Future Scope</a:t>
            </a:r>
            <a:endParaRPr lang="en-IN" sz="5400" b="1" dirty="0"/>
          </a:p>
        </p:txBody>
      </p:sp>
      <p:sp>
        <p:nvSpPr>
          <p:cNvPr id="3" name="Content Placeholder 2"/>
          <p:cNvSpPr>
            <a:spLocks noGrp="1"/>
          </p:cNvSpPr>
          <p:nvPr>
            <p:ph idx="1"/>
          </p:nvPr>
        </p:nvSpPr>
        <p:spPr>
          <a:xfrm>
            <a:off x="0" y="717452"/>
            <a:ext cx="12192000" cy="6140548"/>
          </a:xfrm>
        </p:spPr>
        <p:txBody>
          <a:bodyPr>
            <a:normAutofit lnSpcReduction="10000"/>
          </a:bodyPr>
          <a:lstStyle/>
          <a:p>
            <a:pPr fontAlgn="base"/>
            <a:r>
              <a:rPr lang="en-US" sz="2400" i="1" dirty="0" smtClean="0"/>
              <a:t>In near future we see that technology would be able to do</a:t>
            </a:r>
          </a:p>
          <a:p>
            <a:pPr fontAlgn="base"/>
            <a:r>
              <a:rPr lang="en-US" sz="2400" i="1" dirty="0" smtClean="0"/>
              <a:t>Calculation in a </a:t>
            </a:r>
            <a:r>
              <a:rPr lang="en-US" sz="2400" i="1" dirty="0" smtClean="0">
                <a:hlinkClick r:id="rId2" tooltip="Clock cycle"/>
              </a:rPr>
              <a:t>single clock</a:t>
            </a:r>
            <a:r>
              <a:rPr lang="en-US" sz="2400" dirty="0" smtClean="0"/>
              <a:t>: a very complex ALU that calculates a square root in one operation.</a:t>
            </a:r>
          </a:p>
          <a:p>
            <a:pPr fontAlgn="base"/>
            <a:r>
              <a:rPr lang="en-US" sz="2400" i="1" dirty="0" smtClean="0">
                <a:hlinkClick r:id="rId3" tooltip="Pipeline (computing)"/>
              </a:rPr>
              <a:t>Calculation pipeline</a:t>
            </a:r>
            <a:r>
              <a:rPr lang="en-US" sz="2400" dirty="0" smtClean="0"/>
              <a:t>: a group of simple ALUs that calculates a square root in stages, with intermediate results passing through ALUs arranged like a factory </a:t>
            </a:r>
            <a:r>
              <a:rPr lang="en-US" sz="2400" dirty="0" smtClean="0">
                <a:hlinkClick r:id="rId4" tooltip="Assembly line"/>
              </a:rPr>
              <a:t>production line</a:t>
            </a:r>
            <a:r>
              <a:rPr lang="en-US" sz="2400" dirty="0" smtClean="0"/>
              <a:t>. This circuit can accept new operands before finishing the previous ones and produces results as fast as the very complex ALU, though the results are delayed by the sum of the propagation delays of the ALU stages. For more information, see the article on </a:t>
            </a:r>
            <a:r>
              <a:rPr lang="en-US" sz="2400" dirty="0" smtClean="0">
                <a:hlinkClick r:id="rId5" tooltip="Instruction pipelining"/>
              </a:rPr>
              <a:t>instruction pipelining</a:t>
            </a:r>
            <a:r>
              <a:rPr lang="en-US" sz="2400" dirty="0" smtClean="0"/>
              <a:t>.</a:t>
            </a:r>
          </a:p>
          <a:p>
            <a:pPr fontAlgn="base"/>
            <a:r>
              <a:rPr lang="en-US" sz="2400" i="1" dirty="0" smtClean="0"/>
              <a:t>Iterative calculation</a:t>
            </a:r>
            <a:r>
              <a:rPr lang="en-US" sz="2400" dirty="0" smtClean="0"/>
              <a:t>: a simple ALU that calculates the square root through several steps under the direction of a </a:t>
            </a:r>
            <a:r>
              <a:rPr lang="en-US" sz="2400" dirty="0" smtClean="0">
                <a:hlinkClick r:id="rId6" tooltip="Control unit"/>
              </a:rPr>
              <a:t>control unit</a:t>
            </a:r>
            <a:r>
              <a:rPr lang="en-US" sz="2400" dirty="0" smtClean="0"/>
              <a:t>.</a:t>
            </a:r>
          </a:p>
          <a:p>
            <a:r>
              <a:rPr lang="en-US" sz="2400" dirty="0" smtClean="0"/>
              <a:t>So any of the above three can be performed efficiently to achieve the following</a:t>
            </a:r>
          </a:p>
          <a:p>
            <a:r>
              <a:rPr lang="en-US" sz="2400" dirty="0" smtClean="0"/>
              <a:t>1. Our purpose is to reduce the delay time.</a:t>
            </a:r>
          </a:p>
          <a:p>
            <a:r>
              <a:rPr lang="en-US" sz="2400" dirty="0" smtClean="0"/>
              <a:t>2. To make the circuit complex free and less expensive.</a:t>
            </a:r>
          </a:p>
          <a:p>
            <a:r>
              <a:rPr lang="en-US" sz="2400" dirty="0" smtClean="0"/>
              <a:t>3. To implement the circuit by applying latest version of the renown</a:t>
            </a:r>
          </a:p>
          <a:p>
            <a:r>
              <a:rPr lang="en-IN" sz="2400" dirty="0" smtClean="0"/>
              <a:t>     software.</a:t>
            </a:r>
          </a:p>
          <a:p>
            <a:r>
              <a:rPr lang="en-US" sz="2400" dirty="0" smtClean="0"/>
              <a:t>4. Minimizing the logic gate as much as possible.</a:t>
            </a:r>
            <a:endParaRPr lang="en-IN" sz="2400" dirty="0" smtClean="0"/>
          </a:p>
          <a:p>
            <a:endParaRPr lang="en-IN" sz="2400" dirty="0"/>
          </a:p>
        </p:txBody>
      </p:sp>
    </p:spTree>
    <p:extLst>
      <p:ext uri="{BB962C8B-B14F-4D97-AF65-F5344CB8AC3E}">
        <p14:creationId xmlns:p14="http://schemas.microsoft.com/office/powerpoint/2010/main" xmlns="" val="749790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12436"/>
            <a:ext cx="10058400" cy="998451"/>
          </a:xfrm>
        </p:spPr>
        <p:txBody>
          <a:bodyPr/>
          <a:lstStyle/>
          <a:p>
            <a:pPr algn="ctr"/>
            <a:r>
              <a:rPr lang="en-IN" b="1" dirty="0" smtClean="0"/>
              <a:t>Conclusion</a:t>
            </a:r>
            <a:endParaRPr lang="en-IN" b="1" dirty="0"/>
          </a:p>
        </p:txBody>
      </p:sp>
      <p:sp>
        <p:nvSpPr>
          <p:cNvPr id="3" name="Content Placeholder 2"/>
          <p:cNvSpPr>
            <a:spLocks noGrp="1"/>
          </p:cNvSpPr>
          <p:nvPr>
            <p:ph idx="1"/>
          </p:nvPr>
        </p:nvSpPr>
        <p:spPr>
          <a:xfrm>
            <a:off x="249382" y="1736437"/>
            <a:ext cx="11785599" cy="4498108"/>
          </a:xfrm>
        </p:spPr>
        <p:txBody>
          <a:bodyPr>
            <a:normAutofit fontScale="85000" lnSpcReduction="20000"/>
          </a:bodyPr>
          <a:lstStyle/>
          <a:p>
            <a:r>
              <a:rPr lang="en-US" dirty="0"/>
              <a:t>In this project we designed and implement </a:t>
            </a:r>
            <a:r>
              <a:rPr lang="en-US" dirty="0" smtClean="0"/>
              <a:t> </a:t>
            </a:r>
            <a:r>
              <a:rPr lang="en-US" dirty="0"/>
              <a:t>ALU. We have </a:t>
            </a:r>
            <a:r>
              <a:rPr lang="en-US" dirty="0" smtClean="0"/>
              <a:t>used Proteus. </a:t>
            </a:r>
            <a:r>
              <a:rPr lang="en-IN" dirty="0" smtClean="0">
                <a:latin typeface="Times New Roman" pitchFamily="18" charset="0"/>
                <a:cs typeface="Times New Roman" pitchFamily="18" charset="0"/>
              </a:rPr>
              <a:t>Different </a:t>
            </a:r>
            <a:r>
              <a:rPr lang="en-IN" dirty="0">
                <a:latin typeface="Times New Roman" pitchFamily="18" charset="0"/>
                <a:cs typeface="Times New Roman" pitchFamily="18" charset="0"/>
              </a:rPr>
              <a:t>type of simulation are </a:t>
            </a:r>
            <a:r>
              <a:rPr lang="en-IN" dirty="0" smtClean="0">
                <a:latin typeface="Times New Roman" pitchFamily="18" charset="0"/>
                <a:cs typeface="Times New Roman" pitchFamily="18" charset="0"/>
              </a:rPr>
              <a:t>performed on it </a:t>
            </a:r>
            <a:r>
              <a:rPr lang="en-IN" dirty="0">
                <a:latin typeface="Times New Roman" pitchFamily="18" charset="0"/>
                <a:cs typeface="Times New Roman" pitchFamily="18" charset="0"/>
              </a:rPr>
              <a:t>like addition, subtraction, multiplication, division and so on</a:t>
            </a:r>
            <a:r>
              <a:rPr lang="en-IN" dirty="0" smtClean="0">
                <a:latin typeface="Times New Roman" pitchFamily="18" charset="0"/>
                <a:cs typeface="Times New Roman" pitchFamily="18" charset="0"/>
              </a:rPr>
              <a:t>. It has given satisfactory and successful outcomes.</a:t>
            </a:r>
          </a:p>
          <a:p>
            <a:r>
              <a:rPr lang="en-IN" b="1" dirty="0"/>
              <a:t>ADVANTAGES:</a:t>
            </a:r>
            <a:endParaRPr lang="en-IN" dirty="0"/>
          </a:p>
          <a:p>
            <a:pPr>
              <a:buClr>
                <a:schemeClr val="tx1"/>
              </a:buClr>
              <a:buFont typeface="Wingdings" panose="05000000000000000000" pitchFamily="2" charset="2"/>
              <a:buChar char="§"/>
            </a:pPr>
            <a:r>
              <a:rPr lang="en-US" dirty="0" smtClean="0"/>
              <a:t> </a:t>
            </a:r>
            <a:r>
              <a:rPr lang="en-IN" dirty="0"/>
              <a:t>2 bit ALU has minimum delay time to implementation.</a:t>
            </a:r>
          </a:p>
          <a:p>
            <a:pPr>
              <a:buClr>
                <a:schemeClr val="tx1"/>
              </a:buClr>
              <a:buFont typeface="Wingdings" panose="05000000000000000000" pitchFamily="2" charset="2"/>
              <a:buChar char="§"/>
            </a:pPr>
            <a:r>
              <a:rPr lang="en-US" dirty="0" smtClean="0"/>
              <a:t> </a:t>
            </a:r>
            <a:r>
              <a:rPr lang="en-IN" dirty="0"/>
              <a:t>Minimize the logic gate.</a:t>
            </a:r>
          </a:p>
          <a:p>
            <a:pPr>
              <a:buClr>
                <a:schemeClr val="tx1"/>
              </a:buClr>
              <a:buFont typeface="Wingdings" panose="05000000000000000000" pitchFamily="2" charset="2"/>
              <a:buChar char="§"/>
            </a:pPr>
            <a:r>
              <a:rPr lang="en-US" dirty="0" smtClean="0"/>
              <a:t> </a:t>
            </a:r>
            <a:r>
              <a:rPr lang="en-IN" dirty="0"/>
              <a:t>Less expensive due to using minimum gate.</a:t>
            </a:r>
          </a:p>
          <a:p>
            <a:r>
              <a:rPr lang="en-IN" b="1" dirty="0"/>
              <a:t>DISADVANTAGES:</a:t>
            </a:r>
            <a:endParaRPr lang="en-IN" dirty="0"/>
          </a:p>
          <a:p>
            <a:pPr>
              <a:buClr>
                <a:schemeClr val="tx1"/>
              </a:buClr>
              <a:buFont typeface="Wingdings" panose="05000000000000000000" pitchFamily="2" charset="2"/>
              <a:buChar char="§"/>
            </a:pPr>
            <a:r>
              <a:rPr lang="en-US" dirty="0" smtClean="0"/>
              <a:t> </a:t>
            </a:r>
            <a:r>
              <a:rPr lang="en-IN" dirty="0"/>
              <a:t>Complex circuit diagram</a:t>
            </a:r>
            <a:r>
              <a:rPr lang="en-IN" dirty="0" smtClean="0"/>
              <a:t>.</a:t>
            </a:r>
          </a:p>
          <a:p>
            <a:pPr>
              <a:buClr>
                <a:schemeClr val="tx1"/>
              </a:buClr>
              <a:buFont typeface="Wingdings" panose="05000000000000000000" pitchFamily="2" charset="2"/>
              <a:buChar char="§"/>
            </a:pPr>
            <a:r>
              <a:rPr lang="en-US" dirty="0" smtClean="0"/>
              <a:t> </a:t>
            </a:r>
            <a:r>
              <a:rPr lang="en-IN" dirty="0"/>
              <a:t>They have no memory. </a:t>
            </a:r>
          </a:p>
          <a:p>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xmlns="" val="429657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TotalTime>
  <Words>740</Words>
  <Application>Microsoft Office PowerPoint</Application>
  <PresentationFormat>Custom</PresentationFormat>
  <Paragraphs>79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2-BIT ALU MC Activity</vt:lpstr>
      <vt:lpstr>Problem Analysis</vt:lpstr>
      <vt:lpstr>Multiple Design Solutions</vt:lpstr>
      <vt:lpstr>Block Diagram</vt:lpstr>
      <vt:lpstr>Circuit Diagram</vt:lpstr>
      <vt:lpstr>Methodology</vt:lpstr>
      <vt:lpstr>Applications in Real World</vt:lpstr>
      <vt:lpstr>Future Scope</vt:lpstr>
      <vt:lpstr>Conclusion</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2-BIT ALU MC A</dc:title>
  <dc:creator>Ashwini</dc:creator>
  <cp:lastModifiedBy>Admin</cp:lastModifiedBy>
  <cp:revision>21</cp:revision>
  <dcterms:created xsi:type="dcterms:W3CDTF">2020-04-30T14:02:12Z</dcterms:created>
  <dcterms:modified xsi:type="dcterms:W3CDTF">2021-04-29T10:01:03Z</dcterms:modified>
</cp:coreProperties>
</file>