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81" r:id="rId9"/>
    <p:sldId id="282" r:id="rId10"/>
    <p:sldId id="283" r:id="rId11"/>
    <p:sldId id="284" r:id="rId12"/>
    <p:sldId id="263" r:id="rId13"/>
    <p:sldId id="265" r:id="rId14"/>
    <p:sldId id="277" r:id="rId15"/>
    <p:sldId id="266" r:id="rId16"/>
    <p:sldId id="268" r:id="rId17"/>
    <p:sldId id="267" r:id="rId18"/>
    <p:sldId id="278" r:id="rId19"/>
    <p:sldId id="279" r:id="rId20"/>
    <p:sldId id="269" r:id="rId21"/>
    <p:sldId id="275" r:id="rId22"/>
    <p:sldId id="270" r:id="rId23"/>
    <p:sldId id="271" r:id="rId24"/>
    <p:sldId id="272" r:id="rId25"/>
    <p:sldId id="273" r:id="rId26"/>
    <p:sldId id="27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502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97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38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95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29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96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69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08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715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40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432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A5F1F-88D2-42C1-9265-603433C91D37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92A3C-2959-4604-9969-835AE35F766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14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98" y="1340886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DATABASE MANAGEMENT SYSTEM</a:t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 smtClean="0">
                <a:latin typeface="Algerian" panose="04020705040A02060702" pitchFamily="82" charset="0"/>
              </a:rPr>
              <a:t>COURSE PROJECT</a:t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98" y="4409438"/>
            <a:ext cx="10058400" cy="11430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latin typeface="Arial Black" panose="020B0A04020102020204" pitchFamily="34" charset="0"/>
              </a:rPr>
              <a:t>DESIGN PHASE</a:t>
            </a:r>
            <a:endParaRPr lang="en-IN" sz="6600" dirty="0">
              <a:latin typeface="Arial Black" panose="020B0A04020102020204" pitchFamily="34" charset="0"/>
            </a:endParaRPr>
          </a:p>
        </p:txBody>
      </p:sp>
      <p:pic>
        <p:nvPicPr>
          <p:cNvPr id="5" name="Picture 2" descr="Image result for database managemen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91" y="2213723"/>
            <a:ext cx="3306618" cy="3306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5409" y="3151163"/>
            <a:ext cx="4390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Team No-4A17</a:t>
            </a:r>
            <a:endParaRPr 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9792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9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DUE </a:t>
            </a:r>
            <a:r>
              <a:rPr lang="en-US" dirty="0" smtClean="0"/>
              <a:t>AMC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8" descr="WhatsApp Image 2020-04-29 at 10.26.13 PM (1).jpeg"/>
          <p:cNvPicPr>
            <a:picLocks noChangeAspect="1" noChangeArrowheads="1"/>
          </p:cNvPicPr>
          <p:nvPr/>
        </p:nvPicPr>
        <p:blipFill>
          <a:blip r:embed="rId2"/>
          <a:srcRect t="15341" b="7385"/>
          <a:stretch>
            <a:fillRect/>
          </a:stretch>
        </p:blipFill>
        <p:spPr bwMode="auto">
          <a:xfrm>
            <a:off x="-109046" y="1056282"/>
            <a:ext cx="12474548" cy="54289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9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DUE CUSTOMER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0-04-29 at 10.26.13 PM.jpeg"/>
          <p:cNvPicPr/>
          <p:nvPr/>
        </p:nvPicPr>
        <p:blipFill>
          <a:blip r:embed="rId2"/>
          <a:srcRect t="21591" b="5114"/>
          <a:stretch>
            <a:fillRect/>
          </a:stretch>
        </p:blipFill>
        <p:spPr>
          <a:xfrm>
            <a:off x="0" y="970672"/>
            <a:ext cx="12192000" cy="5887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80" y="138546"/>
            <a:ext cx="10058400" cy="970742"/>
          </a:xfrm>
        </p:spPr>
        <p:txBody>
          <a:bodyPr/>
          <a:lstStyle/>
          <a:p>
            <a:pPr algn="ctr"/>
            <a:endParaRPr lang="en-IN" b="1" dirty="0"/>
          </a:p>
        </p:txBody>
      </p:sp>
      <p:pic>
        <p:nvPicPr>
          <p:cNvPr id="4" name="Content Placeholder 3" descr="Screenshot (106).png"/>
          <p:cNvPicPr>
            <a:picLocks noGrp="1"/>
          </p:cNvPicPr>
          <p:nvPr>
            <p:ph idx="1"/>
          </p:nvPr>
        </p:nvPicPr>
        <p:blipFill>
          <a:blip r:embed="rId2"/>
          <a:srcRect l="11787" t="22488" r="13942" b="17094"/>
          <a:stretch>
            <a:fillRect/>
          </a:stretch>
        </p:blipFill>
        <p:spPr>
          <a:xfrm>
            <a:off x="0" y="2091027"/>
            <a:ext cx="12192000" cy="4766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6265" y="1420836"/>
            <a:ext cx="10607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           LOGIN AUTHENTICATION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24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0"/>
            <a:ext cx="10058400" cy="97877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Employee Details</a:t>
            </a:r>
            <a:endParaRPr lang="en-IN" sz="4000" dirty="0"/>
          </a:p>
        </p:txBody>
      </p:sp>
      <p:pic>
        <p:nvPicPr>
          <p:cNvPr id="4" name="Picture 3" descr="Screenshot (117).png"/>
          <p:cNvPicPr/>
          <p:nvPr/>
        </p:nvPicPr>
        <p:blipFill>
          <a:blip r:embed="rId2"/>
          <a:srcRect t="10547" r="1763" b="7350"/>
          <a:stretch>
            <a:fillRect/>
          </a:stretch>
        </p:blipFill>
        <p:spPr>
          <a:xfrm>
            <a:off x="0" y="1089891"/>
            <a:ext cx="12191999" cy="5768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990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3).png"/>
          <p:cNvPicPr>
            <a:picLocks noGrp="1" noChangeAspect="1"/>
          </p:cNvPicPr>
          <p:nvPr>
            <p:ph idx="1"/>
          </p:nvPr>
        </p:nvPicPr>
        <p:blipFill>
          <a:blip r:embed="rId2"/>
          <a:srcRect t="9011" b="7384"/>
          <a:stretch>
            <a:fillRect/>
          </a:stretch>
        </p:blipFill>
        <p:spPr>
          <a:xfrm>
            <a:off x="0" y="900332"/>
            <a:ext cx="12191999" cy="5957668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09" y="147782"/>
            <a:ext cx="10058400" cy="896851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SHOP DETAILS</a:t>
            </a:r>
            <a:endParaRPr lang="en-IN" sz="4000" dirty="0"/>
          </a:p>
        </p:txBody>
      </p:sp>
      <p:pic>
        <p:nvPicPr>
          <p:cNvPr id="3" name="Picture 2" descr="Screenshot (110).png"/>
          <p:cNvPicPr/>
          <p:nvPr/>
        </p:nvPicPr>
        <p:blipFill>
          <a:blip r:embed="rId2"/>
          <a:srcRect t="9402" b="7407"/>
          <a:stretch>
            <a:fillRect/>
          </a:stretch>
        </p:blipFill>
        <p:spPr>
          <a:xfrm>
            <a:off x="0" y="1169538"/>
            <a:ext cx="12192000" cy="5702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7997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6594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SUPPLIER DETAILS</a:t>
            </a:r>
            <a:endParaRPr lang="en-IN" sz="4000" dirty="0"/>
          </a:p>
        </p:txBody>
      </p:sp>
      <p:pic>
        <p:nvPicPr>
          <p:cNvPr id="5" name="Picture 4" descr="Screenshot (131).png"/>
          <p:cNvPicPr>
            <a:picLocks noChangeAspect="1"/>
          </p:cNvPicPr>
          <p:nvPr/>
        </p:nvPicPr>
        <p:blipFill>
          <a:blip r:embed="rId2"/>
          <a:srcRect t="10442" b="26963"/>
          <a:stretch>
            <a:fillRect/>
          </a:stretch>
        </p:blipFill>
        <p:spPr>
          <a:xfrm>
            <a:off x="0" y="1012874"/>
            <a:ext cx="12192000" cy="584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1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113).png"/>
          <p:cNvPicPr/>
          <p:nvPr/>
        </p:nvPicPr>
        <p:blipFill>
          <a:blip r:embed="rId2"/>
          <a:srcRect t="10256" r="2083" b="10541"/>
          <a:stretch>
            <a:fillRect/>
          </a:stretch>
        </p:blipFill>
        <p:spPr>
          <a:xfrm>
            <a:off x="0" y="647114"/>
            <a:ext cx="12192000" cy="6210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0" y="168812"/>
            <a:ext cx="290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SUPPLIER ENTRIES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991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083"/>
            <a:ext cx="10058400" cy="78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SUPPLIER_TRANSACTIONS</a:t>
            </a:r>
            <a:endParaRPr lang="en-US" sz="4000" dirty="0"/>
          </a:p>
        </p:txBody>
      </p:sp>
      <p:pic>
        <p:nvPicPr>
          <p:cNvPr id="3" name="Picture 2" descr="Screenshot (129).png"/>
          <p:cNvPicPr>
            <a:picLocks noChangeAspect="1"/>
          </p:cNvPicPr>
          <p:nvPr/>
        </p:nvPicPr>
        <p:blipFill>
          <a:blip r:embed="rId2"/>
          <a:srcRect t="10237" b="23269"/>
          <a:stretch>
            <a:fillRect/>
          </a:stretch>
        </p:blipFill>
        <p:spPr>
          <a:xfrm>
            <a:off x="0" y="1223889"/>
            <a:ext cx="12192000" cy="563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11430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SUPPLIES TABLE</a:t>
            </a:r>
            <a:endParaRPr lang="en-US" sz="2800" b="1" dirty="0"/>
          </a:p>
        </p:txBody>
      </p:sp>
      <p:pic>
        <p:nvPicPr>
          <p:cNvPr id="4" name="Picture 3" descr="Screenshot (130).png"/>
          <p:cNvPicPr>
            <a:picLocks noChangeAspect="1"/>
          </p:cNvPicPr>
          <p:nvPr/>
        </p:nvPicPr>
        <p:blipFill>
          <a:blip r:embed="rId2"/>
          <a:srcRect t="9485" b="24021"/>
          <a:stretch>
            <a:fillRect/>
          </a:stretch>
        </p:blipFill>
        <p:spPr>
          <a:xfrm>
            <a:off x="0" y="1322363"/>
            <a:ext cx="12192000" cy="5535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APPLIANCE STORE MANAGEMENT SYSTEM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2281832"/>
            <a:ext cx="10058400" cy="4023360"/>
          </a:xfrm>
        </p:spPr>
        <p:txBody>
          <a:bodyPr/>
          <a:lstStyle/>
          <a:p>
            <a:r>
              <a:rPr lang="en-IN" sz="2400" dirty="0"/>
              <a:t>TEAM MEMBERS: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Anusha</a:t>
            </a:r>
            <a:r>
              <a:rPr lang="en-IN" dirty="0"/>
              <a:t> </a:t>
            </a:r>
            <a:r>
              <a:rPr lang="en-IN" dirty="0" err="1"/>
              <a:t>Raikar</a:t>
            </a:r>
            <a:r>
              <a:rPr lang="en-IN" dirty="0"/>
              <a:t>			01FE18BCS043	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Apoorva</a:t>
            </a:r>
            <a:r>
              <a:rPr lang="en-IN" dirty="0"/>
              <a:t> </a:t>
            </a:r>
            <a:r>
              <a:rPr lang="en-IN" dirty="0" err="1"/>
              <a:t>Jinde</a:t>
            </a:r>
            <a:r>
              <a:rPr lang="en-IN" dirty="0"/>
              <a:t>			01FE18BCS044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Archana</a:t>
            </a:r>
            <a:r>
              <a:rPr lang="en-IN" dirty="0"/>
              <a:t> </a:t>
            </a:r>
            <a:r>
              <a:rPr lang="en-IN" dirty="0" err="1"/>
              <a:t>Badagi</a:t>
            </a:r>
            <a:r>
              <a:rPr lang="en-IN" dirty="0"/>
              <a:t>			01FE18BCS045</a:t>
            </a:r>
          </a:p>
          <a:p>
            <a:pPr>
              <a:buFont typeface="+mj-lt"/>
              <a:buAutoNum type="arabicPeriod"/>
            </a:pPr>
            <a:r>
              <a:rPr lang="en-IN" dirty="0"/>
              <a:t>Ashwini </a:t>
            </a:r>
            <a:r>
              <a:rPr lang="en-IN" dirty="0" err="1"/>
              <a:t>Banagar</a:t>
            </a:r>
            <a:r>
              <a:rPr lang="en-IN" dirty="0"/>
              <a:t>		01FE18BCS054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Team Leader: </a:t>
            </a:r>
            <a:r>
              <a:rPr lang="en-IN" b="1" dirty="0" err="1"/>
              <a:t>Apoorva</a:t>
            </a:r>
            <a:r>
              <a:rPr lang="en-IN" b="1" dirty="0"/>
              <a:t> </a:t>
            </a:r>
            <a:r>
              <a:rPr lang="en-IN" b="1" dirty="0" err="1"/>
              <a:t>Jinde</a:t>
            </a:r>
            <a:endParaRPr lang="en-IN" b="1" dirty="0"/>
          </a:p>
          <a:p>
            <a:endParaRPr lang="en-IN" dirty="0"/>
          </a:p>
        </p:txBody>
      </p:sp>
      <p:pic>
        <p:nvPicPr>
          <p:cNvPr id="4098" name="Picture 2" descr="Image result for team wo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71" y="2543741"/>
            <a:ext cx="3776229" cy="3776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8423" y="1739091"/>
            <a:ext cx="1828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Team No-4A17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86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891"/>
            <a:ext cx="10058400" cy="71212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PRODUCT DETAILS</a:t>
            </a:r>
            <a:endParaRPr lang="en-IN" sz="4000" dirty="0"/>
          </a:p>
        </p:txBody>
      </p:sp>
      <p:pic>
        <p:nvPicPr>
          <p:cNvPr id="3" name="Picture 2" descr="Screenshot (118).png"/>
          <p:cNvPicPr/>
          <p:nvPr/>
        </p:nvPicPr>
        <p:blipFill>
          <a:blip r:embed="rId2"/>
          <a:srcRect t="9693" r="1763" b="7920"/>
          <a:stretch>
            <a:fillRect/>
          </a:stretch>
        </p:blipFill>
        <p:spPr>
          <a:xfrm>
            <a:off x="0" y="786014"/>
            <a:ext cx="12192000" cy="6071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95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125).png"/>
          <p:cNvPicPr>
            <a:picLocks noChangeAspect="1"/>
          </p:cNvPicPr>
          <p:nvPr/>
        </p:nvPicPr>
        <p:blipFill>
          <a:blip r:embed="rId2"/>
          <a:srcRect t="10442" b="23885"/>
          <a:stretch>
            <a:fillRect/>
          </a:stretch>
        </p:blipFill>
        <p:spPr>
          <a:xfrm>
            <a:off x="0" y="984738"/>
            <a:ext cx="12192000" cy="587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225083"/>
            <a:ext cx="329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PRODUCT ENTRIES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" y="92363"/>
            <a:ext cx="10058400" cy="88761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PURCHASE DETAILS</a:t>
            </a:r>
            <a:endParaRPr lang="en-IN" sz="4000" dirty="0"/>
          </a:p>
        </p:txBody>
      </p:sp>
      <p:pic>
        <p:nvPicPr>
          <p:cNvPr id="3" name="Picture 2" descr="Screenshot (119).png"/>
          <p:cNvPicPr/>
          <p:nvPr/>
        </p:nvPicPr>
        <p:blipFill>
          <a:blip r:embed="rId2"/>
          <a:srcRect t="10263" b="15897"/>
          <a:stretch>
            <a:fillRect/>
          </a:stretch>
        </p:blipFill>
        <p:spPr>
          <a:xfrm>
            <a:off x="0" y="1012875"/>
            <a:ext cx="12192000" cy="584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891"/>
            <a:ext cx="10058400" cy="74906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AMC DETAILS</a:t>
            </a:r>
            <a:endParaRPr lang="en-IN" sz="4000" dirty="0"/>
          </a:p>
        </p:txBody>
      </p:sp>
      <p:pic>
        <p:nvPicPr>
          <p:cNvPr id="4" name="Picture 3" descr="Screenshot (114).png"/>
          <p:cNvPicPr/>
          <p:nvPr/>
        </p:nvPicPr>
        <p:blipFill>
          <a:blip r:embed="rId2"/>
          <a:srcRect t="9971" r="1122" b="11681"/>
          <a:stretch>
            <a:fillRect/>
          </a:stretch>
        </p:blipFill>
        <p:spPr>
          <a:xfrm>
            <a:off x="0" y="703385"/>
            <a:ext cx="12192000" cy="6154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822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6914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BILL DETAILS</a:t>
            </a:r>
            <a:endParaRPr lang="en-IN" sz="4000" dirty="0"/>
          </a:p>
        </p:txBody>
      </p:sp>
      <p:pic>
        <p:nvPicPr>
          <p:cNvPr id="4" name="Picture 3" descr="Screenshot (126).png"/>
          <p:cNvPicPr>
            <a:picLocks noChangeAspect="1"/>
          </p:cNvPicPr>
          <p:nvPr/>
        </p:nvPicPr>
        <p:blipFill>
          <a:blip r:embed="rId2"/>
          <a:srcRect t="10237" b="14239"/>
          <a:stretch>
            <a:fillRect/>
          </a:stretch>
        </p:blipFill>
        <p:spPr>
          <a:xfrm>
            <a:off x="0" y="815926"/>
            <a:ext cx="12192000" cy="6042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46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212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CUSTOMER DETAILS</a:t>
            </a:r>
            <a:endParaRPr lang="en-IN" sz="4000" dirty="0"/>
          </a:p>
        </p:txBody>
      </p:sp>
      <p:pic>
        <p:nvPicPr>
          <p:cNvPr id="3" name="Picture 2" descr="Screenshot (116).png"/>
          <p:cNvPicPr/>
          <p:nvPr/>
        </p:nvPicPr>
        <p:blipFill>
          <a:blip r:embed="rId2"/>
          <a:srcRect t="9117" b="19373"/>
          <a:stretch>
            <a:fillRect/>
          </a:stretch>
        </p:blipFill>
        <p:spPr>
          <a:xfrm>
            <a:off x="0" y="840508"/>
            <a:ext cx="12192000" cy="6017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801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124).png"/>
          <p:cNvPicPr>
            <a:picLocks noChangeAspect="1"/>
          </p:cNvPicPr>
          <p:nvPr/>
        </p:nvPicPr>
        <p:blipFill>
          <a:blip r:embed="rId2"/>
          <a:srcRect t="10032" b="22822"/>
          <a:stretch>
            <a:fillRect/>
          </a:stretch>
        </p:blipFill>
        <p:spPr>
          <a:xfrm>
            <a:off x="0" y="956602"/>
            <a:ext cx="12192000" cy="590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389" y="37896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72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team wo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20" y="378967"/>
            <a:ext cx="3116827" cy="33080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 management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77" y="2606820"/>
            <a:ext cx="4484023" cy="3128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793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2583"/>
            <a:ext cx="10058400" cy="103539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ROLE OF TEAM MEMBERS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999673"/>
            <a:ext cx="10546080" cy="4664363"/>
          </a:xfrm>
        </p:spPr>
        <p:txBody>
          <a:bodyPr/>
          <a:lstStyle/>
          <a:p>
            <a:r>
              <a:rPr lang="en-US" b="1" dirty="0"/>
              <a:t>Responsibilities:</a:t>
            </a:r>
            <a:r>
              <a:rPr lang="en-US" dirty="0"/>
              <a:t> </a:t>
            </a:r>
            <a:endParaRPr lang="en-IN" dirty="0"/>
          </a:p>
          <a:p>
            <a:r>
              <a:rPr lang="en-US" b="1" dirty="0" err="1"/>
              <a:t>Anusha</a:t>
            </a:r>
            <a:r>
              <a:rPr lang="en-US" b="1" dirty="0"/>
              <a:t> </a:t>
            </a:r>
            <a:r>
              <a:rPr lang="en-US" b="1" dirty="0" err="1"/>
              <a:t>Raikar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Tables’ creation, insertion of values and Normalization</a:t>
            </a:r>
            <a:endParaRPr lang="en-IN" dirty="0"/>
          </a:p>
          <a:p>
            <a:r>
              <a:rPr lang="en-US" b="1" dirty="0" err="1"/>
              <a:t>Apoorva</a:t>
            </a:r>
            <a:r>
              <a:rPr lang="en-US" b="1" dirty="0"/>
              <a:t> </a:t>
            </a:r>
            <a:r>
              <a:rPr lang="en-US" b="1" dirty="0" err="1"/>
              <a:t>Jinde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GUI implementation and Normalization</a:t>
            </a:r>
            <a:endParaRPr lang="en-IN" dirty="0"/>
          </a:p>
          <a:p>
            <a:r>
              <a:rPr lang="en-US" b="1" dirty="0" err="1"/>
              <a:t>Archana</a:t>
            </a:r>
            <a:r>
              <a:rPr lang="en-US" b="1" dirty="0"/>
              <a:t> </a:t>
            </a:r>
            <a:r>
              <a:rPr lang="en-US" b="1" dirty="0" err="1"/>
              <a:t>Badagi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Data collection and Normalized Schema </a:t>
            </a:r>
            <a:endParaRPr lang="en-IN" dirty="0"/>
          </a:p>
          <a:p>
            <a:r>
              <a:rPr lang="en-US" b="1" dirty="0"/>
              <a:t>Ashwini </a:t>
            </a:r>
            <a:r>
              <a:rPr lang="en-US" b="1" dirty="0" err="1"/>
              <a:t>Banagar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Normalized schema and ppt.</a:t>
            </a:r>
            <a:endParaRPr lang="en-IN" dirty="0"/>
          </a:p>
          <a:p>
            <a:endParaRPr lang="en-IN" dirty="0"/>
          </a:p>
        </p:txBody>
      </p:sp>
      <p:pic>
        <p:nvPicPr>
          <p:cNvPr id="2054" name="Picture 6" descr="Image result for team wo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32" y="2737984"/>
            <a:ext cx="4648062" cy="34860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416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35" y="0"/>
            <a:ext cx="10058400" cy="859905"/>
          </a:xfrm>
        </p:spPr>
        <p:txBody>
          <a:bodyPr/>
          <a:lstStyle/>
          <a:p>
            <a:pPr algn="ctr"/>
            <a:r>
              <a:rPr lang="en-IN" b="1" dirty="0" smtClean="0"/>
              <a:t>ER DIAGRAM</a:t>
            </a:r>
            <a:endParaRPr lang="en-IN" b="1" dirty="0"/>
          </a:p>
        </p:txBody>
      </p:sp>
      <p:pic>
        <p:nvPicPr>
          <p:cNvPr id="5" name="Picture 4" descr="C:\Users\SUNIL\Downloads\WhatsApp Image 2020-04-29 at 10.02.03 PM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95754"/>
            <a:ext cx="12013808" cy="547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03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7781"/>
            <a:ext cx="10058400" cy="87837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NORMALISATION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1026158"/>
            <a:ext cx="11961091" cy="54023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u="sng" dirty="0"/>
              <a:t>Entities:</a:t>
            </a:r>
            <a:endParaRPr lang="en-IN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Employee, Shop, Supplies, Product, </a:t>
            </a:r>
            <a:r>
              <a:rPr lang="en-US" sz="2400" b="1" dirty="0" err="1" smtClean="0"/>
              <a:t>Purchased_by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AMC,Bill,Customer</a:t>
            </a:r>
            <a:endParaRPr lang="en-US" sz="2400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above entities have all its attributes as single or atomic values hence we conclude that the following relation is </a:t>
            </a:r>
            <a:r>
              <a:rPr lang="en-US" sz="2400" dirty="0" smtClean="0"/>
              <a:t>in 1NF</a:t>
            </a:r>
            <a:endParaRPr lang="en-IN" sz="2400" dirty="0"/>
          </a:p>
          <a:p>
            <a:endParaRPr lang="en-IN" sz="1600" dirty="0" smtClean="0"/>
          </a:p>
          <a:p>
            <a:r>
              <a:rPr lang="en-IN" sz="2400" b="1" dirty="0" smtClean="0"/>
              <a:t>For the schemas to be in 2NF there need to have partial dependencies of the attributes on the composite primary </a:t>
            </a:r>
            <a:r>
              <a:rPr lang="en-IN" sz="2400" b="1" dirty="0" err="1" smtClean="0"/>
              <a:t>key.But</a:t>
            </a:r>
            <a:r>
              <a:rPr lang="en-IN" sz="2400" b="1" dirty="0" smtClean="0"/>
              <a:t> we do not have any such cases . Hence there is no further decomposition.</a:t>
            </a:r>
          </a:p>
          <a:p>
            <a:r>
              <a:rPr lang="en-IN" sz="2400" b="1" dirty="0" smtClean="0"/>
              <a:t>Therefore the above entities are in 1NF.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2906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68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 the entity </a:t>
            </a:r>
            <a:r>
              <a:rPr lang="en-US" sz="1800" b="1" dirty="0" smtClean="0"/>
              <a:t>Supplier</a:t>
            </a:r>
            <a:endParaRPr lang="en-IN" sz="1800" dirty="0" smtClean="0"/>
          </a:p>
          <a:p>
            <a:pPr lvl="0"/>
            <a:r>
              <a:rPr lang="en-US" sz="1800" dirty="0" smtClean="0"/>
              <a:t>1NF:The above </a:t>
            </a:r>
            <a:r>
              <a:rPr lang="en-US" sz="1800" dirty="0" err="1" smtClean="0"/>
              <a:t>entitiy</a:t>
            </a:r>
            <a:r>
              <a:rPr lang="en-US" sz="1800" dirty="0" smtClean="0"/>
              <a:t> has all its attributes as single or atomic values hence we conclude that the following relation is 1NF.</a:t>
            </a:r>
            <a:endParaRPr lang="en-IN" sz="1800" dirty="0" smtClean="0"/>
          </a:p>
          <a:p>
            <a:pPr lvl="0"/>
            <a:r>
              <a:rPr lang="en-US" sz="1800" dirty="0" smtClean="0"/>
              <a:t>2NF:</a:t>
            </a:r>
            <a:r>
              <a:rPr lang="en-IN" sz="1800" dirty="0" smtClean="0"/>
              <a:t>-</a:t>
            </a:r>
            <a:r>
              <a:rPr lang="en-US" sz="1800" u="sng" dirty="0" smtClean="0"/>
              <a:t>FD1:{</a:t>
            </a:r>
            <a:r>
              <a:rPr lang="en-US" sz="1800" u="sng" dirty="0" err="1" smtClean="0"/>
              <a:t>GSTNo</a:t>
            </a:r>
            <a:r>
              <a:rPr lang="en-US" sz="1800" u="sng" dirty="0" smtClean="0"/>
              <a:t>}={</a:t>
            </a:r>
            <a:r>
              <a:rPr lang="en-US" sz="1800" u="sng" dirty="0" err="1" smtClean="0"/>
              <a:t>GSTNo,SName,PhoneNo</a:t>
            </a:r>
            <a:r>
              <a:rPr lang="en-US" sz="1800" u="sng" dirty="0" smtClean="0"/>
              <a:t>}</a:t>
            </a:r>
            <a:endParaRPr lang="en-IN" sz="1800" dirty="0" smtClean="0"/>
          </a:p>
          <a:p>
            <a:r>
              <a:rPr lang="en-US" sz="1800" dirty="0" smtClean="0"/>
              <a:t>         FD2:{</a:t>
            </a:r>
            <a:r>
              <a:rPr lang="en-US" sz="1800" dirty="0" err="1" smtClean="0"/>
              <a:t>GSTNo,date</a:t>
            </a:r>
            <a:r>
              <a:rPr lang="en-US" sz="1800" dirty="0" smtClean="0"/>
              <a:t>}={</a:t>
            </a:r>
            <a:r>
              <a:rPr lang="en-US" sz="1800" dirty="0" err="1" smtClean="0"/>
              <a:t>GSTNo,DateOfSale,TotalAmt,PaidAmt,PhoneNo</a:t>
            </a:r>
            <a:r>
              <a:rPr lang="en-US" sz="1800" dirty="0" smtClean="0"/>
              <a:t> }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7" name="Picture 6" descr="Screenshot (25).png"/>
          <p:cNvPicPr/>
          <p:nvPr/>
        </p:nvPicPr>
        <p:blipFill>
          <a:blip r:embed="rId2"/>
          <a:srcRect l="30769" t="39253" r="31331" b="55698"/>
          <a:stretch>
            <a:fillRect/>
          </a:stretch>
        </p:blipFill>
        <p:spPr>
          <a:xfrm>
            <a:off x="286326" y="1701344"/>
            <a:ext cx="10510982" cy="704232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51808" t="27681" r="5846" b="45434"/>
          <a:stretch>
            <a:fillRect/>
          </a:stretch>
        </p:blipFill>
        <p:spPr bwMode="auto">
          <a:xfrm>
            <a:off x="506437" y="3052687"/>
            <a:ext cx="7807569" cy="212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0045" y="2709761"/>
            <a:ext cx="3560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This table can be decomposed into:</a:t>
            </a:r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64829" y="5226784"/>
            <a:ext cx="1072605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By decomposition we get the above two tables. Now in the above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two tables we don't have any transitivity between the attributes of the schema ,hence we can conclude that there cannot be for the decomposition of the tables.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Hence the Supplier relation is in 2NF and cannot be decomposed further into higher normal forms.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3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SNAPSHOTS LOGIN LOGOUT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6" name="Picture 2" descr="WhatsApp Image 2020-04-26 at 12.48.44 AM.jpeg"/>
          <p:cNvPicPr>
            <a:picLocks noChangeAspect="1" noChangeArrowheads="1"/>
          </p:cNvPicPr>
          <p:nvPr/>
        </p:nvPicPr>
        <p:blipFill>
          <a:blip r:embed="rId2"/>
          <a:srcRect t="11700" b="5920"/>
          <a:stretch>
            <a:fillRect/>
          </a:stretch>
        </p:blipFill>
        <p:spPr bwMode="auto">
          <a:xfrm>
            <a:off x="14068" y="1758462"/>
            <a:ext cx="12177932" cy="5099538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457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3341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825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11153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13744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16202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46" y="525754"/>
            <a:ext cx="3329354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GUI SNAPSHOTS</a:t>
            </a:r>
            <a:endParaRPr lang="en-US" dirty="0"/>
          </a:p>
        </p:txBody>
      </p:sp>
      <p:pic>
        <p:nvPicPr>
          <p:cNvPr id="4" name="Content Placeholder 3" descr="WhatsApp Image 2020-04-26 at 12.48.46 A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797" b="2144"/>
          <a:stretch>
            <a:fillRect/>
          </a:stretch>
        </p:blipFill>
        <p:spPr bwMode="auto">
          <a:xfrm>
            <a:off x="353374" y="267286"/>
            <a:ext cx="8310010" cy="4022725"/>
          </a:xfrm>
          <a:prstGeom prst="rect">
            <a:avLst/>
          </a:prstGeom>
          <a:noFill/>
        </p:spPr>
      </p:pic>
      <p:pic>
        <p:nvPicPr>
          <p:cNvPr id="5" name="Picture 4" descr="WhatsApp Image 2020-04-26 at 12.56.40 AM.jpeg"/>
          <p:cNvPicPr>
            <a:picLocks noChangeAspect="1" noChangeArrowheads="1"/>
          </p:cNvPicPr>
          <p:nvPr/>
        </p:nvPicPr>
        <p:blipFill>
          <a:blip r:embed="rId3"/>
          <a:srcRect t="15872" b="36624"/>
          <a:stretch>
            <a:fillRect/>
          </a:stretch>
        </p:blipFill>
        <p:spPr bwMode="auto">
          <a:xfrm>
            <a:off x="5162843" y="4420919"/>
            <a:ext cx="5953125" cy="192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7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DUE </a:t>
            </a:r>
            <a:r>
              <a:rPr lang="en-US" dirty="0" smtClean="0"/>
              <a:t> SUPPLIER  </a:t>
            </a:r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7" descr="WhatsApp Image 2020-04-29 at 10.26.12 PM.jpeg"/>
          <p:cNvPicPr>
            <a:picLocks noChangeAspect="1" noChangeArrowheads="1"/>
          </p:cNvPicPr>
          <p:nvPr/>
        </p:nvPicPr>
        <p:blipFill>
          <a:blip r:embed="rId2"/>
          <a:srcRect t="21591" b="5682"/>
          <a:stretch>
            <a:fillRect/>
          </a:stretch>
        </p:blipFill>
        <p:spPr bwMode="auto">
          <a:xfrm>
            <a:off x="0" y="884345"/>
            <a:ext cx="12191999" cy="5087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298</Words>
  <Application>Microsoft Office PowerPoint</Application>
  <PresentationFormat>Custom</PresentationFormat>
  <Paragraphs>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DATABASE MANAGEMENT SYSTEM COURSE PROJECT  </vt:lpstr>
      <vt:lpstr>APPLIANCE STORE MANAGEMENT SYSTEM</vt:lpstr>
      <vt:lpstr>ROLE OF TEAM MEMBERS</vt:lpstr>
      <vt:lpstr>ER DIAGRAM</vt:lpstr>
      <vt:lpstr>NORMALISATION</vt:lpstr>
      <vt:lpstr>Slide 6</vt:lpstr>
      <vt:lpstr>GUI SNAPSHOTS LOGIN LOGOUT SYSTEM</vt:lpstr>
      <vt:lpstr>GUI SNAPSHOTS</vt:lpstr>
      <vt:lpstr>DUE  SUPPLIER  PAYMENTS</vt:lpstr>
      <vt:lpstr>DUE AMC SERVICES</vt:lpstr>
      <vt:lpstr>DUE CUSTOMER PAYMENTS</vt:lpstr>
      <vt:lpstr>Slide 12</vt:lpstr>
      <vt:lpstr>Employee Details</vt:lpstr>
      <vt:lpstr>Slide 14</vt:lpstr>
      <vt:lpstr>SHOP DETAILS</vt:lpstr>
      <vt:lpstr>SUPPLIER DETAILS</vt:lpstr>
      <vt:lpstr>Slide 17</vt:lpstr>
      <vt:lpstr>SUPPLIER_TRANSACTIONS</vt:lpstr>
      <vt:lpstr>Slide 19</vt:lpstr>
      <vt:lpstr>PRODUCT DETAILS</vt:lpstr>
      <vt:lpstr>Slide 21</vt:lpstr>
      <vt:lpstr>PURCHASE DETAILS</vt:lpstr>
      <vt:lpstr>AMC DETAILS</vt:lpstr>
      <vt:lpstr>BILL DETAILS</vt:lpstr>
      <vt:lpstr>CUSTOMER DETAILS</vt:lpstr>
      <vt:lpstr>Slide 26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COURSE PROJECT</dc:title>
  <dc:creator>Ashwini</dc:creator>
  <cp:lastModifiedBy>SUNIL</cp:lastModifiedBy>
  <cp:revision>33</cp:revision>
  <dcterms:created xsi:type="dcterms:W3CDTF">2020-03-22T09:44:25Z</dcterms:created>
  <dcterms:modified xsi:type="dcterms:W3CDTF">2020-04-30T11:04:31Z</dcterms:modified>
</cp:coreProperties>
</file>