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7F15-58B6-4A50-9B18-AFF47885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0785C-8CF5-4904-946C-9005324C1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43AF-5AE9-4FB7-A2E1-8B0FA3F3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673E-6400-403D-93A3-1F8DDE1A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8971-1F61-4293-B890-5382E97A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0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A185-B216-4E84-A4E1-D97B75AA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CCDAE-2A73-407D-9561-00D02AC4B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0F99-A59D-400F-A806-A0513D3D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F776-7A92-4BD4-B993-94B8C45C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349B-F8D0-4C4A-B403-345658C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1FB61-35A0-4485-B067-0E5872F9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429B-A685-4AD9-AE64-9E4EEA15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16AD-F748-4819-869C-E9C4CD42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C65F-C3B4-457F-A329-FE33E059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C2E-989C-4788-85E5-F848AC39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2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654F-E376-412D-9841-61C277AF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702A-CF6E-4FA3-84C4-E6C46DFA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FDA1-B5E6-4A39-BFDF-BDDD0209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6117-4601-4737-9602-FECBCCC6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A9F4-24BE-4890-AE95-A0861113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8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A8A4-860C-4A1E-A2C2-7ACD754D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9F05-D5F1-46FC-8ECD-9FEBC6DF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1607-F444-41DC-AA6D-7FCEA9B4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E6CA-F1A7-4CF1-9AFB-6ACC3BEA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139D-1BD2-43F3-B272-D88ECA3B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4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85DE-F80C-46BA-9D5E-92691AD5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DFA0-9475-4A4F-8690-A2DC42C73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0C1F3-CDCA-47AD-BC3A-163E81A6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DFF20-384B-4367-A301-A44C18C7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BA1E-0782-48C6-B5B8-05AF80C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CB69-74B3-441A-AD84-A6460194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4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87F3-E214-4E1F-9D70-228F5581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127B-C11F-441C-9C69-316E0CB9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0B3C1-4E47-4C2C-9D8F-24B2CD1B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5A119-9180-484E-9571-E5ED119C1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4AC96-F9C4-46C6-949A-AC68597AC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2838C-5C06-447E-A7AC-23E393D4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1DDEE-1A55-4415-BAED-CE451085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61629-A8E3-44EC-A261-322E7DDA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2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77A-ACAA-46DE-A7C0-3F4FBAAF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7AE41-EBD2-49C1-A4A1-BB158E52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E102C-0169-4954-87CB-A8A4B78A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CB81-44E8-4B72-B9D1-4280A075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6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C06F5-4164-4FD7-8A53-009AF546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0253-603B-443E-A69F-D19A195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D813B-9898-4002-AFA0-1E75851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5A43-4507-4C3D-BC72-1C9B9F66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64EA-6448-4518-8A8F-652E3980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A8745-3A94-4C6B-808B-2DF670DAB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8BAFB-A4C6-4D6C-B093-A7381693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F16D4-EE62-4BF1-B4F5-0297B594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F7356-6B64-4682-81E9-386F74F9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2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E3DE-92C4-4EE8-AF45-A1D3A91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F69D-68A5-4BF8-A8F8-9AEB1FBF2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6404-EE26-4403-ABA2-CB5B7525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CC43A-CAEE-478C-AD0F-47856F9A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27A72-BED5-49FB-AC00-81E5E7E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3C744-C944-48F4-A6B9-A7892477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0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AC07A-3E96-426F-9948-7111A048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63570-DFC2-40C4-8AB8-87A0F75F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C2879-05B2-4676-BCBD-2DB8334B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1C9F-80F6-479B-A901-83D948138D0C}" type="datetimeFigureOut">
              <a:rPr lang="en-IN" smtClean="0"/>
              <a:t>27/02/2021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912D-9F06-44BD-9CA6-DB3D6C1E1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143B-64B7-4E1A-8706-70963CDF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E2B0-4E91-4F3B-9C72-6BCFE2820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6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38B1B-EFE9-43C4-96C2-515D208D5414}"/>
              </a:ext>
            </a:extLst>
          </p:cNvPr>
          <p:cNvSpPr txBox="1"/>
          <p:nvPr/>
        </p:nvSpPr>
        <p:spPr>
          <a:xfrm>
            <a:off x="616187" y="2582529"/>
            <a:ext cx="6062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COURSE : MACHINE LEARNING</a:t>
            </a:r>
          </a:p>
          <a:p>
            <a:r>
              <a:rPr lang="en-US" sz="2800" dirty="0"/>
              <a:t>COURSE CODE: </a:t>
            </a:r>
            <a:r>
              <a:rPr lang="en-IN" sz="2800" dirty="0">
                <a:solidFill>
                  <a:schemeClr val="accent1"/>
                </a:solidFill>
                <a:latin typeface="Muli"/>
              </a:rPr>
              <a:t>17ECSC306</a:t>
            </a:r>
            <a:endParaRPr lang="en-IN" sz="2800" b="0" i="0" dirty="0">
              <a:solidFill>
                <a:schemeClr val="accent1"/>
              </a:solidFill>
              <a:effectLst/>
              <a:latin typeface="Mul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B2F97D-17A8-4F50-9DEC-2B8833F3FAEC}"/>
              </a:ext>
            </a:extLst>
          </p:cNvPr>
          <p:cNvSpPr txBox="1">
            <a:spLocks/>
          </p:cNvSpPr>
          <p:nvPr/>
        </p:nvSpPr>
        <p:spPr>
          <a:xfrm>
            <a:off x="497064" y="4140267"/>
            <a:ext cx="5625570" cy="2473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 A6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  RAIKAR             01FE18BCS043     143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APOORVA JINDE                01FE18BCS044     144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ARCHANA  BADAGI         01FE18BCS045     145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RACHANA PATIL               01FE18BCS060     160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19D6D-AC54-4E36-B4BC-D6C413A43786}"/>
              </a:ext>
            </a:extLst>
          </p:cNvPr>
          <p:cNvSpPr txBox="1"/>
          <p:nvPr/>
        </p:nvSpPr>
        <p:spPr>
          <a:xfrm>
            <a:off x="1225119" y="828374"/>
            <a:ext cx="9596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V2 PLANT SEEDLINGS DATASET</a:t>
            </a:r>
            <a:endParaRPr lang="en-IN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9A8BF-F41D-4646-A2BB-F9A464AE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41" y="4300590"/>
            <a:ext cx="3181794" cy="215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DD36A2-3B2A-44A4-AF3E-A0E57E75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941" y="1805535"/>
            <a:ext cx="3181794" cy="24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D561C-3FA4-4D27-97AB-73F9319380C6}"/>
              </a:ext>
            </a:extLst>
          </p:cNvPr>
          <p:cNvSpPr txBox="1"/>
          <p:nvPr/>
        </p:nvSpPr>
        <p:spPr>
          <a:xfrm>
            <a:off x="292964" y="310717"/>
            <a:ext cx="37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u="sng" dirty="0"/>
              <a:t>INTRODUCTION </a:t>
            </a:r>
            <a:endParaRPr lang="en-IN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3E84C-E6F8-4AB6-A373-22CDBAC7AE6E}"/>
              </a:ext>
            </a:extLst>
          </p:cNvPr>
          <p:cNvSpPr txBox="1"/>
          <p:nvPr/>
        </p:nvSpPr>
        <p:spPr>
          <a:xfrm>
            <a:off x="621438" y="1171853"/>
            <a:ext cx="105466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Agriculture is vital for human survival and remains a major driver of several  economies around the world more so in underdeveloped and developing economies.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With increasing demand for food and cash crops, due to a growing global population and the challenges posed by climate change, there is a pressing need to increase farm outputs while incurring minimal costs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ff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One major reason for reduction in crop yield is weed invasion on farmlands. Weeds generally have no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    useful value in terms of food, nutrition or medicine yet they have accelerated growth and parasitically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    compete with actual crops for nutrients and space</a:t>
            </a:r>
          </a:p>
          <a:p>
            <a:pPr algn="l"/>
            <a:endParaRPr lang="en-US" dirty="0">
              <a:solidFill>
                <a:srgbClr val="000000"/>
              </a:solidFill>
              <a:latin typeface="ff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Inefﬁcient processes such as hand weeding has led to signiﬁcant losses and increasing costs due to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ff3"/>
              </a:rPr>
              <a:t>     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manual labour</a:t>
            </a:r>
          </a:p>
          <a:p>
            <a:pPr algn="l"/>
            <a:endParaRPr lang="en-US" dirty="0">
              <a:solidFill>
                <a:srgbClr val="000000"/>
              </a:solidFill>
              <a:latin typeface="ff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The robots and the vision machines need to be able to precisely and reliably detect a weed from the useful plants. Machine vision technologies developed for selective weeding have faced the challenge of reliable and accurate weed detection.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</p:txBody>
      </p:sp>
    </p:spTree>
    <p:extLst>
      <p:ext uri="{BB962C8B-B14F-4D97-AF65-F5344CB8AC3E}">
        <p14:creationId xmlns:p14="http://schemas.microsoft.com/office/powerpoint/2010/main" val="44622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A9EA7-CE0D-450B-A981-C9FE2B5426F7}"/>
              </a:ext>
            </a:extLst>
          </p:cNvPr>
          <p:cNvSpPr txBox="1"/>
          <p:nvPr/>
        </p:nvSpPr>
        <p:spPr>
          <a:xfrm>
            <a:off x="417250" y="443884"/>
            <a:ext cx="724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 </a:t>
            </a:r>
            <a:r>
              <a:rPr lang="en-US" sz="3200" u="sng" dirty="0"/>
              <a:t>PROBLEM STATEMENT</a:t>
            </a:r>
            <a:endParaRPr lang="en-IN" sz="32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EF32D-3E16-4613-B959-77E9326B096D}"/>
              </a:ext>
            </a:extLst>
          </p:cNvPr>
          <p:cNvSpPr txBox="1"/>
          <p:nvPr/>
        </p:nvSpPr>
        <p:spPr>
          <a:xfrm>
            <a:off x="807868" y="1390684"/>
            <a:ext cx="919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latin typeface="ff3"/>
              </a:rPr>
              <a:t>goal of project is to distinguish between the different weed seeding and the crop of 12 different plant </a:t>
            </a:r>
            <a:r>
              <a:rPr lang="en-US" sz="2000" dirty="0"/>
              <a:t>species, hence it is a multi-classification problem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0F5D6-8D5D-4F33-BDB2-2BA1F2FFDAA8}"/>
              </a:ext>
            </a:extLst>
          </p:cNvPr>
          <p:cNvSpPr txBox="1"/>
          <p:nvPr/>
        </p:nvSpPr>
        <p:spPr>
          <a:xfrm>
            <a:off x="417250" y="2371811"/>
            <a:ext cx="724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 </a:t>
            </a:r>
            <a:r>
              <a:rPr lang="en-US" sz="3200" u="sng" dirty="0"/>
              <a:t>DATASET</a:t>
            </a:r>
            <a:endParaRPr lang="en-IN" sz="32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08D17-58B6-497C-B2B3-416402474DE7}"/>
              </a:ext>
            </a:extLst>
          </p:cNvPr>
          <p:cNvSpPr txBox="1"/>
          <p:nvPr/>
        </p:nvSpPr>
        <p:spPr>
          <a:xfrm>
            <a:off x="807868" y="3119384"/>
            <a:ext cx="63209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This dataset contains 5,539 images of crop and weed seedlings.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images are grouped into 12 classes as shown in the  </a:t>
            </a:r>
          </a:p>
          <a:p>
            <a:r>
              <a:rPr lang="en-US" dirty="0">
                <a:latin typeface="Inter"/>
              </a:rPr>
              <a:t>      </a:t>
            </a:r>
            <a:r>
              <a:rPr lang="en-US" b="0" i="0" dirty="0">
                <a:effectLst/>
                <a:latin typeface="Inter"/>
              </a:rPr>
              <a:t>pictures. Of the 12 classes, 3 classes are crop seedlings </a:t>
            </a:r>
          </a:p>
          <a:p>
            <a:r>
              <a:rPr lang="en-US" dirty="0">
                <a:latin typeface="Inter"/>
              </a:rPr>
              <a:t>      </a:t>
            </a:r>
            <a:r>
              <a:rPr lang="en-US" b="0" i="0" dirty="0">
                <a:effectLst/>
                <a:latin typeface="Inter"/>
              </a:rPr>
              <a:t>and 9 are weed seedlings. </a:t>
            </a:r>
          </a:p>
          <a:p>
            <a:endParaRPr lang="en-US" b="0" i="0" dirty="0"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These classes represent common plant species in Danish </a:t>
            </a:r>
          </a:p>
          <a:p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agriculture. Each class contains </a:t>
            </a:r>
            <a:r>
              <a:rPr lang="en-US" b="0" i="0" dirty="0" err="1">
                <a:effectLst/>
                <a:latin typeface="Inter"/>
              </a:rPr>
              <a:t>rgb</a:t>
            </a:r>
            <a:r>
              <a:rPr lang="en-US" b="0" i="0" dirty="0">
                <a:effectLst/>
                <a:latin typeface="Inter"/>
              </a:rPr>
              <a:t> images that show </a:t>
            </a:r>
          </a:p>
          <a:p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plants at different growth stages. The images are in various </a:t>
            </a:r>
          </a:p>
          <a:p>
            <a:r>
              <a:rPr lang="en-US" dirty="0">
                <a:latin typeface="Inter"/>
              </a:rPr>
              <a:t>     </a:t>
            </a:r>
            <a:r>
              <a:rPr lang="en-US" b="0" i="0" dirty="0">
                <a:effectLst/>
                <a:latin typeface="Inter"/>
              </a:rPr>
              <a:t>sizes and are in png format.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139720-6BC9-4CA1-828B-5FC69605C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18" y="2743522"/>
            <a:ext cx="4876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0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F569B7-5F02-428A-8091-A8961DD0EF8D}"/>
              </a:ext>
            </a:extLst>
          </p:cNvPr>
          <p:cNvSpPr txBox="1"/>
          <p:nvPr/>
        </p:nvSpPr>
        <p:spPr>
          <a:xfrm>
            <a:off x="665825" y="454234"/>
            <a:ext cx="724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  </a:t>
            </a:r>
            <a:r>
              <a:rPr lang="en-US" sz="3200" u="sng" dirty="0"/>
              <a:t>METHODOLOGY</a:t>
            </a:r>
            <a:endParaRPr lang="en-IN" sz="3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AC9A5-5B20-47A9-8E7C-6377930784F3}"/>
              </a:ext>
            </a:extLst>
          </p:cNvPr>
          <p:cNvSpPr txBox="1"/>
          <p:nvPr/>
        </p:nvSpPr>
        <p:spPr>
          <a:xfrm>
            <a:off x="88777" y="1202308"/>
            <a:ext cx="121032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CNNs are really effective for image classification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we propose CNN to adopted for plant seedling classification to automatically discriminate between weed species and crops at early growth stages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A3BCC-01D1-4047-9541-EB4F48D5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45" y="2856298"/>
            <a:ext cx="7531697" cy="1145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CA3E2-905B-4FC2-B687-52F64BF44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09" y="4635959"/>
            <a:ext cx="6660560" cy="2039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2FFBC5-117F-4488-B3E0-D819AEC1E243}"/>
              </a:ext>
            </a:extLst>
          </p:cNvPr>
          <p:cNvSpPr txBox="1"/>
          <p:nvPr/>
        </p:nvSpPr>
        <p:spPr>
          <a:xfrm>
            <a:off x="2041864" y="476912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App :</a:t>
            </a:r>
          </a:p>
        </p:txBody>
      </p:sp>
    </p:spTree>
    <p:extLst>
      <p:ext uri="{BB962C8B-B14F-4D97-AF65-F5344CB8AC3E}">
        <p14:creationId xmlns:p14="http://schemas.microsoft.com/office/powerpoint/2010/main" val="130501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99474-21CF-4182-8B66-A3176D095B41}"/>
              </a:ext>
            </a:extLst>
          </p:cNvPr>
          <p:cNvSpPr txBox="1"/>
          <p:nvPr/>
        </p:nvSpPr>
        <p:spPr>
          <a:xfrm>
            <a:off x="374799" y="161846"/>
            <a:ext cx="724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5.  </a:t>
            </a:r>
            <a:r>
              <a:rPr lang="en-US" sz="3200" u="sng" dirty="0"/>
              <a:t> DATA PRE-PROCESSING</a:t>
            </a:r>
            <a:endParaRPr lang="en-IN" sz="32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87A12-6E8E-4DE1-9EC4-39BE85A5F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6" t="12958"/>
          <a:stretch/>
        </p:blipFill>
        <p:spPr>
          <a:xfrm>
            <a:off x="9064101" y="1149658"/>
            <a:ext cx="2974834" cy="4820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69C41F-02EB-42E5-9FD5-B93CC1118A23}"/>
              </a:ext>
            </a:extLst>
          </p:cNvPr>
          <p:cNvSpPr txBox="1"/>
          <p:nvPr/>
        </p:nvSpPr>
        <p:spPr>
          <a:xfrm>
            <a:off x="328968" y="887767"/>
            <a:ext cx="8735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Preprocessing has to be done on the dataset some of the data preprocessing techniques used are:</a:t>
            </a:r>
          </a:p>
          <a:p>
            <a:endParaRPr lang="en-US" sz="2400" dirty="0"/>
          </a:p>
          <a:p>
            <a:r>
              <a:rPr lang="en-US" sz="2400" dirty="0"/>
              <a:t>1] Transforming Images (</a:t>
            </a:r>
            <a:r>
              <a:rPr lang="en-US" sz="2400" dirty="0" err="1"/>
              <a:t>Resize:The</a:t>
            </a:r>
            <a:r>
              <a:rPr lang="en-US" sz="2400" dirty="0"/>
              <a:t> images are in diﬀerent sizes. We will resize all images to 96x96 and use only 250 images from each class)</a:t>
            </a:r>
          </a:p>
          <a:p>
            <a:endParaRPr lang="en-US" sz="2400" dirty="0"/>
          </a:p>
          <a:p>
            <a:r>
              <a:rPr lang="en-US" sz="2400" dirty="0"/>
              <a:t>2] Splitting data for training and Validation .</a:t>
            </a:r>
          </a:p>
          <a:p>
            <a:r>
              <a:rPr lang="en-US" sz="2400" dirty="0"/>
              <a:t>We have to choose an appropriate model to train on the dataset. Then the task is to classify the plant seedling.</a:t>
            </a:r>
          </a:p>
          <a:p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6DE1E-D132-4982-9997-4A8E60023D9E}"/>
              </a:ext>
            </a:extLst>
          </p:cNvPr>
          <p:cNvSpPr txBox="1"/>
          <p:nvPr/>
        </p:nvSpPr>
        <p:spPr>
          <a:xfrm>
            <a:off x="328968" y="5508568"/>
            <a:ext cx="708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5252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43B95-939F-4D78-BE21-A657C60C2EC4}"/>
              </a:ext>
            </a:extLst>
          </p:cNvPr>
          <p:cNvSpPr txBox="1"/>
          <p:nvPr/>
        </p:nvSpPr>
        <p:spPr>
          <a:xfrm>
            <a:off x="152030" y="223414"/>
            <a:ext cx="472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  </a:t>
            </a:r>
            <a:r>
              <a:rPr lang="en-US" sz="3200" u="sng" dirty="0"/>
              <a:t> TRAINING THE MODEL</a:t>
            </a:r>
            <a:endParaRPr lang="en-IN" sz="3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A7DDD-FCAF-419C-A452-C7C0E9BB4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28"/>
          <a:stretch/>
        </p:blipFill>
        <p:spPr>
          <a:xfrm>
            <a:off x="6762623" y="81372"/>
            <a:ext cx="527734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580F3-1F13-4DF3-81B6-5BE3F7C7170A}"/>
              </a:ext>
            </a:extLst>
          </p:cNvPr>
          <p:cNvSpPr txBox="1"/>
          <p:nvPr/>
        </p:nvSpPr>
        <p:spPr>
          <a:xfrm>
            <a:off x="381740" y="867318"/>
            <a:ext cx="63808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We implemented a CNN model to classify plant seedlings into its respective labels. We built the model with convolutional layers(Conv2D,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MaxPooling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train the model with train and </a:t>
            </a:r>
            <a:r>
              <a:rPr lang="en-US" dirty="0" err="1"/>
              <a:t>val</a:t>
            </a:r>
            <a:r>
              <a:rPr lang="en-US" dirty="0"/>
              <a:t> batch size of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Adam optimizer with 0.0001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function used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categorical_crossentropy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Model structure (optimizer: Adam):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1]Input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2](Conv2D*3 – MaxPool2D – Dropout) X3 – (ﬁlters = 16, 32, 64)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3]Flatten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4]Dense (256)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5]Dropout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6]Output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8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43B95-939F-4D78-BE21-A657C60C2EC4}"/>
              </a:ext>
            </a:extLst>
          </p:cNvPr>
          <p:cNvSpPr txBox="1"/>
          <p:nvPr/>
        </p:nvSpPr>
        <p:spPr>
          <a:xfrm>
            <a:off x="152030" y="223414"/>
            <a:ext cx="472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7.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580F3-1F13-4DF3-81B6-5BE3F7C7170A}"/>
              </a:ext>
            </a:extLst>
          </p:cNvPr>
          <p:cNvSpPr txBox="1"/>
          <p:nvPr/>
        </p:nvSpPr>
        <p:spPr>
          <a:xfrm>
            <a:off x="152030" y="867318"/>
            <a:ext cx="10705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results obtained.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training dataset - accuracy is 0.9468 ,for validation dataset - accuracy is 0.8100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training dataset - loss is 0.1320 ,for validation dataset - loss is 1.0334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BCFEE-FFE0-439E-A2C7-A154DFE5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4" y="3574933"/>
            <a:ext cx="3696020" cy="2415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D06CF-1862-4CC7-9335-6AB5C447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8" y="3574933"/>
            <a:ext cx="3787468" cy="2461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AD12C-62DF-4215-B9D7-B782061C55E1}"/>
              </a:ext>
            </a:extLst>
          </p:cNvPr>
          <p:cNvSpPr txBox="1"/>
          <p:nvPr/>
        </p:nvSpPr>
        <p:spPr>
          <a:xfrm>
            <a:off x="235258" y="5990682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Accuracy for training and validation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8A1BB-6736-4469-8531-28E5B341CCE1}"/>
              </a:ext>
            </a:extLst>
          </p:cNvPr>
          <p:cNvSpPr txBox="1"/>
          <p:nvPr/>
        </p:nvSpPr>
        <p:spPr>
          <a:xfrm>
            <a:off x="6396361" y="604361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Loss for training and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359338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43B95-939F-4D78-BE21-A657C60C2EC4}"/>
              </a:ext>
            </a:extLst>
          </p:cNvPr>
          <p:cNvSpPr txBox="1"/>
          <p:nvPr/>
        </p:nvSpPr>
        <p:spPr>
          <a:xfrm>
            <a:off x="0" y="0"/>
            <a:ext cx="472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8. </a:t>
            </a:r>
            <a:r>
              <a:rPr lang="en-US" sz="3200" u="sng" dirty="0"/>
              <a:t>CONCLUSION</a:t>
            </a:r>
            <a:endParaRPr lang="en-IN" sz="3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580F3-1F13-4DF3-81B6-5BE3F7C7170A}"/>
              </a:ext>
            </a:extLst>
          </p:cNvPr>
          <p:cNvSpPr txBox="1"/>
          <p:nvPr/>
        </p:nvSpPr>
        <p:spPr>
          <a:xfrm>
            <a:off x="0" y="512211"/>
            <a:ext cx="11974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we built was with the aim of identifying weed plants in initial stages. Let us see the confusion matrix and analyze the performance.</a:t>
            </a:r>
          </a:p>
          <a:p>
            <a:r>
              <a:rPr lang="en-US" dirty="0"/>
              <a:t>1] Model did ﬁnd hard time in identifying Black-Grass from Loose Silky Bent.</a:t>
            </a:r>
          </a:p>
          <a:p>
            <a:r>
              <a:rPr lang="en-US" dirty="0"/>
              <a:t>2] Model did very good job in detecting Cleavers with very accuracy withf1-score of 0.94.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08FD43-300F-4189-B1E0-EAC91758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6" y="1641091"/>
            <a:ext cx="6383043" cy="507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1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A4A35-0A90-45ED-9BD9-5B04FFBFF663}"/>
              </a:ext>
            </a:extLst>
          </p:cNvPr>
          <p:cNvSpPr txBox="1"/>
          <p:nvPr/>
        </p:nvSpPr>
        <p:spPr>
          <a:xfrm>
            <a:off x="630314" y="463111"/>
            <a:ext cx="724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r>
              <a:rPr lang="en-US" sz="3200"/>
              <a:t>.  </a:t>
            </a:r>
            <a:r>
              <a:rPr lang="en-US" sz="3200" u="sng" dirty="0"/>
              <a:t>REFERENCES</a:t>
            </a:r>
            <a:endParaRPr lang="en-IN" sz="32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77AE2-D050-4802-B128-2993923019A8}"/>
              </a:ext>
            </a:extLst>
          </p:cNvPr>
          <p:cNvSpPr txBox="1"/>
          <p:nvPr/>
        </p:nvSpPr>
        <p:spPr>
          <a:xfrm>
            <a:off x="443883" y="1282680"/>
            <a:ext cx="11638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[1] </a:t>
            </a:r>
            <a:r>
              <a:rPr lang="en-IN" dirty="0" err="1"/>
              <a:t>Ashqar</a:t>
            </a:r>
            <a:r>
              <a:rPr lang="en-IN" dirty="0"/>
              <a:t>, Belal AM, Bassem S. Abu-Nasser, and </a:t>
            </a:r>
            <a:r>
              <a:rPr lang="en-IN" dirty="0" err="1"/>
              <a:t>Samy</a:t>
            </a:r>
            <a:r>
              <a:rPr lang="en-IN" dirty="0"/>
              <a:t> S. Abu-Naser. ”Plant seedlings classiﬁcation using deep learning.” (2019).</a:t>
            </a:r>
          </a:p>
          <a:p>
            <a:endParaRPr lang="en-IN" dirty="0"/>
          </a:p>
          <a:p>
            <a:r>
              <a:rPr lang="en-IN" dirty="0"/>
              <a:t>[2] </a:t>
            </a:r>
            <a:r>
              <a:rPr lang="en-IN" dirty="0" err="1"/>
              <a:t>Alimboyong</a:t>
            </a:r>
            <a:r>
              <a:rPr lang="en-IN" dirty="0"/>
              <a:t>, Catherine R., Alexander A. Hernandez, and </a:t>
            </a:r>
            <a:r>
              <a:rPr lang="en-IN" dirty="0" err="1"/>
              <a:t>Ruji</a:t>
            </a:r>
            <a:r>
              <a:rPr lang="en-IN" dirty="0"/>
              <a:t> P. Medina. ”Classiﬁcation of plant seedling images using deep learning.” TENCON 2018-2018 IEEE Region 10 Conference. IEEE, 2018.</a:t>
            </a:r>
          </a:p>
          <a:p>
            <a:endParaRPr lang="en-IN" dirty="0"/>
          </a:p>
          <a:p>
            <a:r>
              <a:rPr lang="en-IN" dirty="0"/>
              <a:t>[3] </a:t>
            </a:r>
            <a:r>
              <a:rPr lang="en-IN" dirty="0" err="1"/>
              <a:t>Alimboyong</a:t>
            </a:r>
            <a:r>
              <a:rPr lang="en-IN" dirty="0"/>
              <a:t>, Catherine R., and Alexander A. Hernandez. ”An improved deep neural network for classiﬁcation of plant seedling images.” 2019 IEEE 15th International Colloquium on Signal Processing Its Applications (CSPA). IEEE, 2019.</a:t>
            </a:r>
          </a:p>
          <a:p>
            <a:endParaRPr lang="en-IN" dirty="0"/>
          </a:p>
          <a:p>
            <a:r>
              <a:rPr lang="en-IN" dirty="0"/>
              <a:t>[4] </a:t>
            </a:r>
            <a:r>
              <a:rPr lang="en-IN" dirty="0" err="1"/>
              <a:t>Dyrmann</a:t>
            </a:r>
            <a:r>
              <a:rPr lang="en-IN" dirty="0"/>
              <a:t>, Mads, Henrik </a:t>
            </a:r>
            <a:r>
              <a:rPr lang="en-IN" dirty="0" err="1"/>
              <a:t>Karstoft</a:t>
            </a:r>
            <a:r>
              <a:rPr lang="en-IN" dirty="0"/>
              <a:t>, and Henrik </a:t>
            </a:r>
            <a:r>
              <a:rPr lang="en-IN" dirty="0" err="1"/>
              <a:t>Skov</a:t>
            </a:r>
            <a:r>
              <a:rPr lang="en-IN" dirty="0"/>
              <a:t> </a:t>
            </a:r>
            <a:r>
              <a:rPr lang="en-IN" dirty="0" err="1"/>
              <a:t>Midtiby</a:t>
            </a:r>
            <a:r>
              <a:rPr lang="en-IN" dirty="0"/>
              <a:t>. ”Plant species classiﬁcation using deep convolutional neural network.” Biosystems Engineering 151 (2016): 72-80.</a:t>
            </a:r>
          </a:p>
          <a:p>
            <a:endParaRPr lang="en-IN" dirty="0"/>
          </a:p>
          <a:p>
            <a:r>
              <a:rPr lang="en-IN" dirty="0"/>
              <a:t>[5] Silva, L. O. L. A., et al. ”Comparative assessment of feature selection and classiﬁcation techniques for visual inspection of pot plant seedlings.” Computers and electronics in agriculture 97 (2013): 47-55.</a:t>
            </a:r>
          </a:p>
        </p:txBody>
      </p:sp>
    </p:spTree>
    <p:extLst>
      <p:ext uri="{BB962C8B-B14F-4D97-AF65-F5344CB8AC3E}">
        <p14:creationId xmlns:p14="http://schemas.microsoft.com/office/powerpoint/2010/main" val="253536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ff3</vt:lpstr>
      <vt:lpstr>Inter</vt:lpstr>
      <vt:lpstr>Muli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Shivanand Badagi</dc:creator>
  <cp:lastModifiedBy>01fe18bcv046</cp:lastModifiedBy>
  <cp:revision>32</cp:revision>
  <dcterms:created xsi:type="dcterms:W3CDTF">2021-01-31T12:18:27Z</dcterms:created>
  <dcterms:modified xsi:type="dcterms:W3CDTF">2021-02-26T19:59:59Z</dcterms:modified>
</cp:coreProperties>
</file>