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3" r:id="rId4"/>
    <p:sldId id="263" r:id="rId5"/>
    <p:sldId id="259" r:id="rId6"/>
    <p:sldId id="264" r:id="rId7"/>
    <p:sldId id="265" r:id="rId8"/>
    <p:sldId id="266" r:id="rId9"/>
    <p:sldId id="261" r:id="rId10"/>
    <p:sldId id="277" r:id="rId11"/>
    <p:sldId id="270" r:id="rId12"/>
    <p:sldId id="267" r:id="rId13"/>
    <p:sldId id="262" r:id="rId14"/>
    <p:sldId id="260" r:id="rId15"/>
    <p:sldId id="275" r:id="rId16"/>
    <p:sldId id="276" r:id="rId17"/>
    <p:sldId id="274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amadol\Downloads\defectlog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amadol\Downloads\defectlog%20(2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akamadol\Desktop\New%20folder\SPRINT1-Elearning\defectlog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[defectlog (2).xlsx]Sheet9!PivotTable13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Sheet9!$B$1:$B$2</c:f>
              <c:strCache>
                <c:ptCount val="1"/>
                <c:pt idx="0">
                  <c:v>Cycle1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Sheet9!$A$3:$A$6</c:f>
              <c:strCache>
                <c:ptCount val="3"/>
                <c:pt idx="0">
                  <c:v>High</c:v>
                </c:pt>
                <c:pt idx="1">
                  <c:v>Low</c:v>
                </c:pt>
                <c:pt idx="2">
                  <c:v>Medium</c:v>
                </c:pt>
              </c:strCache>
            </c:strRef>
          </c:cat>
          <c:val>
            <c:numRef>
              <c:f>Sheet9!$B$3:$B$6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7-4286-801E-A9D42B2B8842}"/>
            </c:ext>
          </c:extLst>
        </c:ser>
        <c:ser>
          <c:idx val="1"/>
          <c:order val="1"/>
          <c:tx>
            <c:strRef>
              <c:f>Sheet9!$C$1:$C$2</c:f>
              <c:strCache>
                <c:ptCount val="1"/>
                <c:pt idx="0">
                  <c:v>Cycle2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Sheet9!$A$3:$A$6</c:f>
              <c:strCache>
                <c:ptCount val="3"/>
                <c:pt idx="0">
                  <c:v>High</c:v>
                </c:pt>
                <c:pt idx="1">
                  <c:v>Low</c:v>
                </c:pt>
                <c:pt idx="2">
                  <c:v>Medium</c:v>
                </c:pt>
              </c:strCache>
            </c:strRef>
          </c:cat>
          <c:val>
            <c:numRef>
              <c:f>Sheet9!$C$3:$C$6</c:f>
              <c:numCache>
                <c:formatCode>General</c:formatCode>
                <c:ptCount val="3"/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D7-4286-801E-A9D42B2B88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1092655"/>
        <c:axId val="1241090159"/>
      </c:barChart>
      <c:catAx>
        <c:axId val="1241092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1090159"/>
        <c:crosses val="autoZero"/>
        <c:auto val="1"/>
        <c:lblAlgn val="ctr"/>
        <c:lblOffset val="100"/>
        <c:noMultiLvlLbl val="0"/>
      </c:catAx>
      <c:valAx>
        <c:axId val="1241090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10926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[defectlog (2).xlsx]Sheet6!PivotTable10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Sheet6!$B$3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73B-4FC1-85EE-099CDC954588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73B-4FC1-85EE-099CDC954588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73B-4FC1-85EE-099CDC954588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Sheet6!$A$4:$A$7</c:f>
              <c:strCache>
                <c:ptCount val="3"/>
                <c:pt idx="0">
                  <c:v>High</c:v>
                </c:pt>
                <c:pt idx="1">
                  <c:v>Low</c:v>
                </c:pt>
                <c:pt idx="2">
                  <c:v>Medium</c:v>
                </c:pt>
              </c:strCache>
            </c:strRef>
          </c:cat>
          <c:val>
            <c:numRef>
              <c:f>Sheet6!$B$4:$B$7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73B-4FC1-85EE-099CDC95458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Sheet2!$D$4:$D$8</cx:f>
        <cx:lvl ptCount="5">
          <cx:pt idx="0">Coding</cx:pt>
          <cx:pt idx="1">Design </cx:pt>
          <cx:pt idx="2">Requirement</cx:pt>
          <cx:pt idx="3">UI</cx:pt>
          <cx:pt idx="4">Grand Total</cx:pt>
        </cx:lvl>
      </cx:strDim>
      <cx:numDim type="val">
        <cx:f>Sheet2!$E$4:$E$8</cx:f>
        <cx:lvl ptCount="5" formatCode="General">
          <cx:pt idx="0">3</cx:pt>
          <cx:pt idx="1">5</cx:pt>
          <cx:pt idx="2">2</cx:pt>
          <cx:pt idx="3">1</cx:pt>
          <cx:pt idx="4">11</cx:pt>
        </cx:lvl>
      </cx:numDim>
    </cx:data>
  </cx:chartData>
  <cx:chart>
    <cx:title pos="t" align="ctr" overlay="0"/>
    <cx:plotArea>
      <cx:plotAreaRegion>
        <cx:series layoutId="clusteredColumn" uniqueId="{5420A4AB-0CB0-4A79-8ED3-8DD4EF401CF6}">
          <cx:dataLabels pos="inEnd">
            <cx:visibility seriesName="0" categoryName="0" value="1"/>
          </cx:dataLabels>
          <cx:dataId val="0"/>
          <cx:layoutPr>
            <cx:aggregation/>
          </cx:layoutPr>
          <cx:axisId val="1"/>
        </cx:series>
        <cx:series layoutId="paretoLine" ownerIdx="0" uniqueId="{45F2B2C9-999C-40C0-9547-8DC5621B6F8A}">
          <cx:axisId val="2"/>
        </cx:series>
      </cx:plotAreaRegion>
      <cx:axis id="0">
        <cx:catScaling gapWidth="0"/>
        <cx:tickLabels/>
      </cx:axis>
      <cx:axis id="1" hidden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dk1"/>
    </cs:fontRef>
    <cs:defRPr sz="1197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88CE-023F-48AD-9EC7-AA8630F5B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725D8-9DB6-4DB5-8881-EED26D922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2EC20-F133-4593-89CD-81C2E793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966-360D-4C52-8CC8-1B71DF34C704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F4224-16DA-4356-9E6C-8F6647EB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7E6FF-D6A2-4330-BFDB-F22FA27D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5702-D6D0-44D6-8520-00C9D147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26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1BBC-1A55-4554-AFF5-89C8F138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FCD06-1CA3-449C-97A5-5C83C7891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15575-E5AC-4A2E-85A2-E2FBBCA8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966-360D-4C52-8CC8-1B71DF34C704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3AF15-8E42-47A3-9160-11284304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AE6BB-0A86-43CF-8766-7BBA3FA5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5702-D6D0-44D6-8520-00C9D147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53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A0100-1E5B-446F-A552-86CDBD1E8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2DE62-94A2-40F3-9819-C3010ECD7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24915-4D2D-4E15-B2E8-0C20B0D80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966-360D-4C52-8CC8-1B71DF34C704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2B357-B298-4868-A619-83AC7A55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48BCC-460D-4ECD-B23F-C5D7BF02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5702-D6D0-44D6-8520-00C9D147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31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12495-7C06-4F59-9389-1044BF9A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ECF74-D51F-40BF-907B-A2EDB8F6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F984E-CD91-4CCA-90F9-FFA465F9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966-360D-4C52-8CC8-1B71DF34C704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63C44-583F-40BB-B9A5-7AA84938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E3BBB-908E-49D7-8CB5-44F0D544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5702-D6D0-44D6-8520-00C9D147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99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6F9C-B0F5-4725-B33E-8E770EC0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2020E-2EBC-4E64-ACB8-28CD9EFF9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B5F56-E079-44D8-9466-2297E130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966-360D-4C52-8CC8-1B71DF34C704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9AE6F-F0A3-4AF5-AB8C-88E9EE10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C2FD3-E2BB-4D2B-87CC-F46F5E09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5702-D6D0-44D6-8520-00C9D147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18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ADD1-DCF7-407E-930D-D69B15F0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A5971-C5F2-4F08-9ECD-E72A25EC9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B6921-3CDB-4EAE-85EE-132D0C7F9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1480F-B05B-4FAE-9E4A-C86F4C89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966-360D-4C52-8CC8-1B71DF34C704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55ABA-0374-4222-A4CE-2A4A2C9FE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91A39-098D-4E00-9801-59177EA48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5702-D6D0-44D6-8520-00C9D147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25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D137-0917-4348-ACC5-B11C772A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00560-5239-465E-9CE1-D2FD8C1EA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37849-D27B-4969-9864-38205BAD7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47B7E-A255-41CF-A725-F11B3491E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C6AE9-CCB3-4BE0-88F6-F480EF31A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0A128B-F622-4A87-ADB9-168F2921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966-360D-4C52-8CC8-1B71DF34C704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7F2C1-3BA5-4DD1-B04C-01005C8A5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0A3F6C-2503-4092-8046-0DB62FCE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5702-D6D0-44D6-8520-00C9D147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84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AA66-374D-46DC-B98D-82E82B97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9FDBB-3CFD-4984-BEB6-85DA8816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966-360D-4C52-8CC8-1B71DF34C704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8A777-F40F-42CB-97B6-5C648DE38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69E4E-1459-4F30-B23B-F5C14302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5702-D6D0-44D6-8520-00C9D147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86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0A1C11-B0E5-40B4-B550-29DC2070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966-360D-4C52-8CC8-1B71DF34C704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C33B0E-70C0-4C64-810C-3EF4E3F9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017A1-443C-4924-A099-F53E0BAF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5702-D6D0-44D6-8520-00C9D147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9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199E-067D-4AF9-AD3B-F98E412F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CA383-5E7C-443C-B088-2E734EF95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0BD37-354B-48E5-B6A0-436E2218E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4331A-E3CF-497E-B3B6-797F396F5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966-360D-4C52-8CC8-1B71DF34C704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B77FD-FB8F-4317-B6C3-BDDAB34B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FC09D-859E-460A-A52A-19E94B36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5702-D6D0-44D6-8520-00C9D147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72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6BB4-B40B-4EFC-8B72-F31DE8327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1A37D4-0C3C-437D-9478-1FE9E42B4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7437D-10F1-43AA-B175-527E950BF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E798E-7F5C-4448-9B10-D2AB4B491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966-360D-4C52-8CC8-1B71DF34C704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B7979-DD98-43DB-B331-D427C803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97B82-EBC5-43ED-B15C-0FBCAA09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5702-D6D0-44D6-8520-00C9D147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10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E2415-599C-4A03-B4E7-835A09ED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2B7B3-A2D1-48CC-9B58-F3F699B60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99AA9-3018-4E38-B11D-18C320045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4B966-360D-4C52-8CC8-1B71DF34C704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93C89-BCE2-4024-8BF8-FCB2D32BF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56BB3-FB27-4400-B15E-20E46F267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65702-D6D0-44D6-8520-00C9D147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84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14/relationships/chartEx" Target="../charts/chartEx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file:///C:\Users\akamadol\eclipse-workspace\Sprint2Elearning\test-output\index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file:///C:\Users\akamadol\eclipse-workspace\Sprint2Elearning\TestReport\Test-Automaton-Report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learningm1.upskills.in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5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47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" name="Freeform: Shape 49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51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8476D30-CFE2-4317-91FA-8C1BE8CAB944}"/>
              </a:ext>
            </a:extLst>
          </p:cNvPr>
          <p:cNvSpPr txBox="1"/>
          <p:nvPr/>
        </p:nvSpPr>
        <p:spPr>
          <a:xfrm>
            <a:off x="3371787" y="1741337"/>
            <a:ext cx="5448730" cy="238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ELEARNING WEBSITE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3220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CF9F-32A6-4FA8-A308-1B1098C32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519" y="556089"/>
            <a:ext cx="2374962" cy="309576"/>
          </a:xfrm>
        </p:spPr>
        <p:txBody>
          <a:bodyPr>
            <a:noAutofit/>
          </a:bodyPr>
          <a:lstStyle/>
          <a:p>
            <a:r>
              <a:rPr lang="en-GB" sz="2400" b="0" i="0" dirty="0">
                <a:solidFill>
                  <a:srgbClr val="000000"/>
                </a:solidFill>
                <a:effectLst/>
                <a:latin typeface="+mn-lt"/>
              </a:rPr>
              <a:t>TEST METRICS​</a:t>
            </a:r>
            <a:endParaRPr lang="en-IN" sz="2400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13E1E3-FC88-4A97-92B1-E88111B5AFA7}"/>
              </a:ext>
            </a:extLst>
          </p:cNvPr>
          <p:cNvCxnSpPr>
            <a:cxnSpLocks/>
          </p:cNvCxnSpPr>
          <p:nvPr/>
        </p:nvCxnSpPr>
        <p:spPr>
          <a:xfrm>
            <a:off x="0" y="1157519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364965-F2F9-41AC-AF4A-8881201C2C3E}"/>
              </a:ext>
            </a:extLst>
          </p:cNvPr>
          <p:cNvSpPr txBox="1"/>
          <p:nvPr/>
        </p:nvSpPr>
        <p:spPr>
          <a:xfrm>
            <a:off x="802480" y="1838236"/>
            <a:ext cx="8817770" cy="334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dule wise number of test cases is written</a:t>
            </a:r>
            <a:endParaRPr lang="en-GB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Category wise defect analysis based on priority, severity, status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Causal analysis using fishbone diagram and 5 why analysis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Pareto chart 80-20 graph based on defect causes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Checklist for test case review is submitted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Weekly status report is created</a:t>
            </a:r>
            <a:endParaRPr lang="en-GB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487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784EEA95-FFFE-4106-94F3-4605FF060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7" t="19275" r="32254" b="15072"/>
          <a:stretch/>
        </p:blipFill>
        <p:spPr>
          <a:xfrm>
            <a:off x="2667000" y="392414"/>
            <a:ext cx="6858000" cy="623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46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1C4731F-11E4-4445-8D42-A0EEC3259B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8920150"/>
              </p:ext>
            </p:extLst>
          </p:nvPr>
        </p:nvGraphicFramePr>
        <p:xfrm>
          <a:off x="404854" y="360708"/>
          <a:ext cx="4805404" cy="2715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32FA34C-49D6-44C1-A294-DE1D309552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8179789"/>
              </p:ext>
            </p:extLst>
          </p:nvPr>
        </p:nvGraphicFramePr>
        <p:xfrm>
          <a:off x="6567446" y="317431"/>
          <a:ext cx="4805404" cy="2801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4F1979E8-6E90-4D60-B2D8-2769D7286C1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49990670"/>
                  </p:ext>
                </p:extLst>
              </p:nvPr>
            </p:nvGraphicFramePr>
            <p:xfrm>
              <a:off x="3552825" y="3629025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4F1979E8-6E90-4D60-B2D8-2769D7286C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52825" y="3629025"/>
                <a:ext cx="45720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6585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68E688-9417-49E4-B678-23DA5D8E8719}"/>
              </a:ext>
            </a:extLst>
          </p:cNvPr>
          <p:cNvCxnSpPr>
            <a:cxnSpLocks/>
          </p:cNvCxnSpPr>
          <p:nvPr/>
        </p:nvCxnSpPr>
        <p:spPr>
          <a:xfrm>
            <a:off x="0" y="1095375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A2446274-4A03-424B-9D32-919145816C6F}"/>
              </a:ext>
            </a:extLst>
          </p:cNvPr>
          <p:cNvSpPr txBox="1">
            <a:spLocks/>
          </p:cNvSpPr>
          <p:nvPr/>
        </p:nvSpPr>
        <p:spPr>
          <a:xfrm>
            <a:off x="4309368" y="463923"/>
            <a:ext cx="4648200" cy="52262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rgbClr val="000000"/>
                </a:solidFill>
                <a:latin typeface="+mn-lt"/>
              </a:rPr>
              <a:t>POST EXECUTION ACTIVITIES​</a:t>
            </a:r>
            <a:endParaRPr lang="en-IN" sz="24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768A9-5755-4ED0-A3D2-057B52C8DBF5}"/>
              </a:ext>
            </a:extLst>
          </p:cNvPr>
          <p:cNvSpPr txBox="1"/>
          <p:nvPr/>
        </p:nvSpPr>
        <p:spPr>
          <a:xfrm>
            <a:off x="506027" y="1646743"/>
            <a:ext cx="1123913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Like to have features in application communicated to  developers.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On going issues discussed during the pre-production move of release 1.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GB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Review of acceptance criteria.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GB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Planning for regression test cases using manual/automation approach.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GB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340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8E57-E61B-4183-A515-64DAEEFB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6562" y="360597"/>
            <a:ext cx="5138876" cy="665207"/>
          </a:xfrm>
        </p:spPr>
        <p:txBody>
          <a:bodyPr>
            <a:normAutofit fontScale="90000"/>
          </a:bodyPr>
          <a:lstStyle/>
          <a:p>
            <a:r>
              <a:rPr lang="en-GB" sz="2700" b="0" i="0" u="none" strike="noStrike" dirty="0">
                <a:solidFill>
                  <a:srgbClr val="000000"/>
                </a:solidFill>
                <a:effectLst/>
                <a:latin typeface="+mn-lt"/>
              </a:rPr>
              <a:t>SPRINT 2 – AUTOMATION TESTING</a:t>
            </a:r>
            <a:r>
              <a:rPr lang="en-GB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5FF8D-6953-422A-A085-B60890DE9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668" y="1621438"/>
            <a:ext cx="10515600" cy="4351338"/>
          </a:xfrm>
        </p:spPr>
        <p:txBody>
          <a:bodyPr>
            <a:normAutofit/>
          </a:bodyPr>
          <a:lstStyle/>
          <a:p>
            <a:pPr marL="0" indent="0" algn="l" rtl="0" fontAlgn="base">
              <a:lnSpc>
                <a:spcPct val="150000"/>
              </a:lnSpc>
              <a:buNone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Planning activities</a:t>
            </a:r>
          </a:p>
          <a:p>
            <a:pPr marL="0" indent="0" algn="l" rtl="0" fontAlgn="base">
              <a:lnSpc>
                <a:spcPct val="150000"/>
              </a:lnSpc>
              <a:buNone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election of test cases for automation testing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Smoke test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Sanity test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Regression test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E8E833-99E2-4F1A-BAB5-9A2D9F99F966}"/>
              </a:ext>
            </a:extLst>
          </p:cNvPr>
          <p:cNvCxnSpPr>
            <a:cxnSpLocks/>
          </p:cNvCxnSpPr>
          <p:nvPr/>
        </p:nvCxnSpPr>
        <p:spPr>
          <a:xfrm>
            <a:off x="0" y="1095375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564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8E57-E61B-4183-A515-64DAEEFB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816" y="268614"/>
            <a:ext cx="3716045" cy="664684"/>
          </a:xfrm>
        </p:spPr>
        <p:txBody>
          <a:bodyPr>
            <a:normAutofit/>
          </a:bodyPr>
          <a:lstStyle/>
          <a:p>
            <a:r>
              <a:rPr lang="en-IN" sz="2400" dirty="0"/>
              <a:t>JIRA WORKFLOW – SPRINT2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E8E833-99E2-4F1A-BAB5-9A2D9F99F966}"/>
              </a:ext>
            </a:extLst>
          </p:cNvPr>
          <p:cNvCxnSpPr>
            <a:cxnSpLocks/>
          </p:cNvCxnSpPr>
          <p:nvPr/>
        </p:nvCxnSpPr>
        <p:spPr>
          <a:xfrm>
            <a:off x="0" y="1033232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FAED0CB-43AE-4A64-B55C-E0949B45AA44}"/>
              </a:ext>
            </a:extLst>
          </p:cNvPr>
          <p:cNvSpPr txBox="1"/>
          <p:nvPr/>
        </p:nvSpPr>
        <p:spPr>
          <a:xfrm>
            <a:off x="645850" y="1284588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Task allocation for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testers in JIRA to automate testcases </a:t>
            </a: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81E9EEC-B3C8-4122-9BB9-9484188D3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329065"/>
              </p:ext>
            </p:extLst>
          </p:nvPr>
        </p:nvGraphicFramePr>
        <p:xfrm>
          <a:off x="506027" y="1783079"/>
          <a:ext cx="4226636" cy="239823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820413">
                  <a:extLst>
                    <a:ext uri="{9D8B030D-6E8A-4147-A177-3AD203B41FA5}">
                      <a16:colId xmlns:a16="http://schemas.microsoft.com/office/drawing/2014/main" val="2976585659"/>
                    </a:ext>
                  </a:extLst>
                </a:gridCol>
                <a:gridCol w="1406223">
                  <a:extLst>
                    <a:ext uri="{9D8B030D-6E8A-4147-A177-3AD203B41FA5}">
                      <a16:colId xmlns:a16="http://schemas.microsoft.com/office/drawing/2014/main" val="3413033904"/>
                    </a:ext>
                  </a:extLst>
                </a:gridCol>
              </a:tblGrid>
              <a:tr h="26647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Sanity test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Name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991735"/>
                  </a:ext>
                </a:extLst>
              </a:tr>
              <a:tr h="26647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Faculty login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Ankita DV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085163"/>
                  </a:ext>
                </a:extLst>
              </a:tr>
              <a:tr h="26647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Faculty </a:t>
                      </a: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SignUp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Ankita DV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708863"/>
                  </a:ext>
                </a:extLst>
              </a:tr>
              <a:tr h="26647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User Plan agenda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Arpita 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861899"/>
                  </a:ext>
                </a:extLst>
              </a:tr>
              <a:tr h="26647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Faculty Unsubscribing courses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Anjana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267638"/>
                  </a:ext>
                </a:extLst>
              </a:tr>
              <a:tr h="26647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User changing password in edit-profile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Arpita 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693823"/>
                  </a:ext>
                </a:extLst>
              </a:tr>
              <a:tr h="26647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Faculty making announcements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Apoorva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687202"/>
                  </a:ext>
                </a:extLst>
              </a:tr>
              <a:tr h="26647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Student able to unsubscribe courses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Akshara J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658340"/>
                  </a:ext>
                </a:extLst>
              </a:tr>
              <a:tr h="26647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Broken LinkChecker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Apoorva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80385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E8955AD-30FE-44DF-BBE4-4F84C3D44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291930"/>
              </p:ext>
            </p:extLst>
          </p:nvPr>
        </p:nvGraphicFramePr>
        <p:xfrm>
          <a:off x="4732663" y="4889082"/>
          <a:ext cx="2463799" cy="13050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5273">
                  <a:extLst>
                    <a:ext uri="{9D8B030D-6E8A-4147-A177-3AD203B41FA5}">
                      <a16:colId xmlns:a16="http://schemas.microsoft.com/office/drawing/2014/main" val="4182578958"/>
                    </a:ext>
                  </a:extLst>
                </a:gridCol>
                <a:gridCol w="908526">
                  <a:extLst>
                    <a:ext uri="{9D8B030D-6E8A-4147-A177-3AD203B41FA5}">
                      <a16:colId xmlns:a16="http://schemas.microsoft.com/office/drawing/2014/main" val="3889107237"/>
                    </a:ext>
                  </a:extLst>
                </a:gridCol>
              </a:tblGrid>
              <a:tr h="43500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Smoke Test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Name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319102"/>
                  </a:ext>
                </a:extLst>
              </a:tr>
              <a:tr h="43500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Home page is loaded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Arpitha</a:t>
                      </a:r>
                      <a:r>
                        <a:rPr lang="en-IN" sz="1400" u="none" strike="noStrike" dirty="0">
                          <a:effectLst/>
                        </a:rPr>
                        <a:t> 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174392"/>
                  </a:ext>
                </a:extLst>
              </a:tr>
              <a:tr h="43500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Course list pages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Apoorva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55014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5C1FEEA-9230-4F36-87A5-B2ABF042D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348885"/>
              </p:ext>
            </p:extLst>
          </p:nvPr>
        </p:nvGraphicFramePr>
        <p:xfrm>
          <a:off x="6863670" y="1637929"/>
          <a:ext cx="4226635" cy="26304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54068">
                  <a:extLst>
                    <a:ext uri="{9D8B030D-6E8A-4147-A177-3AD203B41FA5}">
                      <a16:colId xmlns:a16="http://schemas.microsoft.com/office/drawing/2014/main" val="660303406"/>
                    </a:ext>
                  </a:extLst>
                </a:gridCol>
                <a:gridCol w="1372567">
                  <a:extLst>
                    <a:ext uri="{9D8B030D-6E8A-4147-A177-3AD203B41FA5}">
                      <a16:colId xmlns:a16="http://schemas.microsoft.com/office/drawing/2014/main" val="3819752193"/>
                    </a:ext>
                  </a:extLst>
                </a:gridCol>
              </a:tblGrid>
              <a:tr h="292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Regression test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Name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95048"/>
                  </a:ext>
                </a:extLst>
              </a:tr>
              <a:tr h="292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Student </a:t>
                      </a: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SignUp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Arpitha</a:t>
                      </a:r>
                      <a:r>
                        <a:rPr lang="en-IN" sz="1400" u="none" strike="noStrike" dirty="0">
                          <a:effectLst/>
                        </a:rPr>
                        <a:t> 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788766"/>
                  </a:ext>
                </a:extLst>
              </a:tr>
              <a:tr h="292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Faculty create course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Arpitha</a:t>
                      </a:r>
                      <a:r>
                        <a:rPr lang="en-IN" sz="1400" u="none" strike="noStrike" dirty="0">
                          <a:effectLst/>
                        </a:rPr>
                        <a:t> 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711375"/>
                  </a:ext>
                </a:extLst>
              </a:tr>
              <a:tr h="292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Student subscribing course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Akshara J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689872"/>
                  </a:ext>
                </a:extLst>
              </a:tr>
              <a:tr h="292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Edit profile by student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Anjana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412564"/>
                  </a:ext>
                </a:extLst>
              </a:tr>
              <a:tr h="292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search functionality of user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Chaitanya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298493"/>
                  </a:ext>
                </a:extLst>
              </a:tr>
              <a:tr h="292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Faculty reporting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Chaitanya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821527"/>
                  </a:ext>
                </a:extLst>
              </a:tr>
              <a:tr h="292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Faculty marking </a:t>
                      </a:r>
                      <a:r>
                        <a:rPr lang="en-IN" sz="1400" u="none" strike="noStrike" dirty="0" err="1">
                          <a:effectLst/>
                        </a:rPr>
                        <a:t>attendence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Bindu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989788"/>
                  </a:ext>
                </a:extLst>
              </a:tr>
              <a:tr h="292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Faculty create new test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Bindu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449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261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8E57-E61B-4183-A515-64DAEEFB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699" y="313002"/>
            <a:ext cx="4816876" cy="565849"/>
          </a:xfrm>
        </p:spPr>
        <p:txBody>
          <a:bodyPr>
            <a:normAutofit fontScale="90000"/>
          </a:bodyPr>
          <a:lstStyle/>
          <a:p>
            <a:r>
              <a:rPr lang="en-GB" sz="2700" dirty="0">
                <a:solidFill>
                  <a:srgbClr val="000000"/>
                </a:solidFill>
                <a:latin typeface="+mn-lt"/>
              </a:rPr>
              <a:t>TECHNIQUES USED FOR TESTING</a:t>
            </a:r>
            <a:r>
              <a:rPr lang="en-GB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E8E833-99E2-4F1A-BAB5-9A2D9F99F966}"/>
              </a:ext>
            </a:extLst>
          </p:cNvPr>
          <p:cNvCxnSpPr>
            <a:cxnSpLocks/>
          </p:cNvCxnSpPr>
          <p:nvPr/>
        </p:nvCxnSpPr>
        <p:spPr>
          <a:xfrm>
            <a:off x="0" y="1033232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CA5FBA6-89B9-418A-8A86-5B2CC2945029}"/>
              </a:ext>
            </a:extLst>
          </p:cNvPr>
          <p:cNvSpPr txBox="1"/>
          <p:nvPr/>
        </p:nvSpPr>
        <p:spPr>
          <a:xfrm>
            <a:off x="3051699" y="2775306"/>
            <a:ext cx="6103398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9BDD6-7598-4D37-A02B-F549F3181B3C}"/>
              </a:ext>
            </a:extLst>
          </p:cNvPr>
          <p:cNvSpPr txBox="1"/>
          <p:nvPr/>
        </p:nvSpPr>
        <p:spPr>
          <a:xfrm>
            <a:off x="603682" y="1502688"/>
            <a:ext cx="1158831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b="1" dirty="0"/>
              <a:t>Selenium + Java </a:t>
            </a:r>
            <a:r>
              <a:rPr lang="en-IN" dirty="0"/>
              <a:t>– Selenium framework is used to automate web pages, test scripts are written in java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b="1" dirty="0"/>
              <a:t>Locating elements </a:t>
            </a:r>
            <a:r>
              <a:rPr lang="en-IN" dirty="0"/>
              <a:t>by id, name, </a:t>
            </a:r>
            <a:r>
              <a:rPr lang="en-IN" dirty="0" err="1"/>
              <a:t>linkText</a:t>
            </a:r>
            <a:r>
              <a:rPr lang="en-IN" dirty="0"/>
              <a:t>, </a:t>
            </a:r>
            <a:r>
              <a:rPr lang="en-IN" dirty="0" err="1"/>
              <a:t>cssSelector</a:t>
            </a:r>
            <a:r>
              <a:rPr lang="en-IN" dirty="0"/>
              <a:t>, </a:t>
            </a:r>
            <a:r>
              <a:rPr lang="en-IN" dirty="0" err="1"/>
              <a:t>xpath</a:t>
            </a:r>
            <a:endParaRPr lang="en-I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b="1" dirty="0"/>
              <a:t>Maven</a:t>
            </a:r>
            <a:r>
              <a:rPr lang="en-IN" dirty="0"/>
              <a:t> – It is a project management tool which uses POM concept. </a:t>
            </a:r>
            <a:r>
              <a:rPr lang="en-IN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Using pom.xml(Maven) dependencies are configured  for building testing and running code.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b="1" dirty="0"/>
              <a:t>Data </a:t>
            </a:r>
            <a:r>
              <a:rPr lang="en-IN" dirty="0"/>
              <a:t>is provided using excel, TestNG parameters, files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b="1" dirty="0"/>
              <a:t>Page Object Model(POM) </a:t>
            </a:r>
            <a:r>
              <a:rPr lang="en-IN" dirty="0"/>
              <a:t>pattern is followed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b="1" dirty="0"/>
              <a:t>TestNG &amp; Extent Reports </a:t>
            </a:r>
            <a:r>
              <a:rPr lang="en-IN" dirty="0"/>
              <a:t>– Using these tools reports are generated in test-output and </a:t>
            </a:r>
            <a:r>
              <a:rPr lang="en-IN" dirty="0" err="1"/>
              <a:t>TestReport</a:t>
            </a:r>
            <a:endParaRPr lang="en-I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b="1" dirty="0"/>
              <a:t>Cucumber </a:t>
            </a:r>
            <a:r>
              <a:rPr lang="en-IN" dirty="0"/>
              <a:t>is also implemented for some tests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b="1" dirty="0"/>
              <a:t>Broken Link Checker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681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8E57-E61B-4183-A515-64DAEEFB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274" y="144327"/>
            <a:ext cx="3716045" cy="664684"/>
          </a:xfrm>
        </p:spPr>
        <p:txBody>
          <a:bodyPr>
            <a:normAutofit fontScale="90000"/>
          </a:bodyPr>
          <a:lstStyle/>
          <a:p>
            <a:r>
              <a:rPr lang="en-GB" sz="2700" b="0" i="0" u="none" strike="noStrike" dirty="0">
                <a:solidFill>
                  <a:srgbClr val="000000"/>
                </a:solidFill>
                <a:effectLst/>
                <a:latin typeface="+mn-lt"/>
              </a:rPr>
              <a:t>SPRINT 2</a:t>
            </a:r>
            <a:r>
              <a:rPr lang="en-GB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E8E833-99E2-4F1A-BAB5-9A2D9F99F966}"/>
              </a:ext>
            </a:extLst>
          </p:cNvPr>
          <p:cNvCxnSpPr>
            <a:cxnSpLocks/>
          </p:cNvCxnSpPr>
          <p:nvPr/>
        </p:nvCxnSpPr>
        <p:spPr>
          <a:xfrm>
            <a:off x="0" y="1033232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D71AA8-DFC1-4C53-8890-BBDCDEA0B381}"/>
              </a:ext>
            </a:extLst>
          </p:cNvPr>
          <p:cNvSpPr txBox="1"/>
          <p:nvPr/>
        </p:nvSpPr>
        <p:spPr>
          <a:xfrm>
            <a:off x="779108" y="1162974"/>
            <a:ext cx="242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TestNG Reports  - </a:t>
            </a:r>
            <a:r>
              <a:rPr lang="en-IN" dirty="0">
                <a:hlinkClick r:id="rId2" action="ppaction://hlinkfile"/>
              </a:rPr>
              <a:t>index</a:t>
            </a:r>
            <a:endParaRPr lang="en-IN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53E80C5-CF8F-4C52-92B7-5D85CE03AD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71" b="25792"/>
          <a:stretch/>
        </p:blipFill>
        <p:spPr>
          <a:xfrm>
            <a:off x="779108" y="1850234"/>
            <a:ext cx="10333206" cy="429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69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8E57-E61B-4183-A515-64DAEEFB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274" y="144327"/>
            <a:ext cx="3716045" cy="664684"/>
          </a:xfrm>
        </p:spPr>
        <p:txBody>
          <a:bodyPr>
            <a:normAutofit fontScale="90000"/>
          </a:bodyPr>
          <a:lstStyle/>
          <a:p>
            <a:r>
              <a:rPr lang="en-GB" sz="2700" b="0" i="0" u="none" strike="noStrike" dirty="0">
                <a:solidFill>
                  <a:srgbClr val="000000"/>
                </a:solidFill>
                <a:effectLst/>
                <a:latin typeface="+mn-lt"/>
              </a:rPr>
              <a:t>SPRINT 2</a:t>
            </a:r>
            <a:r>
              <a:rPr lang="en-GB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E8E833-99E2-4F1A-BAB5-9A2D9F99F966}"/>
              </a:ext>
            </a:extLst>
          </p:cNvPr>
          <p:cNvCxnSpPr>
            <a:cxnSpLocks/>
          </p:cNvCxnSpPr>
          <p:nvPr/>
        </p:nvCxnSpPr>
        <p:spPr>
          <a:xfrm>
            <a:off x="0" y="1033232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D71AA8-DFC1-4C53-8890-BBDCDEA0B381}"/>
              </a:ext>
            </a:extLst>
          </p:cNvPr>
          <p:cNvSpPr txBox="1"/>
          <p:nvPr/>
        </p:nvSpPr>
        <p:spPr>
          <a:xfrm>
            <a:off x="1633492" y="1376038"/>
            <a:ext cx="400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Extent Reports  - </a:t>
            </a:r>
            <a:r>
              <a:rPr lang="en-IN" dirty="0">
                <a:hlinkClick r:id="rId2" action="ppaction://hlinkfile"/>
              </a:rPr>
              <a:t>Test-Automaton-Report</a:t>
            </a:r>
            <a:endParaRPr lang="en-IN" dirty="0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D5D28E9-7AE5-4B1E-9802-D0E10DDDB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93" y="1849820"/>
            <a:ext cx="8646851" cy="486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36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8E57-E61B-4183-A515-64DAEEFB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274" y="144327"/>
            <a:ext cx="3716045" cy="664684"/>
          </a:xfrm>
        </p:spPr>
        <p:txBody>
          <a:bodyPr>
            <a:normAutofit fontScale="90000"/>
          </a:bodyPr>
          <a:lstStyle/>
          <a:p>
            <a:r>
              <a:rPr lang="en-GB" sz="2700" b="0" i="0" u="none" strike="noStrike" dirty="0">
                <a:solidFill>
                  <a:srgbClr val="000000"/>
                </a:solidFill>
                <a:effectLst/>
                <a:latin typeface="+mn-lt"/>
              </a:rPr>
              <a:t>SPRINT 2</a:t>
            </a:r>
            <a:r>
              <a:rPr lang="en-GB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E8E833-99E2-4F1A-BAB5-9A2D9F99F966}"/>
              </a:ext>
            </a:extLst>
          </p:cNvPr>
          <p:cNvCxnSpPr>
            <a:cxnSpLocks/>
          </p:cNvCxnSpPr>
          <p:nvPr/>
        </p:nvCxnSpPr>
        <p:spPr>
          <a:xfrm>
            <a:off x="0" y="1033232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DBC7A3C-4566-4117-A582-EFBDE9D17A8E}"/>
              </a:ext>
            </a:extLst>
          </p:cNvPr>
          <p:cNvSpPr txBox="1"/>
          <p:nvPr/>
        </p:nvSpPr>
        <p:spPr>
          <a:xfrm>
            <a:off x="985422" y="1926454"/>
            <a:ext cx="9605638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Automated testcases scripts are uploaded in </a:t>
            </a:r>
            <a:r>
              <a:rPr lang="en-IN" dirty="0" err="1"/>
              <a:t>Github</a:t>
            </a:r>
            <a:r>
              <a:rPr lang="en-IN" dirty="0"/>
              <a:t> and linked in JIRA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Defect log is updated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Consolidation of codes and the same is uploaded in </a:t>
            </a:r>
            <a:r>
              <a:rPr lang="en-IN" dirty="0" err="1"/>
              <a:t>Gihub</a:t>
            </a:r>
            <a:endParaRPr lang="en-IN" dirty="0"/>
          </a:p>
          <a:p>
            <a:pPr>
              <a:lnSpc>
                <a:spcPct val="200000"/>
              </a:lnSpc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798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68E688-9417-49E4-B678-23DA5D8E8719}"/>
              </a:ext>
            </a:extLst>
          </p:cNvPr>
          <p:cNvCxnSpPr>
            <a:cxnSpLocks/>
          </p:cNvCxnSpPr>
          <p:nvPr/>
        </p:nvCxnSpPr>
        <p:spPr>
          <a:xfrm>
            <a:off x="0" y="1095375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EC81EDC-7F0B-47E3-A8CE-A6A9DD40D121}"/>
              </a:ext>
            </a:extLst>
          </p:cNvPr>
          <p:cNvSpPr txBox="1"/>
          <p:nvPr/>
        </p:nvSpPr>
        <p:spPr>
          <a:xfrm>
            <a:off x="4585297" y="550416"/>
            <a:ext cx="2159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B201DE-F906-42BD-8F26-B82E67A7734F}"/>
              </a:ext>
            </a:extLst>
          </p:cNvPr>
          <p:cNvSpPr txBox="1"/>
          <p:nvPr/>
        </p:nvSpPr>
        <p:spPr>
          <a:xfrm>
            <a:off x="1162975" y="1412653"/>
            <a:ext cx="163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Team Members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D15B9-8522-4DE0-B054-1D7CAD54E847}"/>
              </a:ext>
            </a:extLst>
          </p:cNvPr>
          <p:cNvSpPr txBox="1"/>
          <p:nvPr/>
        </p:nvSpPr>
        <p:spPr>
          <a:xfrm>
            <a:off x="1162975" y="1781985"/>
            <a:ext cx="48649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Akshara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Anjana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Arpitha</a:t>
            </a:r>
            <a:r>
              <a:rPr lang="en-IN" dirty="0"/>
              <a:t> 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Arpita 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Ankita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Apoorva – Scrum Master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Bindu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Chaitanya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08F4DD-6DE0-4C40-81B1-E415740ECCE7}"/>
              </a:ext>
            </a:extLst>
          </p:cNvPr>
          <p:cNvSpPr txBox="1"/>
          <p:nvPr/>
        </p:nvSpPr>
        <p:spPr>
          <a:xfrm>
            <a:off x="947691" y="4230683"/>
            <a:ext cx="6103398" cy="1676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err="1"/>
              <a:t>ELearning</a:t>
            </a:r>
            <a:r>
              <a:rPr lang="en-IN" dirty="0"/>
              <a:t> Website Link - </a:t>
            </a:r>
            <a:r>
              <a:rPr lang="en-IN" dirty="0">
                <a:hlinkClick r:id="rId2"/>
              </a:rPr>
              <a:t>http://elearningm1.upskills.in/</a:t>
            </a:r>
            <a:endParaRPr lang="en-I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Exploratory testing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Noted down the functionalities of website</a:t>
            </a:r>
          </a:p>
        </p:txBody>
      </p:sp>
    </p:spTree>
    <p:extLst>
      <p:ext uri="{BB962C8B-B14F-4D97-AF65-F5344CB8AC3E}">
        <p14:creationId xmlns:p14="http://schemas.microsoft.com/office/powerpoint/2010/main" val="352646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68E688-9417-49E4-B678-23DA5D8E8719}"/>
              </a:ext>
            </a:extLst>
          </p:cNvPr>
          <p:cNvCxnSpPr>
            <a:cxnSpLocks/>
          </p:cNvCxnSpPr>
          <p:nvPr/>
        </p:nvCxnSpPr>
        <p:spPr>
          <a:xfrm>
            <a:off x="0" y="1095375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EC81EDC-7F0B-47E3-A8CE-A6A9DD40D121}"/>
              </a:ext>
            </a:extLst>
          </p:cNvPr>
          <p:cNvSpPr txBox="1"/>
          <p:nvPr/>
        </p:nvSpPr>
        <p:spPr>
          <a:xfrm>
            <a:off x="4111514" y="475303"/>
            <a:ext cx="396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FUNCTIONALITIES OF FACULTY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2FDDD-1596-47E0-A138-098AD7B935B6}"/>
              </a:ext>
            </a:extLst>
          </p:cNvPr>
          <p:cNvSpPr txBox="1"/>
          <p:nvPr/>
        </p:nvSpPr>
        <p:spPr>
          <a:xfrm>
            <a:off x="319596" y="1240225"/>
            <a:ext cx="2538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Faculty Register/Login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After login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F6FF09-57DE-49E1-9A0B-B5EE6AF1EE54}"/>
              </a:ext>
            </a:extLst>
          </p:cNvPr>
          <p:cNvSpPr txBox="1"/>
          <p:nvPr/>
        </p:nvSpPr>
        <p:spPr>
          <a:xfrm>
            <a:off x="319596" y="2332327"/>
            <a:ext cx="22393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HOMEPAGE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Inbox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Pending Invitation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Personal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Edit Profile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1B209-0D49-47E9-AB4F-D5FEDAD2F339}"/>
              </a:ext>
            </a:extLst>
          </p:cNvPr>
          <p:cNvSpPr txBox="1"/>
          <p:nvPr/>
        </p:nvSpPr>
        <p:spPr>
          <a:xfrm>
            <a:off x="2858176" y="2329513"/>
            <a:ext cx="19286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MY COURSES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 a course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Sort courses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Course History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Course </a:t>
            </a:r>
            <a:r>
              <a:rPr lang="en-IN" dirty="0" err="1"/>
              <a:t>catalog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BF7641-B4AC-4159-A66D-C5C8E981DAD5}"/>
              </a:ext>
            </a:extLst>
          </p:cNvPr>
          <p:cNvSpPr txBox="1"/>
          <p:nvPr/>
        </p:nvSpPr>
        <p:spPr>
          <a:xfrm>
            <a:off x="5089863" y="2329513"/>
            <a:ext cx="26448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PERSONAL AGENDA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Calendar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Agenda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Session plan calendar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D405B2-53F2-4C84-8368-681A74D157DE}"/>
              </a:ext>
            </a:extLst>
          </p:cNvPr>
          <p:cNvSpPr txBox="1"/>
          <p:nvPr/>
        </p:nvSpPr>
        <p:spPr>
          <a:xfrm>
            <a:off x="9952608" y="2282528"/>
            <a:ext cx="22393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SOCIAL NETWORK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Invitations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My shared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Friends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Social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My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Personal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7FED51-12BD-43CE-ABAA-436A3A94ABC0}"/>
              </a:ext>
            </a:extLst>
          </p:cNvPr>
          <p:cNvSpPr txBox="1"/>
          <p:nvPr/>
        </p:nvSpPr>
        <p:spPr>
          <a:xfrm>
            <a:off x="358436" y="4839295"/>
            <a:ext cx="34640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My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My certificates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45B616-1C23-4B6E-A2AD-218618D9AE52}"/>
              </a:ext>
            </a:extLst>
          </p:cNvPr>
          <p:cNvSpPr txBox="1"/>
          <p:nvPr/>
        </p:nvSpPr>
        <p:spPr>
          <a:xfrm>
            <a:off x="7822534" y="2329513"/>
            <a:ext cx="17330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Learners</a:t>
            </a:r>
          </a:p>
        </p:txBody>
      </p:sp>
    </p:spTree>
    <p:extLst>
      <p:ext uri="{BB962C8B-B14F-4D97-AF65-F5344CB8AC3E}">
        <p14:creationId xmlns:p14="http://schemas.microsoft.com/office/powerpoint/2010/main" val="19433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68E688-9417-49E4-B678-23DA5D8E8719}"/>
              </a:ext>
            </a:extLst>
          </p:cNvPr>
          <p:cNvCxnSpPr>
            <a:cxnSpLocks/>
          </p:cNvCxnSpPr>
          <p:nvPr/>
        </p:nvCxnSpPr>
        <p:spPr>
          <a:xfrm>
            <a:off x="0" y="1095375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EC81EDC-7F0B-47E3-A8CE-A6A9DD40D121}"/>
              </a:ext>
            </a:extLst>
          </p:cNvPr>
          <p:cNvSpPr txBox="1"/>
          <p:nvPr/>
        </p:nvSpPr>
        <p:spPr>
          <a:xfrm>
            <a:off x="3919472" y="488861"/>
            <a:ext cx="4076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FUNCTIONALITIES OF STUDENT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2FDDD-1596-47E0-A138-098AD7B935B6}"/>
              </a:ext>
            </a:extLst>
          </p:cNvPr>
          <p:cNvSpPr txBox="1"/>
          <p:nvPr/>
        </p:nvSpPr>
        <p:spPr>
          <a:xfrm>
            <a:off x="319596" y="1240225"/>
            <a:ext cx="26132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Student Register/Login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After login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F6FF09-57DE-49E1-9A0B-B5EE6AF1EE54}"/>
              </a:ext>
            </a:extLst>
          </p:cNvPr>
          <p:cNvSpPr txBox="1"/>
          <p:nvPr/>
        </p:nvSpPr>
        <p:spPr>
          <a:xfrm>
            <a:off x="319596" y="2332327"/>
            <a:ext cx="22393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HOMEPAGE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Inbox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Pending Invitation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Personal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Edit Profile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1B209-0D49-47E9-AB4F-D5FEDAD2F339}"/>
              </a:ext>
            </a:extLst>
          </p:cNvPr>
          <p:cNvSpPr txBox="1"/>
          <p:nvPr/>
        </p:nvSpPr>
        <p:spPr>
          <a:xfrm>
            <a:off x="2858176" y="2329513"/>
            <a:ext cx="19286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MY COURSES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Sort courses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Course History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Course </a:t>
            </a:r>
            <a:r>
              <a:rPr lang="en-IN" dirty="0" err="1"/>
              <a:t>catalog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BF7641-B4AC-4159-A66D-C5C8E981DAD5}"/>
              </a:ext>
            </a:extLst>
          </p:cNvPr>
          <p:cNvSpPr txBox="1"/>
          <p:nvPr/>
        </p:nvSpPr>
        <p:spPr>
          <a:xfrm>
            <a:off x="5089863" y="2329513"/>
            <a:ext cx="26448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PERSONAL AGENDA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Calendar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Agenda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Session plan calendar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D405B2-53F2-4C84-8368-681A74D157DE}"/>
              </a:ext>
            </a:extLst>
          </p:cNvPr>
          <p:cNvSpPr txBox="1"/>
          <p:nvPr/>
        </p:nvSpPr>
        <p:spPr>
          <a:xfrm>
            <a:off x="9952608" y="2282528"/>
            <a:ext cx="22393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SOCIAL NETWORK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Invitations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My shared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Friends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Social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My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Personal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7FED51-12BD-43CE-ABAA-436A3A94ABC0}"/>
              </a:ext>
            </a:extLst>
          </p:cNvPr>
          <p:cNvSpPr txBox="1"/>
          <p:nvPr/>
        </p:nvSpPr>
        <p:spPr>
          <a:xfrm>
            <a:off x="358436" y="4839295"/>
            <a:ext cx="34640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My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My certificates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45B616-1C23-4B6E-A2AD-218618D9AE52}"/>
              </a:ext>
            </a:extLst>
          </p:cNvPr>
          <p:cNvSpPr txBox="1"/>
          <p:nvPr/>
        </p:nvSpPr>
        <p:spPr>
          <a:xfrm>
            <a:off x="7822534" y="2329513"/>
            <a:ext cx="19961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Course Progress</a:t>
            </a:r>
          </a:p>
        </p:txBody>
      </p:sp>
    </p:spTree>
    <p:extLst>
      <p:ext uri="{BB962C8B-B14F-4D97-AF65-F5344CB8AC3E}">
        <p14:creationId xmlns:p14="http://schemas.microsoft.com/office/powerpoint/2010/main" val="48905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68E688-9417-49E4-B678-23DA5D8E8719}"/>
              </a:ext>
            </a:extLst>
          </p:cNvPr>
          <p:cNvCxnSpPr>
            <a:cxnSpLocks/>
          </p:cNvCxnSpPr>
          <p:nvPr/>
        </p:nvCxnSpPr>
        <p:spPr>
          <a:xfrm>
            <a:off x="0" y="1157519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E41C3DC9-5437-4D26-8891-FCD15EE7B386}"/>
              </a:ext>
            </a:extLst>
          </p:cNvPr>
          <p:cNvSpPr txBox="1">
            <a:spLocks/>
          </p:cNvSpPr>
          <p:nvPr/>
        </p:nvSpPr>
        <p:spPr>
          <a:xfrm>
            <a:off x="3459332" y="554193"/>
            <a:ext cx="6572435" cy="45784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+mn-lt"/>
              </a:rPr>
              <a:t>MANUAL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TESTING DURING SPRINT 1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</a:rPr>
              <a:t>​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40B34-0A89-4F30-928B-B2EFDE714E33}"/>
              </a:ext>
            </a:extLst>
          </p:cNvPr>
          <p:cNvSpPr txBox="1"/>
          <p:nvPr/>
        </p:nvSpPr>
        <p:spPr>
          <a:xfrm>
            <a:off x="727968" y="1690062"/>
            <a:ext cx="10298097" cy="5001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ct val="150000"/>
              </a:lnSpc>
            </a:pP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Activities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Planning-User stories in Jira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Work allocation- Assign JIRA tasks to team members to create test cases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Test design process-</a:t>
            </a:r>
            <a:r>
              <a:rPr lang="en-GB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GB" sz="2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 Scenarios- categorised based on business risks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 Test cases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 Pre-conditions and specification for data creation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Test design techniques is applied wherever necessary 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Review process and baseline of testcases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GB" sz="2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249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CF9F-32A6-4FA8-A308-1B1098C32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38" y="489414"/>
            <a:ext cx="2374962" cy="309576"/>
          </a:xfrm>
        </p:spPr>
        <p:txBody>
          <a:bodyPr>
            <a:normAutofit fontScale="90000"/>
          </a:bodyPr>
          <a:lstStyle/>
          <a:p>
            <a:r>
              <a:rPr lang="en-GB" sz="2700" b="0" i="0" u="none" strike="noStrike" dirty="0">
                <a:solidFill>
                  <a:srgbClr val="000000"/>
                </a:solidFill>
                <a:effectLst/>
                <a:latin typeface="+mn-lt"/>
              </a:rPr>
              <a:t>JIRA WORKFLOW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+mn-lt"/>
              </a:rPr>
              <a:t>​</a:t>
            </a:r>
            <a:endParaRPr lang="en-IN" sz="24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5C7F1-F8B1-4EBF-B1EF-F81F51033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049"/>
            <a:ext cx="10296525" cy="3695139"/>
          </a:xfrm>
        </p:spPr>
        <p:txBody>
          <a:bodyPr>
            <a:normAutofit fontScale="25000" lnSpcReduction="20000"/>
          </a:bodyPr>
          <a:lstStyle/>
          <a:p>
            <a:pPr marL="0" indent="0" algn="l" rtl="0" fontAlgn="base">
              <a:buNone/>
            </a:pPr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9600" dirty="0">
                <a:solidFill>
                  <a:srgbClr val="000000"/>
                </a:solidFill>
                <a:latin typeface="Calibri" panose="020F0502020204030204" pitchFamily="34" charset="0"/>
              </a:rPr>
              <a:t>Number of User Stories created – 9</a:t>
            </a:r>
          </a:p>
          <a:p>
            <a:pPr algn="l" rtl="0" fontAlgn="base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9600" dirty="0">
                <a:solidFill>
                  <a:srgbClr val="000000"/>
                </a:solidFill>
                <a:latin typeface="Calibri" panose="020F0502020204030204" pitchFamily="34" charset="0"/>
              </a:rPr>
              <a:t>Number of tasks allocated to team members for creating test cases – 14</a:t>
            </a:r>
          </a:p>
          <a:p>
            <a:pPr algn="l" rtl="0" fontAlgn="base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9600" dirty="0">
                <a:solidFill>
                  <a:srgbClr val="000000"/>
                </a:solidFill>
                <a:latin typeface="Calibri" panose="020F0502020204030204" pitchFamily="34" charset="0"/>
              </a:rPr>
              <a:t>Number of subtasks created for reviewing the testcases – 11</a:t>
            </a:r>
          </a:p>
          <a:p>
            <a:pPr algn="l" rtl="0" fontAlgn="base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9600" dirty="0">
                <a:solidFill>
                  <a:srgbClr val="000000"/>
                </a:solidFill>
                <a:latin typeface="Calibri" panose="020F0502020204030204" pitchFamily="34" charset="0"/>
              </a:rPr>
              <a:t>Each test case is reviewed by team members</a:t>
            </a:r>
            <a:endParaRPr lang="en-US" sz="9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9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Defects were logged into defect log – 8 defects</a:t>
            </a:r>
          </a:p>
          <a:p>
            <a:pPr algn="l" rtl="0" fontAlgn="base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9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Issue log is created</a:t>
            </a:r>
          </a:p>
          <a:p>
            <a:pPr marL="0" indent="0" algn="l" rtl="0" fontAlgn="base">
              <a:buNone/>
            </a:pPr>
            <a:endParaRPr lang="en-US" sz="9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endParaRPr lang="en-US" sz="9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13E1E3-FC88-4A97-92B1-E88111B5AFA7}"/>
              </a:ext>
            </a:extLst>
          </p:cNvPr>
          <p:cNvCxnSpPr>
            <a:cxnSpLocks/>
          </p:cNvCxnSpPr>
          <p:nvPr/>
        </p:nvCxnSpPr>
        <p:spPr>
          <a:xfrm>
            <a:off x="0" y="1157519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6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89A94902-3850-42BC-8463-751BFCAD2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762" y="898301"/>
            <a:ext cx="8501937" cy="54493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96CEA3-B5B7-4890-B44F-AC1EE7613CC6}"/>
              </a:ext>
            </a:extLst>
          </p:cNvPr>
          <p:cNvSpPr txBox="1"/>
          <p:nvPr/>
        </p:nvSpPr>
        <p:spPr>
          <a:xfrm>
            <a:off x="3689778" y="375081"/>
            <a:ext cx="3407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Stories created in JIRA</a:t>
            </a:r>
          </a:p>
        </p:txBody>
      </p:sp>
    </p:spTree>
    <p:extLst>
      <p:ext uri="{BB962C8B-B14F-4D97-AF65-F5344CB8AC3E}">
        <p14:creationId xmlns:p14="http://schemas.microsoft.com/office/powerpoint/2010/main" val="2351989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EAEED4-1741-40AD-A526-C22671F03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79" y="1001620"/>
            <a:ext cx="9431721" cy="56010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12B6BD-E706-4D63-99BB-6905F03FE014}"/>
              </a:ext>
            </a:extLst>
          </p:cNvPr>
          <p:cNvSpPr txBox="1"/>
          <p:nvPr/>
        </p:nvSpPr>
        <p:spPr>
          <a:xfrm>
            <a:off x="920041" y="441580"/>
            <a:ext cx="95765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Tasks created and assigned to team members in JIRA for creating testcases</a:t>
            </a:r>
          </a:p>
        </p:txBody>
      </p:sp>
    </p:spTree>
    <p:extLst>
      <p:ext uri="{BB962C8B-B14F-4D97-AF65-F5344CB8AC3E}">
        <p14:creationId xmlns:p14="http://schemas.microsoft.com/office/powerpoint/2010/main" val="106115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68E688-9417-49E4-B678-23DA5D8E8719}"/>
              </a:ext>
            </a:extLst>
          </p:cNvPr>
          <p:cNvCxnSpPr>
            <a:cxnSpLocks/>
          </p:cNvCxnSpPr>
          <p:nvPr/>
        </p:nvCxnSpPr>
        <p:spPr>
          <a:xfrm>
            <a:off x="0" y="1095375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2BF21573-0687-4FEC-9EC0-E411C7390459}"/>
              </a:ext>
            </a:extLst>
          </p:cNvPr>
          <p:cNvSpPr txBox="1">
            <a:spLocks/>
          </p:cNvSpPr>
          <p:nvPr/>
        </p:nvSpPr>
        <p:spPr>
          <a:xfrm>
            <a:off x="4744004" y="468936"/>
            <a:ext cx="2703991" cy="522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rgbClr val="000000"/>
                </a:solidFill>
                <a:latin typeface="+mn-lt"/>
              </a:rPr>
              <a:t>TEST EXECUTION​</a:t>
            </a:r>
            <a:endParaRPr lang="en-IN" sz="2400" dirty="0">
              <a:latin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449E0B-B0AE-4342-AA0F-3FF417C6ABB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Preparation of test data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Smoke test including pre-condition check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Start of Test execution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Defect logging if any –2 cycles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Follow ups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Bug allocation to development team​</a:t>
            </a:r>
            <a:endParaRPr lang="en-GB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Updation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of issue 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endParaRPr lang="en-GB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8291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735</Words>
  <Application>Microsoft Office PowerPoint</Application>
  <PresentationFormat>Widescreen</PresentationFormat>
  <Paragraphs>193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Segoe UI</vt:lpstr>
      <vt:lpstr>Source Sans Pro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JIRA WORKFLOW​</vt:lpstr>
      <vt:lpstr>PowerPoint Presentation</vt:lpstr>
      <vt:lpstr>PowerPoint Presentation</vt:lpstr>
      <vt:lpstr>PowerPoint Presentation</vt:lpstr>
      <vt:lpstr>TEST METRICS​</vt:lpstr>
      <vt:lpstr>PowerPoint Presentation</vt:lpstr>
      <vt:lpstr>PowerPoint Presentation</vt:lpstr>
      <vt:lpstr>PowerPoint Presentation</vt:lpstr>
      <vt:lpstr>SPRINT 2 – AUTOMATION TESTING​</vt:lpstr>
      <vt:lpstr>JIRA WORKFLOW – SPRINT2</vt:lpstr>
      <vt:lpstr>TECHNIQUES USED FOR TESTING​</vt:lpstr>
      <vt:lpstr>SPRINT 2​</vt:lpstr>
      <vt:lpstr>SPRINT 2​</vt:lpstr>
      <vt:lpstr>SPRINT 2​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KAMADOLLISHETTRU, APOORVA</dc:creator>
  <cp:lastModifiedBy>KAMADOLLISHETTRU, APOORVA</cp:lastModifiedBy>
  <cp:revision>48</cp:revision>
  <dcterms:created xsi:type="dcterms:W3CDTF">2021-10-06T09:43:24Z</dcterms:created>
  <dcterms:modified xsi:type="dcterms:W3CDTF">2021-10-17T13:43:19Z</dcterms:modified>
</cp:coreProperties>
</file>