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3"/>
    <p:sldId id="257" r:id="rId4"/>
    <p:sldId id="274" r:id="rId5"/>
    <p:sldId id="258" r:id="rId6"/>
    <p:sldId id="259" r:id="rId7"/>
    <p:sldId id="276" r:id="rId8"/>
    <p:sldId id="260" r:id="rId10"/>
    <p:sldId id="261" r:id="rId11"/>
    <p:sldId id="275" r:id="rId12"/>
    <p:sldId id="262" r:id="rId13"/>
    <p:sldId id="266" r:id="rId14"/>
    <p:sldId id="263"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705"/>
  </p:normalViewPr>
  <p:slideViewPr>
    <p:cSldViewPr snapToGrid="0" snapToObjects="1">
      <p:cViewPr varScale="1">
        <p:scale>
          <a:sx n="90" d="100"/>
          <a:sy n="90" d="100"/>
        </p:scale>
        <p:origin x="23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8B9EBBA-996F-894A-B54A-D6246ED52CEA}" type="datetimeFigureOut">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B482E8-6E0E-1B4F-B1FD-C69DB9E858D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B482E8-6E0E-1B4F-B1FD-C69DB9E858D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B482E8-6E0E-1B4F-B1FD-C69DB9E858D9}"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DFA1846-DA80-1C48-A609-854EA85C59AD}"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09B482E8-6E0E-1B4F-B1FD-C69DB9E858D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9B482E8-6E0E-1B4F-B1FD-C69DB9E858D9}"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13A34C8-038E-2045-AF43-DF7DBB8E0E9E}"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818C68F-D26B-8F47-958C-23B49CF8A634}"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B482E8-6E0E-1B4F-B1FD-C69DB9E858D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B482E8-6E0E-1B4F-B1FD-C69DB9E858D9}"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9B482E8-6E0E-1B4F-B1FD-C69DB9E858D9}"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0400" y="642620"/>
            <a:ext cx="9829165" cy="3234690"/>
          </a:xfrm>
        </p:spPr>
        <p:txBody>
          <a:bodyPr>
            <a:normAutofit/>
          </a:bodyPr>
          <a:lstStyle/>
          <a:p>
            <a:pPr algn="l">
              <a:lnSpc>
                <a:spcPct val="100000"/>
              </a:lnSpc>
            </a:pPr>
            <a:r>
              <a:rPr lang="en-IN" altLang="en-US" sz="6000" dirty="0"/>
              <a:t>Raitha-Mithra</a:t>
            </a:r>
            <a:br>
              <a:rPr lang="en-IN" altLang="en-US" sz="6000" dirty="0"/>
            </a:br>
            <a:r>
              <a:rPr lang="en-IN" altLang="en-US" dirty="0"/>
              <a:t>Government Kisan Schemes Notification Portal</a:t>
            </a:r>
            <a:endParaRPr lang="en-I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Implementation</a:t>
            </a:r>
            <a:endParaRPr lang="en-US" sz="4000" dirty="0"/>
          </a:p>
        </p:txBody>
      </p:sp>
      <p:sp>
        <p:nvSpPr>
          <p:cNvPr id="3" name="Content Placeholder 2"/>
          <p:cNvSpPr>
            <a:spLocks noGrp="1"/>
          </p:cNvSpPr>
          <p:nvPr>
            <p:ph idx="1"/>
          </p:nvPr>
        </p:nvSpPr>
        <p:spPr/>
        <p:txBody>
          <a:bodyPr>
            <a:normAutofit fontScale="90000" lnSpcReduction="10000"/>
          </a:bodyPr>
          <a:lstStyle/>
          <a:p>
            <a:pPr algn="just">
              <a:buFont typeface="Arial" panose="020B0604020202020204" pitchFamily="34" charset="0"/>
              <a:buChar char="•"/>
            </a:pPr>
            <a:r>
              <a:rPr lang="en-IN" sz="2400" dirty="0">
                <a:latin typeface="Times New Roman" panose="02020603050405020304" charset="0"/>
                <a:cs typeface="Times New Roman" panose="02020603050405020304" charset="0"/>
              </a:rPr>
              <a:t>A web application to provide information regarding all the government schemes provided for Indian citizen.</a:t>
            </a:r>
            <a:endParaRPr lang="en-IN" sz="2400" dirty="0">
              <a:latin typeface="Times New Roman" panose="02020603050405020304" charset="0"/>
              <a:cs typeface="Times New Roman" panose="02020603050405020304" charset="0"/>
            </a:endParaRPr>
          </a:p>
          <a:p>
            <a:pPr algn="just">
              <a:buFont typeface="Arial" panose="020B0604020202020204" pitchFamily="34" charset="0"/>
              <a:buChar char="•"/>
            </a:pPr>
            <a:r>
              <a:rPr lang="en-IN" sz="2400" dirty="0">
                <a:latin typeface="Times New Roman" panose="02020603050405020304" charset="0"/>
                <a:cs typeface="Times New Roman" panose="02020603050405020304" charset="0"/>
              </a:rPr>
              <a:t> A farmer will be able to get all relevant information on specific subjects around his village/block /district or state about schemes. This information will be delivered in the form of text, SMS in the language he or she understands. </a:t>
            </a:r>
            <a:endParaRPr lang="en-IN" sz="2400" dirty="0">
              <a:latin typeface="Times New Roman" panose="02020603050405020304" charset="0"/>
              <a:cs typeface="Times New Roman" panose="02020603050405020304" charset="0"/>
            </a:endParaRPr>
          </a:p>
          <a:p>
            <a:pPr algn="just">
              <a:buFont typeface="Arial" panose="020B0604020202020204" pitchFamily="34" charset="0"/>
              <a:buChar char="•"/>
            </a:pPr>
            <a:r>
              <a:rPr lang="en-IN" sz="2400" dirty="0">
                <a:latin typeface="Times New Roman" panose="02020603050405020304" charset="0"/>
                <a:cs typeface="Times New Roman" panose="02020603050405020304" charset="0"/>
              </a:rPr>
              <a:t>Farmers will also be able to ask specific queries as well as give valuable feedback through the Feedback module specially developed for the purpose.</a:t>
            </a:r>
            <a:endParaRPr lang="en-IN" sz="2400" dirty="0">
              <a:latin typeface="Times New Roman" panose="02020603050405020304" charset="0"/>
              <a:cs typeface="Times New Roman" panose="02020603050405020304" charset="0"/>
            </a:endParaRPr>
          </a:p>
          <a:p>
            <a:pPr algn="just">
              <a:buFont typeface="Arial" panose="020B0604020202020204" pitchFamily="34" charset="0"/>
              <a:buChar char="•"/>
            </a:pPr>
            <a:endParaRPr lang="en-IN" sz="2400" dirty="0">
              <a:latin typeface="Times New Roman" panose="02020603050405020304" charset="0"/>
              <a:cs typeface="Times New Roman" panose="02020603050405020304" charset="0"/>
            </a:endParaRPr>
          </a:p>
          <a:p>
            <a:pPr algn="just">
              <a:buNone/>
            </a:pPr>
            <a:r>
              <a:rPr lang="en-IN" sz="2400" dirty="0">
                <a:latin typeface="Times New Roman" panose="02020603050405020304" charset="0"/>
                <a:cs typeface="Times New Roman" panose="02020603050405020304" charset="0"/>
              </a:rPr>
              <a:t>Software details:</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For Modelling the project we have used MySQL database.</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For Viewing the project we have used HTML, CSS, JSP, JS, BOOTSTRAP.</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For Controlling the project we have used JAVA.</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Python for Web services. </a:t>
            </a:r>
            <a:endParaRPr lang="en-IN" sz="2400" dirty="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000" dirty="0"/>
              <a:t>Expected Results</a:t>
            </a:r>
            <a:endParaRPr lang="en-IN" altLang="en-US" sz="4000" dirty="0"/>
          </a:p>
        </p:txBody>
      </p:sp>
      <p:pic>
        <p:nvPicPr>
          <p:cNvPr id="11" name="image4.jpeg"/>
          <p:cNvPicPr>
            <a:picLocks noChangeAspect="1"/>
          </p:cNvPicPr>
          <p:nvPr>
            <p:ph idx="1"/>
          </p:nvPr>
        </p:nvPicPr>
        <p:blipFill>
          <a:blip r:embed="rId1" cstate="print"/>
          <a:stretch>
            <a:fillRect/>
          </a:stretch>
        </p:blipFill>
        <p:spPr>
          <a:xfrm>
            <a:off x="609600" y="1341755"/>
            <a:ext cx="11050270" cy="4451985"/>
          </a:xfrm>
          <a:prstGeom prst="rect">
            <a:avLst/>
          </a:prstGeom>
        </p:spPr>
      </p:pic>
      <p:sp>
        <p:nvSpPr>
          <p:cNvPr id="4" name="Text Box 3"/>
          <p:cNvSpPr txBox="1"/>
          <p:nvPr/>
        </p:nvSpPr>
        <p:spPr>
          <a:xfrm>
            <a:off x="3280410" y="6226175"/>
            <a:ext cx="5281295" cy="368300"/>
          </a:xfrm>
          <a:prstGeom prst="rect">
            <a:avLst/>
          </a:prstGeom>
          <a:noFill/>
        </p:spPr>
        <p:txBody>
          <a:bodyPr wrap="square" rtlCol="0">
            <a:spAutoFit/>
          </a:bodyPr>
          <a:p>
            <a:r>
              <a:rPr lang="en-IN" altLang="en-US"/>
              <a:t>		</a:t>
            </a:r>
            <a:r>
              <a:rPr lang="en-US"/>
              <a:t>Figure</a:t>
            </a:r>
            <a:r>
              <a:rPr lang="en-IN" altLang="en-US"/>
              <a:t>.</a:t>
            </a:r>
            <a:r>
              <a:rPr lang="en-US"/>
              <a:t>1 Home page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000" dirty="0">
                <a:sym typeface="+mn-ea"/>
              </a:rPr>
              <a:t>Expected Results</a:t>
            </a:r>
            <a:endParaRPr lang="en-US" sz="4000" dirty="0"/>
          </a:p>
        </p:txBody>
      </p:sp>
      <p:pic>
        <p:nvPicPr>
          <p:cNvPr id="14" name="image5.jpeg"/>
          <p:cNvPicPr>
            <a:picLocks noChangeAspect="1"/>
          </p:cNvPicPr>
          <p:nvPr>
            <p:ph sz="half" idx="1"/>
          </p:nvPr>
        </p:nvPicPr>
        <p:blipFill>
          <a:blip r:embed="rId1" cstate="print"/>
          <a:stretch>
            <a:fillRect/>
          </a:stretch>
        </p:blipFill>
        <p:spPr>
          <a:xfrm>
            <a:off x="609600" y="1501140"/>
            <a:ext cx="5384800" cy="3636010"/>
          </a:xfrm>
          <a:prstGeom prst="rect">
            <a:avLst/>
          </a:prstGeom>
        </p:spPr>
      </p:pic>
      <p:pic>
        <p:nvPicPr>
          <p:cNvPr id="17" name="image8.jpeg"/>
          <p:cNvPicPr>
            <a:picLocks noChangeAspect="1"/>
          </p:cNvPicPr>
          <p:nvPr>
            <p:ph sz="half" idx="2"/>
          </p:nvPr>
        </p:nvPicPr>
        <p:blipFill>
          <a:blip r:embed="rId2" cstate="print"/>
          <a:stretch>
            <a:fillRect/>
          </a:stretch>
        </p:blipFill>
        <p:spPr>
          <a:xfrm>
            <a:off x="6197600" y="1500505"/>
            <a:ext cx="5384800" cy="3636645"/>
          </a:xfrm>
          <a:prstGeom prst="rect">
            <a:avLst/>
          </a:prstGeom>
        </p:spPr>
      </p:pic>
      <p:sp>
        <p:nvSpPr>
          <p:cNvPr id="4" name="Text Box 3"/>
          <p:cNvSpPr txBox="1"/>
          <p:nvPr/>
        </p:nvSpPr>
        <p:spPr>
          <a:xfrm>
            <a:off x="819785" y="5586095"/>
            <a:ext cx="5174615" cy="645160"/>
          </a:xfrm>
          <a:prstGeom prst="rect">
            <a:avLst/>
          </a:prstGeom>
          <a:noFill/>
        </p:spPr>
        <p:txBody>
          <a:bodyPr wrap="square" rtlCol="0">
            <a:spAutoFit/>
          </a:bodyPr>
          <a:p>
            <a:r>
              <a:rPr lang="en-IN" altLang="en-US"/>
              <a:t>		</a:t>
            </a:r>
            <a:endParaRPr lang="en-IN" altLang="en-US"/>
          </a:p>
          <a:p>
            <a:r>
              <a:rPr lang="en-IN" altLang="en-US"/>
              <a:t>		Figure.2 Registration form			</a:t>
            </a:r>
            <a:endParaRPr lang="en-IN" altLang="en-US"/>
          </a:p>
        </p:txBody>
      </p:sp>
      <p:sp>
        <p:nvSpPr>
          <p:cNvPr id="6" name="Text Box 5"/>
          <p:cNvSpPr txBox="1"/>
          <p:nvPr/>
        </p:nvSpPr>
        <p:spPr>
          <a:xfrm>
            <a:off x="6539230" y="5724525"/>
            <a:ext cx="5043170" cy="368300"/>
          </a:xfrm>
          <a:prstGeom prst="rect">
            <a:avLst/>
          </a:prstGeom>
          <a:noFill/>
        </p:spPr>
        <p:txBody>
          <a:bodyPr wrap="square" rtlCol="0">
            <a:spAutoFit/>
          </a:bodyPr>
          <a:p>
            <a:r>
              <a:rPr lang="en-IN" altLang="en-US"/>
              <a:t>	</a:t>
            </a:r>
            <a:r>
              <a:rPr lang="en-US"/>
              <a:t>Figure</a:t>
            </a:r>
            <a:r>
              <a:rPr lang="en-IN" altLang="en-US"/>
              <a:t>.3</a:t>
            </a:r>
            <a:r>
              <a:rPr lang="en-US"/>
              <a:t> Login form </a:t>
            </a:r>
            <a:r>
              <a:rPr lang="en-IN" altLang="en-US"/>
              <a:t>for ZP officer</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Expected Results</a:t>
            </a:r>
            <a:endParaRPr lang="en-US"/>
          </a:p>
        </p:txBody>
      </p:sp>
      <p:pic>
        <p:nvPicPr>
          <p:cNvPr id="18" name="image9.jpeg"/>
          <p:cNvPicPr>
            <a:picLocks noChangeAspect="1"/>
          </p:cNvPicPr>
          <p:nvPr>
            <p:ph sz="half" idx="1"/>
          </p:nvPr>
        </p:nvPicPr>
        <p:blipFill>
          <a:blip r:embed="rId1" cstate="print"/>
          <a:stretch>
            <a:fillRect/>
          </a:stretch>
        </p:blipFill>
        <p:spPr>
          <a:xfrm>
            <a:off x="609600" y="1174750"/>
            <a:ext cx="5384800" cy="3717925"/>
          </a:xfrm>
          <a:prstGeom prst="rect">
            <a:avLst/>
          </a:prstGeom>
        </p:spPr>
      </p:pic>
      <p:pic>
        <p:nvPicPr>
          <p:cNvPr id="6" name="image10.jpeg"/>
          <p:cNvPicPr>
            <a:picLocks noChangeAspect="1"/>
          </p:cNvPicPr>
          <p:nvPr>
            <p:ph sz="half" idx="2"/>
          </p:nvPr>
        </p:nvPicPr>
        <p:blipFill>
          <a:blip r:embed="rId2" cstate="print"/>
          <a:stretch>
            <a:fillRect/>
          </a:stretch>
        </p:blipFill>
        <p:spPr>
          <a:xfrm>
            <a:off x="7658100" y="1174750"/>
            <a:ext cx="2462530" cy="4008755"/>
          </a:xfrm>
          <a:prstGeom prst="rect">
            <a:avLst/>
          </a:prstGeom>
        </p:spPr>
      </p:pic>
      <p:sp>
        <p:nvSpPr>
          <p:cNvPr id="7" name="Text Box 6"/>
          <p:cNvSpPr txBox="1"/>
          <p:nvPr/>
        </p:nvSpPr>
        <p:spPr>
          <a:xfrm>
            <a:off x="605790" y="5945505"/>
            <a:ext cx="10976610" cy="368300"/>
          </a:xfrm>
          <a:prstGeom prst="rect">
            <a:avLst/>
          </a:prstGeom>
          <a:noFill/>
        </p:spPr>
        <p:txBody>
          <a:bodyPr wrap="square" rtlCol="0">
            <a:spAutoFit/>
          </a:bodyPr>
          <a:p>
            <a:r>
              <a:rPr lang="en-IN" altLang="en-US"/>
              <a:t>							Figure.4 &amp; 5  Registration form for farmers</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Expected Results</a:t>
            </a:r>
            <a:endParaRPr lang="en-US"/>
          </a:p>
        </p:txBody>
      </p:sp>
      <p:pic>
        <p:nvPicPr>
          <p:cNvPr id="12" name="image11.jpeg"/>
          <p:cNvPicPr>
            <a:picLocks noChangeAspect="1"/>
          </p:cNvPicPr>
          <p:nvPr>
            <p:ph sz="half" idx="1"/>
          </p:nvPr>
        </p:nvPicPr>
        <p:blipFill>
          <a:blip r:embed="rId1" cstate="print"/>
          <a:stretch>
            <a:fillRect/>
          </a:stretch>
        </p:blipFill>
        <p:spPr>
          <a:xfrm>
            <a:off x="609600" y="1365885"/>
            <a:ext cx="5384800" cy="3512185"/>
          </a:xfrm>
          <a:prstGeom prst="rect">
            <a:avLst/>
          </a:prstGeom>
          <a:noFill/>
          <a:ln w="9525">
            <a:noFill/>
          </a:ln>
        </p:spPr>
      </p:pic>
      <p:pic>
        <p:nvPicPr>
          <p:cNvPr id="13" name="image12.jpeg"/>
          <p:cNvPicPr>
            <a:picLocks noChangeAspect="1"/>
          </p:cNvPicPr>
          <p:nvPr>
            <p:ph sz="half" idx="2"/>
          </p:nvPr>
        </p:nvPicPr>
        <p:blipFill>
          <a:blip r:embed="rId2" cstate="print"/>
          <a:stretch>
            <a:fillRect/>
          </a:stretch>
        </p:blipFill>
        <p:spPr>
          <a:xfrm>
            <a:off x="6197600" y="1366520"/>
            <a:ext cx="5384800" cy="3636645"/>
          </a:xfrm>
          <a:prstGeom prst="rect">
            <a:avLst/>
          </a:prstGeom>
        </p:spPr>
      </p:pic>
      <p:sp>
        <p:nvSpPr>
          <p:cNvPr id="14" name="Text Box 13"/>
          <p:cNvSpPr txBox="1"/>
          <p:nvPr/>
        </p:nvSpPr>
        <p:spPr>
          <a:xfrm>
            <a:off x="628650" y="5777230"/>
            <a:ext cx="10953750" cy="368300"/>
          </a:xfrm>
          <a:prstGeom prst="rect">
            <a:avLst/>
          </a:prstGeom>
          <a:noFill/>
        </p:spPr>
        <p:txBody>
          <a:bodyPr wrap="square" rtlCol="0">
            <a:spAutoFit/>
          </a:bodyPr>
          <a:p>
            <a:r>
              <a:rPr lang="en-US"/>
              <a:t>Figure.</a:t>
            </a:r>
            <a:r>
              <a:rPr lang="en-IN" altLang="en-US"/>
              <a:t>6</a:t>
            </a:r>
            <a:r>
              <a:rPr lang="en-US"/>
              <a:t> data of the farmers</a:t>
            </a:r>
            <a:r>
              <a:rPr lang="en-IN" altLang="en-US"/>
              <a:t>						Figure.7 message Received by the farmers</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773430"/>
            <a:ext cx="10972800" cy="956310"/>
          </a:xfrm>
        </p:spPr>
        <p:txBody>
          <a:bodyPr/>
          <a:p>
            <a:endParaRPr lang="en-US"/>
          </a:p>
        </p:txBody>
      </p:sp>
      <p:sp>
        <p:nvSpPr>
          <p:cNvPr id="3" name="Content Placeholder 2"/>
          <p:cNvSpPr>
            <a:spLocks noGrp="1"/>
          </p:cNvSpPr>
          <p:nvPr>
            <p:ph idx="1"/>
          </p:nvPr>
        </p:nvSpPr>
        <p:spPr/>
        <p:txBody>
          <a:bodyPr/>
          <a:p>
            <a:endParaRPr lang="en-US" sz="6600"/>
          </a:p>
          <a:p>
            <a:pPr lvl="8"/>
            <a:endParaRPr lang="en-IN" altLang="en-US" sz="371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lvl="8"/>
            <a:endParaRPr lang="en-IN" altLang="en-US" sz="371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657600" lvl="8" indent="0">
              <a:buNone/>
            </a:pPr>
            <a:r>
              <a:rPr lang="en-IN" altLang="en-US" sz="60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THANK  YOU</a:t>
            </a:r>
            <a:endParaRPr lang="en-IN" altLang="en-US" sz="60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endParaRPr lang="en-US" sz="4000" dirty="0"/>
          </a:p>
        </p:txBody>
      </p:sp>
      <p:sp>
        <p:nvSpPr>
          <p:cNvPr id="3" name="Content Placeholder 2"/>
          <p:cNvSpPr>
            <a:spLocks noGrp="1"/>
          </p:cNvSpPr>
          <p:nvPr>
            <p:ph idx="1"/>
          </p:nvPr>
        </p:nvSpPr>
        <p:spPr>
          <a:xfrm>
            <a:off x="609600" y="884555"/>
            <a:ext cx="10972800" cy="5243195"/>
          </a:xfrm>
        </p:spPr>
        <p:txBody>
          <a:bodyPr>
            <a:normAutofit fontScale="60000"/>
          </a:bodyPr>
          <a:lstStyle/>
          <a:p>
            <a:pPr marL="0" indent="0">
              <a:buNone/>
            </a:pPr>
            <a:r>
              <a:rPr lang="en-IN" altLang="en-US" sz="2800" dirty="0"/>
              <a:t>Company Name	   </a:t>
            </a:r>
            <a:r>
              <a:rPr lang="en-IN" altLang="en-US" dirty="0"/>
              <a:t>:</a:t>
            </a:r>
            <a:r>
              <a:rPr lang="en-IN" altLang="en-US" sz="2400" dirty="0">
                <a:solidFill>
                  <a:schemeClr val="accent1">
                    <a:lumMod val="75000"/>
                  </a:schemeClr>
                </a:solidFill>
                <a:effectLst>
                  <a:outerShdw blurRad="38100" dist="25400" dir="5400000" algn="ctr" rotWithShape="0">
                    <a:srgbClr val="6E747A">
                      <a:alpha val="43000"/>
                    </a:srgbClr>
                  </a:outerShdw>
                </a:effectLst>
              </a:rPr>
              <a:t> 	</a:t>
            </a:r>
            <a:r>
              <a:rPr lang="en-IN" altLang="en-US" sz="2400" b="1" dirty="0">
                <a:solidFill>
                  <a:schemeClr val="accent1">
                    <a:lumMod val="75000"/>
                  </a:schemeClr>
                </a:solidFill>
                <a:effectLst>
                  <a:outerShdw blurRad="38100" dist="25400" dir="5400000" algn="ctr" rotWithShape="0">
                    <a:srgbClr val="6E747A">
                      <a:alpha val="43000"/>
                    </a:srgbClr>
                  </a:outerShdw>
                </a:effectLst>
              </a:rPr>
              <a:t>DELL R &amp; D, Bagmane Tech Park, Bangalore</a:t>
            </a:r>
            <a:endParaRPr lang="en-IN" altLang="en-US" sz="2400" b="1" dirty="0">
              <a:solidFill>
                <a:schemeClr val="accent1">
                  <a:lumMod val="75000"/>
                </a:schemeClr>
              </a:solidFill>
              <a:effectLst>
                <a:outerShdw blurRad="38100" dist="25400" dir="5400000" algn="ctr" rotWithShape="0">
                  <a:srgbClr val="6E747A">
                    <a:alpha val="43000"/>
                  </a:srgbClr>
                </a:outerShdw>
              </a:effectLst>
            </a:endParaRPr>
          </a:p>
          <a:p>
            <a:pPr marL="0" indent="0">
              <a:buNone/>
            </a:pPr>
            <a:r>
              <a:rPr lang="en-IN" altLang="en-US" sz="2800" dirty="0">
                <a:solidFill>
                  <a:schemeClr val="tx1"/>
                </a:solidFill>
                <a:effectLst>
                  <a:outerShdw blurRad="38100" dist="25400" dir="5400000" algn="ctr" rotWithShape="0">
                    <a:srgbClr val="6E747A">
                      <a:alpha val="43000"/>
                    </a:srgbClr>
                  </a:outerShdw>
                </a:effectLst>
              </a:rPr>
              <a:t>Technologies learnt   :</a:t>
            </a:r>
            <a:r>
              <a:rPr lang="en-IN" altLang="en-US" sz="2400" b="1" dirty="0">
                <a:solidFill>
                  <a:schemeClr val="accent1">
                    <a:lumMod val="75000"/>
                  </a:schemeClr>
                </a:solidFill>
                <a:effectLst>
                  <a:outerShdw blurRad="38100" dist="25400" dir="5400000" algn="ctr" rotWithShape="0">
                    <a:srgbClr val="6E747A">
                      <a:alpha val="43000"/>
                    </a:srgbClr>
                  </a:outerShdw>
                </a:effectLst>
              </a:rPr>
              <a:t> 	JavaServer Pages (JSP), Java Servlet, JDBC, Python</a:t>
            </a:r>
            <a:endParaRPr lang="en-IN" altLang="en-US" sz="2400" b="1" dirty="0">
              <a:solidFill>
                <a:schemeClr val="accent1">
                  <a:lumMod val="75000"/>
                </a:schemeClr>
              </a:solidFill>
              <a:effectLst>
                <a:outerShdw blurRad="38100" dist="25400" dir="5400000" algn="ctr" rotWithShape="0">
                  <a:srgbClr val="6E747A">
                    <a:alpha val="43000"/>
                  </a:srgbClr>
                </a:outerShdw>
              </a:effectLst>
            </a:endParaRPr>
          </a:p>
          <a:p>
            <a:pPr marL="0" indent="0">
              <a:buNone/>
            </a:pPr>
            <a:r>
              <a:rPr lang="en-IN" altLang="en-US" sz="2800" dirty="0"/>
              <a:t>Team members 	    :</a:t>
            </a:r>
            <a:endParaRPr lang="en-IN" altLang="en-US" sz="2800" dirty="0"/>
          </a:p>
          <a:p>
            <a:pPr marL="228600" indent="-228600">
              <a:buFont typeface="+mj-lt"/>
              <a:buAutoNum type="arabicPeriod"/>
            </a:pPr>
            <a:r>
              <a:rPr lang="en-IN" altLang="en-US" sz="2400" dirty="0"/>
              <a:t>Anusha N	1SI16CS018</a:t>
            </a:r>
            <a:endParaRPr lang="en-IN" altLang="en-US" sz="2400" dirty="0"/>
          </a:p>
          <a:p>
            <a:pPr marL="228600" indent="-228600">
              <a:buFont typeface="+mj-lt"/>
              <a:buAutoNum type="arabicPeriod"/>
            </a:pPr>
            <a:r>
              <a:rPr lang="en-IN" altLang="en-US" sz="2400" dirty="0"/>
              <a:t>Apoorva K V	</a:t>
            </a:r>
            <a:r>
              <a:rPr lang="en-IN" altLang="en-US" sz="2400" dirty="0">
                <a:sym typeface="+mn-ea"/>
              </a:rPr>
              <a:t>1SI16CS019</a:t>
            </a:r>
            <a:endParaRPr lang="en-IN" altLang="en-US" sz="2400" dirty="0">
              <a:sym typeface="+mn-ea"/>
            </a:endParaRPr>
          </a:p>
          <a:p>
            <a:pPr marL="228600" indent="-228600">
              <a:buFont typeface="+mj-lt"/>
              <a:buAutoNum type="arabicPeriod"/>
            </a:pPr>
            <a:r>
              <a:rPr lang="en-IN" altLang="en-US" sz="2400" dirty="0">
                <a:sym typeface="+mn-ea"/>
              </a:rPr>
              <a:t>Ayesha Rabbani	1SI16CS024</a:t>
            </a:r>
            <a:endParaRPr lang="en-IN" altLang="en-US" sz="2400" dirty="0">
              <a:sym typeface="+mn-ea"/>
            </a:endParaRPr>
          </a:p>
          <a:p>
            <a:pPr marL="228600" indent="-228600">
              <a:buFont typeface="+mj-lt"/>
              <a:buAutoNum type="arabicPeriod"/>
            </a:pPr>
            <a:r>
              <a:rPr lang="en-IN" altLang="en-US" sz="2400" dirty="0">
                <a:sym typeface="+mn-ea"/>
              </a:rPr>
              <a:t>Chandana H S	1SI16CS030</a:t>
            </a:r>
            <a:endParaRPr lang="en-IN" altLang="en-US" sz="2400" dirty="0">
              <a:sym typeface="+mn-ea"/>
            </a:endParaRPr>
          </a:p>
          <a:p>
            <a:pPr marL="228600" indent="-228600">
              <a:buFont typeface="+mj-lt"/>
              <a:buAutoNum type="arabicPeriod"/>
            </a:pPr>
            <a:r>
              <a:rPr lang="en-IN" altLang="en-US" sz="2400" dirty="0">
                <a:sym typeface="+mn-ea"/>
              </a:rPr>
              <a:t>Chinmayi P	1SI16CS031</a:t>
            </a:r>
            <a:endParaRPr lang="en-IN" altLang="en-US" sz="2400" dirty="0">
              <a:sym typeface="+mn-ea"/>
            </a:endParaRPr>
          </a:p>
          <a:p>
            <a:pPr marL="228600" indent="-228600">
              <a:buFont typeface="+mj-lt"/>
              <a:buAutoNum type="arabicPeriod"/>
            </a:pPr>
            <a:r>
              <a:rPr lang="en-IN" altLang="en-US" sz="2400" dirty="0">
                <a:sym typeface="+mn-ea"/>
              </a:rPr>
              <a:t>D Shreya Kishore	1SI16CS032</a:t>
            </a:r>
            <a:endParaRPr lang="en-IN" altLang="en-US" sz="2400" dirty="0">
              <a:sym typeface="+mn-ea"/>
            </a:endParaRPr>
          </a:p>
          <a:p>
            <a:pPr marL="228600" indent="-228600">
              <a:buFont typeface="+mj-lt"/>
              <a:buAutoNum type="arabicPeriod"/>
            </a:pPr>
            <a:r>
              <a:rPr lang="en-IN" altLang="en-US" sz="2400" dirty="0">
                <a:sym typeface="+mn-ea"/>
              </a:rPr>
              <a:t>Gagana R S	1SI16CS038</a:t>
            </a:r>
            <a:endParaRPr lang="en-IN" altLang="en-US" sz="2400" dirty="0">
              <a:sym typeface="+mn-ea"/>
            </a:endParaRPr>
          </a:p>
          <a:p>
            <a:pPr marL="228600" indent="-228600">
              <a:buFont typeface="+mj-lt"/>
              <a:buAutoNum type="arabicPeriod"/>
            </a:pPr>
            <a:r>
              <a:rPr lang="en-IN" altLang="en-US" sz="2400" dirty="0">
                <a:sym typeface="+mn-ea"/>
              </a:rPr>
              <a:t>Kavyashree B S	1SI16CS049</a:t>
            </a:r>
            <a:endParaRPr lang="en-IN" altLang="en-US" sz="2400" dirty="0">
              <a:sym typeface="+mn-ea"/>
            </a:endParaRPr>
          </a:p>
          <a:p>
            <a:pPr marL="228600" indent="-228600">
              <a:buFont typeface="+mj-lt"/>
              <a:buAutoNum type="arabicPeriod"/>
            </a:pPr>
            <a:r>
              <a:rPr lang="en-IN" altLang="en-US" sz="2400" dirty="0">
                <a:sym typeface="+mn-ea"/>
              </a:rPr>
              <a:t>Likitha R	1SI16CS056</a:t>
            </a:r>
            <a:endParaRPr lang="en-IN" altLang="en-US" sz="2400" dirty="0">
              <a:sym typeface="+mn-ea"/>
            </a:endParaRPr>
          </a:p>
          <a:p>
            <a:pPr marL="228600" indent="-228600">
              <a:buFont typeface="+mj-lt"/>
              <a:buAutoNum type="arabicPeriod"/>
            </a:pPr>
            <a:r>
              <a:rPr lang="en-IN" altLang="en-US" sz="2400" dirty="0">
                <a:sym typeface="+mn-ea"/>
              </a:rPr>
              <a:t>M Suchitra	1SI16CS057</a:t>
            </a:r>
            <a:endParaRPr lang="en-IN" altLang="en-US" sz="2400" dirty="0">
              <a:sym typeface="+mn-ea"/>
            </a:endParaRPr>
          </a:p>
          <a:p>
            <a:pPr marL="228600" indent="-228600">
              <a:buFont typeface="+mj-lt"/>
              <a:buAutoNum type="arabicPeriod"/>
            </a:pPr>
            <a:r>
              <a:rPr lang="en-IN" altLang="en-US" sz="2400" dirty="0">
                <a:sym typeface="+mn-ea"/>
              </a:rPr>
              <a:t>Nischitha Jain R	1SI16CS071</a:t>
            </a:r>
            <a:endParaRPr lang="en-IN" altLang="en-US" sz="2400" dirty="0">
              <a:sym typeface="+mn-ea"/>
            </a:endParaRPr>
          </a:p>
          <a:p>
            <a:pPr marL="228600" indent="-228600">
              <a:buFont typeface="+mj-lt"/>
              <a:buAutoNum type="arabicPeriod"/>
            </a:pPr>
            <a:r>
              <a:rPr lang="en-IN" altLang="en-US" sz="2400" dirty="0">
                <a:sym typeface="+mn-ea"/>
              </a:rPr>
              <a:t>Rakshitha N	1SI16CS080</a:t>
            </a:r>
            <a:endParaRPr lang="en-IN" altLang="en-US" sz="2400" dirty="0">
              <a:sym typeface="+mn-ea"/>
            </a:endParaRPr>
          </a:p>
          <a:p>
            <a:pPr marL="228600" indent="-228600">
              <a:buFont typeface="+mj-lt"/>
              <a:buAutoNum type="arabicPeriod"/>
            </a:pPr>
            <a:r>
              <a:rPr lang="en-IN" altLang="en-US" sz="2400" dirty="0">
                <a:sym typeface="+mn-ea"/>
              </a:rPr>
              <a:t>Ramya N R	1SI16CS082</a:t>
            </a:r>
            <a:endParaRPr lang="en-IN" altLang="en-US" sz="2400" dirty="0">
              <a:sym typeface="+mn-ea"/>
            </a:endParaRPr>
          </a:p>
          <a:p>
            <a:pPr marL="228600" indent="-228600">
              <a:buFont typeface="+mj-lt"/>
              <a:buAutoNum type="arabicPeriod"/>
            </a:pPr>
            <a:r>
              <a:rPr lang="en-IN" altLang="en-US" sz="2400" dirty="0">
                <a:sym typeface="+mn-ea"/>
              </a:rPr>
              <a:t>Lavanya  S	1SI17CS407</a:t>
            </a:r>
            <a:endParaRPr lang="en-IN" altLang="en-US" sz="2400" dirty="0">
              <a:sym typeface="+mn-ea"/>
            </a:endParaRPr>
          </a:p>
          <a:p>
            <a:pPr marL="228600" indent="-228600">
              <a:buFont typeface="+mj-lt"/>
              <a:buAutoNum type="arabicPeriod"/>
            </a:pPr>
            <a:r>
              <a:rPr lang="en-IN" altLang="en-US" sz="2400" dirty="0">
                <a:sym typeface="+mn-ea"/>
              </a:rPr>
              <a:t>Manjula M N	1SI17CS411</a:t>
            </a:r>
            <a:endParaRPr lang="en-IN" altLang="en-US" sz="2400" dirty="0">
              <a:sym typeface="+mn-ea"/>
            </a:endParaRPr>
          </a:p>
          <a:p>
            <a:pPr marL="228600" indent="-228600">
              <a:buFont typeface="+mj-lt"/>
              <a:buAutoNum type="arabicPeriod"/>
            </a:pPr>
            <a:r>
              <a:rPr lang="en-IN" altLang="en-US" sz="2400" dirty="0">
                <a:sym typeface="+mn-ea"/>
              </a:rPr>
              <a:t>Nalini N N	1SI17CS413</a:t>
            </a:r>
            <a:endParaRPr lang="en-IN" altLang="en-US" sz="2400" dirty="0">
              <a:sym typeface="+mn-ea"/>
            </a:endParaRPr>
          </a:p>
          <a:p>
            <a:pPr marL="228600" indent="-228600">
              <a:buNone/>
            </a:pPr>
            <a:endParaRPr lang="en-IN" altLang="en-US" sz="2400" dirty="0"/>
          </a:p>
          <a:p>
            <a:pPr marL="0" indent="0">
              <a:buNone/>
            </a:pPr>
            <a:endParaRPr lang="en-IN" altLang="en-US" sz="2000" dirty="0"/>
          </a:p>
          <a:p>
            <a:pPr marL="0" indent="0">
              <a:buNone/>
            </a:pPr>
            <a:endParaRPr lang="en-I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Contents	</a:t>
            </a:r>
            <a:endParaRPr lang="en-US" sz="4000" dirty="0"/>
          </a:p>
        </p:txBody>
      </p:sp>
      <p:sp>
        <p:nvSpPr>
          <p:cNvPr id="3" name="Content Placeholder 2"/>
          <p:cNvSpPr>
            <a:spLocks noGrp="1"/>
          </p:cNvSpPr>
          <p:nvPr>
            <p:ph idx="1"/>
          </p:nvPr>
        </p:nvSpPr>
        <p:spPr/>
        <p:txBody>
          <a:bodyPr>
            <a:normAutofit/>
          </a:bodyPr>
          <a:lstStyle/>
          <a:p>
            <a:pPr marL="0" indent="0">
              <a:buFont typeface="Wingdings" panose="05000000000000000000" charset="0"/>
              <a:buNone/>
            </a:pPr>
            <a:endParaRPr lang="en-IN" altLang="en-US" dirty="0">
              <a:sym typeface="+mn-ea"/>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About the company</a:t>
            </a:r>
            <a:endParaRPr lang="en-IN" altLang="en-US" sz="2400" dirty="0">
              <a:latin typeface="Times New Roman" panose="02020603050405020304" charset="0"/>
              <a:cs typeface="Times New Roman" panose="02020603050405020304" charset="0"/>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Introduction to project</a:t>
            </a:r>
            <a:endParaRPr lang="en-IN" altLang="en-US" sz="2400" dirty="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Motivation and Problem Statement</a:t>
            </a:r>
            <a:endParaRPr lang="en-IN" altLang="en-US" sz="2400" dirty="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Existing Solution</a:t>
            </a:r>
            <a:endParaRPr lang="en-IN" altLang="en-US" sz="2400" dirty="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Proposed Soluton</a:t>
            </a:r>
            <a:endParaRPr lang="en-IN" altLang="en-US" sz="2400" dirty="0">
              <a:latin typeface="Times New Roman" panose="02020603050405020304" charset="0"/>
              <a:cs typeface="Times New Roman" panose="02020603050405020304" charset="0"/>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Tools and Technologies</a:t>
            </a:r>
            <a:endParaRPr lang="en-IN" altLang="en-US" sz="2400" dirty="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Implementation</a:t>
            </a:r>
            <a:endParaRPr lang="en-IN" altLang="en-US" sz="2400" dirty="0">
              <a:latin typeface="Times New Roman" panose="02020603050405020304" charset="0"/>
              <a:cs typeface="Times New Roman" panose="02020603050405020304" charset="0"/>
            </a:endParaRP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Expected Results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ltLang="en-US" sz="4000" dirty="0">
                <a:latin typeface="Times New Roman" panose="02020603050405020304" charset="0"/>
                <a:cs typeface="Times New Roman" panose="02020603050405020304" charset="0"/>
                <a:sym typeface="+mn-ea"/>
              </a:rPr>
            </a:br>
            <a:r>
              <a:rPr lang="en-IN" altLang="en-US" sz="4000" dirty="0">
                <a:latin typeface="Times New Roman" panose="02020603050405020304" charset="0"/>
                <a:cs typeface="Times New Roman" panose="02020603050405020304" charset="0"/>
                <a:sym typeface="+mn-ea"/>
              </a:rPr>
              <a:t>About the company</a:t>
            </a:r>
            <a:br>
              <a:rPr lang="en-IN" altLang="en-US" sz="4000" dirty="0">
                <a:latin typeface="Times New Roman" panose="02020603050405020304" charset="0"/>
                <a:cs typeface="Times New Roman" panose="02020603050405020304" charset="0"/>
              </a:rPr>
            </a:br>
            <a:endParaRPr lang="en-US" sz="4000" dirty="0"/>
          </a:p>
        </p:txBody>
      </p:sp>
      <p:sp>
        <p:nvSpPr>
          <p:cNvPr id="3" name="Content Placeholder 2"/>
          <p:cNvSpPr>
            <a:spLocks noGrp="1"/>
          </p:cNvSpPr>
          <p:nvPr>
            <p:ph idx="1"/>
          </p:nvPr>
        </p:nvSpPr>
        <p:spPr/>
        <p:txBody>
          <a:bodyPr/>
          <a:lstStyle/>
          <a:p>
            <a:pPr marL="0" indent="0" algn="just">
              <a:lnSpc>
                <a:spcPct val="100000"/>
              </a:lnSpc>
              <a:buFont typeface="Wingdings" panose="05000000000000000000" charset="0"/>
              <a:buNone/>
            </a:pPr>
            <a:r>
              <a:rPr lang="en-IN" sz="2400">
                <a:latin typeface="Times New Roman" panose="02020603050405020304" charset="0"/>
                <a:cs typeface="Times New Roman" panose="02020603050405020304" charset="0"/>
              </a:rPr>
              <a:t>	</a:t>
            </a:r>
            <a:endParaRPr lang="en-IN" sz="2400">
              <a:latin typeface="Times New Roman" panose="02020603050405020304" charset="0"/>
              <a:cs typeface="Times New Roman" panose="02020603050405020304" charset="0"/>
            </a:endParaRPr>
          </a:p>
          <a:p>
            <a:pPr algn="just">
              <a:lnSpc>
                <a:spcPct val="100000"/>
              </a:lnSpc>
              <a:buFont typeface="Wingdings" panose="05000000000000000000" charset="0"/>
              <a:buChar char="Ø"/>
            </a:pPr>
            <a:r>
              <a:rPr lang="en-IN" sz="2400">
                <a:latin typeface="Times New Roman" panose="02020603050405020304" charset="0"/>
                <a:cs typeface="Times New Roman" panose="02020603050405020304" charset="0"/>
              </a:rPr>
              <a:t>Dell is a US multinational computer technology company that develops, sells, repairs, and supports computers and related products and services.</a:t>
            </a:r>
            <a:endParaRPr lang="en-IN" sz="2400">
              <a:latin typeface="Times New Roman" panose="02020603050405020304" charset="0"/>
              <a:cs typeface="Times New Roman" panose="02020603050405020304" charset="0"/>
            </a:endParaRPr>
          </a:p>
          <a:p>
            <a:pPr algn="just">
              <a:lnSpc>
                <a:spcPct val="100000"/>
              </a:lnSpc>
              <a:buFont typeface="Wingdings" panose="05000000000000000000" charset="0"/>
              <a:buChar char="Ø"/>
            </a:pPr>
            <a:r>
              <a:rPr lang="en-IN" sz="2400">
                <a:latin typeface="Times New Roman" panose="02020603050405020304" charset="0"/>
                <a:cs typeface="Times New Roman" panose="02020603050405020304" charset="0"/>
              </a:rPr>
              <a:t> Named after its founder, Michael Dell, the company is one of the largest technological corporations in the world, employing more than 145,000 people in the U.S. and around the world (Annual report 2018). </a:t>
            </a:r>
            <a:endParaRPr lang="en-IN" sz="2400">
              <a:latin typeface="Times New Roman" panose="02020603050405020304" charset="0"/>
              <a:cs typeface="Times New Roman" panose="02020603050405020304" charset="0"/>
            </a:endParaRPr>
          </a:p>
          <a:p>
            <a:pPr algn="just">
              <a:lnSpc>
                <a:spcPct val="100000"/>
              </a:lnSpc>
              <a:buFont typeface="Wingdings" panose="05000000000000000000" charset="0"/>
              <a:buChar char="Ø"/>
            </a:pPr>
            <a:r>
              <a:rPr lang="en-IN" sz="2400">
                <a:latin typeface="Times New Roman" panose="02020603050405020304" charset="0"/>
                <a:cs typeface="Times New Roman" panose="02020603050405020304" charset="0"/>
              </a:rPr>
              <a:t> Dell sells personal computers (PCs), servers, data storage devices, network switches, software, computer peripherals, HDTVs, cameras, printers, MP3 players, and electronics built by other manufacturers.</a:t>
            </a:r>
            <a:endParaRPr lang="en-IN" sz="2400">
              <a:latin typeface="Times New Roman" panose="02020603050405020304" charset="0"/>
              <a:cs typeface="Times New Roman" panose="02020603050405020304" charset="0"/>
            </a:endParaRPr>
          </a:p>
          <a:p>
            <a:pPr marL="0" indent="0" algn="just">
              <a:lnSpc>
                <a:spcPct val="100000"/>
              </a:lnSpc>
              <a:buNone/>
            </a:pPr>
            <a:endParaRPr lang="en-IN"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Introduction </a:t>
            </a:r>
            <a:r>
              <a:rPr lang="en-IN" altLang="en-US" sz="4000" dirty="0"/>
              <a:t>to Project</a:t>
            </a:r>
            <a:endParaRPr lang="en-IN" altLang="en-US" sz="4000" dirty="0"/>
          </a:p>
        </p:txBody>
      </p:sp>
      <p:sp>
        <p:nvSpPr>
          <p:cNvPr id="3" name="Content Placeholder 2"/>
          <p:cNvSpPr>
            <a:spLocks noGrp="1"/>
          </p:cNvSpPr>
          <p:nvPr>
            <p:ph idx="1"/>
          </p:nvPr>
        </p:nvSpPr>
        <p:spPr/>
        <p:txBody>
          <a:bodyPr/>
          <a:lstStyle/>
          <a:p>
            <a:pPr marL="0" indent="0" algn="just">
              <a:buNone/>
            </a:pPr>
            <a:endParaRPr lang="en-IN" sz="2400" dirty="0">
              <a:latin typeface="Times New Roman" panose="02020603050405020304" charset="0"/>
              <a:cs typeface="Times New Roman" panose="02020603050405020304" charset="0"/>
            </a:endParaRPr>
          </a:p>
          <a:p>
            <a:pPr marL="0" indent="0" algn="just">
              <a:buNone/>
            </a:pPr>
            <a:endParaRPr lang="en-IN" sz="2400" dirty="0">
              <a:latin typeface="Times New Roman" panose="02020603050405020304" charset="0"/>
              <a:cs typeface="Times New Roman" panose="02020603050405020304" charset="0"/>
            </a:endParaRPr>
          </a:p>
          <a:p>
            <a:pPr marL="0" indent="0" algn="just">
              <a:buNone/>
            </a:pPr>
            <a:r>
              <a:rPr lang="en-IN" sz="2400" dirty="0">
                <a:latin typeface="Times New Roman" panose="02020603050405020304" charset="0"/>
                <a:cs typeface="Times New Roman" panose="02020603050405020304" charset="0"/>
              </a:rPr>
              <a:t>Project titled “Farmer Notification System” is a web application which is developed to notify Indian citizens regarding the schemes released by the government for their benefits. This system includes benefits like: </a:t>
            </a:r>
            <a:endParaRPr lang="en-IN" sz="2400" dirty="0">
              <a:latin typeface="Times New Roman" panose="02020603050405020304" charset="0"/>
              <a:cs typeface="Times New Roman" panose="02020603050405020304" charset="0"/>
            </a:endParaRPr>
          </a:p>
          <a:p>
            <a:pPr marL="0" indent="0" algn="just">
              <a:buNone/>
            </a:pP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Gives the information regarding the schemes released by the government. </a:t>
            </a:r>
            <a:endParaRPr lang="en-IN" sz="2400" dirty="0">
              <a:latin typeface="Times New Roman" panose="02020603050405020304" charset="0"/>
              <a:cs typeface="Times New Roman" panose="02020603050405020304" charset="0"/>
            </a:endParaRPr>
          </a:p>
          <a:p>
            <a:pPr algn="just"/>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 Notifies the Indian citizens about the schemes that they are applicable to, either through email or through SMS in their respective regional languages. </a:t>
            </a:r>
            <a:endParaRPr lang="en-IN"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dirty="0">
                <a:latin typeface="Times New Roman" panose="02020603050405020304" charset="0"/>
                <a:cs typeface="Times New Roman" panose="02020603050405020304" charset="0"/>
                <a:sym typeface="+mn-ea"/>
              </a:rPr>
            </a:br>
            <a:r>
              <a:rPr lang="en-IN" altLang="en-US" dirty="0">
                <a:latin typeface="Times New Roman" panose="02020603050405020304" charset="0"/>
                <a:cs typeface="Times New Roman" panose="02020603050405020304" charset="0"/>
                <a:sym typeface="+mn-ea"/>
              </a:rPr>
              <a:t> Problem Statement</a:t>
            </a:r>
            <a:br>
              <a:rPr lang="en-IN" altLang="en-US" dirty="0">
                <a:latin typeface="Times New Roman" panose="02020603050405020304" charset="0"/>
                <a:cs typeface="Times New Roman" panose="02020603050405020304" charset="0"/>
                <a:sym typeface="+mn-ea"/>
              </a:rPr>
            </a:br>
            <a:endParaRPr lang="en-IN" altLang="en-US"/>
          </a:p>
        </p:txBody>
      </p:sp>
      <p:sp>
        <p:nvSpPr>
          <p:cNvPr id="3" name="Content Placeholder 2"/>
          <p:cNvSpPr>
            <a:spLocks noGrp="1"/>
          </p:cNvSpPr>
          <p:nvPr>
            <p:ph idx="1"/>
          </p:nvPr>
        </p:nvSpPr>
        <p:spPr/>
        <p:txBody>
          <a:bodyPr/>
          <a:p>
            <a:pPr marL="0" indent="0">
              <a:buNone/>
            </a:pPr>
            <a:r>
              <a:rPr lang="en-IN" altLang="en-US" sz="2800">
                <a:latin typeface="Times New Roman" panose="02020603050405020304" charset="0"/>
                <a:cs typeface="Times New Roman" panose="02020603050405020304" charset="0"/>
              </a:rPr>
              <a:t>	</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M</a:t>
            </a:r>
            <a:r>
              <a:rPr lang="en-US" sz="2800">
                <a:latin typeface="Times New Roman" panose="02020603050405020304" charset="0"/>
                <a:cs typeface="Times New Roman" panose="02020603050405020304" charset="0"/>
              </a:rPr>
              <a:t>ost of the farmers are illiterates, they don’t get the proper information about the schemes which are usually announced through any Government websites.</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Solution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IN" dirty="0"/>
              <a:t> </a:t>
            </a:r>
            <a:endParaRPr lang="en-IN" dirty="0"/>
          </a:p>
          <a:p>
            <a:pPr algn="just"/>
            <a:r>
              <a:rPr lang="en-IN" sz="2800" dirty="0">
                <a:latin typeface="Times New Roman" panose="02020603050405020304" charset="0"/>
                <a:cs typeface="Times New Roman" panose="02020603050405020304" charset="0"/>
              </a:rPr>
              <a:t>There are few websites to provide details related to respective citizens like “</a:t>
            </a:r>
            <a:r>
              <a:rPr lang="en-IN" sz="2800" dirty="0" err="1">
                <a:latin typeface="Times New Roman" panose="02020603050405020304" charset="0"/>
                <a:cs typeface="Times New Roman" panose="02020603050405020304" charset="0"/>
              </a:rPr>
              <a:t>Raitha</a:t>
            </a:r>
            <a:r>
              <a:rPr lang="en-IN" sz="2800" dirty="0">
                <a:latin typeface="Times New Roman" panose="02020603050405020304" charset="0"/>
                <a:cs typeface="Times New Roman" panose="02020603050405020304" charset="0"/>
              </a:rPr>
              <a:t> </a:t>
            </a:r>
            <a:r>
              <a:rPr lang="en-IN" sz="2800" dirty="0" err="1">
                <a:latin typeface="Times New Roman" panose="02020603050405020304" charset="0"/>
                <a:cs typeface="Times New Roman" panose="02020603050405020304" charset="0"/>
              </a:rPr>
              <a:t>mitra</a:t>
            </a:r>
            <a:r>
              <a:rPr lang="en-IN" sz="2800" dirty="0">
                <a:latin typeface="Times New Roman" panose="02020603050405020304" charset="0"/>
                <a:cs typeface="Times New Roman" panose="02020603050405020304" charset="0"/>
              </a:rPr>
              <a:t>” for farmers, “</a:t>
            </a:r>
            <a:r>
              <a:rPr lang="en-IN" sz="2800" dirty="0" err="1">
                <a:latin typeface="Times New Roman" panose="02020603050405020304" charset="0"/>
                <a:cs typeface="Times New Roman" panose="02020603050405020304" charset="0"/>
              </a:rPr>
              <a:t>Fastweb.com</a:t>
            </a:r>
            <a:r>
              <a:rPr lang="en-IN" sz="2800" dirty="0">
                <a:latin typeface="Times New Roman" panose="02020603050405020304" charset="0"/>
                <a:cs typeface="Times New Roman" panose="02020603050405020304" charset="0"/>
              </a:rPr>
              <a:t>” for students regarding student scholarships, etc. </a:t>
            </a:r>
            <a:endParaRPr lang="en-IN" sz="2800" dirty="0">
              <a:latin typeface="Times New Roman" panose="02020603050405020304" charset="0"/>
              <a:cs typeface="Times New Roman" panose="02020603050405020304" charset="0"/>
            </a:endParaRPr>
          </a:p>
          <a:p>
            <a:pPr algn="just"/>
            <a:r>
              <a:rPr lang="en-IN" sz="2800" dirty="0">
                <a:latin typeface="Times New Roman" panose="02020603050405020304" charset="0"/>
                <a:cs typeface="Times New Roman" panose="02020603050405020304" charset="0"/>
              </a:rPr>
              <a:t> These websites doesn’t notify them the details regarding the schemes. </a:t>
            </a:r>
            <a:endParaRPr lang="en-IN" sz="2800" dirty="0">
              <a:latin typeface="Times New Roman" panose="02020603050405020304" charset="0"/>
              <a:cs typeface="Times New Roman" panose="02020603050405020304" charset="0"/>
            </a:endParaRPr>
          </a:p>
          <a:p>
            <a:pPr algn="just"/>
            <a:r>
              <a:rPr lang="en-IN" sz="2800" dirty="0">
                <a:latin typeface="Times New Roman" panose="02020603050405020304" charset="0"/>
                <a:cs typeface="Times New Roman" panose="02020603050405020304" charset="0"/>
              </a:rPr>
              <a:t> So they might miss the benefits they get. </a:t>
            </a:r>
            <a:endParaRPr lang="en-IN" sz="2800" dirty="0">
              <a:latin typeface="Times New Roman" panose="02020603050405020304" charset="0"/>
              <a:cs typeface="Times New Roman" panose="02020603050405020304" charset="0"/>
            </a:endParaRPr>
          </a:p>
          <a:p>
            <a:pPr algn="just"/>
            <a:r>
              <a:rPr lang="en-IN" sz="2800" dirty="0">
                <a:latin typeface="Times New Roman" panose="02020603050405020304" charset="0"/>
                <a:cs typeface="Times New Roman" panose="02020603050405020304" charset="0"/>
              </a:rPr>
              <a:t> People are manually trying to know the details regarding the schemes, villagers are visiting their respective panchayat office to get the details. </a:t>
            </a:r>
            <a:endParaRPr lang="en-IN" sz="2800" dirty="0">
              <a:latin typeface="Times New Roman" panose="02020603050405020304" charset="0"/>
              <a:cs typeface="Times New Roman" panose="02020603050405020304" charset="0"/>
            </a:endParaRPr>
          </a:p>
          <a:p>
            <a:pPr marL="0" indent="0" algn="just">
              <a:buNone/>
            </a:pP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Proposed Solution</a:t>
            </a:r>
            <a:r>
              <a:rPr lang="en-IN" dirty="0"/>
              <a:t> </a:t>
            </a:r>
            <a:endParaRPr lang="en-US" dirty="0"/>
          </a:p>
        </p:txBody>
      </p:sp>
      <p:sp>
        <p:nvSpPr>
          <p:cNvPr id="3" name="Content Placeholder 2"/>
          <p:cNvSpPr>
            <a:spLocks noGrp="1"/>
          </p:cNvSpPr>
          <p:nvPr>
            <p:ph idx="1"/>
          </p:nvPr>
        </p:nvSpPr>
        <p:spPr/>
        <p:txBody>
          <a:bodyPr/>
          <a:lstStyle/>
          <a:p>
            <a:pPr algn="just">
              <a:buFont typeface="Wingdings" panose="05000000000000000000" charset="0"/>
              <a:buChar char="§"/>
            </a:pPr>
            <a:r>
              <a:rPr lang="en-IN" sz="28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A Web application to provide information regarding all the government schemes provided for Indian citizen belonging to various fields like farmers, students, widows, girl children, women, etc. A system which facilitates to notify respective individuals regarding the schemes they are applicable to. </a:t>
            </a:r>
            <a:endParaRPr lang="en-IN" sz="2400" dirty="0">
              <a:latin typeface="Times New Roman" panose="02020603050405020304" charset="0"/>
              <a:cs typeface="Times New Roman" panose="02020603050405020304" charset="0"/>
            </a:endParaRPr>
          </a:p>
          <a:p>
            <a:pPr marL="0" indent="0" algn="just">
              <a:buFont typeface="Wingdings" panose="05000000000000000000" charset="0"/>
              <a:buNone/>
            </a:pPr>
            <a:endParaRPr lang="en-IN" sz="2400" dirty="0">
              <a:latin typeface="Times New Roman" panose="02020603050405020304" charset="0"/>
              <a:cs typeface="Times New Roman" panose="02020603050405020304" charset="0"/>
            </a:endParaRPr>
          </a:p>
          <a:p>
            <a:pPr algn="just">
              <a:buFont typeface="Wingdings" panose="05000000000000000000" charset="0"/>
              <a:buChar char="§"/>
            </a:pPr>
            <a:r>
              <a:rPr lang="en-IN" sz="2400" dirty="0">
                <a:latin typeface="Times New Roman" panose="02020603050405020304" charset="0"/>
                <a:cs typeface="Times New Roman" panose="02020603050405020304" charset="0"/>
              </a:rPr>
              <a:t>In the feild of farmers,this sytem works as :</a:t>
            </a:r>
            <a:endParaRPr lang="en-IN" sz="2400" dirty="0">
              <a:latin typeface="Times New Roman" panose="02020603050405020304" charset="0"/>
              <a:cs typeface="Times New Roman" panose="02020603050405020304" charset="0"/>
            </a:endParaRPr>
          </a:p>
          <a:p>
            <a:pPr marL="0" indent="0" algn="just">
              <a:buNone/>
            </a:pPr>
            <a:r>
              <a:rPr lang="en-IN" sz="2400" dirty="0">
                <a:latin typeface="Times New Roman" panose="02020603050405020304" charset="0"/>
                <a:cs typeface="Times New Roman" panose="02020603050405020304" charset="0"/>
              </a:rPr>
              <a:t>	Initially collect details of the Farmers mainly unique phone numvers in the respective Zilla Panchayat offices by the zilla panchayat officer.</a:t>
            </a:r>
            <a:endParaRPr lang="en-IN" sz="2400" dirty="0">
              <a:latin typeface="Times New Roman" panose="02020603050405020304" charset="0"/>
              <a:cs typeface="Times New Roman" panose="02020603050405020304" charset="0"/>
            </a:endParaRPr>
          </a:p>
          <a:p>
            <a:pPr marL="0" indent="0" algn="just">
              <a:buNone/>
            </a:pPr>
            <a:r>
              <a:rPr lang="en-IN" sz="2400" dirty="0">
                <a:latin typeface="Times New Roman" panose="02020603050405020304" charset="0"/>
                <a:cs typeface="Times New Roman" panose="02020603050405020304" charset="0"/>
              </a:rPr>
              <a:t>	Once officers receive the information of any new schemes, they will send a normal auto generated text messages to the registered farmers.So as soon as farmers get to know about the schemes, they will make use of it in a proper way at a proper time.</a:t>
            </a:r>
            <a:endParaRPr lang="en-IN"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Times New Roman" panose="02020603050405020304" charset="0"/>
                <a:cs typeface="Times New Roman" panose="02020603050405020304" charset="0"/>
                <a:sym typeface="+mn-ea"/>
              </a:rPr>
              <a:t>Tools and Technologies</a:t>
            </a:r>
            <a:endParaRPr lang="en-US"/>
          </a:p>
        </p:txBody>
      </p:sp>
      <p:sp>
        <p:nvSpPr>
          <p:cNvPr id="3" name="Content Placeholder 2"/>
          <p:cNvSpPr>
            <a:spLocks noGrp="1"/>
          </p:cNvSpPr>
          <p:nvPr>
            <p:ph idx="1"/>
          </p:nvPr>
        </p:nvSpPr>
        <p:spPr/>
        <p:txBody>
          <a:bodyPr/>
          <a:p>
            <a:pPr marL="0" indent="0" algn="just">
              <a:buNone/>
            </a:pPr>
            <a:endParaRPr lang="en-US" sz="2000" b="1">
              <a:latin typeface="Times New Roman" panose="02020603050405020304" charset="0"/>
              <a:cs typeface="Times New Roman" panose="02020603050405020304" charset="0"/>
            </a:endParaRPr>
          </a:p>
          <a:p>
            <a:pPr marL="0" indent="0" algn="just">
              <a:buNone/>
            </a:pPr>
            <a:r>
              <a:rPr lang="en-US" sz="2000" b="1">
                <a:latin typeface="Times New Roman" panose="02020603050405020304" charset="0"/>
                <a:cs typeface="Times New Roman" panose="02020603050405020304" charset="0"/>
              </a:rPr>
              <a:t>1</a:t>
            </a:r>
            <a:r>
              <a:rPr lang="en-IN" altLang="en-US" sz="2000" b="1">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JSP :</a:t>
            </a:r>
            <a:r>
              <a:rPr lang="en-US" sz="2000">
                <a:latin typeface="Times New Roman" panose="02020603050405020304" charset="0"/>
                <a:cs typeface="Times New Roman" panose="02020603050405020304" charset="0"/>
              </a:rPr>
              <a:t> JavaServer Pages (JSP) is a technology that helps software developers create dynamically generated web pages based on HTML, XML or other document types.</a:t>
            </a:r>
            <a:endParaRPr lang="en-US" sz="2000">
              <a:latin typeface="Times New Roman" panose="02020603050405020304" charset="0"/>
              <a:cs typeface="Times New Roman" panose="02020603050405020304" charset="0"/>
            </a:endParaRPr>
          </a:p>
          <a:p>
            <a:pPr marL="0" indent="0" algn="just">
              <a:buNone/>
            </a:pPr>
            <a:r>
              <a:rPr lang="en-IN" altLang="en-US" sz="2000" b="1">
                <a:latin typeface="Times New Roman" panose="02020603050405020304" charset="0"/>
                <a:cs typeface="Times New Roman" panose="02020603050405020304" charset="0"/>
              </a:rPr>
              <a:t>2.Java Servlet :</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Java servlet is a Java program that extends the capabilities of a server. Although servlets can respond to any types of requests, they most commonly implement applications hosted on Web servers. </a:t>
            </a:r>
            <a:endParaRPr lang="en-US" sz="2000">
              <a:latin typeface="Times New Roman" panose="02020603050405020304" charset="0"/>
              <a:cs typeface="Times New Roman" panose="02020603050405020304" charset="0"/>
            </a:endParaRPr>
          </a:p>
          <a:p>
            <a:pPr marL="0" indent="0" algn="just">
              <a:buNone/>
            </a:pPr>
            <a:r>
              <a:rPr lang="en-IN" altLang="en-US" sz="2000" b="1">
                <a:latin typeface="Times New Roman" panose="02020603050405020304" charset="0"/>
                <a:cs typeface="Times New Roman" panose="02020603050405020304" charset="0"/>
              </a:rPr>
              <a:t>3.</a:t>
            </a:r>
            <a:r>
              <a:rPr lang="en-US" sz="2000" b="1">
                <a:latin typeface="Times New Roman" panose="02020603050405020304" charset="0"/>
                <a:cs typeface="Times New Roman" panose="02020603050405020304" charset="0"/>
              </a:rPr>
              <a:t>Apache Tomcat </a:t>
            </a:r>
            <a:r>
              <a:rPr lang="en-IN" altLang="en-US" sz="2000" b="1">
                <a:latin typeface="Times New Roman" panose="02020603050405020304" charset="0"/>
                <a:cs typeface="Times New Roman" panose="02020603050405020304" charset="0"/>
              </a:rPr>
              <a:t>:</a:t>
            </a:r>
            <a:r>
              <a:rPr lang="en-IN" altLang="en-US" sz="2000">
                <a:latin typeface="Times New Roman" panose="02020603050405020304" charset="0"/>
                <a:cs typeface="Times New Roman" panose="02020603050405020304" charset="0"/>
              </a:rPr>
              <a:t> It is</a:t>
            </a:r>
            <a:r>
              <a:rPr lang="en-US" sz="2000">
                <a:latin typeface="Times New Roman" panose="02020603050405020304" charset="0"/>
                <a:cs typeface="Times New Roman" panose="02020603050405020304" charset="0"/>
              </a:rPr>
              <a:t> often referred to as Tomcat Server, is an open-source Java Servlet Container developed by the Apache Software Foundation (ASF). Tomcat implements several Java EE specifications including Java Servlet, JavaServer Pages (JSP), Java EL, and WebSocket, and provides a "pure Java" HTTP web server environment in which Java code can run.</a:t>
            </a:r>
            <a:endParaRPr lang="en-US" sz="2000">
              <a:latin typeface="Times New Roman" panose="02020603050405020304" charset="0"/>
              <a:cs typeface="Times New Roman" panose="02020603050405020304" charset="0"/>
            </a:endParaRPr>
          </a:p>
          <a:p>
            <a:pPr marL="0" indent="0" algn="just">
              <a:buNone/>
            </a:pPr>
            <a:r>
              <a:rPr lang="en-IN" altLang="en-US" sz="2000" b="1">
                <a:latin typeface="Times New Roman" panose="02020603050405020304" charset="0"/>
                <a:cs typeface="Times New Roman" panose="02020603050405020304" charset="0"/>
              </a:rPr>
              <a:t>4.JDBC :</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Java Database Connectivity (JDBC) is an application programming interface (API) for the programming language Java, which defines how a client may access a database. </a:t>
            </a:r>
            <a:endParaRPr 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{7BADFA2E-AA1D-A94B-A7D6-1E211974226D}tf16401378</Template>
  <TotalTime>0</TotalTime>
  <Words>5080</Words>
  <Application>WPS Presentation</Application>
  <PresentationFormat>Widescreen</PresentationFormat>
  <Paragraphs>122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Wingdings</vt:lpstr>
      <vt:lpstr>Times New Roman</vt:lpstr>
      <vt:lpstr>Microsoft YaHei</vt:lpstr>
      <vt:lpstr>Arial Unicode MS</vt:lpstr>
      <vt:lpstr>Calibri</vt:lpstr>
      <vt:lpstr>Communications and Dialogues</vt:lpstr>
      <vt:lpstr>Raitha-Mithra Government Kisan Schemes Notification Portal</vt:lpstr>
      <vt:lpstr>	</vt:lpstr>
      <vt:lpstr>Contents	</vt:lpstr>
      <vt:lpstr> About the company </vt:lpstr>
      <vt:lpstr>Introduction to Project</vt:lpstr>
      <vt:lpstr>  Problem Statement </vt:lpstr>
      <vt:lpstr>Existing Solution</vt:lpstr>
      <vt:lpstr>Proposed Solution </vt:lpstr>
      <vt:lpstr>Tools and Technologies</vt:lpstr>
      <vt:lpstr>Implementation</vt:lpstr>
      <vt:lpstr>Expected Results</vt:lpstr>
      <vt:lpstr>Expected Results</vt:lpstr>
      <vt:lpstr>Expected Results</vt:lpstr>
      <vt:lpstr>Expected 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 System</dc:title>
  <dc:creator>AYESHA RABBANI</dc:creator>
  <cp:lastModifiedBy>Admin</cp:lastModifiedBy>
  <cp:revision>20</cp:revision>
  <cp:lastPrinted>2019-08-16T08:38:00Z</cp:lastPrinted>
  <dcterms:created xsi:type="dcterms:W3CDTF">2019-08-11T04:02:00Z</dcterms:created>
  <dcterms:modified xsi:type="dcterms:W3CDTF">2019-11-20T11:55:27Z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