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68" r:id="rId4"/>
    <p:sldId id="258" r:id="rId5"/>
    <p:sldId id="260" r:id="rId6"/>
    <p:sldId id="265" r:id="rId7"/>
    <p:sldId id="279" r:id="rId8"/>
    <p:sldId id="262" r:id="rId9"/>
    <p:sldId id="271" r:id="rId10"/>
    <p:sldId id="278" r:id="rId11"/>
    <p:sldId id="272" r:id="rId12"/>
    <p:sldId id="269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8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2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7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4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2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5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\residualspdf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\residuals%20before%20mod%20pdf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894034"/>
            <a:ext cx="10058400" cy="356616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Housing Values in suburbs of Boston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62102"/>
            <a:ext cx="10058400" cy="18516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Apoorva &amp; abhilash</a:t>
            </a:r>
          </a:p>
          <a:p>
            <a:r>
              <a:rPr lang="en-US" dirty="0" smtClean="0"/>
              <a:t>Math 240 project</a:t>
            </a:r>
          </a:p>
          <a:p>
            <a:r>
              <a:rPr lang="en-US" dirty="0" smtClean="0"/>
              <a:t>Instructor: jane Sherman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Golden gate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8" y="179555"/>
            <a:ext cx="12153902" cy="33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194872"/>
            <a:ext cx="11572406" cy="6145967"/>
          </a:xfrm>
        </p:spPr>
      </p:pic>
    </p:spTree>
    <p:extLst>
      <p:ext uri="{BB962C8B-B14F-4D97-AF65-F5344CB8AC3E}">
        <p14:creationId xmlns:p14="http://schemas.microsoft.com/office/powerpoint/2010/main" val="11989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62" y="0"/>
            <a:ext cx="10058400" cy="1450757"/>
          </a:xfrm>
        </p:spPr>
        <p:txBody>
          <a:bodyPr/>
          <a:lstStyle/>
          <a:p>
            <a:r>
              <a:rPr lang="en-US" dirty="0" smtClean="0"/>
              <a:t>New 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MedV  =119.6659 +2.218709 * CHAS - 18.9418* NOX-20.4695* </a:t>
            </a:r>
            <a:r>
              <a:rPr lang="en-US" dirty="0" smtClean="0"/>
              <a:t>Rooms-5.19092*ln(distance</a:t>
            </a:r>
            <a:r>
              <a:rPr lang="en-US" dirty="0"/>
              <a:t>)-0.6463* PTRation+ 0.00881* Bk- </a:t>
            </a:r>
            <a:r>
              <a:rPr lang="en-US" dirty="0" smtClean="0"/>
              <a:t>7.58522*ln( LSTAT)+</a:t>
            </a:r>
            <a:r>
              <a:rPr lang="en-US" dirty="0"/>
              <a:t>1.8794*Room^2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CHAS = 0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MedV  =119.6659 </a:t>
            </a:r>
            <a:r>
              <a:rPr lang="en-US" dirty="0" smtClean="0"/>
              <a:t>- </a:t>
            </a:r>
            <a:r>
              <a:rPr lang="en-US" dirty="0"/>
              <a:t>18.9418* NOX-20.4695* Rooms-5.19092*Ln(distance</a:t>
            </a:r>
            <a:r>
              <a:rPr lang="en-US" dirty="0" smtClean="0"/>
              <a:t>)-  0.6463</a:t>
            </a:r>
            <a:r>
              <a:rPr lang="en-US" dirty="0"/>
              <a:t>* PTRation+ 0.00881* Bk- 7.58522* LSTAT+1.8794*Room^2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CHAS = 1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MedV  </a:t>
            </a:r>
            <a:r>
              <a:rPr lang="en-US" dirty="0" smtClean="0"/>
              <a:t>=121.884- </a:t>
            </a:r>
            <a:r>
              <a:rPr lang="en-US" dirty="0"/>
              <a:t>18.9418* NOX-20.4695* Rooms-5.19092*Ln(distance)-0.6463* PTRation+ 0.00881* Bk- 7.58522* LSTAT+1.8794*Room^2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158"/>
              </p:ext>
            </p:extLst>
          </p:nvPr>
        </p:nvGraphicFramePr>
        <p:xfrm>
          <a:off x="10765436" y="53201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Acrobat Document" showAsIcon="1" r:id="rId3" imgW="914400" imgH="771480" progId="AcroExch.Document.DC">
                  <p:link updateAutomatic="1"/>
                </p:oleObj>
              </mc:Choice>
              <mc:Fallback>
                <p:oleObj name="Acrobat Document" showAsIcon="1" r:id="rId3" imgW="914400" imgH="77148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65436" y="53201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9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1642"/>
          </a:xfrm>
        </p:spPr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ouse </a:t>
            </a:r>
            <a:r>
              <a:rPr lang="en-US" dirty="0"/>
              <a:t>prices are higher in areas with </a:t>
            </a:r>
            <a:r>
              <a:rPr lang="en-US" dirty="0" smtClean="0"/>
              <a:t>lower </a:t>
            </a:r>
            <a:r>
              <a:rPr lang="en-US" dirty="0"/>
              <a:t>pupil-teacher </a:t>
            </a:r>
            <a:r>
              <a:rPr lang="en-US" dirty="0" smtClean="0"/>
              <a:t>ratios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analysis is based on the </a:t>
            </a:r>
            <a:r>
              <a:rPr lang="en-US" dirty="0"/>
              <a:t>neighborhood attributes of houses, so </a:t>
            </a:r>
            <a:r>
              <a:rPr lang="en-US" dirty="0" smtClean="0"/>
              <a:t>the </a:t>
            </a:r>
            <a:r>
              <a:rPr lang="en-US" dirty="0"/>
              <a:t>number of rooms is not an important </a:t>
            </a:r>
            <a:r>
              <a:rPr lang="en-US" dirty="0" smtClean="0"/>
              <a:t>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interesting </a:t>
            </a:r>
            <a:r>
              <a:rPr lang="en-US" dirty="0"/>
              <a:t>factors to consider </a:t>
            </a:r>
            <a:r>
              <a:rPr lang="en-US" dirty="0" smtClean="0"/>
              <a:t>is nitrogen </a:t>
            </a:r>
            <a:r>
              <a:rPr lang="en-US" dirty="0"/>
              <a:t>oxide </a:t>
            </a:r>
            <a:r>
              <a:rPr lang="en-US" dirty="0" smtClean="0"/>
              <a:t>levels. </a:t>
            </a:r>
            <a:r>
              <a:rPr lang="en-US" dirty="0"/>
              <a:t>H</a:t>
            </a:r>
            <a:r>
              <a:rPr lang="en-US" dirty="0" smtClean="0"/>
              <a:t>igher the level </a:t>
            </a:r>
            <a:r>
              <a:rPr lang="en-US" dirty="0"/>
              <a:t>of </a:t>
            </a:r>
            <a:r>
              <a:rPr lang="en-US" dirty="0" smtClean="0"/>
              <a:t>Nox, house </a:t>
            </a:r>
            <a:r>
              <a:rPr lang="en-US" dirty="0"/>
              <a:t>prices decrease </a:t>
            </a:r>
            <a:r>
              <a:rPr lang="en-US" dirty="0" smtClean="0"/>
              <a:t>to </a:t>
            </a:r>
            <a:r>
              <a:rPr lang="en-US" dirty="0"/>
              <a:t>a greater </a:t>
            </a:r>
            <a:r>
              <a:rPr lang="en-US" dirty="0" smtClean="0"/>
              <a:t>extent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As the distance to main employment center increases, the house price decreases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House prices decreases as the Lower-status population increases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House prices increases to certain extent with increase in % of Bk and if house is nearer to Charles River.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73" y="4037720"/>
            <a:ext cx="6619008" cy="1450757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2" y="348948"/>
            <a:ext cx="10203873" cy="37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8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r>
              <a:rPr lang="en-US" dirty="0"/>
              <a:t>, D. and Rubinfeld, D.L. (1978) Hedonic prices and the demand for clean air. J. Environ. Economics and Management 5 , 81–102.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Regression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Interpretation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Residual </a:t>
            </a:r>
            <a:r>
              <a:rPr lang="en-US" dirty="0" smtClean="0"/>
              <a:t>Plots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18" y="1849582"/>
            <a:ext cx="5080000" cy="38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This data set </a:t>
            </a:r>
            <a:r>
              <a:rPr lang="en-US" dirty="0"/>
              <a:t>to be analyzed were collected by Harrison and Rubinfeld </a:t>
            </a:r>
            <a:r>
              <a:rPr lang="en-US" dirty="0" smtClean="0"/>
              <a:t>of </a:t>
            </a:r>
            <a:r>
              <a:rPr lang="en-US" dirty="0"/>
              <a:t>University of </a:t>
            </a:r>
            <a:r>
              <a:rPr lang="en-US" dirty="0" smtClean="0"/>
              <a:t>Michigan for </a:t>
            </a:r>
            <a:r>
              <a:rPr lang="en-US" dirty="0"/>
              <a:t>the purpose of discovering whether or not clean air influenced the </a:t>
            </a:r>
            <a:r>
              <a:rPr lang="en-US" dirty="0" smtClean="0"/>
              <a:t>value of </a:t>
            </a:r>
            <a:r>
              <a:rPr lang="en-US" dirty="0"/>
              <a:t>houses in </a:t>
            </a:r>
            <a:r>
              <a:rPr lang="en-US" dirty="0" smtClean="0"/>
              <a:t>Boston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Our analysis on the dataset seeks </a:t>
            </a:r>
            <a:r>
              <a:rPr lang="en-US" dirty="0"/>
              <a:t>to examine the influence of several neighborhood attributes on the prices of </a:t>
            </a:r>
            <a:r>
              <a:rPr lang="en-US" dirty="0" smtClean="0"/>
              <a:t>housing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specific </a:t>
            </a:r>
            <a:r>
              <a:rPr lang="en-US" dirty="0" smtClean="0"/>
              <a:t>attributes </a:t>
            </a:r>
            <a:r>
              <a:rPr lang="en-US" dirty="0"/>
              <a:t>to be considered are </a:t>
            </a:r>
            <a:r>
              <a:rPr lang="en-US" dirty="0" smtClean="0"/>
              <a:t>proximity </a:t>
            </a:r>
            <a:r>
              <a:rPr lang="en-US" dirty="0"/>
              <a:t>to the Charles River, distance to the main employment centers, pupil-teacher ratio in schools, and levels of </a:t>
            </a:r>
            <a:r>
              <a:rPr lang="en-US" dirty="0" smtClean="0"/>
              <a:t>crime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original study focused on air pollution using nitrogen oxide concentrations as an explanatory </a:t>
            </a:r>
            <a:r>
              <a:rPr lang="en-US" dirty="0" smtClean="0"/>
              <a:t>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Our analysis is to examines </a:t>
            </a:r>
            <a:r>
              <a:rPr lang="en-US" dirty="0"/>
              <a:t>whether or not there are other, better explanatory variables for the median value of houses in Boston</a:t>
            </a:r>
          </a:p>
        </p:txBody>
      </p:sp>
    </p:spTree>
    <p:extLst>
      <p:ext uri="{BB962C8B-B14F-4D97-AF65-F5344CB8AC3E}">
        <p14:creationId xmlns:p14="http://schemas.microsoft.com/office/powerpoint/2010/main" val="38399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253638"/>
              </p:ext>
            </p:extLst>
          </p:nvPr>
        </p:nvGraphicFramePr>
        <p:xfrm>
          <a:off x="1305994" y="1993039"/>
          <a:ext cx="7983478" cy="4087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1739"/>
                <a:gridCol w="3991739"/>
              </a:tblGrid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</a:t>
                      </a:r>
                      <a:r>
                        <a:rPr lang="en-US" sz="1400" dirty="0" smtClean="0">
                          <a:effectLst/>
                        </a:rPr>
                        <a:t>edian </a:t>
                      </a:r>
                      <a:r>
                        <a:rPr lang="en-US" sz="1400" dirty="0">
                          <a:effectLst/>
                        </a:rPr>
                        <a:t>value </a:t>
                      </a:r>
                      <a:r>
                        <a:rPr lang="en-US" sz="1400" dirty="0" smtClean="0">
                          <a:effectLst/>
                        </a:rPr>
                        <a:t>of owner-occupied homes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 </a:t>
                      </a:r>
                      <a:r>
                        <a:rPr lang="en-US" sz="1400" dirty="0">
                          <a:effectLst/>
                        </a:rPr>
                        <a:t>$1000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DISTANCE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Weighted</a:t>
                      </a:r>
                      <a:r>
                        <a:rPr lang="en-US" sz="1400" baseline="0" dirty="0" smtClean="0">
                          <a:effectLst/>
                        </a:rPr>
                        <a:t> mean of d</a:t>
                      </a:r>
                      <a:r>
                        <a:rPr lang="en-US" sz="1400" dirty="0" smtClean="0">
                          <a:effectLst/>
                        </a:rPr>
                        <a:t>istance to Boston </a:t>
                      </a:r>
                      <a:r>
                        <a:rPr lang="en-US" sz="1400" dirty="0">
                          <a:effectLst/>
                        </a:rPr>
                        <a:t>employment centers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 capita criminal rate by town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RADIAL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Index of accessibility </a:t>
                      </a:r>
                      <a:r>
                        <a:rPr lang="en-US" sz="1400" dirty="0">
                          <a:effectLst/>
                        </a:rPr>
                        <a:t>to radial highways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ZONED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Proportion</a:t>
                      </a:r>
                      <a:r>
                        <a:rPr lang="en-US" sz="1400" baseline="0" dirty="0" smtClean="0">
                          <a:effectLst/>
                        </a:rPr>
                        <a:t> of 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residual land zoned for lots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Proportion</a:t>
                      </a:r>
                      <a:r>
                        <a:rPr lang="en-US" sz="1400" baseline="0" dirty="0" smtClean="0">
                          <a:effectLst/>
                        </a:rPr>
                        <a:t> of </a:t>
                      </a:r>
                      <a:r>
                        <a:rPr lang="en-US" sz="1400" dirty="0" smtClean="0">
                          <a:effectLst/>
                        </a:rPr>
                        <a:t>non-retail </a:t>
                      </a:r>
                      <a:r>
                        <a:rPr lang="en-US" sz="1400" dirty="0">
                          <a:effectLst/>
                        </a:rPr>
                        <a:t>business acres per town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 tax/$10000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on Charles rives, 0 else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PTRATIO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Pupil/ Teacher ratio by town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Nitrogen oxide </a:t>
                      </a:r>
                      <a:r>
                        <a:rPr lang="en-US" sz="1400" dirty="0" smtClean="0">
                          <a:effectLst/>
                        </a:rPr>
                        <a:t>Concentration(Parts per million)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LSTAT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Lower-status </a:t>
                      </a:r>
                      <a:r>
                        <a:rPr lang="en-US" sz="1400" dirty="0" smtClean="0">
                          <a:effectLst/>
                        </a:rPr>
                        <a:t>of the population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8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owner-occupied units built before 1940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RM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 number of rooms per dwelling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Blacks by </a:t>
                      </a:r>
                      <a:r>
                        <a:rPr lang="en-US" sz="1400" dirty="0" smtClean="0">
                          <a:effectLst/>
                        </a:rPr>
                        <a:t>town. 1000(Bk-0.63)^2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MedV is our dependent variable and other 13 are Independent variables with 99% confidence Interval.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of </a:t>
            </a:r>
            <a:r>
              <a:rPr lang="en-US" dirty="0" smtClean="0"/>
              <a:t>our </a:t>
            </a:r>
            <a:r>
              <a:rPr lang="en-US" dirty="0"/>
              <a:t>analysis is to </a:t>
            </a:r>
            <a:r>
              <a:rPr lang="en-US" dirty="0" smtClean="0"/>
              <a:t>find </a:t>
            </a:r>
            <a:r>
              <a:rPr lang="en-US" dirty="0"/>
              <a:t>a regression model that best explains the variation in medv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</a:t>
            </a:r>
            <a:r>
              <a:rPr lang="en-US" dirty="0"/>
              <a:t>1</a:t>
            </a:r>
            <a:r>
              <a:rPr lang="en-US" dirty="0" smtClean="0"/>
              <a:t>: Multiple regression was conducted on the data set using </a:t>
            </a:r>
            <a:r>
              <a:rPr lang="en-US" dirty="0"/>
              <a:t>the transformations as appropriate, with 13 </a:t>
            </a:r>
            <a:r>
              <a:rPr lang="en-US" dirty="0" smtClean="0"/>
              <a:t>independent variables. Some </a:t>
            </a:r>
            <a:r>
              <a:rPr lang="en-US" dirty="0"/>
              <a:t>independent </a:t>
            </a:r>
            <a:r>
              <a:rPr lang="en-US" dirty="0" smtClean="0"/>
              <a:t>variables which were not significant were removed in the regression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</a:t>
            </a:r>
            <a:r>
              <a:rPr lang="en-US" dirty="0"/>
              <a:t>R</a:t>
            </a:r>
            <a:r>
              <a:rPr lang="en-US" dirty="0" smtClean="0"/>
              <a:t>esidual </a:t>
            </a:r>
            <a:r>
              <a:rPr lang="en-US" dirty="0"/>
              <a:t>analysis </a:t>
            </a:r>
            <a:r>
              <a:rPr lang="en-US" dirty="0" smtClean="0"/>
              <a:t>using </a:t>
            </a:r>
            <a:r>
              <a:rPr lang="en-US" smtClean="0"/>
              <a:t>scatterplots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 dirty="0"/>
              <a:t>the model thus obtained, </a:t>
            </a:r>
            <a:r>
              <a:rPr lang="en-US" dirty="0" smtClean="0"/>
              <a:t>inferences </a:t>
            </a:r>
            <a:r>
              <a:rPr lang="en-US" dirty="0"/>
              <a:t>can be drawn about the data and conclusions can be made about the most important factors that explain the variation in housing prices.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Regression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255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VIF analysis – Radial Highways(9.02)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CP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P-Value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Finally left with 7 independent variables- CHAS, NOX, Rooms, Distance, </a:t>
            </a:r>
            <a:r>
              <a:rPr lang="en-US" dirty="0" err="1" smtClean="0"/>
              <a:t>PTRatio</a:t>
            </a:r>
            <a:r>
              <a:rPr lang="en-US" dirty="0" smtClean="0"/>
              <a:t>, Bk, Lstat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Regression equation</a:t>
            </a:r>
          </a:p>
          <a:p>
            <a:pPr marL="0" indent="0">
              <a:buNone/>
            </a:pPr>
            <a:r>
              <a:rPr lang="en-US" dirty="0" smtClean="0"/>
              <a:t>MedV  </a:t>
            </a:r>
            <a:r>
              <a:rPr lang="en-US" dirty="0"/>
              <a:t>=16.4264 +2.76749 * CHAS - 11.5252* NOX+ 5.4698* rooms-0.98295* distance-0.842* PTRation+ 0.0115* Bk- 0.54799* </a:t>
            </a:r>
            <a:r>
              <a:rPr lang="en-US" dirty="0" smtClean="0"/>
              <a:t>LSTAT</a:t>
            </a:r>
          </a:p>
          <a:p>
            <a:pPr marL="0" indent="0">
              <a:buNone/>
            </a:pPr>
            <a:r>
              <a:rPr lang="en-US" dirty="0" smtClean="0"/>
              <a:t>Where median house value is in $1000 &amp; Nitrogen oxide concentration is in PPM.  Distance in miles.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44786"/>
              </p:ext>
            </p:extLst>
          </p:nvPr>
        </p:nvGraphicFramePr>
        <p:xfrm>
          <a:off x="2576947" y="2660073"/>
          <a:ext cx="6103916" cy="136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551"/>
                <a:gridCol w="1036158"/>
                <a:gridCol w="904284"/>
                <a:gridCol w="904284"/>
                <a:gridCol w="1130355"/>
                <a:gridCol w="904284"/>
              </a:tblGrid>
              <a:tr h="455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455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</a:t>
                      </a:r>
                      <a:r>
                        <a:rPr lang="en-US" sz="1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significant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CRIME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455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P-value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224852"/>
            <a:ext cx="11722308" cy="6026045"/>
          </a:xfrm>
        </p:spPr>
      </p:pic>
    </p:spTree>
    <p:extLst>
      <p:ext uri="{BB962C8B-B14F-4D97-AF65-F5344CB8AC3E}">
        <p14:creationId xmlns:p14="http://schemas.microsoft.com/office/powerpoint/2010/main" val="17218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Correlation of Determination(R^2): </a:t>
            </a:r>
            <a:r>
              <a:rPr lang="en-US" sz="1600" dirty="0" smtClean="0"/>
              <a:t>0.7279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72.79% of the variation of the house prices are explained by variation in the variables NOX,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CHAS, Rooms, Distance, PTRation, Bk, LStat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Correlation Coefficient (Multiple R): 0.8532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The </a:t>
            </a:r>
            <a:r>
              <a:rPr lang="en-US" sz="1600" dirty="0"/>
              <a:t>average number of rooms is positively correlated with house </a:t>
            </a:r>
            <a:r>
              <a:rPr lang="en-US" sz="1600" dirty="0" smtClean="0"/>
              <a:t>price</a:t>
            </a:r>
          </a:p>
          <a:p>
            <a:pPr marL="0" indent="0">
              <a:buNone/>
            </a:pPr>
            <a:r>
              <a:rPr lang="en-US" sz="1600" dirty="0" smtClean="0"/>
              <a:t>            There </a:t>
            </a:r>
            <a:r>
              <a:rPr lang="en-US" sz="1600" dirty="0"/>
              <a:t>is also a positive correlation if the house is next to the Charles </a:t>
            </a:r>
            <a:r>
              <a:rPr lang="en-US" sz="1600" dirty="0" smtClean="0"/>
              <a:t>River.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Negative </a:t>
            </a:r>
            <a:r>
              <a:rPr lang="en-US" sz="1600" dirty="0"/>
              <a:t>correlations with </a:t>
            </a:r>
            <a:r>
              <a:rPr lang="en-US" sz="1600" dirty="0" smtClean="0"/>
              <a:t>pupil-teacher ratios</a:t>
            </a:r>
          </a:p>
          <a:p>
            <a:pPr marL="0" indent="0" algn="ctr">
              <a:buNone/>
            </a:pPr>
            <a:r>
              <a:rPr lang="en-US" sz="1600" dirty="0" smtClean="0"/>
              <a:t>    Distance </a:t>
            </a:r>
            <a:r>
              <a:rPr lang="en-US" sz="1600" dirty="0"/>
              <a:t>to the main employment centers and nitrogen oxide levels </a:t>
            </a:r>
            <a:r>
              <a:rPr lang="en-US" sz="1600" dirty="0" smtClean="0"/>
              <a:t>significantly influence </a:t>
            </a:r>
            <a:r>
              <a:rPr lang="en-US" sz="1600" dirty="0"/>
              <a:t>the </a:t>
            </a:r>
            <a:r>
              <a:rPr lang="en-US" sz="1600" dirty="0" smtClean="0"/>
              <a:t>      house prices. There is </a:t>
            </a:r>
            <a:r>
              <a:rPr lang="en-US" sz="1600" dirty="0"/>
              <a:t>Negative correlations </a:t>
            </a:r>
            <a:r>
              <a:rPr lang="en-US" sz="1600" dirty="0" smtClean="0"/>
              <a:t> with both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Adjusted R^2: 0.7236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72.36% </a:t>
            </a:r>
            <a:r>
              <a:rPr lang="en-US" sz="1600" dirty="0"/>
              <a:t>of the variation of the house prices are explained by variation in the variables NOX,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   </a:t>
            </a:r>
            <a:r>
              <a:rPr lang="en-US" sz="1600" dirty="0"/>
              <a:t>CHAS, Rooms, Distance, PTRation, Bk, LStat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6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Residual Plots-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</a:t>
            </a:r>
            <a:r>
              <a:rPr lang="en-US" dirty="0" smtClean="0"/>
              <a:t>uadratic pattern in residual plot of rooms and exponential patterns in plots of distance and Lstat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Added Room^2, ln(Distance) &amp;ln(</a:t>
            </a:r>
            <a:r>
              <a:rPr lang="en-US" dirty="0" err="1" smtClean="0"/>
              <a:t>Lstat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Result: Better residual plots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60449"/>
              </p:ext>
            </p:extLst>
          </p:nvPr>
        </p:nvGraphicFramePr>
        <p:xfrm>
          <a:off x="9826337" y="476654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Acrobat Document" showAsIcon="1" r:id="rId3" imgW="914400" imgH="771480" progId="AcroExch.Document.DC">
                  <p:link updateAutomatic="1"/>
                </p:oleObj>
              </mc:Choice>
              <mc:Fallback>
                <p:oleObj name="Acrobat Document" showAsIcon="1" r:id="rId3" imgW="914400" imgH="77148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6337" y="476654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5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1532</TotalTime>
  <Words>803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Times New Roman</vt:lpstr>
      <vt:lpstr>Wingdings</vt:lpstr>
      <vt:lpstr>Retrospect</vt:lpstr>
      <vt:lpstr>C:\Users\Admin\Desktop\Project\residuals before mod pdf.pdf</vt:lpstr>
      <vt:lpstr>C:\Users\Admin\Desktop\Project\residualspdf.pdf</vt:lpstr>
      <vt:lpstr>Housing Values in suburbs of Boston</vt:lpstr>
      <vt:lpstr>Agenda</vt:lpstr>
      <vt:lpstr>Introduction</vt:lpstr>
      <vt:lpstr>Understanding the Data</vt:lpstr>
      <vt:lpstr>Overview</vt:lpstr>
      <vt:lpstr>Step 1: Regression process</vt:lpstr>
      <vt:lpstr>PowerPoint Presentation</vt:lpstr>
      <vt:lpstr>Interpretation of Results</vt:lpstr>
      <vt:lpstr>Step 2: Residual Plots- Observations</vt:lpstr>
      <vt:lpstr>PowerPoint Presentation</vt:lpstr>
      <vt:lpstr>New Regression Equation</vt:lpstr>
      <vt:lpstr>Conclusion:</vt:lpstr>
      <vt:lpstr>Thank You!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84</cp:revision>
  <dcterms:created xsi:type="dcterms:W3CDTF">2016-04-04T19:04:36Z</dcterms:created>
  <dcterms:modified xsi:type="dcterms:W3CDTF">2016-04-08T00:15:17Z</dcterms:modified>
</cp:coreProperties>
</file>