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 id="262"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D2A44C-61AE-4848-8F4C-BA034EAC692A}">
          <p14:sldIdLst>
            <p14:sldId id="256"/>
            <p14:sldId id="257"/>
            <p14:sldId id="258"/>
            <p14:sldId id="260"/>
            <p14:sldId id="263"/>
            <p14:sldId id="261"/>
            <p14:sldId id="262"/>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548" autoAdjust="0"/>
    <p:restoredTop sz="94660"/>
  </p:normalViewPr>
  <p:slideViewPr>
    <p:cSldViewPr snapToGrid="0">
      <p:cViewPr varScale="1">
        <p:scale>
          <a:sx n="78" d="100"/>
          <a:sy n="78" d="100"/>
        </p:scale>
        <p:origin x="101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1BD9-A96F-F49E-BD90-381DAA5DC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5C5515-4C0C-FFA6-7995-4413AEEFB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1F7CF-166D-DB4D-A003-37A9AAF7CF22}"/>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5" name="Footer Placeholder 4">
            <a:extLst>
              <a:ext uri="{FF2B5EF4-FFF2-40B4-BE49-F238E27FC236}">
                <a16:creationId xmlns:a16="http://schemas.microsoft.com/office/drawing/2014/main" id="{F9B314EB-01D5-5664-3D17-FA187BB9A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E2934-3E29-3ACB-F29B-1F40FE999C6E}"/>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163246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37C7-F220-1A5E-ED0A-C228E91E19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1659B1-BF02-99BE-55F0-C29641914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047A4-4182-40EE-38D8-B651CD6C775B}"/>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5" name="Footer Placeholder 4">
            <a:extLst>
              <a:ext uri="{FF2B5EF4-FFF2-40B4-BE49-F238E27FC236}">
                <a16:creationId xmlns:a16="http://schemas.microsoft.com/office/drawing/2014/main" id="{024AF519-DEF9-36A7-FA8B-D98B8214C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57F98-4A57-74A4-DEC9-216681E8B2C0}"/>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146868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A1FDA2-44CD-C60D-38A7-CE63A64955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97FC9-B718-FF94-07E3-93003F22B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0A200-275B-2879-4BE1-D9A523EE16B2}"/>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5" name="Footer Placeholder 4">
            <a:extLst>
              <a:ext uri="{FF2B5EF4-FFF2-40B4-BE49-F238E27FC236}">
                <a16:creationId xmlns:a16="http://schemas.microsoft.com/office/drawing/2014/main" id="{10122EBA-93B2-1132-1F1B-FF78D6E09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A26B3-76CF-DDF7-5BC5-3C7CF3AFA780}"/>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350536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514A-0547-9046-0417-C89E729E4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F990E-5D9C-9583-5DA5-89244FC9E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A395C-7731-E52D-B356-BCA9895DFB56}"/>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5" name="Footer Placeholder 4">
            <a:extLst>
              <a:ext uri="{FF2B5EF4-FFF2-40B4-BE49-F238E27FC236}">
                <a16:creationId xmlns:a16="http://schemas.microsoft.com/office/drawing/2014/main" id="{2C2F5632-B0E2-5684-307D-351343BEE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E9F34-005F-4453-E0C7-A0CC81B140A9}"/>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312792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A89-8F71-FC65-4A32-0FBC8D4B20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4C1EE-C3F9-0020-9F85-63FBDFC80F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C38960-4766-26D4-81F8-F9B959BBD239}"/>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5" name="Footer Placeholder 4">
            <a:extLst>
              <a:ext uri="{FF2B5EF4-FFF2-40B4-BE49-F238E27FC236}">
                <a16:creationId xmlns:a16="http://schemas.microsoft.com/office/drawing/2014/main" id="{13F16191-3175-7E55-2834-6E6392C0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5F330-886A-D8D3-3E57-5B3BC3F8E2FF}"/>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388281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D3E6-7F34-9202-863C-7C18C53E2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75821-E247-318D-0CC3-0285971F4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A11FE-C34B-98CE-9FF9-B3CFA5FC6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A18E3-6CA4-E8CD-346E-7B60DE0536BF}"/>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6" name="Footer Placeholder 5">
            <a:extLst>
              <a:ext uri="{FF2B5EF4-FFF2-40B4-BE49-F238E27FC236}">
                <a16:creationId xmlns:a16="http://schemas.microsoft.com/office/drawing/2014/main" id="{49216E78-ADFF-D006-78F0-D2A74071F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90450-22C5-E836-4610-84B155FF5BB8}"/>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211688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4EA6-3E13-9AD1-F2DD-847EC88B5B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61EC3C-6F70-3A8A-1374-1536327C0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AF0F4-CD0C-92D0-A3BC-01167D5D1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C3F077-70DC-4705-D2A5-5100D4D1F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3B42D-0721-FBF8-3DD5-ADA55AD1A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9CDBC-DEFF-3705-4CB6-C4882FC9E94C}"/>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8" name="Footer Placeholder 7">
            <a:extLst>
              <a:ext uri="{FF2B5EF4-FFF2-40B4-BE49-F238E27FC236}">
                <a16:creationId xmlns:a16="http://schemas.microsoft.com/office/drawing/2014/main" id="{03E6BA85-3F36-868A-1BC3-8D1548CE4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E2637-3E65-C1E4-AB04-84A14CCB1909}"/>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399243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963E-DCD8-4C81-7DDF-D135058294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0A42B-78C2-C527-A87C-985F735B9FCA}"/>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4" name="Footer Placeholder 3">
            <a:extLst>
              <a:ext uri="{FF2B5EF4-FFF2-40B4-BE49-F238E27FC236}">
                <a16:creationId xmlns:a16="http://schemas.microsoft.com/office/drawing/2014/main" id="{4784E76C-7CB0-3842-AFA0-84D431F67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9AB75F-27C0-B3EE-A7BA-3AB0381EA61C}"/>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238948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1E8AA-BF8E-BE77-E7DE-A14321322296}"/>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3" name="Footer Placeholder 2">
            <a:extLst>
              <a:ext uri="{FF2B5EF4-FFF2-40B4-BE49-F238E27FC236}">
                <a16:creationId xmlns:a16="http://schemas.microsoft.com/office/drawing/2014/main" id="{DDA8D732-C168-C19B-E0D2-FF5AFA554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A6D2C8-83B4-9C6E-9FC6-3A7BC16D8203}"/>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145926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6CB-6C73-D28E-B8CA-845189793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9D26A-9099-D171-3629-643E85DFA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73D405-2BDB-DADD-D7BF-0C358A481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CAC00-0F30-3A1D-61FC-ECD977CE1422}"/>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6" name="Footer Placeholder 5">
            <a:extLst>
              <a:ext uri="{FF2B5EF4-FFF2-40B4-BE49-F238E27FC236}">
                <a16:creationId xmlns:a16="http://schemas.microsoft.com/office/drawing/2014/main" id="{6A27A70A-CA39-0BA0-541F-E02021D1C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7C187-1563-9EB2-9423-2242F58EAA03}"/>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150574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B079-B2B1-0039-4428-68C4AB250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65BD3-8211-AE2B-D436-A17F67B17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AB7467-0E3B-275E-CD8D-7D899DCF9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2B96A-363A-E717-861D-36F14058FDA1}"/>
              </a:ext>
            </a:extLst>
          </p:cNvPr>
          <p:cNvSpPr>
            <a:spLocks noGrp="1"/>
          </p:cNvSpPr>
          <p:nvPr>
            <p:ph type="dt" sz="half" idx="10"/>
          </p:nvPr>
        </p:nvSpPr>
        <p:spPr/>
        <p:txBody>
          <a:bodyPr/>
          <a:lstStyle/>
          <a:p>
            <a:fld id="{8D970AC3-9D8D-4370-B5A9-A519B04C03E1}" type="datetimeFigureOut">
              <a:rPr lang="en-US" smtClean="0"/>
              <a:t>4/24/2024</a:t>
            </a:fld>
            <a:endParaRPr lang="en-US"/>
          </a:p>
        </p:txBody>
      </p:sp>
      <p:sp>
        <p:nvSpPr>
          <p:cNvPr id="6" name="Footer Placeholder 5">
            <a:extLst>
              <a:ext uri="{FF2B5EF4-FFF2-40B4-BE49-F238E27FC236}">
                <a16:creationId xmlns:a16="http://schemas.microsoft.com/office/drawing/2014/main" id="{B4CBE5CC-41C5-5EA1-7814-6B6EC7141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851E1-409A-C2C7-5286-E6A3BF3C156C}"/>
              </a:ext>
            </a:extLst>
          </p:cNvPr>
          <p:cNvSpPr>
            <a:spLocks noGrp="1"/>
          </p:cNvSpPr>
          <p:nvPr>
            <p:ph type="sldNum" sz="quarter" idx="12"/>
          </p:nvPr>
        </p:nvSpPr>
        <p:spPr/>
        <p:txBody>
          <a:bodyPr/>
          <a:lstStyle/>
          <a:p>
            <a:fld id="{3CEA6495-E743-4578-9716-C5E34B7EEE28}" type="slidenum">
              <a:rPr lang="en-US" smtClean="0"/>
              <a:t>‹#›</a:t>
            </a:fld>
            <a:endParaRPr lang="en-US"/>
          </a:p>
        </p:txBody>
      </p:sp>
    </p:spTree>
    <p:extLst>
      <p:ext uri="{BB962C8B-B14F-4D97-AF65-F5344CB8AC3E}">
        <p14:creationId xmlns:p14="http://schemas.microsoft.com/office/powerpoint/2010/main" val="334368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687B8-6D19-77B6-9729-C17CB2BB8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72B8C0-44C5-3201-3A73-2F4412492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9D1FC-ED08-5F60-886C-39A5F9BAD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970AC3-9D8D-4370-B5A9-A519B04C03E1}" type="datetimeFigureOut">
              <a:rPr lang="en-US" smtClean="0"/>
              <a:t>4/24/2024</a:t>
            </a:fld>
            <a:endParaRPr lang="en-US"/>
          </a:p>
        </p:txBody>
      </p:sp>
      <p:sp>
        <p:nvSpPr>
          <p:cNvPr id="5" name="Footer Placeholder 4">
            <a:extLst>
              <a:ext uri="{FF2B5EF4-FFF2-40B4-BE49-F238E27FC236}">
                <a16:creationId xmlns:a16="http://schemas.microsoft.com/office/drawing/2014/main" id="{412BEE04-F80F-C6BC-2186-4B20B2816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206E34-5984-43D7-D9BC-75A83B329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EA6495-E743-4578-9716-C5E34B7EEE28}" type="slidenum">
              <a:rPr lang="en-US" smtClean="0"/>
              <a:t>‹#›</a:t>
            </a:fld>
            <a:endParaRPr lang="en-US"/>
          </a:p>
        </p:txBody>
      </p:sp>
    </p:spTree>
    <p:extLst>
      <p:ext uri="{BB962C8B-B14F-4D97-AF65-F5344CB8AC3E}">
        <p14:creationId xmlns:p14="http://schemas.microsoft.com/office/powerpoint/2010/main" val="38108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3E94F2-C6DA-D1E3-9987-917C1297197F}"/>
              </a:ext>
            </a:extLst>
          </p:cNvPr>
          <p:cNvSpPr>
            <a:spLocks noGrp="1"/>
          </p:cNvSpPr>
          <p:nvPr>
            <p:ph type="ctrTitle"/>
          </p:nvPr>
        </p:nvSpPr>
        <p:spPr>
          <a:xfrm>
            <a:off x="1367492" y="436421"/>
            <a:ext cx="5853227" cy="2992576"/>
          </a:xfrm>
        </p:spPr>
        <p:txBody>
          <a:bodyPr vert="horz" lIns="91440" tIns="45720" rIns="91440" bIns="45720" rtlCol="0" anchor="t">
            <a:normAutofit/>
          </a:bodyPr>
          <a:lstStyle/>
          <a:p>
            <a:r>
              <a:rPr lang="en-US" sz="4800" b="0" i="0" kern="1200" dirty="0">
                <a:solidFill>
                  <a:srgbClr val="FFFFFF"/>
                </a:solidFill>
                <a:effectLst/>
                <a:latin typeface="+mj-lt"/>
                <a:ea typeface="+mj-ea"/>
                <a:cs typeface="+mj-cs"/>
              </a:rPr>
              <a:t>Forensic Intelligence</a:t>
            </a:r>
            <a:br>
              <a:rPr lang="en-US" sz="4800" b="0" i="0" kern="1200" dirty="0">
                <a:solidFill>
                  <a:srgbClr val="FFFFFF"/>
                </a:solidFill>
                <a:effectLst/>
                <a:latin typeface="+mj-lt"/>
                <a:ea typeface="+mj-ea"/>
                <a:cs typeface="+mj-cs"/>
              </a:rPr>
            </a:br>
            <a:r>
              <a:rPr lang="en-US" sz="2800" b="0" i="0" kern="1200" dirty="0">
                <a:solidFill>
                  <a:srgbClr val="FFFFFF"/>
                </a:solidFill>
                <a:effectLst/>
                <a:latin typeface="+mj-lt"/>
                <a:ea typeface="+mj-ea"/>
                <a:cs typeface="+mj-cs"/>
              </a:rPr>
              <a:t>Unveiling Patterns and Trends</a:t>
            </a:r>
            <a:endParaRPr lang="en-US" sz="28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DF3E782F-0365-782E-F749-8155C5690003}"/>
              </a:ext>
            </a:extLst>
          </p:cNvPr>
          <p:cNvSpPr>
            <a:spLocks noGrp="1"/>
          </p:cNvSpPr>
          <p:nvPr>
            <p:ph type="subTitle" idx="1"/>
          </p:nvPr>
        </p:nvSpPr>
        <p:spPr>
          <a:xfrm>
            <a:off x="-1986336" y="3240851"/>
            <a:ext cx="5091282" cy="1248274"/>
          </a:xfrm>
        </p:spPr>
        <p:txBody>
          <a:bodyPr vert="horz" lIns="91440" tIns="45720" rIns="91440" bIns="45720" rtlCol="0" anchor="b">
            <a:normAutofit/>
          </a:bodyPr>
          <a:lstStyle/>
          <a:p>
            <a:pPr algn="l"/>
            <a:br>
              <a:rPr lang="en-US" sz="1600" b="0" i="0" dirty="0">
                <a:solidFill>
                  <a:srgbClr val="FFFFFF"/>
                </a:solidFill>
                <a:effectLst/>
              </a:rPr>
            </a:br>
            <a:r>
              <a:rPr lang="en-US" sz="1600" b="0" i="0" dirty="0">
                <a:solidFill>
                  <a:srgbClr val="FFFFFF"/>
                </a:solidFill>
                <a:effectLst/>
              </a:rPr>
              <a:t>                                                                               </a:t>
            </a:r>
          </a:p>
        </p:txBody>
      </p:sp>
      <p:sp>
        <p:nvSpPr>
          <p:cNvPr id="4" name="Title 1">
            <a:extLst>
              <a:ext uri="{FF2B5EF4-FFF2-40B4-BE49-F238E27FC236}">
                <a16:creationId xmlns:a16="http://schemas.microsoft.com/office/drawing/2014/main" id="{C939DDEA-6A01-0807-8D0E-96E687D04A99}"/>
              </a:ext>
            </a:extLst>
          </p:cNvPr>
          <p:cNvSpPr txBox="1">
            <a:spLocks/>
          </p:cNvSpPr>
          <p:nvPr/>
        </p:nvSpPr>
        <p:spPr>
          <a:xfrm>
            <a:off x="661409" y="3694176"/>
            <a:ext cx="5434591" cy="171299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rgbClr val="FFFFFF"/>
                </a:solidFill>
              </a:rPr>
              <a:t>Team Members:</a:t>
            </a:r>
            <a:br>
              <a:rPr lang="en-US" sz="2400" dirty="0">
                <a:solidFill>
                  <a:srgbClr val="FFFFFF"/>
                </a:solidFill>
              </a:rPr>
            </a:br>
            <a:r>
              <a:rPr lang="en-US" sz="2400" dirty="0">
                <a:solidFill>
                  <a:srgbClr val="FFFFFF"/>
                </a:solidFill>
              </a:rPr>
              <a:t>Advika Kairamkonda</a:t>
            </a:r>
            <a:br>
              <a:rPr lang="en-US" sz="2400" dirty="0">
                <a:solidFill>
                  <a:srgbClr val="FFFFFF"/>
                </a:solidFill>
              </a:rPr>
            </a:br>
            <a:r>
              <a:rPr lang="en-US" sz="2400" dirty="0">
                <a:solidFill>
                  <a:srgbClr val="FFFFFF"/>
                </a:solidFill>
              </a:rPr>
              <a:t>Apoorva Reddy </a:t>
            </a:r>
            <a:r>
              <a:rPr lang="en-US" sz="2400" dirty="0" err="1">
                <a:solidFill>
                  <a:srgbClr val="FFFFFF"/>
                </a:solidFill>
              </a:rPr>
              <a:t>Nanabolu</a:t>
            </a:r>
            <a:endParaRPr lang="en-US" sz="2400" dirty="0">
              <a:solidFill>
                <a:srgbClr val="FFFFFF"/>
              </a:solidFill>
            </a:endParaRPr>
          </a:p>
        </p:txBody>
      </p:sp>
      <p:pic>
        <p:nvPicPr>
          <p:cNvPr id="2052" name="Picture 4" descr="What is DFM Statistical Analysis?">
            <a:extLst>
              <a:ext uri="{FF2B5EF4-FFF2-40B4-BE49-F238E27FC236}">
                <a16:creationId xmlns:a16="http://schemas.microsoft.com/office/drawing/2014/main" id="{BC3387A6-8CC3-B9B5-C1FA-D93EC3BDD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360" y="1581912"/>
            <a:ext cx="3941162" cy="26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4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B3AED-2185-749E-A2CB-051029DEB46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OJECTIVES</a:t>
            </a:r>
          </a:p>
        </p:txBody>
      </p:sp>
      <p:sp>
        <p:nvSpPr>
          <p:cNvPr id="3" name="Content Placeholder 2">
            <a:extLst>
              <a:ext uri="{FF2B5EF4-FFF2-40B4-BE49-F238E27FC236}">
                <a16:creationId xmlns:a16="http://schemas.microsoft.com/office/drawing/2014/main" id="{22FED168-FBF9-BA49-B46C-F63FAF3F8EA8}"/>
              </a:ext>
            </a:extLst>
          </p:cNvPr>
          <p:cNvSpPr>
            <a:spLocks noGrp="1"/>
          </p:cNvSpPr>
          <p:nvPr>
            <p:ph idx="1"/>
          </p:nvPr>
        </p:nvSpPr>
        <p:spPr>
          <a:xfrm>
            <a:off x="4810259" y="649480"/>
            <a:ext cx="6555347" cy="5546047"/>
          </a:xfrm>
        </p:spPr>
        <p:txBody>
          <a:bodyPr anchor="ctr">
            <a:normAutofit/>
          </a:bodyPr>
          <a:lstStyle/>
          <a:p>
            <a:r>
              <a:rPr lang="en-US" sz="1700" b="1" i="0" dirty="0">
                <a:effectLst/>
                <a:latin typeface="lato" panose="020F0502020204030203" pitchFamily="34" charset="0"/>
              </a:rPr>
              <a:t>Developing Predictive Models</a:t>
            </a:r>
            <a:r>
              <a:rPr lang="en-US" sz="1700" b="0" i="0" dirty="0">
                <a:effectLst/>
                <a:latin typeface="lato" panose="020F0502020204030203" pitchFamily="34" charset="0"/>
              </a:rPr>
              <a:t>: Build machine learning models capable of accurately predicting criminal activity based on diverse features such as location, time, and demographics.</a:t>
            </a:r>
          </a:p>
          <a:p>
            <a:r>
              <a:rPr lang="en-US" sz="1700" b="1" i="0" dirty="0">
                <a:effectLst/>
                <a:latin typeface="lato" panose="020F0502020204030203" pitchFamily="34" charset="0"/>
              </a:rPr>
              <a:t>Optimizing Resource Allocation</a:t>
            </a:r>
            <a:r>
              <a:rPr lang="en-US" sz="1700" b="0" i="0" dirty="0">
                <a:effectLst/>
                <a:latin typeface="lato" panose="020F0502020204030203" pitchFamily="34" charset="0"/>
              </a:rPr>
              <a:t>: Utilize predictive model insights to strategically deploy law enforcement resources, focusing efforts on high-risk areas and times to enhance crime prevention strategies effectively.</a:t>
            </a:r>
          </a:p>
          <a:p>
            <a:r>
              <a:rPr lang="en-US" sz="1700" b="1" i="0" dirty="0">
                <a:effectLst/>
                <a:latin typeface="lato" panose="020F0502020204030203" pitchFamily="34" charset="0"/>
              </a:rPr>
              <a:t>Evaluating Model Performance</a:t>
            </a:r>
            <a:r>
              <a:rPr lang="en-US" sz="1700" b="0" i="0" dirty="0">
                <a:effectLst/>
                <a:latin typeface="lato" panose="020F0502020204030203" pitchFamily="34" charset="0"/>
              </a:rPr>
              <a:t>: Assess predictive model effectiveness using real-world data, comparing performance metrics to ensure reliability and inform decision-making for deploying the most effective crime prediction tools.</a:t>
            </a:r>
          </a:p>
          <a:p>
            <a:r>
              <a:rPr lang="en-US" sz="1700" b="1" i="0" dirty="0">
                <a:effectLst/>
                <a:latin typeface="lato" panose="020F0502020204030203" pitchFamily="34" charset="0"/>
              </a:rPr>
              <a:t>Identifying Crime Hotspots</a:t>
            </a:r>
            <a:r>
              <a:rPr lang="en-US" sz="1700" b="0" i="0" dirty="0">
                <a:effectLst/>
                <a:latin typeface="lato" panose="020F0502020204030203" pitchFamily="34" charset="0"/>
              </a:rPr>
              <a:t>: Utilize predictive models to identify hotspots of criminal activity, enabling law enforcement agencies to prioritize patrols, surveillance, and intervention measures in areas most at risk.</a:t>
            </a:r>
          </a:p>
          <a:p>
            <a:r>
              <a:rPr lang="en-US" sz="1700" b="1" i="0" dirty="0">
                <a:effectLst/>
                <a:latin typeface="lato" panose="020F0502020204030203" pitchFamily="34" charset="0"/>
              </a:rPr>
              <a:t>Analyzing Crime Patterns</a:t>
            </a:r>
            <a:r>
              <a:rPr lang="en-US" sz="1700" b="0" i="0" dirty="0">
                <a:effectLst/>
                <a:latin typeface="lato" panose="020F0502020204030203" pitchFamily="34" charset="0"/>
              </a:rPr>
              <a:t>: Gain a deeper understanding of crime patterns by analyzing historical data and extracting meaningful insights.</a:t>
            </a:r>
            <a:endParaRPr lang="en-US" sz="1700" dirty="0"/>
          </a:p>
        </p:txBody>
      </p:sp>
    </p:spTree>
    <p:extLst>
      <p:ext uri="{BB962C8B-B14F-4D97-AF65-F5344CB8AC3E}">
        <p14:creationId xmlns:p14="http://schemas.microsoft.com/office/powerpoint/2010/main" val="141143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9D26-88E6-BFF5-E9C5-62AE05EAB8DF}"/>
              </a:ext>
            </a:extLst>
          </p:cNvPr>
          <p:cNvSpPr>
            <a:spLocks noGrp="1"/>
          </p:cNvSpPr>
          <p:nvPr>
            <p:ph type="title"/>
          </p:nvPr>
        </p:nvSpPr>
        <p:spPr>
          <a:xfrm>
            <a:off x="466722" y="586855"/>
            <a:ext cx="3201366" cy="3387497"/>
          </a:xfrm>
        </p:spPr>
        <p:txBody>
          <a:bodyPr anchor="b">
            <a:normAutofit/>
          </a:bodyPr>
          <a:lstStyle/>
          <a:p>
            <a:pPr algn="r"/>
            <a:r>
              <a:rPr lang="en-US" sz="3400">
                <a:solidFill>
                  <a:srgbClr val="FFFFFF"/>
                </a:solidFill>
              </a:rPr>
              <a:t>REQUIREMENTS</a:t>
            </a:r>
          </a:p>
        </p:txBody>
      </p:sp>
      <p:sp>
        <p:nvSpPr>
          <p:cNvPr id="3" name="Content Placeholder 2">
            <a:extLst>
              <a:ext uri="{FF2B5EF4-FFF2-40B4-BE49-F238E27FC236}">
                <a16:creationId xmlns:a16="http://schemas.microsoft.com/office/drawing/2014/main" id="{6F09F5E4-8365-4F92-B190-87E2AC32C54B}"/>
              </a:ext>
            </a:extLst>
          </p:cNvPr>
          <p:cNvSpPr>
            <a:spLocks noGrp="1"/>
          </p:cNvSpPr>
          <p:nvPr>
            <p:ph idx="1"/>
          </p:nvPr>
        </p:nvSpPr>
        <p:spPr>
          <a:xfrm>
            <a:off x="4810259" y="649480"/>
            <a:ext cx="6555347" cy="5546047"/>
          </a:xfrm>
        </p:spPr>
        <p:txBody>
          <a:bodyPr anchor="ctr">
            <a:normAutofit/>
          </a:bodyPr>
          <a:lstStyle/>
          <a:p>
            <a:r>
              <a:rPr lang="en-US" sz="2000" dirty="0">
                <a:latin typeface="lato" panose="020F0502020204030203" pitchFamily="34" charset="0"/>
              </a:rPr>
              <a:t>Python: The project will be developed using Python programming language and will utilize essential libraries such as pandas, </a:t>
            </a:r>
            <a:r>
              <a:rPr lang="en-US" sz="2000" dirty="0" err="1">
                <a:latin typeface="lato" panose="020F0502020204030203" pitchFamily="34" charset="0"/>
              </a:rPr>
              <a:t>numpy</a:t>
            </a:r>
            <a:r>
              <a:rPr lang="en-US" sz="2000" dirty="0">
                <a:latin typeface="lato" panose="020F0502020204030203" pitchFamily="34" charset="0"/>
              </a:rPr>
              <a:t>, matplotlib, and scikit-learn for data manipulation, analysis and  visualization</a:t>
            </a:r>
          </a:p>
          <a:p>
            <a:r>
              <a:rPr lang="en-US" sz="2000" dirty="0">
                <a:latin typeface="lato" panose="020F0502020204030203" pitchFamily="34" charset="0"/>
              </a:rPr>
              <a:t>Data Preprocessing: The code will incorporate data preprocessing techniques to clean, transform, and prepare the data for modeling and tuning.</a:t>
            </a:r>
          </a:p>
          <a:p>
            <a:r>
              <a:rPr lang="en-US" sz="2000" dirty="0">
                <a:latin typeface="lato" panose="020F0502020204030203" pitchFamily="34" charset="0"/>
              </a:rPr>
              <a:t>Evaluation: The code will implement evaluation techniques to assess the performance of the predictive models.</a:t>
            </a:r>
          </a:p>
        </p:txBody>
      </p:sp>
    </p:spTree>
    <p:extLst>
      <p:ext uri="{BB962C8B-B14F-4D97-AF65-F5344CB8AC3E}">
        <p14:creationId xmlns:p14="http://schemas.microsoft.com/office/powerpoint/2010/main" val="18347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732A2-A288-09C2-D62B-0086D026756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APPROACH</a:t>
            </a:r>
          </a:p>
        </p:txBody>
      </p:sp>
      <p:sp>
        <p:nvSpPr>
          <p:cNvPr id="7" name="Rectangle: Rounded Corners 6">
            <a:extLst>
              <a:ext uri="{FF2B5EF4-FFF2-40B4-BE49-F238E27FC236}">
                <a16:creationId xmlns:a16="http://schemas.microsoft.com/office/drawing/2014/main" id="{2825EA60-9678-8A38-18B8-9998E57C3EA3}"/>
              </a:ext>
            </a:extLst>
          </p:cNvPr>
          <p:cNvSpPr/>
          <p:nvPr/>
        </p:nvSpPr>
        <p:spPr>
          <a:xfrm>
            <a:off x="4188566" y="1461434"/>
            <a:ext cx="1758304" cy="683946"/>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566928">
              <a:spcAft>
                <a:spcPts val="600"/>
              </a:spcAft>
            </a:pPr>
            <a:r>
              <a:rPr lang="en-US" sz="1400" kern="1200" dirty="0">
                <a:solidFill>
                  <a:schemeClr val="bg1"/>
                </a:solidFill>
                <a:latin typeface="+mn-lt"/>
                <a:ea typeface="+mn-ea"/>
                <a:cs typeface="+mn-cs"/>
              </a:rPr>
              <a:t>Data</a:t>
            </a:r>
            <a:r>
              <a:rPr lang="en-US" sz="1116" kern="1200" dirty="0">
                <a:solidFill>
                  <a:schemeClr val="bg1"/>
                </a:solidFill>
                <a:latin typeface="+mn-lt"/>
                <a:ea typeface="+mn-ea"/>
                <a:cs typeface="+mn-cs"/>
              </a:rPr>
              <a:t> </a:t>
            </a:r>
            <a:r>
              <a:rPr lang="en-US" sz="1400" kern="1200" dirty="0">
                <a:solidFill>
                  <a:schemeClr val="bg1"/>
                </a:solidFill>
                <a:latin typeface="+mn-lt"/>
                <a:ea typeface="+mn-ea"/>
                <a:cs typeface="+mn-cs"/>
              </a:rPr>
              <a:t>Collection</a:t>
            </a:r>
            <a:endParaRPr lang="en-US" sz="1400" dirty="0">
              <a:solidFill>
                <a:schemeClr val="bg1"/>
              </a:solidFill>
            </a:endParaRPr>
          </a:p>
        </p:txBody>
      </p:sp>
      <p:sp>
        <p:nvSpPr>
          <p:cNvPr id="8" name="Content Placeholder 7">
            <a:extLst>
              <a:ext uri="{FF2B5EF4-FFF2-40B4-BE49-F238E27FC236}">
                <a16:creationId xmlns:a16="http://schemas.microsoft.com/office/drawing/2014/main" id="{A7A58938-F8D9-88E0-F679-40BC2CCECA22}"/>
              </a:ext>
            </a:extLst>
          </p:cNvPr>
          <p:cNvSpPr>
            <a:spLocks/>
          </p:cNvSpPr>
          <p:nvPr/>
        </p:nvSpPr>
        <p:spPr>
          <a:xfrm>
            <a:off x="7029032" y="1486339"/>
            <a:ext cx="1849574" cy="692611"/>
          </a:xfrm>
          <a:prstGeom prst="roundRect">
            <a:avLst/>
          </a:prstGeom>
          <a:ln/>
        </p:spPr>
        <p:style>
          <a:lnRef idx="0">
            <a:schemeClr val="dk1"/>
          </a:lnRef>
          <a:fillRef idx="3">
            <a:schemeClr val="dk1"/>
          </a:fillRef>
          <a:effectRef idx="3">
            <a:schemeClr val="dk1"/>
          </a:effectRef>
          <a:fontRef idx="minor">
            <a:schemeClr val="lt1"/>
          </a:fontRef>
        </p:style>
        <p:txBody>
          <a:bodyPr rtlCol="0" anchor="ctr">
            <a:normAutofit fontScale="55000" lnSpcReduction="20000"/>
          </a:bodyPr>
          <a:lstStyle/>
          <a:p>
            <a:pPr algn="ctr" defTabSz="566928">
              <a:lnSpc>
                <a:spcPct val="90000"/>
              </a:lnSpc>
              <a:spcAft>
                <a:spcPts val="600"/>
              </a:spcAft>
            </a:pPr>
            <a:br>
              <a:rPr lang="en-US" sz="1100" kern="1200" dirty="0">
                <a:solidFill>
                  <a:schemeClr val="dk1"/>
                </a:solidFill>
                <a:latin typeface="+mn-lt"/>
                <a:ea typeface="+mn-ea"/>
                <a:cs typeface="+mn-cs"/>
              </a:rPr>
            </a:br>
            <a:br>
              <a:rPr lang="en-US" sz="1100" kern="1200" dirty="0">
                <a:solidFill>
                  <a:schemeClr val="dk1"/>
                </a:solidFill>
                <a:latin typeface="+mn-lt"/>
                <a:ea typeface="+mn-ea"/>
                <a:cs typeface="+mn-cs"/>
              </a:rPr>
            </a:br>
            <a:r>
              <a:rPr lang="en-US" sz="2800" dirty="0"/>
              <a:t>Data Preprocessing</a:t>
            </a:r>
          </a:p>
          <a:p>
            <a:pPr algn="ctr">
              <a:lnSpc>
                <a:spcPct val="90000"/>
              </a:lnSpc>
              <a:spcAft>
                <a:spcPts val="600"/>
              </a:spcAft>
            </a:pPr>
            <a:endParaRPr lang="en-US" sz="1100" dirty="0"/>
          </a:p>
        </p:txBody>
      </p:sp>
      <p:sp>
        <p:nvSpPr>
          <p:cNvPr id="9" name="Rectangle: Rounded Corners 8">
            <a:extLst>
              <a:ext uri="{FF2B5EF4-FFF2-40B4-BE49-F238E27FC236}">
                <a16:creationId xmlns:a16="http://schemas.microsoft.com/office/drawing/2014/main" id="{09FC7762-9A9D-FF70-07C9-B9890FD91D27}"/>
              </a:ext>
            </a:extLst>
          </p:cNvPr>
          <p:cNvSpPr/>
          <p:nvPr/>
        </p:nvSpPr>
        <p:spPr>
          <a:xfrm>
            <a:off x="4315684" y="4893401"/>
            <a:ext cx="1606490" cy="72608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566928">
              <a:spcAft>
                <a:spcPts val="600"/>
              </a:spcAft>
            </a:pPr>
            <a:r>
              <a:rPr lang="en-US" sz="1400" kern="1200" dirty="0">
                <a:solidFill>
                  <a:schemeClr val="bg1"/>
                </a:solidFill>
                <a:latin typeface="+mn-lt"/>
                <a:ea typeface="+mn-ea"/>
                <a:cs typeface="+mn-cs"/>
              </a:rPr>
              <a:t>Prediction</a:t>
            </a:r>
            <a:endParaRPr lang="en-US" sz="1400" dirty="0">
              <a:solidFill>
                <a:schemeClr val="bg1"/>
              </a:solidFill>
            </a:endParaRPr>
          </a:p>
        </p:txBody>
      </p:sp>
      <p:sp>
        <p:nvSpPr>
          <p:cNvPr id="10" name="Rectangle: Rounded Corners 9">
            <a:extLst>
              <a:ext uri="{FF2B5EF4-FFF2-40B4-BE49-F238E27FC236}">
                <a16:creationId xmlns:a16="http://schemas.microsoft.com/office/drawing/2014/main" id="{5CAFCFCB-148E-93E9-AE89-F7622984B0FD}"/>
              </a:ext>
            </a:extLst>
          </p:cNvPr>
          <p:cNvSpPr/>
          <p:nvPr/>
        </p:nvSpPr>
        <p:spPr>
          <a:xfrm>
            <a:off x="7428838" y="3203100"/>
            <a:ext cx="1749134" cy="692611"/>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566928">
              <a:spcAft>
                <a:spcPts val="600"/>
              </a:spcAft>
            </a:pPr>
            <a:r>
              <a:rPr lang="en-US" sz="1400" kern="1200" dirty="0">
                <a:solidFill>
                  <a:schemeClr val="bg1"/>
                </a:solidFill>
                <a:latin typeface="+mn-lt"/>
                <a:ea typeface="+mn-ea"/>
                <a:cs typeface="+mn-cs"/>
              </a:rPr>
              <a:t>Model</a:t>
            </a:r>
            <a:br>
              <a:rPr lang="en-US" sz="1116" kern="1200" dirty="0">
                <a:solidFill>
                  <a:schemeClr val="bg1"/>
                </a:solidFill>
                <a:latin typeface="+mn-lt"/>
                <a:ea typeface="+mn-ea"/>
                <a:cs typeface="+mn-cs"/>
              </a:rPr>
            </a:br>
            <a:r>
              <a:rPr lang="en-US" sz="1400" kern="1200" dirty="0">
                <a:solidFill>
                  <a:schemeClr val="bg1"/>
                </a:solidFill>
                <a:latin typeface="+mn-lt"/>
                <a:ea typeface="+mn-ea"/>
                <a:cs typeface="+mn-cs"/>
              </a:rPr>
              <a:t>Tuning</a:t>
            </a:r>
            <a:endParaRPr lang="en-US" sz="1400" dirty="0">
              <a:solidFill>
                <a:schemeClr val="bg1"/>
              </a:solidFill>
            </a:endParaRPr>
          </a:p>
        </p:txBody>
      </p:sp>
      <p:sp>
        <p:nvSpPr>
          <p:cNvPr id="11" name="Rectangle: Rounded Corners 10">
            <a:extLst>
              <a:ext uri="{FF2B5EF4-FFF2-40B4-BE49-F238E27FC236}">
                <a16:creationId xmlns:a16="http://schemas.microsoft.com/office/drawing/2014/main" id="{E33C9F0F-E754-3A45-293C-3F50962793D8}"/>
              </a:ext>
            </a:extLst>
          </p:cNvPr>
          <p:cNvSpPr/>
          <p:nvPr/>
        </p:nvSpPr>
        <p:spPr>
          <a:xfrm>
            <a:off x="10333308" y="3191532"/>
            <a:ext cx="1664512" cy="805597"/>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566928">
              <a:spcAft>
                <a:spcPts val="600"/>
              </a:spcAft>
            </a:pPr>
            <a:r>
              <a:rPr lang="en-US" sz="1400" kern="1200" dirty="0">
                <a:solidFill>
                  <a:schemeClr val="bg1"/>
                </a:solidFill>
                <a:latin typeface="+mn-lt"/>
                <a:ea typeface="+mn-ea"/>
                <a:cs typeface="+mn-cs"/>
              </a:rPr>
              <a:t>Model</a:t>
            </a:r>
            <a:r>
              <a:rPr lang="en-US" sz="1400" kern="1200" dirty="0">
                <a:solidFill>
                  <a:schemeClr val="dk1"/>
                </a:solidFill>
                <a:latin typeface="+mn-lt"/>
                <a:ea typeface="+mn-ea"/>
                <a:cs typeface="+mn-cs"/>
              </a:rPr>
              <a:t> </a:t>
            </a:r>
            <a:r>
              <a:rPr lang="en-US" sz="1400" kern="1200" dirty="0">
                <a:solidFill>
                  <a:schemeClr val="bg1"/>
                </a:solidFill>
                <a:latin typeface="+mn-lt"/>
                <a:ea typeface="+mn-ea"/>
                <a:cs typeface="+mn-cs"/>
              </a:rPr>
              <a:t>building</a:t>
            </a:r>
            <a:endParaRPr lang="en-US" sz="1400" dirty="0">
              <a:solidFill>
                <a:schemeClr val="bg1"/>
              </a:solidFill>
            </a:endParaRPr>
          </a:p>
        </p:txBody>
      </p:sp>
      <p:sp>
        <p:nvSpPr>
          <p:cNvPr id="12" name="Rectangle: Rounded Corners 11">
            <a:extLst>
              <a:ext uri="{FF2B5EF4-FFF2-40B4-BE49-F238E27FC236}">
                <a16:creationId xmlns:a16="http://schemas.microsoft.com/office/drawing/2014/main" id="{CC36A7CB-C7F9-4194-F086-6B3D63DDBFC9}"/>
              </a:ext>
            </a:extLst>
          </p:cNvPr>
          <p:cNvSpPr/>
          <p:nvPr/>
        </p:nvSpPr>
        <p:spPr>
          <a:xfrm>
            <a:off x="10139129" y="1461434"/>
            <a:ext cx="1791662" cy="695499"/>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566928">
              <a:spcAft>
                <a:spcPts val="600"/>
              </a:spcAft>
            </a:pPr>
            <a:r>
              <a:rPr lang="en-US" sz="1400" kern="1200" dirty="0">
                <a:solidFill>
                  <a:schemeClr val="bg1"/>
                </a:solidFill>
                <a:latin typeface="+mn-lt"/>
                <a:ea typeface="+mn-ea"/>
                <a:cs typeface="+mn-cs"/>
              </a:rPr>
              <a:t>Data</a:t>
            </a:r>
            <a:r>
              <a:rPr lang="en-US" sz="1400" kern="1200" dirty="0">
                <a:solidFill>
                  <a:schemeClr val="dk1"/>
                </a:solidFill>
                <a:latin typeface="+mn-lt"/>
                <a:ea typeface="+mn-ea"/>
                <a:cs typeface="+mn-cs"/>
              </a:rPr>
              <a:t> </a:t>
            </a:r>
            <a:r>
              <a:rPr lang="en-US" sz="1400" kern="1200" dirty="0">
                <a:solidFill>
                  <a:schemeClr val="bg1"/>
                </a:solidFill>
                <a:latin typeface="+mn-lt"/>
                <a:ea typeface="+mn-ea"/>
                <a:cs typeface="+mn-cs"/>
              </a:rPr>
              <a:t>Splitting</a:t>
            </a:r>
            <a:endParaRPr lang="en-US" sz="1400" dirty="0">
              <a:solidFill>
                <a:schemeClr val="bg1"/>
              </a:solidFill>
            </a:endParaRPr>
          </a:p>
        </p:txBody>
      </p:sp>
      <p:sp>
        <p:nvSpPr>
          <p:cNvPr id="13" name="Rectangle: Rounded Corners 12">
            <a:extLst>
              <a:ext uri="{FF2B5EF4-FFF2-40B4-BE49-F238E27FC236}">
                <a16:creationId xmlns:a16="http://schemas.microsoft.com/office/drawing/2014/main" id="{392F7365-79E9-1E0B-380B-B41304BE57B8}"/>
              </a:ext>
            </a:extLst>
          </p:cNvPr>
          <p:cNvSpPr/>
          <p:nvPr/>
        </p:nvSpPr>
        <p:spPr>
          <a:xfrm>
            <a:off x="4232003" y="3179944"/>
            <a:ext cx="1758303" cy="72608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defTabSz="566928">
              <a:spcAft>
                <a:spcPts val="600"/>
              </a:spcAft>
            </a:pPr>
            <a:r>
              <a:rPr lang="en-US" sz="1400" kern="1200" dirty="0">
                <a:solidFill>
                  <a:schemeClr val="bg1"/>
                </a:solidFill>
                <a:latin typeface="+mn-lt"/>
                <a:ea typeface="+mn-ea"/>
                <a:cs typeface="+mn-cs"/>
              </a:rPr>
              <a:t>Model Evaluation</a:t>
            </a:r>
            <a:endParaRPr lang="en-US" sz="1400" dirty="0">
              <a:solidFill>
                <a:schemeClr val="bg1"/>
              </a:solidFill>
            </a:endParaRPr>
          </a:p>
        </p:txBody>
      </p:sp>
      <p:sp>
        <p:nvSpPr>
          <p:cNvPr id="16" name="Arrow: Right 15">
            <a:extLst>
              <a:ext uri="{FF2B5EF4-FFF2-40B4-BE49-F238E27FC236}">
                <a16:creationId xmlns:a16="http://schemas.microsoft.com/office/drawing/2014/main" id="{BF37CF04-9598-B9EB-4276-DB30BCC4A81E}"/>
              </a:ext>
            </a:extLst>
          </p:cNvPr>
          <p:cNvSpPr/>
          <p:nvPr/>
        </p:nvSpPr>
        <p:spPr>
          <a:xfrm>
            <a:off x="6282998" y="1683756"/>
            <a:ext cx="465245" cy="204428"/>
          </a:xfrm>
          <a:prstGeom prst="rightArrow">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6424112-9D4E-035A-975F-3DB6A1C5FB60}"/>
              </a:ext>
            </a:extLst>
          </p:cNvPr>
          <p:cNvSpPr/>
          <p:nvPr/>
        </p:nvSpPr>
        <p:spPr>
          <a:xfrm rot="5400000">
            <a:off x="10802337" y="2547099"/>
            <a:ext cx="465245" cy="204428"/>
          </a:xfrm>
          <a:prstGeom prst="rightArrow">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EAC162A-A029-2ABB-280F-A4FAA8DCF11A}"/>
              </a:ext>
            </a:extLst>
          </p:cNvPr>
          <p:cNvSpPr/>
          <p:nvPr/>
        </p:nvSpPr>
        <p:spPr>
          <a:xfrm rot="10800000">
            <a:off x="9673884" y="3479650"/>
            <a:ext cx="465245" cy="204428"/>
          </a:xfrm>
          <a:prstGeom prst="rightArrow">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50F78C5-9784-4ACD-86F6-C30CC10437C8}"/>
              </a:ext>
            </a:extLst>
          </p:cNvPr>
          <p:cNvSpPr/>
          <p:nvPr/>
        </p:nvSpPr>
        <p:spPr>
          <a:xfrm rot="10800000">
            <a:off x="6467681" y="3492116"/>
            <a:ext cx="465245" cy="204428"/>
          </a:xfrm>
          <a:prstGeom prst="rightArrow">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55A7158-BF04-27B6-A222-37A2A3D78EFE}"/>
              </a:ext>
            </a:extLst>
          </p:cNvPr>
          <p:cNvSpPr/>
          <p:nvPr/>
        </p:nvSpPr>
        <p:spPr>
          <a:xfrm>
            <a:off x="9139815" y="1672489"/>
            <a:ext cx="465245" cy="204428"/>
          </a:xfrm>
          <a:prstGeom prst="rightArrow">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BBADD0E-12D3-4FA6-4E59-8E58E97DE9AE}"/>
              </a:ext>
            </a:extLst>
          </p:cNvPr>
          <p:cNvSpPr/>
          <p:nvPr/>
        </p:nvSpPr>
        <p:spPr>
          <a:xfrm rot="5400000">
            <a:off x="4937309" y="4325940"/>
            <a:ext cx="465245" cy="204428"/>
          </a:xfrm>
          <a:prstGeom prst="rightArrow">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26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02D8DB-2A69-B82A-2B59-8A85F588E88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Random Forest Algorithm</a:t>
            </a:r>
          </a:p>
        </p:txBody>
      </p:sp>
      <p:sp>
        <p:nvSpPr>
          <p:cNvPr id="3" name="Content Placeholder 2">
            <a:extLst>
              <a:ext uri="{FF2B5EF4-FFF2-40B4-BE49-F238E27FC236}">
                <a16:creationId xmlns:a16="http://schemas.microsoft.com/office/drawing/2014/main" id="{333B55CC-A213-9F19-48E7-87E5675E6B7F}"/>
              </a:ext>
            </a:extLst>
          </p:cNvPr>
          <p:cNvSpPr>
            <a:spLocks noGrp="1"/>
          </p:cNvSpPr>
          <p:nvPr>
            <p:ph idx="1"/>
          </p:nvPr>
        </p:nvSpPr>
        <p:spPr>
          <a:xfrm>
            <a:off x="6096000" y="402336"/>
            <a:ext cx="5269605" cy="5793191"/>
          </a:xfrm>
        </p:spPr>
        <p:txBody>
          <a:bodyPr anchor="ctr">
            <a:normAutofit/>
          </a:bodyPr>
          <a:lstStyle/>
          <a:p>
            <a:r>
              <a:rPr lang="en-US" sz="1700" b="1" dirty="0">
                <a:latin typeface="lato" panose="020F0502020204030203" pitchFamily="34" charset="0"/>
              </a:rPr>
              <a:t>Versatility</a:t>
            </a:r>
            <a:r>
              <a:rPr lang="en-US" sz="1700" dirty="0">
                <a:latin typeface="lato" panose="020F0502020204030203" pitchFamily="34" charset="0"/>
              </a:rPr>
              <a:t>: Random Forest is effective for both classification and regression tasks, making it suitable for predicting criminal activity based on features like location, time, and demographics.</a:t>
            </a:r>
          </a:p>
          <a:p>
            <a:r>
              <a:rPr lang="en-US" sz="1700" b="1" dirty="0">
                <a:latin typeface="lato" panose="020F0502020204030203" pitchFamily="34" charset="0"/>
              </a:rPr>
              <a:t>Robustness</a:t>
            </a:r>
            <a:r>
              <a:rPr lang="en-US" sz="1700" dirty="0">
                <a:latin typeface="lato" panose="020F0502020204030203" pitchFamily="34" charset="0"/>
              </a:rPr>
              <a:t>: It can handle large datasets with high dimensionality and noisy features, making it suitable for analyzing crime data.</a:t>
            </a:r>
          </a:p>
          <a:p>
            <a:r>
              <a:rPr lang="en-US" sz="1700" b="1" dirty="0">
                <a:latin typeface="lato" panose="020F0502020204030203" pitchFamily="34" charset="0"/>
              </a:rPr>
              <a:t>Reduced Overfitting</a:t>
            </a:r>
            <a:r>
              <a:rPr lang="en-US" sz="1700" dirty="0">
                <a:latin typeface="lato" panose="020F0502020204030203" pitchFamily="34" charset="0"/>
              </a:rPr>
              <a:t>: Random Forest's use of random subsets of data and features reduces the risk of overfitting compared to other decision tree-based algorithms, improving generalization performance.</a:t>
            </a:r>
          </a:p>
          <a:p>
            <a:r>
              <a:rPr lang="en-US" sz="1700" b="1" dirty="0">
                <a:latin typeface="lato" panose="020F0502020204030203" pitchFamily="34" charset="0"/>
              </a:rPr>
              <a:t>Comparative Advantage</a:t>
            </a:r>
            <a:r>
              <a:rPr lang="en-US" sz="1700" dirty="0">
                <a:latin typeface="lato" panose="020F0502020204030203" pitchFamily="34" charset="0"/>
              </a:rPr>
              <a:t>: Random Forest outperforms other models like logistic regression and decision trees in crime analysis due to its ensemble approach, which combines multiple decision trees' predictions. This often leads to higher accuracy, especially with complex datasets and when dealing with noisy features.</a:t>
            </a:r>
          </a:p>
        </p:txBody>
      </p:sp>
    </p:spTree>
    <p:extLst>
      <p:ext uri="{BB962C8B-B14F-4D97-AF65-F5344CB8AC3E}">
        <p14:creationId xmlns:p14="http://schemas.microsoft.com/office/powerpoint/2010/main" val="270411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BFC0A-F2FA-1B05-170B-4176157C5F22}"/>
              </a:ext>
            </a:extLst>
          </p:cNvPr>
          <p:cNvSpPr>
            <a:spLocks noGrp="1"/>
          </p:cNvSpPr>
          <p:nvPr>
            <p:ph type="title"/>
          </p:nvPr>
        </p:nvSpPr>
        <p:spPr>
          <a:xfrm>
            <a:off x="586478" y="1683756"/>
            <a:ext cx="3115265" cy="2396359"/>
          </a:xfrm>
        </p:spPr>
        <p:txBody>
          <a:bodyPr anchor="b">
            <a:normAutofit/>
          </a:bodyPr>
          <a:lstStyle/>
          <a:p>
            <a:pPr algn="r"/>
            <a:r>
              <a:rPr lang="en-US" sz="3400">
                <a:solidFill>
                  <a:srgbClr val="FFFFFF"/>
                </a:solidFill>
              </a:rPr>
              <a:t>DELIVERABLES</a:t>
            </a:r>
          </a:p>
        </p:txBody>
      </p:sp>
      <p:sp>
        <p:nvSpPr>
          <p:cNvPr id="5" name="Rectangle 4">
            <a:extLst>
              <a:ext uri="{FF2B5EF4-FFF2-40B4-BE49-F238E27FC236}">
                <a16:creationId xmlns:a16="http://schemas.microsoft.com/office/drawing/2014/main" id="{66403368-3380-52B6-FE14-A92781C3B2B5}"/>
              </a:ext>
            </a:extLst>
          </p:cNvPr>
          <p:cNvSpPr/>
          <p:nvPr/>
        </p:nvSpPr>
        <p:spPr>
          <a:xfrm>
            <a:off x="5417574" y="1683756"/>
            <a:ext cx="2281084" cy="313505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30936">
              <a:spcAft>
                <a:spcPts val="600"/>
              </a:spcAft>
            </a:pPr>
            <a:r>
              <a:rPr lang="en-US" sz="1400" b="1" kern="1200" dirty="0">
                <a:solidFill>
                  <a:srgbClr val="0D0D0D"/>
                </a:solidFill>
                <a:latin typeface="Söhne"/>
                <a:ea typeface="+mn-ea"/>
                <a:cs typeface="+mn-cs"/>
              </a:rPr>
              <a:t>Machine Learning Model</a:t>
            </a:r>
          </a:p>
          <a:p>
            <a:pPr algn="ctr" defTabSz="630936">
              <a:spcAft>
                <a:spcPts val="600"/>
              </a:spcAft>
            </a:pPr>
            <a:endParaRPr lang="en-US" sz="1400" kern="1200" dirty="0">
              <a:solidFill>
                <a:srgbClr val="0D0D0D"/>
              </a:solidFill>
              <a:latin typeface="Söhne"/>
              <a:ea typeface="+mn-ea"/>
              <a:cs typeface="+mn-cs"/>
            </a:endParaRPr>
          </a:p>
          <a:p>
            <a:pPr algn="ctr" defTabSz="630936">
              <a:spcAft>
                <a:spcPts val="600"/>
              </a:spcAft>
            </a:pPr>
            <a:r>
              <a:rPr lang="en-US" sz="1400" kern="1200" dirty="0">
                <a:solidFill>
                  <a:srgbClr val="0D0D0D"/>
                </a:solidFill>
                <a:latin typeface="Söhne"/>
                <a:ea typeface="+mn-ea"/>
                <a:cs typeface="+mn-cs"/>
              </a:rPr>
              <a:t>A model capable of accurately predicting criminal activity based on factors like location, time, and demographics, developed using Python and libraries like scikit-learn.</a:t>
            </a:r>
          </a:p>
          <a:p>
            <a:pPr algn="ctr">
              <a:spcAft>
                <a:spcPts val="600"/>
              </a:spcAft>
            </a:pPr>
            <a:endParaRPr lang="en-US" dirty="0"/>
          </a:p>
        </p:txBody>
      </p:sp>
      <p:sp>
        <p:nvSpPr>
          <p:cNvPr id="8" name="Rectangle 7">
            <a:extLst>
              <a:ext uri="{FF2B5EF4-FFF2-40B4-BE49-F238E27FC236}">
                <a16:creationId xmlns:a16="http://schemas.microsoft.com/office/drawing/2014/main" id="{9E2818FD-818F-69A7-1D5A-80D3E0B7E53B}"/>
              </a:ext>
            </a:extLst>
          </p:cNvPr>
          <p:cNvSpPr/>
          <p:nvPr/>
        </p:nvSpPr>
        <p:spPr>
          <a:xfrm>
            <a:off x="8544233" y="1683756"/>
            <a:ext cx="2281084" cy="313505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630936">
              <a:spcAft>
                <a:spcPts val="600"/>
              </a:spcAft>
            </a:pPr>
            <a:br>
              <a:rPr lang="en-US" sz="1400" b="1" dirty="0">
                <a:solidFill>
                  <a:srgbClr val="0D0D0D"/>
                </a:solidFill>
                <a:latin typeface="Söhne"/>
              </a:rPr>
            </a:br>
            <a:r>
              <a:rPr lang="en-US" sz="1400" b="1" kern="1200" dirty="0">
                <a:solidFill>
                  <a:srgbClr val="0D0D0D"/>
                </a:solidFill>
                <a:latin typeface="Söhne"/>
                <a:ea typeface="+mn-ea"/>
                <a:cs typeface="+mn-cs"/>
              </a:rPr>
              <a:t>Methodology Report</a:t>
            </a:r>
            <a:endParaRPr lang="en-US" sz="1400" kern="1200" dirty="0">
              <a:solidFill>
                <a:srgbClr val="0D0D0D"/>
              </a:solidFill>
              <a:latin typeface="Söhne"/>
              <a:ea typeface="+mn-ea"/>
              <a:cs typeface="+mn-cs"/>
            </a:endParaRPr>
          </a:p>
          <a:p>
            <a:pPr algn="ctr" defTabSz="630936">
              <a:spcAft>
                <a:spcPts val="600"/>
              </a:spcAft>
            </a:pPr>
            <a:endParaRPr lang="en-US" sz="1400" kern="1200" dirty="0">
              <a:solidFill>
                <a:srgbClr val="0D0D0D"/>
              </a:solidFill>
              <a:latin typeface="Söhne"/>
              <a:ea typeface="+mn-ea"/>
              <a:cs typeface="+mn-cs"/>
            </a:endParaRPr>
          </a:p>
          <a:p>
            <a:pPr algn="ctr" defTabSz="630936">
              <a:spcAft>
                <a:spcPts val="600"/>
              </a:spcAft>
            </a:pPr>
            <a:r>
              <a:rPr lang="en-US" sz="1400" kern="1200" dirty="0">
                <a:solidFill>
                  <a:srgbClr val="0D0D0D"/>
                </a:solidFill>
                <a:latin typeface="Söhne"/>
                <a:ea typeface="+mn-ea"/>
                <a:cs typeface="+mn-cs"/>
              </a:rPr>
              <a:t>A detailed report explaining the methodology used in model development, including data preprocessing techniques, model hyperparameters, and evaluation metrics.</a:t>
            </a:r>
          </a:p>
          <a:p>
            <a:pPr algn="ctr">
              <a:spcAft>
                <a:spcPts val="600"/>
              </a:spcAft>
            </a:pPr>
            <a:endParaRPr lang="en-US" dirty="0"/>
          </a:p>
        </p:txBody>
      </p:sp>
    </p:spTree>
    <p:extLst>
      <p:ext uri="{BB962C8B-B14F-4D97-AF65-F5344CB8AC3E}">
        <p14:creationId xmlns:p14="http://schemas.microsoft.com/office/powerpoint/2010/main" val="105389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AE6BC4-FB79-736A-EEF5-63E953F2231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EVALUATION METHODOLOGY</a:t>
            </a:r>
          </a:p>
        </p:txBody>
      </p:sp>
      <p:pic>
        <p:nvPicPr>
          <p:cNvPr id="1026" name="Picture 2" descr="Performance Metrics Vector Icon 28884571 Vector Art at Vecteezy">
            <a:extLst>
              <a:ext uri="{FF2B5EF4-FFF2-40B4-BE49-F238E27FC236}">
                <a16:creationId xmlns:a16="http://schemas.microsoft.com/office/drawing/2014/main" id="{8A838B9F-02AE-EF58-D290-A9D381071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759" y="2776081"/>
            <a:ext cx="945915" cy="945915"/>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9">
            <a:extLst>
              <a:ext uri="{FF2B5EF4-FFF2-40B4-BE49-F238E27FC236}">
                <a16:creationId xmlns:a16="http://schemas.microsoft.com/office/drawing/2014/main" id="{BA63B6F3-705D-9759-36A4-AE04298F6228}"/>
              </a:ext>
            </a:extLst>
          </p:cNvPr>
          <p:cNvSpPr txBox="1"/>
          <p:nvPr/>
        </p:nvSpPr>
        <p:spPr>
          <a:xfrm>
            <a:off x="4884949" y="4268142"/>
            <a:ext cx="2422101" cy="1571456"/>
          </a:xfrm>
          <a:prstGeom prst="rect">
            <a:avLst/>
          </a:prstGeom>
        </p:spPr>
        <p:txBody>
          <a:bodyPr vert="horz" wrap="square" lIns="0" tIns="23495" rIns="0" bIns="0" rtlCol="0">
            <a:spAutoFit/>
          </a:bodyPr>
          <a:lstStyle/>
          <a:p>
            <a:pPr marR="5283" indent="-136703" defTabSz="950976">
              <a:lnSpc>
                <a:spcPts val="1321"/>
              </a:lnSpc>
              <a:spcBef>
                <a:spcPts val="192"/>
              </a:spcBef>
            </a:pPr>
            <a:r>
              <a:rPr lang="en-US" sz="1872" b="1" kern="1200" dirty="0">
                <a:solidFill>
                  <a:srgbClr val="0D0D0D"/>
                </a:solidFill>
                <a:latin typeface="Söhne"/>
                <a:ea typeface="+mn-ea"/>
                <a:cs typeface="+mn-cs"/>
              </a:rPr>
              <a:t>Performance Metrics</a:t>
            </a:r>
            <a:br>
              <a:rPr lang="en-US" sz="1872" kern="1200" dirty="0">
                <a:solidFill>
                  <a:srgbClr val="0D0D0D"/>
                </a:solidFill>
                <a:latin typeface="Söhne"/>
                <a:ea typeface="+mn-ea"/>
                <a:cs typeface="+mn-cs"/>
              </a:rPr>
            </a:br>
            <a:endParaRPr lang="en-US" sz="1872" kern="1200" dirty="0">
              <a:solidFill>
                <a:srgbClr val="0D0D0D"/>
              </a:solidFill>
              <a:latin typeface="Söhne"/>
              <a:ea typeface="+mn-ea"/>
              <a:cs typeface="+mn-cs"/>
            </a:endParaRPr>
          </a:p>
          <a:p>
            <a:pPr marR="5283" indent="-136703" defTabSz="950976">
              <a:lnSpc>
                <a:spcPts val="1321"/>
              </a:lnSpc>
              <a:spcBef>
                <a:spcPts val="192"/>
              </a:spcBef>
            </a:pPr>
            <a:r>
              <a:rPr lang="en-US" sz="1872" kern="1200" dirty="0">
                <a:solidFill>
                  <a:srgbClr val="0D0D0D"/>
                </a:solidFill>
                <a:latin typeface="Söhne"/>
                <a:ea typeface="+mn-ea"/>
                <a:cs typeface="+mn-cs"/>
              </a:rPr>
              <a:t>The predictive performance of the Random Forest model will be assessed using metrics such as accuracy, precision, recall, F1-score</a:t>
            </a:r>
            <a:r>
              <a:rPr lang="en-US" sz="1872" dirty="0">
                <a:solidFill>
                  <a:srgbClr val="0D0D0D"/>
                </a:solidFill>
                <a:latin typeface="Söhne"/>
              </a:rPr>
              <a:t>.</a:t>
            </a:r>
            <a:endParaRPr lang="en-US" dirty="0">
              <a:solidFill>
                <a:srgbClr val="0D0D0D"/>
              </a:solidFill>
              <a:latin typeface="Söhne"/>
            </a:endParaRPr>
          </a:p>
        </p:txBody>
      </p:sp>
    </p:spTree>
    <p:extLst>
      <p:ext uri="{BB962C8B-B14F-4D97-AF65-F5344CB8AC3E}">
        <p14:creationId xmlns:p14="http://schemas.microsoft.com/office/powerpoint/2010/main" val="78683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B0432-7BBB-B569-D8C9-3E63C118A36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Results</a:t>
            </a:r>
            <a:endParaRPr lang="en-US" sz="4000">
              <a:solidFill>
                <a:srgbClr val="FFFFFF"/>
              </a:solidFill>
            </a:endParaRPr>
          </a:p>
        </p:txBody>
      </p:sp>
      <p:pic>
        <p:nvPicPr>
          <p:cNvPr id="6" name="Picture 5">
            <a:extLst>
              <a:ext uri="{FF2B5EF4-FFF2-40B4-BE49-F238E27FC236}">
                <a16:creationId xmlns:a16="http://schemas.microsoft.com/office/drawing/2014/main" id="{007E0534-34D3-05D7-8470-140974CF62CF}"/>
              </a:ext>
            </a:extLst>
          </p:cNvPr>
          <p:cNvPicPr>
            <a:picLocks noChangeAspect="1"/>
          </p:cNvPicPr>
          <p:nvPr/>
        </p:nvPicPr>
        <p:blipFill>
          <a:blip r:embed="rId2"/>
          <a:stretch>
            <a:fillRect/>
          </a:stretch>
        </p:blipFill>
        <p:spPr>
          <a:xfrm>
            <a:off x="459350" y="1885279"/>
            <a:ext cx="4732430" cy="1463167"/>
          </a:xfrm>
          <a:prstGeom prst="rect">
            <a:avLst/>
          </a:prstGeom>
        </p:spPr>
      </p:pic>
      <p:pic>
        <p:nvPicPr>
          <p:cNvPr id="24" name="Picture 23">
            <a:extLst>
              <a:ext uri="{FF2B5EF4-FFF2-40B4-BE49-F238E27FC236}">
                <a16:creationId xmlns:a16="http://schemas.microsoft.com/office/drawing/2014/main" id="{513B7CE7-2D44-7596-0430-59EC1F5F53CC}"/>
              </a:ext>
            </a:extLst>
          </p:cNvPr>
          <p:cNvPicPr>
            <a:picLocks noChangeAspect="1"/>
          </p:cNvPicPr>
          <p:nvPr/>
        </p:nvPicPr>
        <p:blipFill>
          <a:blip r:embed="rId3"/>
          <a:stretch>
            <a:fillRect/>
          </a:stretch>
        </p:blipFill>
        <p:spPr>
          <a:xfrm>
            <a:off x="6006546" y="1670165"/>
            <a:ext cx="3570601" cy="4243480"/>
          </a:xfrm>
          <a:prstGeom prst="rect">
            <a:avLst/>
          </a:prstGeom>
        </p:spPr>
      </p:pic>
      <p:pic>
        <p:nvPicPr>
          <p:cNvPr id="28" name="Picture 27">
            <a:extLst>
              <a:ext uri="{FF2B5EF4-FFF2-40B4-BE49-F238E27FC236}">
                <a16:creationId xmlns:a16="http://schemas.microsoft.com/office/drawing/2014/main" id="{0A8D53BB-EDAC-7298-51DF-703F6C2BE03F}"/>
              </a:ext>
            </a:extLst>
          </p:cNvPr>
          <p:cNvPicPr>
            <a:picLocks noChangeAspect="1"/>
          </p:cNvPicPr>
          <p:nvPr/>
        </p:nvPicPr>
        <p:blipFill>
          <a:blip r:embed="rId4"/>
          <a:stretch>
            <a:fillRect/>
          </a:stretch>
        </p:blipFill>
        <p:spPr>
          <a:xfrm>
            <a:off x="6789135" y="5959799"/>
            <a:ext cx="2877464" cy="868061"/>
          </a:xfrm>
          <a:prstGeom prst="rect">
            <a:avLst/>
          </a:prstGeom>
        </p:spPr>
      </p:pic>
      <p:pic>
        <p:nvPicPr>
          <p:cNvPr id="32" name="Picture 31">
            <a:extLst>
              <a:ext uri="{FF2B5EF4-FFF2-40B4-BE49-F238E27FC236}">
                <a16:creationId xmlns:a16="http://schemas.microsoft.com/office/drawing/2014/main" id="{0E088136-8E9B-8149-2131-10D1207A409B}"/>
              </a:ext>
            </a:extLst>
          </p:cNvPr>
          <p:cNvPicPr>
            <a:picLocks noChangeAspect="1"/>
          </p:cNvPicPr>
          <p:nvPr/>
        </p:nvPicPr>
        <p:blipFill>
          <a:blip r:embed="rId5"/>
          <a:stretch>
            <a:fillRect/>
          </a:stretch>
        </p:blipFill>
        <p:spPr>
          <a:xfrm>
            <a:off x="280681" y="3636293"/>
            <a:ext cx="5444258" cy="2748559"/>
          </a:xfrm>
          <a:prstGeom prst="rect">
            <a:avLst/>
          </a:prstGeom>
        </p:spPr>
      </p:pic>
    </p:spTree>
    <p:extLst>
      <p:ext uri="{BB962C8B-B14F-4D97-AF65-F5344CB8AC3E}">
        <p14:creationId xmlns:p14="http://schemas.microsoft.com/office/powerpoint/2010/main" val="364990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ree Thank You Slide | Slidebazaar">
            <a:extLst>
              <a:ext uri="{FF2B5EF4-FFF2-40B4-BE49-F238E27FC236}">
                <a16:creationId xmlns:a16="http://schemas.microsoft.com/office/drawing/2014/main" id="{1919CF13-A84C-EA8A-D175-AEADE9B9A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8320" y="1416304"/>
            <a:ext cx="8798560" cy="492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21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4132</TotalTime>
  <Words>471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lato</vt:lpstr>
      <vt:lpstr>Söhne</vt:lpstr>
      <vt:lpstr>Office Theme</vt:lpstr>
      <vt:lpstr>Forensic Intelligence Unveiling Patterns and Trends</vt:lpstr>
      <vt:lpstr>OJECTIVES</vt:lpstr>
      <vt:lpstr>REQUIREMENTS</vt:lpstr>
      <vt:lpstr>APPROACH</vt:lpstr>
      <vt:lpstr>Random Forest Algorithm</vt:lpstr>
      <vt:lpstr>DELIVERABLES</vt:lpstr>
      <vt:lpstr>EVALUATION METHODOLOGY</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Intelligence Unveiling Patterns and Trends</dc:title>
  <dc:creator>Advika Kairamkonda</dc:creator>
  <cp:lastModifiedBy>APOORVA REDDY NANABOLU</cp:lastModifiedBy>
  <cp:revision>6</cp:revision>
  <dcterms:created xsi:type="dcterms:W3CDTF">2024-03-29T23:36:50Z</dcterms:created>
  <dcterms:modified xsi:type="dcterms:W3CDTF">2024-04-27T15:48:13Z</dcterms:modified>
</cp:coreProperties>
</file>