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6" r:id="rId2"/>
    <p:sldId id="341" r:id="rId3"/>
    <p:sldId id="356" r:id="rId4"/>
    <p:sldId id="358" r:id="rId5"/>
    <p:sldId id="357" r:id="rId6"/>
    <p:sldId id="359" r:id="rId7"/>
    <p:sldId id="360" r:id="rId8"/>
    <p:sldId id="361" r:id="rId9"/>
    <p:sldId id="363" r:id="rId10"/>
    <p:sldId id="362" r:id="rId11"/>
    <p:sldId id="365" r:id="rId12"/>
    <p:sldId id="371" r:id="rId13"/>
    <p:sldId id="370" r:id="rId14"/>
    <p:sldId id="369" r:id="rId15"/>
    <p:sldId id="366" r:id="rId16"/>
    <p:sldId id="367" r:id="rId17"/>
    <p:sldId id="3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asa" initials="M" lastIdx="1" clrIdx="0">
    <p:extLst>
      <p:ext uri="{19B8F6BF-5375-455C-9EA6-DF929625EA0E}">
        <p15:presenceInfo xmlns:p15="http://schemas.microsoft.com/office/powerpoint/2012/main" userId="28b5ecef1308b9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622" autoAdjust="0"/>
  </p:normalViewPr>
  <p:slideViewPr>
    <p:cSldViewPr>
      <p:cViewPr varScale="1">
        <p:scale>
          <a:sx n="86" d="100"/>
          <a:sy n="86" d="100"/>
        </p:scale>
        <p:origin x="1315" y="82"/>
      </p:cViewPr>
      <p:guideLst>
        <p:guide orient="horz" pos="2160"/>
        <p:guide pos="2880"/>
      </p:guideLst>
    </p:cSldViewPr>
  </p:slideViewPr>
  <p:outlineViewPr>
    <p:cViewPr>
      <p:scale>
        <a:sx n="33" d="100"/>
        <a:sy n="33" d="100"/>
      </p:scale>
      <p:origin x="0" y="788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6-17T16:39:56.919" idx="1">
    <p:pos x="5760" y="54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56B39EB-645D-4778-AA48-AC57908B9E6B}" type="datetimeFigureOut">
              <a:rPr lang="en-US" smtClean="0"/>
              <a:t>7/13/2022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3E28E23-5630-411A-904F-2778081AC03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863E9-9605-4D51-A9A3-510A7D8A1884}" type="datetimeFigureOut">
              <a:rPr lang="en-US" smtClean="0"/>
              <a:t>7/13/2022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8949BE-5572-4303-8F12-09DED004BA7B}" type="slidenum">
              <a:rPr lang="en-US" smtClean="0"/>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98949BE-5572-4303-8F12-09DED004BA7B}" type="slidenum">
              <a:rPr lang="en-US" smtClean="0"/>
              <a:t>1</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FF6085B-3D16-435D-BF90-3D22A8DDA86B}" type="datetime1">
              <a:rPr lang="en-US" smtClean="0"/>
              <a:t>7/13/2022</a:t>
            </a:fld>
            <a:endParaRPr lang="en-US"/>
          </a:p>
        </p:txBody>
      </p:sp>
      <p:sp>
        <p:nvSpPr>
          <p:cNvPr id="5" name="Footer Placeholder 4"/>
          <p:cNvSpPr>
            <a:spLocks noGrp="1"/>
          </p:cNvSpPr>
          <p:nvPr>
            <p:ph type="ftr" sz="quarter" idx="11"/>
          </p:nvPr>
        </p:nvSpPr>
        <p:spPr/>
        <p:txBody>
          <a:bodyPr/>
          <a:lstStyle/>
          <a:p>
            <a:r>
              <a:rPr lang="en-US"/>
              <a:t>Department of ISE, DSCE</a:t>
            </a:r>
          </a:p>
        </p:txBody>
      </p:sp>
      <p:sp>
        <p:nvSpPr>
          <p:cNvPr id="6" name="Slide Number Placeholder 5"/>
          <p:cNvSpPr>
            <a:spLocks noGrp="1"/>
          </p:cNvSpPr>
          <p:nvPr>
            <p:ph type="sldNum" sz="quarter" idx="12"/>
          </p:nvPr>
        </p:nvSpPr>
        <p:spPr/>
        <p:txBody>
          <a:bodyPr/>
          <a:lstStyle/>
          <a:p>
            <a:fld id="{91633C72-83B3-42C9-A21C-3AA8D54D20E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40C50D-01A8-48F1-9A29-CBE24AA6B639}" type="datetime1">
              <a:rPr lang="en-US" smtClean="0"/>
              <a:t>7/13/2022</a:t>
            </a:fld>
            <a:endParaRPr lang="en-US"/>
          </a:p>
        </p:txBody>
      </p:sp>
      <p:sp>
        <p:nvSpPr>
          <p:cNvPr id="5" name="Footer Placeholder 4"/>
          <p:cNvSpPr>
            <a:spLocks noGrp="1"/>
          </p:cNvSpPr>
          <p:nvPr>
            <p:ph type="ftr" sz="quarter" idx="11"/>
          </p:nvPr>
        </p:nvSpPr>
        <p:spPr/>
        <p:txBody>
          <a:bodyPr/>
          <a:lstStyle/>
          <a:p>
            <a:r>
              <a:rPr lang="en-US"/>
              <a:t>Department of ISE, DSCE</a:t>
            </a:r>
          </a:p>
        </p:txBody>
      </p:sp>
      <p:sp>
        <p:nvSpPr>
          <p:cNvPr id="6" name="Slide Number Placeholder 5"/>
          <p:cNvSpPr>
            <a:spLocks noGrp="1"/>
          </p:cNvSpPr>
          <p:nvPr>
            <p:ph type="sldNum" sz="quarter" idx="12"/>
          </p:nvPr>
        </p:nvSpPr>
        <p:spPr/>
        <p:txBody>
          <a:bodyPr/>
          <a:lstStyle/>
          <a:p>
            <a:fld id="{91633C72-83B3-42C9-A21C-3AA8D54D20E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A539FF-EAF0-480B-9900-06D9CA57CC29}" type="datetime1">
              <a:rPr lang="en-US" smtClean="0"/>
              <a:t>7/13/2022</a:t>
            </a:fld>
            <a:endParaRPr lang="en-US"/>
          </a:p>
        </p:txBody>
      </p:sp>
      <p:sp>
        <p:nvSpPr>
          <p:cNvPr id="5" name="Footer Placeholder 4"/>
          <p:cNvSpPr>
            <a:spLocks noGrp="1"/>
          </p:cNvSpPr>
          <p:nvPr>
            <p:ph type="ftr" sz="quarter" idx="11"/>
          </p:nvPr>
        </p:nvSpPr>
        <p:spPr/>
        <p:txBody>
          <a:bodyPr/>
          <a:lstStyle/>
          <a:p>
            <a:r>
              <a:rPr lang="en-US"/>
              <a:t>Department of ISE, DSCE</a:t>
            </a:r>
          </a:p>
        </p:txBody>
      </p:sp>
      <p:sp>
        <p:nvSpPr>
          <p:cNvPr id="6" name="Slide Number Placeholder 5"/>
          <p:cNvSpPr>
            <a:spLocks noGrp="1"/>
          </p:cNvSpPr>
          <p:nvPr>
            <p:ph type="sldNum" sz="quarter" idx="12"/>
          </p:nvPr>
        </p:nvSpPr>
        <p:spPr/>
        <p:txBody>
          <a:bodyPr/>
          <a:lstStyle/>
          <a:p>
            <a:fld id="{91633C72-83B3-42C9-A21C-3AA8D54D20E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ECC633-B239-4E7A-B77A-4AB3497892C3}" type="datetime1">
              <a:rPr lang="en-US" smtClean="0"/>
              <a:t>7/13/2022</a:t>
            </a:fld>
            <a:endParaRPr lang="en-US"/>
          </a:p>
        </p:txBody>
      </p:sp>
      <p:sp>
        <p:nvSpPr>
          <p:cNvPr id="5" name="Footer Placeholder 4"/>
          <p:cNvSpPr>
            <a:spLocks noGrp="1"/>
          </p:cNvSpPr>
          <p:nvPr>
            <p:ph type="ftr" sz="quarter" idx="11"/>
          </p:nvPr>
        </p:nvSpPr>
        <p:spPr/>
        <p:txBody>
          <a:bodyPr/>
          <a:lstStyle/>
          <a:p>
            <a:r>
              <a:rPr lang="en-US"/>
              <a:t>Department of ISE, DSCE</a:t>
            </a:r>
          </a:p>
        </p:txBody>
      </p:sp>
      <p:sp>
        <p:nvSpPr>
          <p:cNvPr id="6" name="Slide Number Placeholder 5"/>
          <p:cNvSpPr>
            <a:spLocks noGrp="1"/>
          </p:cNvSpPr>
          <p:nvPr>
            <p:ph type="sldNum" sz="quarter" idx="12"/>
          </p:nvPr>
        </p:nvSpPr>
        <p:spPr/>
        <p:txBody>
          <a:bodyPr/>
          <a:lstStyle/>
          <a:p>
            <a:fld id="{91633C72-83B3-42C9-A21C-3AA8D54D20E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811DE-C10F-4F2A-B764-FA5889675029}" type="datetime1">
              <a:rPr lang="en-US" smtClean="0"/>
              <a:t>7/13/2022</a:t>
            </a:fld>
            <a:endParaRPr lang="en-US"/>
          </a:p>
        </p:txBody>
      </p:sp>
      <p:sp>
        <p:nvSpPr>
          <p:cNvPr id="5" name="Footer Placeholder 4"/>
          <p:cNvSpPr>
            <a:spLocks noGrp="1"/>
          </p:cNvSpPr>
          <p:nvPr>
            <p:ph type="ftr" sz="quarter" idx="11"/>
          </p:nvPr>
        </p:nvSpPr>
        <p:spPr/>
        <p:txBody>
          <a:bodyPr/>
          <a:lstStyle/>
          <a:p>
            <a:r>
              <a:rPr lang="en-US"/>
              <a:t>Department of ISE, DSCE</a:t>
            </a:r>
          </a:p>
        </p:txBody>
      </p:sp>
      <p:sp>
        <p:nvSpPr>
          <p:cNvPr id="6" name="Slide Number Placeholder 5"/>
          <p:cNvSpPr>
            <a:spLocks noGrp="1"/>
          </p:cNvSpPr>
          <p:nvPr>
            <p:ph type="sldNum" sz="quarter" idx="12"/>
          </p:nvPr>
        </p:nvSpPr>
        <p:spPr/>
        <p:txBody>
          <a:bodyPr/>
          <a:lstStyle/>
          <a:p>
            <a:fld id="{91633C72-83B3-42C9-A21C-3AA8D54D20E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B0EFDF-767B-4664-9444-537A319A8407}" type="datetime1">
              <a:rPr lang="en-US" smtClean="0"/>
              <a:t>7/13/2022</a:t>
            </a:fld>
            <a:endParaRPr lang="en-US"/>
          </a:p>
        </p:txBody>
      </p:sp>
      <p:sp>
        <p:nvSpPr>
          <p:cNvPr id="6" name="Footer Placeholder 5"/>
          <p:cNvSpPr>
            <a:spLocks noGrp="1"/>
          </p:cNvSpPr>
          <p:nvPr>
            <p:ph type="ftr" sz="quarter" idx="11"/>
          </p:nvPr>
        </p:nvSpPr>
        <p:spPr/>
        <p:txBody>
          <a:bodyPr/>
          <a:lstStyle/>
          <a:p>
            <a:r>
              <a:rPr lang="en-US"/>
              <a:t>Department of ISE, DSCE</a:t>
            </a:r>
          </a:p>
        </p:txBody>
      </p:sp>
      <p:sp>
        <p:nvSpPr>
          <p:cNvPr id="7" name="Slide Number Placeholder 6"/>
          <p:cNvSpPr>
            <a:spLocks noGrp="1"/>
          </p:cNvSpPr>
          <p:nvPr>
            <p:ph type="sldNum" sz="quarter" idx="12"/>
          </p:nvPr>
        </p:nvSpPr>
        <p:spPr/>
        <p:txBody>
          <a:bodyPr/>
          <a:lstStyle/>
          <a:p>
            <a:fld id="{91633C72-83B3-42C9-A21C-3AA8D54D20E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4F1E8C-1201-4102-A572-DBC15346B03D}" type="datetime1">
              <a:rPr lang="en-US" smtClean="0"/>
              <a:t>7/13/2022</a:t>
            </a:fld>
            <a:endParaRPr lang="en-US"/>
          </a:p>
        </p:txBody>
      </p:sp>
      <p:sp>
        <p:nvSpPr>
          <p:cNvPr id="8" name="Footer Placeholder 7"/>
          <p:cNvSpPr>
            <a:spLocks noGrp="1"/>
          </p:cNvSpPr>
          <p:nvPr>
            <p:ph type="ftr" sz="quarter" idx="11"/>
          </p:nvPr>
        </p:nvSpPr>
        <p:spPr/>
        <p:txBody>
          <a:bodyPr/>
          <a:lstStyle/>
          <a:p>
            <a:r>
              <a:rPr lang="en-US"/>
              <a:t>Department of ISE, DSCE</a:t>
            </a:r>
          </a:p>
        </p:txBody>
      </p:sp>
      <p:sp>
        <p:nvSpPr>
          <p:cNvPr id="9" name="Slide Number Placeholder 8"/>
          <p:cNvSpPr>
            <a:spLocks noGrp="1"/>
          </p:cNvSpPr>
          <p:nvPr>
            <p:ph type="sldNum" sz="quarter" idx="12"/>
          </p:nvPr>
        </p:nvSpPr>
        <p:spPr/>
        <p:txBody>
          <a:bodyPr/>
          <a:lstStyle/>
          <a:p>
            <a:fld id="{91633C72-83B3-42C9-A21C-3AA8D54D20E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38E6B7-584C-4EA1-B7FA-1BE502CA529B}" type="datetime1">
              <a:rPr lang="en-US" smtClean="0"/>
              <a:t>7/13/2022</a:t>
            </a:fld>
            <a:endParaRPr lang="en-US"/>
          </a:p>
        </p:txBody>
      </p:sp>
      <p:sp>
        <p:nvSpPr>
          <p:cNvPr id="4" name="Footer Placeholder 3"/>
          <p:cNvSpPr>
            <a:spLocks noGrp="1"/>
          </p:cNvSpPr>
          <p:nvPr>
            <p:ph type="ftr" sz="quarter" idx="11"/>
          </p:nvPr>
        </p:nvSpPr>
        <p:spPr/>
        <p:txBody>
          <a:bodyPr/>
          <a:lstStyle/>
          <a:p>
            <a:r>
              <a:rPr lang="en-US"/>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47D65-FE0A-4AE5-ACD9-04B010571D09}" type="datetime1">
              <a:rPr lang="en-US" smtClean="0"/>
              <a:t>7/13/2022</a:t>
            </a:fld>
            <a:endParaRPr lang="en-US"/>
          </a:p>
        </p:txBody>
      </p:sp>
      <p:sp>
        <p:nvSpPr>
          <p:cNvPr id="3" name="Footer Placeholder 2"/>
          <p:cNvSpPr>
            <a:spLocks noGrp="1"/>
          </p:cNvSpPr>
          <p:nvPr>
            <p:ph type="ftr" sz="quarter" idx="11"/>
          </p:nvPr>
        </p:nvSpPr>
        <p:spPr/>
        <p:txBody>
          <a:bodyPr/>
          <a:lstStyle/>
          <a:p>
            <a:r>
              <a:rPr lang="en-US"/>
              <a:t>Department of ISE, DSCE</a:t>
            </a:r>
          </a:p>
        </p:txBody>
      </p:sp>
      <p:sp>
        <p:nvSpPr>
          <p:cNvPr id="4" name="Slide Number Placeholder 3"/>
          <p:cNvSpPr>
            <a:spLocks noGrp="1"/>
          </p:cNvSpPr>
          <p:nvPr>
            <p:ph type="sldNum" sz="quarter" idx="12"/>
          </p:nvPr>
        </p:nvSpPr>
        <p:spPr/>
        <p:txBody>
          <a:bodyPr/>
          <a:lstStyle/>
          <a:p>
            <a:fld id="{91633C72-83B3-42C9-A21C-3AA8D54D20E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8896B-0335-43CC-AD2E-2B6FE914F538}" type="datetime1">
              <a:rPr lang="en-US" smtClean="0"/>
              <a:t>7/13/2022</a:t>
            </a:fld>
            <a:endParaRPr lang="en-US"/>
          </a:p>
        </p:txBody>
      </p:sp>
      <p:sp>
        <p:nvSpPr>
          <p:cNvPr id="6" name="Footer Placeholder 5"/>
          <p:cNvSpPr>
            <a:spLocks noGrp="1"/>
          </p:cNvSpPr>
          <p:nvPr>
            <p:ph type="ftr" sz="quarter" idx="11"/>
          </p:nvPr>
        </p:nvSpPr>
        <p:spPr/>
        <p:txBody>
          <a:bodyPr/>
          <a:lstStyle/>
          <a:p>
            <a:r>
              <a:rPr lang="en-US"/>
              <a:t>Department of ISE, DSCE</a:t>
            </a:r>
          </a:p>
        </p:txBody>
      </p:sp>
      <p:sp>
        <p:nvSpPr>
          <p:cNvPr id="7" name="Slide Number Placeholder 6"/>
          <p:cNvSpPr>
            <a:spLocks noGrp="1"/>
          </p:cNvSpPr>
          <p:nvPr>
            <p:ph type="sldNum" sz="quarter" idx="12"/>
          </p:nvPr>
        </p:nvSpPr>
        <p:spPr/>
        <p:txBody>
          <a:bodyPr/>
          <a:lstStyle/>
          <a:p>
            <a:fld id="{91633C72-83B3-42C9-A21C-3AA8D54D20E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A39905-C9F7-43E7-820B-CFDDBFCE08C6}" type="datetime1">
              <a:rPr lang="en-US" smtClean="0"/>
              <a:t>7/13/2022</a:t>
            </a:fld>
            <a:endParaRPr lang="en-US"/>
          </a:p>
        </p:txBody>
      </p:sp>
      <p:sp>
        <p:nvSpPr>
          <p:cNvPr id="6" name="Footer Placeholder 5"/>
          <p:cNvSpPr>
            <a:spLocks noGrp="1"/>
          </p:cNvSpPr>
          <p:nvPr>
            <p:ph type="ftr" sz="quarter" idx="11"/>
          </p:nvPr>
        </p:nvSpPr>
        <p:spPr/>
        <p:txBody>
          <a:bodyPr/>
          <a:lstStyle/>
          <a:p>
            <a:r>
              <a:rPr lang="en-US"/>
              <a:t>Department of ISE, DSCE</a:t>
            </a:r>
          </a:p>
        </p:txBody>
      </p:sp>
      <p:sp>
        <p:nvSpPr>
          <p:cNvPr id="7" name="Slide Number Placeholder 6"/>
          <p:cNvSpPr>
            <a:spLocks noGrp="1"/>
          </p:cNvSpPr>
          <p:nvPr>
            <p:ph type="sldNum" sz="quarter" idx="12"/>
          </p:nvPr>
        </p:nvSpPr>
        <p:spPr/>
        <p:txBody>
          <a:bodyPr/>
          <a:lstStyle/>
          <a:p>
            <a:fld id="{91633C72-83B3-42C9-A21C-3AA8D54D20E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F6CB8-088C-47E5-9F66-08C3EE312D9F}" type="datetime1">
              <a:rPr lang="en-US" smtClean="0"/>
              <a:t>7/13/2022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ISE, DSCE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633C72-83B3-42C9-A21C-3AA8D54D20E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2" y="1833095"/>
            <a:ext cx="8229598" cy="1071435"/>
          </a:xfrm>
        </p:spPr>
        <p:txBody>
          <a:bodyPr>
            <a:normAutofit fontScale="90000"/>
          </a:bodyPr>
          <a:lstStyle/>
          <a:p>
            <a:br>
              <a:rPr lang="en-US" dirty="0"/>
            </a:br>
            <a:r>
              <a:rPr lang="en-US" dirty="0"/>
              <a:t>       </a:t>
            </a:r>
            <a:br>
              <a:rPr lang="en-US" dirty="0"/>
            </a:br>
            <a:br>
              <a:rPr lang="en-US" dirty="0"/>
            </a:br>
            <a:br>
              <a:rPr lang="en-US" dirty="0"/>
            </a:br>
            <a:r>
              <a:rPr lang="en-US" dirty="0"/>
              <a:t>         </a:t>
            </a:r>
            <a:br>
              <a:rPr lang="en-US" dirty="0"/>
            </a:br>
            <a:br>
              <a:rPr lang="en-US" dirty="0"/>
            </a:br>
            <a:br>
              <a:rPr lang="en-US" dirty="0"/>
            </a:br>
            <a:r>
              <a:rPr lang="en-US" sz="2700" b="1" dirty="0">
                <a:solidFill>
                  <a:schemeClr val="accent2">
                    <a:lumMod val="50000"/>
                  </a:schemeClr>
                </a:solidFill>
                <a:latin typeface="Bookman Old Style" panose="02050604050505020204" pitchFamily="18" charset="0"/>
                <a:sym typeface="+mn-ea"/>
              </a:rPr>
              <a:t>HEART DISEASE PREDICTION USING MACHINE LEARNING ALGORITHMS</a:t>
            </a:r>
            <a:r>
              <a:rPr lang="en-US" sz="2700" dirty="0">
                <a:latin typeface="Bookman Old Style" panose="02050604050505020204" pitchFamily="18" charset="0"/>
                <a:sym typeface="+mn-ea"/>
              </a:rPr>
              <a:t>  </a:t>
            </a:r>
            <a:r>
              <a:rPr lang="en-US" sz="2700" dirty="0">
                <a:latin typeface="Bookman Old Style" panose="02050604050505020204" pitchFamily="18" charset="0"/>
              </a:rPr>
              <a:t>        </a:t>
            </a:r>
            <a:br>
              <a:rPr lang="en-US" dirty="0"/>
            </a:br>
            <a:br>
              <a:rPr lang="en-US" dirty="0"/>
            </a:br>
            <a:br>
              <a:rPr lang="en-US" dirty="0"/>
            </a:br>
            <a:br>
              <a:rPr lang="en-US" dirty="0"/>
            </a:br>
            <a:br>
              <a:rPr lang="en-US" dirty="0"/>
            </a:br>
            <a:br>
              <a:rPr lang="en-US" dirty="0"/>
            </a:br>
            <a:br>
              <a:rPr lang="en-US" dirty="0"/>
            </a:br>
            <a:r>
              <a:rPr lang="en-US" dirty="0"/>
              <a:t> </a:t>
            </a:r>
          </a:p>
        </p:txBody>
      </p:sp>
      <p:sp>
        <p:nvSpPr>
          <p:cNvPr id="18" name="Subtitle 17"/>
          <p:cNvSpPr>
            <a:spLocks noGrp="1"/>
          </p:cNvSpPr>
          <p:nvPr>
            <p:ph type="subTitle" idx="1"/>
          </p:nvPr>
        </p:nvSpPr>
        <p:spPr>
          <a:xfrm>
            <a:off x="381000" y="3763645"/>
            <a:ext cx="5294630" cy="2327275"/>
          </a:xfrm>
        </p:spPr>
        <p:txBody>
          <a:bodyPr>
            <a:normAutofit/>
          </a:bodyPr>
          <a:lstStyle/>
          <a:p>
            <a:pPr algn="l"/>
            <a:r>
              <a:rPr lang="en-US" sz="2000" b="1" dirty="0">
                <a:solidFill>
                  <a:schemeClr val="accent3">
                    <a:lumMod val="50000"/>
                  </a:schemeClr>
                </a:solidFill>
                <a:latin typeface="Bookman Old Style" panose="02050604050505020204" pitchFamily="18" charset="0"/>
                <a:cs typeface="Times New Roman" panose="02020603050405020304" pitchFamily="18" charset="0"/>
              </a:rPr>
              <a:t>Presented By:</a:t>
            </a:r>
          </a:p>
          <a:p>
            <a:pPr algn="l"/>
            <a:endParaRPr lang="en-US" sz="2000" b="1" dirty="0">
              <a:solidFill>
                <a:schemeClr val="accent3">
                  <a:lumMod val="50000"/>
                </a:schemeClr>
              </a:solidFill>
              <a:latin typeface="Bookman Old Style" panose="02050604050505020204" pitchFamily="18" charset="0"/>
              <a:cs typeface="Times New Roman" panose="02020603050405020304" pitchFamily="18" charset="0"/>
            </a:endParaRPr>
          </a:p>
          <a:p>
            <a:pPr algn="l"/>
            <a:r>
              <a:rPr lang="en-US" sz="1700" b="1" dirty="0">
                <a:solidFill>
                  <a:schemeClr val="accent1">
                    <a:lumMod val="50000"/>
                  </a:schemeClr>
                </a:solidFill>
                <a:latin typeface="Bookman Old Style" panose="02050604050505020204" pitchFamily="18" charset="0"/>
                <a:cs typeface="Times New Roman" panose="02020603050405020304" pitchFamily="18" charset="0"/>
                <a:sym typeface="+mn-ea"/>
              </a:rPr>
              <a:t>Apoorva S V 		1DS19IS020</a:t>
            </a:r>
            <a:endParaRPr lang="en-US" sz="1700" b="1" dirty="0">
              <a:solidFill>
                <a:schemeClr val="accent1">
                  <a:lumMod val="50000"/>
                </a:schemeClr>
              </a:solidFill>
              <a:latin typeface="Bookman Old Style" panose="02050604050505020204" pitchFamily="18" charset="0"/>
              <a:cs typeface="Times New Roman" panose="02020603050405020304" pitchFamily="18" charset="0"/>
            </a:endParaRPr>
          </a:p>
          <a:p>
            <a:pPr algn="l"/>
            <a:r>
              <a:rPr lang="en-US" sz="1700" b="1" dirty="0">
                <a:solidFill>
                  <a:schemeClr val="accent1">
                    <a:lumMod val="50000"/>
                  </a:schemeClr>
                </a:solidFill>
                <a:latin typeface="Bookman Old Style" panose="02050604050505020204" pitchFamily="18" charset="0"/>
                <a:cs typeface="Times New Roman" panose="02020603050405020304" pitchFamily="18" charset="0"/>
                <a:sym typeface="+mn-ea"/>
              </a:rPr>
              <a:t>Archith K R		1DS19IS021</a:t>
            </a:r>
            <a:endParaRPr lang="en-US" sz="1700" dirty="0">
              <a:solidFill>
                <a:schemeClr val="accent1">
                  <a:lumMod val="50000"/>
                </a:schemeClr>
              </a:solidFill>
              <a:latin typeface="Bookman Old Style" panose="02050604050505020204" pitchFamily="18" charset="0"/>
              <a:cs typeface="Times New Roman" panose="02020603050405020304" pitchFamily="18" charset="0"/>
            </a:endParaRPr>
          </a:p>
          <a:p>
            <a:pPr algn="l"/>
            <a:r>
              <a:rPr lang="en-US" sz="1700" b="1" dirty="0">
                <a:solidFill>
                  <a:schemeClr val="accent1">
                    <a:lumMod val="50000"/>
                  </a:schemeClr>
                </a:solidFill>
                <a:latin typeface="Bookman Old Style" panose="02050604050505020204" pitchFamily="18" charset="0"/>
                <a:cs typeface="Times New Roman" panose="02020603050405020304" pitchFamily="18" charset="0"/>
                <a:sym typeface="+mn-ea"/>
              </a:rPr>
              <a:t>Karthik S           	1DS19IS050</a:t>
            </a:r>
            <a:endParaRPr lang="en-US" sz="1700" dirty="0">
              <a:solidFill>
                <a:schemeClr val="accent1">
                  <a:lumMod val="50000"/>
                </a:schemeClr>
              </a:solidFill>
              <a:latin typeface="Bookman Old Style" panose="02050604050505020204" pitchFamily="18" charset="0"/>
              <a:cs typeface="Times New Roman" panose="02020603050405020304" pitchFamily="18" charset="0"/>
            </a:endParaRPr>
          </a:p>
          <a:p>
            <a:pPr algn="l"/>
            <a:r>
              <a:rPr lang="en-US" sz="1700" b="1" dirty="0">
                <a:solidFill>
                  <a:schemeClr val="accent1">
                    <a:lumMod val="50000"/>
                  </a:schemeClr>
                </a:solidFill>
                <a:latin typeface="Bookman Old Style" panose="02050604050505020204" pitchFamily="18" charset="0"/>
                <a:cs typeface="Times New Roman" panose="02020603050405020304" pitchFamily="18" charset="0"/>
                <a:sym typeface="+mn-ea"/>
              </a:rPr>
              <a:t>Manasa B           	1DS19IS054</a:t>
            </a:r>
            <a:endParaRPr lang="en-US" sz="1700" dirty="0">
              <a:solidFill>
                <a:schemeClr val="accent1">
                  <a:lumMod val="50000"/>
                </a:schemeClr>
              </a:solidFill>
              <a:latin typeface="Bookman Old Style" panose="02050604050505020204" pitchFamily="18" charset="0"/>
              <a:cs typeface="Times New Roman" panose="02020603050405020304" pitchFamily="18" charset="0"/>
            </a:endParaRPr>
          </a:p>
          <a:p>
            <a:pPr algn="l"/>
            <a:endParaRPr lang="en-US" sz="1700" dirty="0">
              <a:solidFill>
                <a:schemeClr val="accent1">
                  <a:lumMod val="50000"/>
                </a:schemeClr>
              </a:solidFill>
              <a:latin typeface="Bookman Old Style" panose="020506040505050202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895600" y="6019800"/>
            <a:ext cx="2895600" cy="365125"/>
          </a:xfrm>
        </p:spPr>
        <p:txBody>
          <a:bodyPr/>
          <a:lstStyle/>
          <a:p>
            <a:r>
              <a:rPr lang="en-US" dirty="0">
                <a:solidFill>
                  <a:schemeClr val="tx1"/>
                </a:solidFill>
                <a:latin typeface="Bookman Old Style" panose="02050604050505020204" pitchFamily="18" charset="0"/>
                <a:cs typeface="Times New Roman" panose="02020603050405020304" pitchFamily="18" charset="0"/>
              </a:rPr>
              <a:t>Department of ISE, DSCE</a:t>
            </a:r>
          </a:p>
        </p:txBody>
      </p:sp>
      <p:sp>
        <p:nvSpPr>
          <p:cNvPr id="11" name="Rectangle 10"/>
          <p:cNvSpPr/>
          <p:nvPr/>
        </p:nvSpPr>
        <p:spPr>
          <a:xfrm flipV="1">
            <a:off x="2438400" y="990600"/>
            <a:ext cx="4419600" cy="923330"/>
          </a:xfrm>
          <a:prstGeom prst="rect">
            <a:avLst/>
          </a:prstGeom>
        </p:spPr>
        <p:txBody>
          <a:bodyPr wrap="square">
            <a:spAutoFit/>
          </a:bodyPr>
          <a:lstStyle/>
          <a:p>
            <a:endParaRPr lang="en-US" b="1" dirty="0">
              <a:solidFill>
                <a:srgbClr val="C00000"/>
              </a:solidFill>
              <a:latin typeface="Times New Roman" panose="02020603050405020304" pitchFamily="18" charset="0"/>
              <a:cs typeface="Times New Roman" panose="02020603050405020304" pitchFamily="18" charset="0"/>
            </a:endParaRPr>
          </a:p>
          <a:p>
            <a:endParaRPr lang="en-US" b="1" dirty="0">
              <a:solidFill>
                <a:srgbClr val="C00000"/>
              </a:solidFill>
              <a:latin typeface="Times New Roman" panose="02020603050405020304" pitchFamily="18" charset="0"/>
              <a:cs typeface="Times New Roman" panose="02020603050405020304" pitchFamily="18" charset="0"/>
            </a:endParaRPr>
          </a:p>
          <a:p>
            <a:r>
              <a:rPr lang="en-US" b="1" dirty="0">
                <a:solidFill>
                  <a:srgbClr val="C00000"/>
                </a:solidFill>
                <a:latin typeface="Times New Roman" panose="02020603050405020304" pitchFamily="18" charset="0"/>
                <a:cs typeface="Times New Roman" panose="02020603050405020304" pitchFamily="18" charset="0"/>
              </a:rPr>
              <a:t>                     </a:t>
            </a:r>
            <a:endParaRPr lang="en-US" dirty="0"/>
          </a:p>
        </p:txBody>
      </p:sp>
      <p:sp>
        <p:nvSpPr>
          <p:cNvPr id="16" name="Rectangle 15"/>
          <p:cNvSpPr/>
          <p:nvPr/>
        </p:nvSpPr>
        <p:spPr>
          <a:xfrm>
            <a:off x="5747821" y="3763961"/>
            <a:ext cx="3200400" cy="2030095"/>
          </a:xfrm>
          <a:prstGeom prst="rect">
            <a:avLst/>
          </a:prstGeom>
        </p:spPr>
        <p:txBody>
          <a:bodyPr wrap="square">
            <a:spAutoFit/>
          </a:bodyPr>
          <a:lstStyle/>
          <a:p>
            <a:pPr algn="ctr"/>
            <a:r>
              <a:rPr lang="en-US" b="1" dirty="0">
                <a:solidFill>
                  <a:schemeClr val="bg2">
                    <a:lumMod val="25000"/>
                  </a:schemeClr>
                </a:solidFill>
                <a:latin typeface="Bookman Old Style" panose="02050604050505020204" pitchFamily="18" charset="0"/>
                <a:ea typeface="+mj-ea"/>
                <a:cs typeface="Times New Roman" panose="02020603050405020304" pitchFamily="18" charset="0"/>
              </a:rPr>
              <a:t>Under The Guidance Of</a:t>
            </a:r>
          </a:p>
          <a:p>
            <a:pPr algn="ctr"/>
            <a:endParaRPr lang="en-US" dirty="0">
              <a:solidFill>
                <a:schemeClr val="tx2">
                  <a:lumMod val="75000"/>
                </a:schemeClr>
              </a:solidFill>
              <a:latin typeface="Bookman Old Style" panose="02050604050505020204" pitchFamily="18" charset="0"/>
            </a:endParaRPr>
          </a:p>
          <a:p>
            <a:pPr algn="ctr"/>
            <a:r>
              <a:rPr lang="en-US" dirty="0">
                <a:solidFill>
                  <a:schemeClr val="tx2">
                    <a:lumMod val="75000"/>
                  </a:schemeClr>
                </a:solidFill>
                <a:latin typeface="Bookman Old Style" panose="02050604050505020204" pitchFamily="18" charset="0"/>
                <a:sym typeface="+mn-ea"/>
              </a:rPr>
              <a:t>Prof Sreevidya B S</a:t>
            </a:r>
            <a:endParaRPr lang="en-IN" dirty="0">
              <a:solidFill>
                <a:schemeClr val="tx2">
                  <a:lumMod val="75000"/>
                </a:schemeClr>
              </a:solidFill>
              <a:latin typeface="Bookman Old Style" panose="02050604050505020204" pitchFamily="18" charset="0"/>
            </a:endParaRPr>
          </a:p>
          <a:p>
            <a:pPr algn="ctr"/>
            <a:r>
              <a:rPr lang="en-IN" dirty="0">
                <a:solidFill>
                  <a:schemeClr val="tx2">
                    <a:lumMod val="75000"/>
                  </a:schemeClr>
                </a:solidFill>
                <a:latin typeface="Bookman Old Style" panose="02050604050505020204" pitchFamily="18" charset="0"/>
                <a:sym typeface="+mn-ea"/>
              </a:rPr>
              <a:t>Asst.Professor</a:t>
            </a:r>
            <a:endParaRPr lang="en-IN" dirty="0">
              <a:solidFill>
                <a:schemeClr val="tx2">
                  <a:lumMod val="75000"/>
                </a:schemeClr>
              </a:solidFill>
              <a:latin typeface="Bookman Old Style" panose="02050604050505020204" pitchFamily="18" charset="0"/>
            </a:endParaRPr>
          </a:p>
          <a:p>
            <a:pPr algn="ctr"/>
            <a:r>
              <a:rPr lang="en-US" dirty="0">
                <a:solidFill>
                  <a:schemeClr val="tx2">
                    <a:lumMod val="75000"/>
                  </a:schemeClr>
                </a:solidFill>
                <a:latin typeface="Bookman Old Style" panose="02050604050505020204" pitchFamily="18" charset="0"/>
                <a:sym typeface="+mn-ea"/>
              </a:rPr>
              <a:t>Dept. of Information Science and Engineering</a:t>
            </a:r>
            <a:endParaRPr lang="en-IN" dirty="0">
              <a:solidFill>
                <a:schemeClr val="tx2">
                  <a:lumMod val="75000"/>
                </a:schemeClr>
              </a:solidFill>
              <a:latin typeface="Bookman Old Style" panose="02050604050505020204" pitchFamily="18" charset="0"/>
            </a:endParaRPr>
          </a:p>
          <a:p>
            <a:pPr algn="ctr"/>
            <a:r>
              <a:rPr lang="en-US" dirty="0">
                <a:solidFill>
                  <a:schemeClr val="tx2">
                    <a:lumMod val="75000"/>
                  </a:schemeClr>
                </a:solidFill>
                <a:latin typeface="Bookman Old Style" panose="02050604050505020204" pitchFamily="18" charset="0"/>
                <a:sym typeface="+mn-ea"/>
              </a:rPr>
              <a:t>DSCE, Bangalore</a:t>
            </a:r>
            <a:endParaRPr lang="en-US" dirty="0">
              <a:solidFill>
                <a:srgbClr val="00B050"/>
              </a:solidFill>
              <a:latin typeface="Bookman Old Style" panose="02050604050505020204" pitchFamily="18" charset="0"/>
            </a:endParaRPr>
          </a:p>
        </p:txBody>
      </p:sp>
      <p:sp>
        <p:nvSpPr>
          <p:cNvPr id="13" name="Slide Number Placeholder 12"/>
          <p:cNvSpPr>
            <a:spLocks noGrp="1"/>
          </p:cNvSpPr>
          <p:nvPr>
            <p:ph type="sldNum" sz="quarter" idx="12"/>
          </p:nvPr>
        </p:nvSpPr>
        <p:spPr>
          <a:xfrm>
            <a:off x="6608806" y="6248400"/>
            <a:ext cx="2133600" cy="365125"/>
          </a:xfrm>
        </p:spPr>
        <p:txBody>
          <a:bodyPr/>
          <a:lstStyle/>
          <a:p>
            <a:fld id="{91633C72-83B3-42C9-A21C-3AA8D54D20E0}" type="slidenum">
              <a:rPr lang="en-US" sz="1400" smtClean="0">
                <a:solidFill>
                  <a:schemeClr val="tx1"/>
                </a:solidFill>
              </a:rPr>
              <a:t>1</a:t>
            </a:fld>
            <a:endParaRPr lang="en-US" sz="1400" dirty="0">
              <a:solidFill>
                <a:schemeClr val="tx1"/>
              </a:solidFill>
            </a:endParaRPr>
          </a:p>
        </p:txBody>
      </p:sp>
      <p:cxnSp>
        <p:nvCxnSpPr>
          <p:cNvPr id="15" name="Straight Connector 14"/>
          <p:cNvCxnSpPr/>
          <p:nvPr/>
        </p:nvCxnSpPr>
        <p:spPr>
          <a:xfrm>
            <a:off x="0" y="990600"/>
            <a:ext cx="9144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rot="5400000">
            <a:off x="-2890325" y="3429000"/>
            <a:ext cx="6477000" cy="0"/>
          </a:xfrm>
          <a:prstGeom prst="line">
            <a:avLst/>
          </a:prstGeom>
        </p:spPr>
        <p:style>
          <a:lnRef idx="3">
            <a:schemeClr val="accent2"/>
          </a:lnRef>
          <a:fillRef idx="0">
            <a:schemeClr val="accent2"/>
          </a:fillRef>
          <a:effectRef idx="2">
            <a:schemeClr val="accent2"/>
          </a:effectRef>
          <a:fontRef idx="minor">
            <a:schemeClr val="tx1"/>
          </a:fontRef>
        </p:style>
      </p:cxnSp>
      <p:sp>
        <p:nvSpPr>
          <p:cNvPr id="3" name="TextBox 2"/>
          <p:cNvSpPr txBox="1"/>
          <p:nvPr/>
        </p:nvSpPr>
        <p:spPr>
          <a:xfrm>
            <a:off x="914400" y="1219200"/>
            <a:ext cx="7696200" cy="523220"/>
          </a:xfrm>
          <a:prstGeom prst="rect">
            <a:avLst/>
          </a:prstGeom>
          <a:noFill/>
        </p:spPr>
        <p:txBody>
          <a:bodyPr wrap="square" rtlCol="0">
            <a:spAutoFit/>
          </a:bodyPr>
          <a:lstStyle/>
          <a:p>
            <a:pPr algn="ctr"/>
            <a:r>
              <a:rPr lang="en-IN" sz="2800" b="1" dirty="0">
                <a:latin typeface="Bookman Old Style" panose="02050604050505020204" pitchFamily="18" charset="0"/>
              </a:rPr>
              <a:t>MINI-PROJECT FINAL PHASE</a:t>
            </a:r>
          </a:p>
        </p:txBody>
      </p:sp>
      <p:pic>
        <p:nvPicPr>
          <p:cNvPr id="17" name="image1.png"/>
          <p:cNvPicPr/>
          <p:nvPr/>
        </p:nvPicPr>
        <p:blipFill>
          <a:blip r:embed="rId3" cstate="print"/>
          <a:stretch>
            <a:fillRect/>
          </a:stretch>
        </p:blipFill>
        <p:spPr>
          <a:xfrm>
            <a:off x="685800" y="152400"/>
            <a:ext cx="7431932" cy="762000"/>
          </a:xfrm>
          <a:prstGeom prst="rect">
            <a:avLst/>
          </a:prstGeom>
          <a:noFill/>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t>10</a:t>
            </a:fld>
            <a:endParaRPr lang="en-US"/>
          </a:p>
        </p:txBody>
      </p:sp>
      <p:cxnSp>
        <p:nvCxnSpPr>
          <p:cNvPr id="6" name="Straight Connector 5"/>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0" y="1066800"/>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457200" y="1184464"/>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a:solidFill>
                  <a:schemeClr val="accent1">
                    <a:lumMod val="75000"/>
                  </a:schemeClr>
                </a:solidFill>
                <a:latin typeface="Bookman Old Style" panose="02050604050505020204" pitchFamily="18" charset="0"/>
                <a:cs typeface="Times New Roman" panose="02020603050405020304" pitchFamily="18" charset="0"/>
              </a:rPr>
              <a:t> IMPLEMENTATION</a:t>
            </a:r>
            <a:endParaRPr lang="en-IN" sz="3200" b="1" dirty="0">
              <a:solidFill>
                <a:schemeClr val="accent1">
                  <a:lumMod val="75000"/>
                </a:schemeClr>
              </a:solidFill>
              <a:latin typeface="Bookman Old Style" panose="02050604050505020204" pitchFamily="18" charset="0"/>
              <a:cs typeface="Times New Roman" panose="02020603050405020304" pitchFamily="18" charset="0"/>
            </a:endParaRPr>
          </a:p>
        </p:txBody>
      </p:sp>
      <p:pic>
        <p:nvPicPr>
          <p:cNvPr id="11" name="image1.png"/>
          <p:cNvPicPr/>
          <p:nvPr/>
        </p:nvPicPr>
        <p:blipFill>
          <a:blip r:embed="rId2" cstate="print"/>
          <a:stretch>
            <a:fillRect/>
          </a:stretch>
        </p:blipFill>
        <p:spPr>
          <a:xfrm>
            <a:off x="685800" y="228600"/>
            <a:ext cx="7431932" cy="806330"/>
          </a:xfrm>
          <a:prstGeom prst="rect">
            <a:avLst/>
          </a:prstGeom>
          <a:noFill/>
        </p:spPr>
      </p:pic>
      <p:sp>
        <p:nvSpPr>
          <p:cNvPr id="3" name="Content Placeholder 2">
            <a:extLst>
              <a:ext uri="{FF2B5EF4-FFF2-40B4-BE49-F238E27FC236}">
                <a16:creationId xmlns:a16="http://schemas.microsoft.com/office/drawing/2014/main" id="{00361619-0893-16D3-0EB8-EB68453BD184}"/>
              </a:ext>
            </a:extLst>
          </p:cNvPr>
          <p:cNvSpPr>
            <a:spLocks noGrp="1"/>
          </p:cNvSpPr>
          <p:nvPr>
            <p:ph idx="1"/>
          </p:nvPr>
        </p:nvSpPr>
        <p:spPr>
          <a:xfrm>
            <a:off x="457200" y="1916207"/>
            <a:ext cx="8229600" cy="4525963"/>
          </a:xfrm>
        </p:spPr>
        <p:txBody>
          <a:bodyPr>
            <a:normAutofit lnSpcReduction="10000"/>
          </a:bodyPr>
          <a:lstStyle/>
          <a:p>
            <a:r>
              <a:rPr lang="en-IN" altLang="en-US" sz="2000" dirty="0">
                <a:latin typeface="Times New Roman" panose="02020603050405020304" pitchFamily="18" charset="0"/>
                <a:cs typeface="Times New Roman" panose="02020603050405020304" pitchFamily="18" charset="0"/>
              </a:rPr>
              <a:t>Now Support Vector Classifier is  implemented .</a:t>
            </a:r>
          </a:p>
          <a:p>
            <a:r>
              <a:rPr lang="en-IN" altLang="en-US" sz="2000" dirty="0">
                <a:latin typeface="Times New Roman" panose="02020603050405020304" pitchFamily="18" charset="0"/>
                <a:cs typeface="Times New Roman" panose="02020603050405020304" pitchFamily="18" charset="0"/>
              </a:rPr>
              <a:t>There are several kernels for Support Vector Classifier. some of them('linear', 'poly', '</a:t>
            </a:r>
            <a:r>
              <a:rPr lang="en-IN" altLang="en-US" sz="2000" dirty="0" err="1">
                <a:latin typeface="Times New Roman" panose="02020603050405020304" pitchFamily="18" charset="0"/>
                <a:cs typeface="Times New Roman" panose="02020603050405020304" pitchFamily="18" charset="0"/>
              </a:rPr>
              <a:t>rbf</a:t>
            </a:r>
            <a:r>
              <a:rPr lang="en-IN" altLang="en-US" sz="2000" dirty="0">
                <a:latin typeface="Times New Roman" panose="02020603050405020304" pitchFamily="18" charset="0"/>
                <a:cs typeface="Times New Roman" panose="02020603050405020304" pitchFamily="18" charset="0"/>
              </a:rPr>
              <a:t>', 'sigmoid’) is tested and checked which has the best score.</a:t>
            </a:r>
          </a:p>
          <a:p>
            <a:r>
              <a:rPr lang="en-IN" altLang="en-US" sz="2000" dirty="0">
                <a:latin typeface="Times New Roman" panose="02020603050405020304" pitchFamily="18" charset="0"/>
                <a:cs typeface="Times New Roman" panose="02020603050405020304" pitchFamily="18" charset="0"/>
              </a:rPr>
              <a:t>Now “Decision Tree Classifier” is  implemented for the dataset.</a:t>
            </a:r>
          </a:p>
          <a:p>
            <a:r>
              <a:rPr lang="en-IN" altLang="en-US" sz="2000" dirty="0">
                <a:latin typeface="Times New Roman" panose="02020603050405020304" pitchFamily="18" charset="0"/>
                <a:cs typeface="Times New Roman" panose="02020603050405020304" pitchFamily="18" charset="0"/>
              </a:rPr>
              <a:t>Here, the Decision Tree Classifier is used to model the problem at hand. A variation between a set of </a:t>
            </a:r>
            <a:r>
              <a:rPr lang="en-IN" altLang="en-US" sz="2000" dirty="0" err="1">
                <a:latin typeface="Times New Roman" panose="02020603050405020304" pitchFamily="18" charset="0"/>
                <a:cs typeface="Times New Roman" panose="02020603050405020304" pitchFamily="18" charset="0"/>
              </a:rPr>
              <a:t>max_features</a:t>
            </a:r>
            <a:r>
              <a:rPr lang="en-IN" altLang="en-US" sz="2000" dirty="0">
                <a:latin typeface="Times New Roman" panose="02020603050405020304" pitchFamily="18" charset="0"/>
                <a:cs typeface="Times New Roman" panose="02020603050405020304" pitchFamily="18" charset="0"/>
              </a:rPr>
              <a:t> is made to see which returns the best accuracy.</a:t>
            </a:r>
          </a:p>
          <a:p>
            <a:r>
              <a:rPr lang="en-IN" altLang="en-US" sz="2000" dirty="0">
                <a:latin typeface="Times New Roman" panose="02020603050405020304" pitchFamily="18" charset="0"/>
                <a:cs typeface="Times New Roman" panose="02020603050405020304" pitchFamily="18" charset="0"/>
              </a:rPr>
              <a:t>Now implement “Random Forest Classifier” is  implemented for our dataset.</a:t>
            </a:r>
          </a:p>
          <a:p>
            <a:r>
              <a:rPr lang="en-IN" altLang="en-US" sz="2000" dirty="0">
                <a:latin typeface="Times New Roman" panose="02020603050405020304" pitchFamily="18" charset="0"/>
                <a:cs typeface="Times New Roman" panose="02020603050405020304" pitchFamily="18" charset="0"/>
              </a:rPr>
              <a:t>Then Random Forest Classifier is used to create the model and vary the number of estimators to see their effect.</a:t>
            </a:r>
          </a:p>
          <a:p>
            <a:r>
              <a:rPr lang="en-IN" altLang="en-US" sz="2000" dirty="0">
                <a:latin typeface="Times New Roman" panose="02020603050405020304" pitchFamily="18" charset="0"/>
                <a:cs typeface="Times New Roman" panose="02020603050405020304" pitchFamily="18" charset="0"/>
              </a:rPr>
              <a:t>The model is trained and the scores are </a:t>
            </a:r>
            <a:r>
              <a:rPr lang="en-IN" altLang="en-US" sz="2000" dirty="0" err="1">
                <a:latin typeface="Times New Roman" panose="02020603050405020304" pitchFamily="18" charset="0"/>
                <a:cs typeface="Times New Roman" panose="02020603050405020304" pitchFamily="18" charset="0"/>
              </a:rPr>
              <a:t>recorded.Then</a:t>
            </a:r>
            <a:r>
              <a:rPr lang="en-IN" altLang="en-US" sz="2000" dirty="0">
                <a:latin typeface="Times New Roman" panose="02020603050405020304" pitchFamily="18" charset="0"/>
                <a:cs typeface="Times New Roman" panose="02020603050405020304" pitchFamily="18" charset="0"/>
              </a:rPr>
              <a:t> bar graph is plotted to compare the scores.</a:t>
            </a:r>
          </a:p>
          <a:p>
            <a:endParaRPr lang="en-IN" sz="2000" dirty="0"/>
          </a:p>
        </p:txBody>
      </p:sp>
    </p:spTree>
    <p:extLst>
      <p:ext uri="{BB962C8B-B14F-4D97-AF65-F5344CB8AC3E}">
        <p14:creationId xmlns:p14="http://schemas.microsoft.com/office/powerpoint/2010/main" val="361347311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t>11</a:t>
            </a:fld>
            <a:endParaRPr lang="en-US"/>
          </a:p>
        </p:txBody>
      </p:sp>
      <p:cxnSp>
        <p:nvCxnSpPr>
          <p:cNvPr id="6" name="Straight Connector 5"/>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0" y="1066800"/>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459463" y="1066800"/>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a:solidFill>
                  <a:schemeClr val="accent1">
                    <a:lumMod val="75000"/>
                  </a:schemeClr>
                </a:solidFill>
                <a:latin typeface="Bookman Old Style" panose="02050604050505020204" pitchFamily="18" charset="0"/>
                <a:cs typeface="Times New Roman" panose="02020603050405020304" pitchFamily="18" charset="0"/>
              </a:rPr>
              <a:t> RESULTS</a:t>
            </a:r>
            <a:endParaRPr lang="en-IN" sz="3200" b="1" dirty="0">
              <a:solidFill>
                <a:schemeClr val="accent1">
                  <a:lumMod val="75000"/>
                </a:schemeClr>
              </a:solidFill>
              <a:latin typeface="Bookman Old Style" panose="02050604050505020204" pitchFamily="18" charset="0"/>
              <a:cs typeface="Times New Roman" panose="02020603050405020304" pitchFamily="18" charset="0"/>
            </a:endParaRPr>
          </a:p>
        </p:txBody>
      </p:sp>
      <p:pic>
        <p:nvPicPr>
          <p:cNvPr id="11" name="image1.png"/>
          <p:cNvPicPr/>
          <p:nvPr/>
        </p:nvPicPr>
        <p:blipFill>
          <a:blip r:embed="rId2" cstate="print"/>
          <a:stretch>
            <a:fillRect/>
          </a:stretch>
        </p:blipFill>
        <p:spPr>
          <a:xfrm>
            <a:off x="685800" y="228600"/>
            <a:ext cx="7431932" cy="806330"/>
          </a:xfrm>
          <a:prstGeom prst="rect">
            <a:avLst/>
          </a:prstGeom>
          <a:noFill/>
        </p:spPr>
      </p:pic>
      <p:sp>
        <p:nvSpPr>
          <p:cNvPr id="3" name="Content Placeholder 2">
            <a:extLst>
              <a:ext uri="{FF2B5EF4-FFF2-40B4-BE49-F238E27FC236}">
                <a16:creationId xmlns:a16="http://schemas.microsoft.com/office/drawing/2014/main" id="{00361619-0893-16D3-0EB8-EB68453BD184}"/>
              </a:ext>
            </a:extLst>
          </p:cNvPr>
          <p:cNvSpPr>
            <a:spLocks noGrp="1"/>
          </p:cNvSpPr>
          <p:nvPr>
            <p:ph idx="1"/>
          </p:nvPr>
        </p:nvSpPr>
        <p:spPr>
          <a:xfrm>
            <a:off x="1538654" y="1600201"/>
            <a:ext cx="6005143" cy="3994127"/>
          </a:xfrm>
        </p:spPr>
        <p:txBody>
          <a:bodyPr>
            <a:normAutofit/>
          </a:bodyPr>
          <a:lstStyle/>
          <a:p>
            <a:endParaRPr lang="en-IN" altLang="en-US" sz="2000" dirty="0">
              <a:latin typeface="Times New Roman" panose="02020603050405020304" pitchFamily="18" charset="0"/>
              <a:cs typeface="Times New Roman" panose="02020603050405020304" pitchFamily="18" charset="0"/>
            </a:endParaRPr>
          </a:p>
          <a:p>
            <a:endParaRPr lang="en-IN" sz="2000" dirty="0"/>
          </a:p>
        </p:txBody>
      </p:sp>
      <p:pic>
        <p:nvPicPr>
          <p:cNvPr id="13" name="Picture 12">
            <a:extLst>
              <a:ext uri="{FF2B5EF4-FFF2-40B4-BE49-F238E27FC236}">
                <a16:creationId xmlns:a16="http://schemas.microsoft.com/office/drawing/2014/main" id="{BBE4C2E2-026F-1A7F-5F19-6A9FC2476F5F}"/>
              </a:ext>
            </a:extLst>
          </p:cNvPr>
          <p:cNvPicPr>
            <a:picLocks noChangeAspect="1"/>
          </p:cNvPicPr>
          <p:nvPr/>
        </p:nvPicPr>
        <p:blipFill rotWithShape="1">
          <a:blip r:embed="rId3">
            <a:extLst>
              <a:ext uri="{28A0092B-C50C-407E-A947-70E740481C1C}">
                <a14:useLocalDpi xmlns:a14="http://schemas.microsoft.com/office/drawing/2010/main" val="0"/>
              </a:ext>
            </a:extLst>
          </a:blip>
          <a:srcRect l="20000" t="21111" r="49167" b="38149"/>
          <a:stretch/>
        </p:blipFill>
        <p:spPr>
          <a:xfrm>
            <a:off x="1540917" y="1600200"/>
            <a:ext cx="5867393" cy="4360896"/>
          </a:xfrm>
          <a:prstGeom prst="rect">
            <a:avLst/>
          </a:prstGeom>
        </p:spPr>
      </p:pic>
      <p:sp>
        <p:nvSpPr>
          <p:cNvPr id="15" name="Rectangle 1">
            <a:extLst>
              <a:ext uri="{FF2B5EF4-FFF2-40B4-BE49-F238E27FC236}">
                <a16:creationId xmlns:a16="http://schemas.microsoft.com/office/drawing/2014/main" id="{92E92E22-76AA-0FD4-1A00-5D09AEE0213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pple-system"/>
              </a:rPr>
              <a:t>that the maximum score achieved was </a:t>
            </a:r>
            <a:r>
              <a:rPr kumimoji="0" lang="en-US" altLang="en-US" sz="1000" b="0" i="0" u="none" strike="noStrike" cap="none" normalizeH="0" baseline="0">
                <a:ln>
                  <a:noFill/>
                </a:ln>
                <a:solidFill>
                  <a:schemeClr val="tx1"/>
                </a:solidFill>
                <a:effectLst/>
                <a:latin typeface="var(--jp-code-font-family)"/>
              </a:rPr>
              <a:t>0.87</a:t>
            </a:r>
            <a:r>
              <a:rPr kumimoji="0" lang="en-US" altLang="en-US" sz="1000" b="0" i="0" u="none" strike="noStrike" cap="none" normalizeH="0" baseline="0">
                <a:ln>
                  <a:noFill/>
                </a:ln>
                <a:solidFill>
                  <a:schemeClr val="tx1"/>
                </a:solidFill>
                <a:effectLst/>
                <a:latin typeface="-apple-system"/>
              </a:rPr>
              <a:t> for the 8 neighbors</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2">
            <a:extLst>
              <a:ext uri="{FF2B5EF4-FFF2-40B4-BE49-F238E27FC236}">
                <a16:creationId xmlns:a16="http://schemas.microsoft.com/office/drawing/2014/main" id="{C67FBB32-FA51-7A1D-DF1D-46CBF98854FC}"/>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pple-system"/>
              </a:rPr>
              <a:t>that the maximum score achieved was </a:t>
            </a:r>
            <a:r>
              <a:rPr kumimoji="0" lang="en-US" altLang="en-US" sz="1000" b="0" i="0" u="none" strike="noStrike" cap="none" normalizeH="0" baseline="0">
                <a:ln>
                  <a:noFill/>
                </a:ln>
                <a:solidFill>
                  <a:schemeClr val="tx1"/>
                </a:solidFill>
                <a:effectLst/>
                <a:latin typeface="var(--jp-code-font-family)"/>
              </a:rPr>
              <a:t>0.87</a:t>
            </a:r>
            <a:r>
              <a:rPr kumimoji="0" lang="en-US" altLang="en-US" sz="1000" b="0" i="0" u="none" strike="noStrike" cap="none" normalizeH="0" baseline="0">
                <a:ln>
                  <a:noFill/>
                </a:ln>
                <a:solidFill>
                  <a:schemeClr val="tx1"/>
                </a:solidFill>
                <a:effectLst/>
                <a:latin typeface="-apple-system"/>
              </a:rPr>
              <a:t> for the 8 neighbors</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3">
            <a:extLst>
              <a:ext uri="{FF2B5EF4-FFF2-40B4-BE49-F238E27FC236}">
                <a16:creationId xmlns:a16="http://schemas.microsoft.com/office/drawing/2014/main" id="{C04FE95F-C310-30B2-E2E2-7A03C6A55778}"/>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pple-system"/>
              </a:rPr>
              <a:t>that the maximum score achieved was </a:t>
            </a:r>
            <a:r>
              <a:rPr kumimoji="0" lang="en-US" altLang="en-US" sz="1000" b="0" i="0" u="none" strike="noStrike" cap="none" normalizeH="0" baseline="0">
                <a:ln>
                  <a:noFill/>
                </a:ln>
                <a:solidFill>
                  <a:schemeClr val="tx1"/>
                </a:solidFill>
                <a:effectLst/>
                <a:latin typeface="var(--jp-code-font-family)"/>
              </a:rPr>
              <a:t>0.87</a:t>
            </a:r>
            <a:r>
              <a:rPr kumimoji="0" lang="en-US" altLang="en-US" sz="1000" b="0" i="0" u="none" strike="noStrike" cap="none" normalizeH="0" baseline="0">
                <a:ln>
                  <a:noFill/>
                </a:ln>
                <a:solidFill>
                  <a:schemeClr val="tx1"/>
                </a:solidFill>
                <a:effectLst/>
                <a:latin typeface="-apple-system"/>
              </a:rPr>
              <a:t> for the 8 neighbors</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8EE77280-4D8C-C55D-385C-964234A02BFF}"/>
              </a:ext>
            </a:extLst>
          </p:cNvPr>
          <p:cNvSpPr txBox="1"/>
          <p:nvPr/>
        </p:nvSpPr>
        <p:spPr>
          <a:xfrm>
            <a:off x="1828800" y="5979305"/>
            <a:ext cx="6400800" cy="369332"/>
          </a:xfrm>
          <a:prstGeom prst="rect">
            <a:avLst/>
          </a:prstGeom>
          <a:noFill/>
        </p:spPr>
        <p:txBody>
          <a:bodyPr wrap="square" rtlCol="0">
            <a:spAutoFit/>
          </a:bodyPr>
          <a:lstStyle/>
          <a:p>
            <a:r>
              <a:rPr lang="en-IN" dirty="0"/>
              <a:t>    </a:t>
            </a:r>
            <a:r>
              <a:rPr lang="en-IN" dirty="0">
                <a:latin typeface="Times New Roman" panose="02020603050405020304" pitchFamily="18" charset="0"/>
                <a:cs typeface="Times New Roman" panose="02020603050405020304" pitchFamily="18" charset="0"/>
              </a:rPr>
              <a:t>The maximum score achieved was 0.87 at K value 8</a:t>
            </a:r>
          </a:p>
        </p:txBody>
      </p:sp>
      <p:sp>
        <p:nvSpPr>
          <p:cNvPr id="26" name="Rectangle 10">
            <a:extLst>
              <a:ext uri="{FF2B5EF4-FFF2-40B4-BE49-F238E27FC236}">
                <a16:creationId xmlns:a16="http://schemas.microsoft.com/office/drawing/2014/main" id="{0CB2BB7E-6013-1FF6-A1B2-6FE27F383853}"/>
              </a:ext>
            </a:extLst>
          </p:cNvPr>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pple-system"/>
              </a:rPr>
              <a:t>that the maximum score achieved was </a:t>
            </a:r>
            <a:r>
              <a:rPr kumimoji="0" lang="en-US" altLang="en-US" sz="1000" b="0" i="0" u="none" strike="noStrike" cap="none" normalizeH="0" baseline="0">
                <a:ln>
                  <a:noFill/>
                </a:ln>
                <a:solidFill>
                  <a:schemeClr val="tx1"/>
                </a:solidFill>
                <a:effectLst/>
                <a:latin typeface="var(--jp-code-font-family)"/>
              </a:rPr>
              <a:t>0.87</a:t>
            </a:r>
            <a:r>
              <a:rPr kumimoji="0" lang="en-US" altLang="en-US" sz="1000" b="0" i="0" u="none" strike="noStrike" cap="none" normalizeH="0" baseline="0">
                <a:ln>
                  <a:noFill/>
                </a:ln>
                <a:solidFill>
                  <a:schemeClr val="tx1"/>
                </a:solidFill>
                <a:effectLst/>
                <a:latin typeface="-apple-system"/>
              </a:rPr>
              <a:t> for the 8 neighbors</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454506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t>12</a:t>
            </a:fld>
            <a:endParaRPr lang="en-US"/>
          </a:p>
        </p:txBody>
      </p:sp>
      <p:cxnSp>
        <p:nvCxnSpPr>
          <p:cNvPr id="6" name="Straight Connector 5"/>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0" y="1066800"/>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459463" y="1066800"/>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a:solidFill>
                  <a:schemeClr val="accent1">
                    <a:lumMod val="75000"/>
                  </a:schemeClr>
                </a:solidFill>
                <a:latin typeface="Bookman Old Style" panose="02050604050505020204" pitchFamily="18" charset="0"/>
                <a:cs typeface="Times New Roman" panose="02020603050405020304" pitchFamily="18" charset="0"/>
              </a:rPr>
              <a:t> RESULTS</a:t>
            </a:r>
            <a:endParaRPr lang="en-IN" sz="3200" b="1" dirty="0">
              <a:solidFill>
                <a:schemeClr val="accent1">
                  <a:lumMod val="75000"/>
                </a:schemeClr>
              </a:solidFill>
              <a:latin typeface="Bookman Old Style" panose="02050604050505020204" pitchFamily="18" charset="0"/>
              <a:cs typeface="Times New Roman" panose="02020603050405020304" pitchFamily="18" charset="0"/>
            </a:endParaRPr>
          </a:p>
        </p:txBody>
      </p:sp>
      <p:pic>
        <p:nvPicPr>
          <p:cNvPr id="11" name="image1.png"/>
          <p:cNvPicPr/>
          <p:nvPr/>
        </p:nvPicPr>
        <p:blipFill>
          <a:blip r:embed="rId2" cstate="print"/>
          <a:stretch>
            <a:fillRect/>
          </a:stretch>
        </p:blipFill>
        <p:spPr>
          <a:xfrm>
            <a:off x="685800" y="228600"/>
            <a:ext cx="7431932" cy="806330"/>
          </a:xfrm>
          <a:prstGeom prst="rect">
            <a:avLst/>
          </a:prstGeom>
          <a:noFill/>
        </p:spPr>
      </p:pic>
      <p:sp>
        <p:nvSpPr>
          <p:cNvPr id="3" name="Content Placeholder 2">
            <a:extLst>
              <a:ext uri="{FF2B5EF4-FFF2-40B4-BE49-F238E27FC236}">
                <a16:creationId xmlns:a16="http://schemas.microsoft.com/office/drawing/2014/main" id="{00361619-0893-16D3-0EB8-EB68453BD184}"/>
              </a:ext>
            </a:extLst>
          </p:cNvPr>
          <p:cNvSpPr>
            <a:spLocks noGrp="1"/>
          </p:cNvSpPr>
          <p:nvPr>
            <p:ph idx="1"/>
          </p:nvPr>
        </p:nvSpPr>
        <p:spPr/>
        <p:txBody>
          <a:bodyPr>
            <a:normAutofit/>
          </a:bodyPr>
          <a:lstStyle/>
          <a:p>
            <a:endParaRPr lang="en-IN" altLang="en-US" sz="2000" dirty="0">
              <a:latin typeface="Times New Roman" panose="02020603050405020304" pitchFamily="18" charset="0"/>
              <a:cs typeface="Times New Roman" panose="02020603050405020304" pitchFamily="18" charset="0"/>
            </a:endParaRPr>
          </a:p>
          <a:p>
            <a:endParaRPr lang="en-IN" sz="2000" dirty="0"/>
          </a:p>
        </p:txBody>
      </p:sp>
      <p:pic>
        <p:nvPicPr>
          <p:cNvPr id="8" name="Picture 7">
            <a:extLst>
              <a:ext uri="{FF2B5EF4-FFF2-40B4-BE49-F238E27FC236}">
                <a16:creationId xmlns:a16="http://schemas.microsoft.com/office/drawing/2014/main" id="{C6A3A312-A184-6B8A-531F-4D2479E71FAB}"/>
              </a:ext>
            </a:extLst>
          </p:cNvPr>
          <p:cNvPicPr>
            <a:picLocks noChangeAspect="1"/>
          </p:cNvPicPr>
          <p:nvPr/>
        </p:nvPicPr>
        <p:blipFill rotWithShape="1">
          <a:blip r:embed="rId3">
            <a:extLst>
              <a:ext uri="{28A0092B-C50C-407E-A947-70E740481C1C}">
                <a14:useLocalDpi xmlns:a14="http://schemas.microsoft.com/office/drawing/2010/main" val="0"/>
              </a:ext>
            </a:extLst>
          </a:blip>
          <a:srcRect l="20000" t="24815" r="50000" b="34469"/>
          <a:stretch/>
        </p:blipFill>
        <p:spPr>
          <a:xfrm>
            <a:off x="1658569" y="1568329"/>
            <a:ext cx="5486393" cy="4146669"/>
          </a:xfrm>
          <a:prstGeom prst="rect">
            <a:avLst/>
          </a:prstGeom>
        </p:spPr>
      </p:pic>
      <p:sp>
        <p:nvSpPr>
          <p:cNvPr id="9" name="TextBox 8">
            <a:extLst>
              <a:ext uri="{FF2B5EF4-FFF2-40B4-BE49-F238E27FC236}">
                <a16:creationId xmlns:a16="http://schemas.microsoft.com/office/drawing/2014/main" id="{38703C92-1751-F071-D2C1-83CF7D02AAFC}"/>
              </a:ext>
            </a:extLst>
          </p:cNvPr>
          <p:cNvSpPr txBox="1"/>
          <p:nvPr/>
        </p:nvSpPr>
        <p:spPr>
          <a:xfrm>
            <a:off x="1981200" y="5714998"/>
            <a:ext cx="56388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linear kernel performed the best with 0.83 accuracy</a:t>
            </a:r>
          </a:p>
        </p:txBody>
      </p:sp>
    </p:spTree>
    <p:extLst>
      <p:ext uri="{BB962C8B-B14F-4D97-AF65-F5344CB8AC3E}">
        <p14:creationId xmlns:p14="http://schemas.microsoft.com/office/powerpoint/2010/main" val="206948134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t>13</a:t>
            </a:fld>
            <a:endParaRPr lang="en-US"/>
          </a:p>
        </p:txBody>
      </p:sp>
      <p:cxnSp>
        <p:nvCxnSpPr>
          <p:cNvPr id="6" name="Straight Connector 5"/>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0" y="1066800"/>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459463" y="1066800"/>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a:solidFill>
                  <a:schemeClr val="accent1">
                    <a:lumMod val="75000"/>
                  </a:schemeClr>
                </a:solidFill>
                <a:latin typeface="Bookman Old Style" panose="02050604050505020204" pitchFamily="18" charset="0"/>
                <a:cs typeface="Times New Roman" panose="02020603050405020304" pitchFamily="18" charset="0"/>
              </a:rPr>
              <a:t> RESULTS</a:t>
            </a:r>
            <a:endParaRPr lang="en-IN" sz="3200" b="1" dirty="0">
              <a:solidFill>
                <a:schemeClr val="accent1">
                  <a:lumMod val="75000"/>
                </a:schemeClr>
              </a:solidFill>
              <a:latin typeface="Bookman Old Style" panose="02050604050505020204" pitchFamily="18" charset="0"/>
              <a:cs typeface="Times New Roman" panose="02020603050405020304" pitchFamily="18" charset="0"/>
            </a:endParaRPr>
          </a:p>
        </p:txBody>
      </p:sp>
      <p:pic>
        <p:nvPicPr>
          <p:cNvPr id="11" name="image1.png"/>
          <p:cNvPicPr/>
          <p:nvPr/>
        </p:nvPicPr>
        <p:blipFill>
          <a:blip r:embed="rId2" cstate="print"/>
          <a:stretch>
            <a:fillRect/>
          </a:stretch>
        </p:blipFill>
        <p:spPr>
          <a:xfrm>
            <a:off x="685800" y="228600"/>
            <a:ext cx="7431932" cy="806330"/>
          </a:xfrm>
          <a:prstGeom prst="rect">
            <a:avLst/>
          </a:prstGeom>
          <a:noFill/>
        </p:spPr>
      </p:pic>
      <p:sp>
        <p:nvSpPr>
          <p:cNvPr id="3" name="Content Placeholder 2">
            <a:extLst>
              <a:ext uri="{FF2B5EF4-FFF2-40B4-BE49-F238E27FC236}">
                <a16:creationId xmlns:a16="http://schemas.microsoft.com/office/drawing/2014/main" id="{00361619-0893-16D3-0EB8-EB68453BD184}"/>
              </a:ext>
            </a:extLst>
          </p:cNvPr>
          <p:cNvSpPr>
            <a:spLocks noGrp="1"/>
          </p:cNvSpPr>
          <p:nvPr>
            <p:ph idx="1"/>
          </p:nvPr>
        </p:nvSpPr>
        <p:spPr/>
        <p:txBody>
          <a:bodyPr>
            <a:normAutofit/>
          </a:bodyPr>
          <a:lstStyle/>
          <a:p>
            <a:endParaRPr lang="en-IN" altLang="en-US" sz="2000" dirty="0">
              <a:latin typeface="Times New Roman" panose="02020603050405020304" pitchFamily="18" charset="0"/>
              <a:cs typeface="Times New Roman" panose="02020603050405020304" pitchFamily="18" charset="0"/>
            </a:endParaRPr>
          </a:p>
          <a:p>
            <a:endParaRPr lang="en-IN" sz="2000" dirty="0"/>
          </a:p>
        </p:txBody>
      </p:sp>
      <p:pic>
        <p:nvPicPr>
          <p:cNvPr id="8" name="Picture 7">
            <a:extLst>
              <a:ext uri="{FF2B5EF4-FFF2-40B4-BE49-F238E27FC236}">
                <a16:creationId xmlns:a16="http://schemas.microsoft.com/office/drawing/2014/main" id="{D225E83B-425A-EF9F-C8F1-F865E922E676}"/>
              </a:ext>
            </a:extLst>
          </p:cNvPr>
          <p:cNvPicPr>
            <a:picLocks noChangeAspect="1"/>
          </p:cNvPicPr>
          <p:nvPr/>
        </p:nvPicPr>
        <p:blipFill rotWithShape="1">
          <a:blip r:embed="rId3">
            <a:extLst>
              <a:ext uri="{28A0092B-C50C-407E-A947-70E740481C1C}">
                <a14:useLocalDpi xmlns:a14="http://schemas.microsoft.com/office/drawing/2010/main" val="0"/>
              </a:ext>
            </a:extLst>
          </a:blip>
          <a:srcRect l="20000" t="27778" r="48333" b="30741"/>
          <a:stretch/>
        </p:blipFill>
        <p:spPr>
          <a:xfrm>
            <a:off x="1730190" y="1593610"/>
            <a:ext cx="5638796" cy="4154913"/>
          </a:xfrm>
          <a:prstGeom prst="rect">
            <a:avLst/>
          </a:prstGeom>
        </p:spPr>
      </p:pic>
      <p:sp>
        <p:nvSpPr>
          <p:cNvPr id="13" name="Rectangle 1">
            <a:extLst>
              <a:ext uri="{FF2B5EF4-FFF2-40B4-BE49-F238E27FC236}">
                <a16:creationId xmlns:a16="http://schemas.microsoft.com/office/drawing/2014/main" id="{104E2DF1-27BC-9C84-5EFF-A2C9819C1D5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pple-system"/>
              </a:rPr>
              <a:t>The model achieved the best accuracy at three values of maximum features, </a:t>
            </a:r>
            <a:r>
              <a:rPr kumimoji="0" lang="en-US" altLang="en-US" sz="1000" b="0" i="0" u="none" strike="noStrike" cap="none" normalizeH="0" baseline="0">
                <a:ln>
                  <a:noFill/>
                </a:ln>
                <a:solidFill>
                  <a:schemeClr val="tx1"/>
                </a:solidFill>
                <a:effectLst/>
                <a:latin typeface="var(--jp-code-font-family)"/>
              </a:rPr>
              <a:t>2</a:t>
            </a:r>
            <a:r>
              <a:rPr kumimoji="0" lang="en-US" altLang="en-US" sz="1000" b="0" i="0" u="none" strike="noStrike" cap="none" normalizeH="0" baseline="0">
                <a:ln>
                  <a:noFill/>
                </a:ln>
                <a:solidFill>
                  <a:schemeClr val="tx1"/>
                </a:solidFill>
                <a:effectLst/>
                <a:latin typeface="-apple-system"/>
              </a:rPr>
              <a:t>, </a:t>
            </a:r>
            <a:r>
              <a:rPr kumimoji="0" lang="en-US" altLang="en-US" sz="1000" b="0" i="0" u="none" strike="noStrike" cap="none" normalizeH="0" baseline="0">
                <a:ln>
                  <a:noFill/>
                </a:ln>
                <a:solidFill>
                  <a:schemeClr val="tx1"/>
                </a:solidFill>
                <a:effectLst/>
                <a:latin typeface="var(--jp-code-font-family)"/>
              </a:rPr>
              <a:t>4</a:t>
            </a:r>
            <a:r>
              <a:rPr kumimoji="0" lang="en-US" altLang="en-US" sz="1000" b="0" i="0" u="none" strike="noStrike" cap="none" normalizeH="0" baseline="0">
                <a:ln>
                  <a:noFill/>
                </a:ln>
                <a:solidFill>
                  <a:schemeClr val="tx1"/>
                </a:solidFill>
                <a:effectLst/>
                <a:latin typeface="-apple-system"/>
              </a:rPr>
              <a:t> and </a:t>
            </a:r>
            <a:r>
              <a:rPr kumimoji="0" lang="en-US" altLang="en-US" sz="1000" b="0" i="0" u="none" strike="noStrike" cap="none" normalizeH="0" baseline="0">
                <a:ln>
                  <a:noFill/>
                </a:ln>
                <a:solidFill>
                  <a:schemeClr val="tx1"/>
                </a:solidFill>
                <a:effectLst/>
                <a:latin typeface="var(--jp-code-font-family)"/>
              </a:rPr>
              <a:t>18</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EFAA4898-A36C-0B6B-B314-987770E5CB47}"/>
              </a:ext>
            </a:extLst>
          </p:cNvPr>
          <p:cNvSpPr txBox="1"/>
          <p:nvPr/>
        </p:nvSpPr>
        <p:spPr>
          <a:xfrm>
            <a:off x="1524000" y="5748523"/>
            <a:ext cx="6593726"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The model achieved the best accuracy of 0.79 at the three values of maximum features 2,4 and 18</a:t>
            </a:r>
          </a:p>
        </p:txBody>
      </p:sp>
    </p:spTree>
    <p:extLst>
      <p:ext uri="{BB962C8B-B14F-4D97-AF65-F5344CB8AC3E}">
        <p14:creationId xmlns:p14="http://schemas.microsoft.com/office/powerpoint/2010/main" val="271889980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t>14</a:t>
            </a:fld>
            <a:endParaRPr lang="en-US"/>
          </a:p>
        </p:txBody>
      </p:sp>
      <p:cxnSp>
        <p:nvCxnSpPr>
          <p:cNvPr id="6" name="Straight Connector 5"/>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0" y="1066800"/>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459463" y="1066800"/>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a:solidFill>
                  <a:schemeClr val="accent1">
                    <a:lumMod val="75000"/>
                  </a:schemeClr>
                </a:solidFill>
                <a:latin typeface="Bookman Old Style" panose="02050604050505020204" pitchFamily="18" charset="0"/>
                <a:cs typeface="Times New Roman" panose="02020603050405020304" pitchFamily="18" charset="0"/>
              </a:rPr>
              <a:t> RESULTS</a:t>
            </a:r>
            <a:endParaRPr lang="en-IN" sz="3200" b="1" dirty="0">
              <a:solidFill>
                <a:schemeClr val="accent1">
                  <a:lumMod val="75000"/>
                </a:schemeClr>
              </a:solidFill>
              <a:latin typeface="Bookman Old Style" panose="02050604050505020204" pitchFamily="18" charset="0"/>
              <a:cs typeface="Times New Roman" panose="02020603050405020304" pitchFamily="18" charset="0"/>
            </a:endParaRPr>
          </a:p>
        </p:txBody>
      </p:sp>
      <p:pic>
        <p:nvPicPr>
          <p:cNvPr id="11" name="image1.png"/>
          <p:cNvPicPr/>
          <p:nvPr/>
        </p:nvPicPr>
        <p:blipFill>
          <a:blip r:embed="rId2" cstate="print"/>
          <a:stretch>
            <a:fillRect/>
          </a:stretch>
        </p:blipFill>
        <p:spPr>
          <a:xfrm>
            <a:off x="685800" y="228600"/>
            <a:ext cx="7431932" cy="806330"/>
          </a:xfrm>
          <a:prstGeom prst="rect">
            <a:avLst/>
          </a:prstGeom>
          <a:noFill/>
        </p:spPr>
      </p:pic>
      <p:sp>
        <p:nvSpPr>
          <p:cNvPr id="3" name="Content Placeholder 2">
            <a:extLst>
              <a:ext uri="{FF2B5EF4-FFF2-40B4-BE49-F238E27FC236}">
                <a16:creationId xmlns:a16="http://schemas.microsoft.com/office/drawing/2014/main" id="{00361619-0893-16D3-0EB8-EB68453BD184}"/>
              </a:ext>
            </a:extLst>
          </p:cNvPr>
          <p:cNvSpPr>
            <a:spLocks noGrp="1"/>
          </p:cNvSpPr>
          <p:nvPr>
            <p:ph idx="1"/>
          </p:nvPr>
        </p:nvSpPr>
        <p:spPr/>
        <p:txBody>
          <a:bodyPr>
            <a:normAutofit/>
          </a:bodyPr>
          <a:lstStyle/>
          <a:p>
            <a:endParaRPr lang="en-IN" altLang="en-US" sz="2000" dirty="0">
              <a:latin typeface="Times New Roman" panose="02020603050405020304" pitchFamily="18" charset="0"/>
              <a:cs typeface="Times New Roman" panose="02020603050405020304" pitchFamily="18" charset="0"/>
            </a:endParaRPr>
          </a:p>
          <a:p>
            <a:endParaRPr lang="en-IN" sz="2000" dirty="0"/>
          </a:p>
        </p:txBody>
      </p:sp>
      <p:pic>
        <p:nvPicPr>
          <p:cNvPr id="8" name="Picture 7">
            <a:extLst>
              <a:ext uri="{FF2B5EF4-FFF2-40B4-BE49-F238E27FC236}">
                <a16:creationId xmlns:a16="http://schemas.microsoft.com/office/drawing/2014/main" id="{758231C5-906E-EF02-13E7-FFD1E882C38F}"/>
              </a:ext>
            </a:extLst>
          </p:cNvPr>
          <p:cNvPicPr>
            <a:picLocks noChangeAspect="1"/>
          </p:cNvPicPr>
          <p:nvPr/>
        </p:nvPicPr>
        <p:blipFill rotWithShape="1">
          <a:blip r:embed="rId3">
            <a:extLst>
              <a:ext uri="{28A0092B-C50C-407E-A947-70E740481C1C}">
                <a14:useLocalDpi xmlns:a14="http://schemas.microsoft.com/office/drawing/2010/main" val="0"/>
              </a:ext>
            </a:extLst>
          </a:blip>
          <a:srcRect l="20000" t="23333" r="50833" b="36666"/>
          <a:stretch/>
        </p:blipFill>
        <p:spPr>
          <a:xfrm>
            <a:off x="1741549" y="1574462"/>
            <a:ext cx="5466130" cy="4216738"/>
          </a:xfrm>
          <a:prstGeom prst="rect">
            <a:avLst/>
          </a:prstGeom>
        </p:spPr>
      </p:pic>
      <p:sp>
        <p:nvSpPr>
          <p:cNvPr id="12" name="TextBox 11">
            <a:extLst>
              <a:ext uri="{FF2B5EF4-FFF2-40B4-BE49-F238E27FC236}">
                <a16:creationId xmlns:a16="http://schemas.microsoft.com/office/drawing/2014/main" id="{4B399D5F-A5FE-B3AA-657C-22B5B4862B1A}"/>
              </a:ext>
            </a:extLst>
          </p:cNvPr>
          <p:cNvSpPr txBox="1"/>
          <p:nvPr/>
        </p:nvSpPr>
        <p:spPr>
          <a:xfrm flipH="1">
            <a:off x="1828804" y="5723544"/>
            <a:ext cx="5791196"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The maximum score of 0.84 is achieved when total estimators are 100 or 500</a:t>
            </a:r>
          </a:p>
        </p:txBody>
      </p:sp>
    </p:spTree>
    <p:extLst>
      <p:ext uri="{BB962C8B-B14F-4D97-AF65-F5344CB8AC3E}">
        <p14:creationId xmlns:p14="http://schemas.microsoft.com/office/powerpoint/2010/main" val="234650196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t>15</a:t>
            </a:fld>
            <a:endParaRPr lang="en-US"/>
          </a:p>
        </p:txBody>
      </p:sp>
      <p:cxnSp>
        <p:nvCxnSpPr>
          <p:cNvPr id="6" name="Straight Connector 5"/>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0" y="1066800"/>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457199" y="1328263"/>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a:solidFill>
                  <a:schemeClr val="accent1">
                    <a:lumMod val="75000"/>
                  </a:schemeClr>
                </a:solidFill>
                <a:latin typeface="Bookman Old Style" panose="02050604050505020204" pitchFamily="18" charset="0"/>
                <a:cs typeface="Times New Roman" panose="02020603050405020304" pitchFamily="18" charset="0"/>
              </a:rPr>
              <a:t> CONCLUSION</a:t>
            </a:r>
            <a:endParaRPr lang="en-IN" sz="3200" b="1" dirty="0">
              <a:solidFill>
                <a:schemeClr val="accent1">
                  <a:lumMod val="75000"/>
                </a:schemeClr>
              </a:solidFill>
              <a:latin typeface="Bookman Old Style" panose="02050604050505020204" pitchFamily="18" charset="0"/>
              <a:cs typeface="Times New Roman" panose="02020603050405020304" pitchFamily="18" charset="0"/>
            </a:endParaRPr>
          </a:p>
        </p:txBody>
      </p:sp>
      <p:pic>
        <p:nvPicPr>
          <p:cNvPr id="11" name="image1.png"/>
          <p:cNvPicPr/>
          <p:nvPr/>
        </p:nvPicPr>
        <p:blipFill>
          <a:blip r:embed="rId2" cstate="print"/>
          <a:stretch>
            <a:fillRect/>
          </a:stretch>
        </p:blipFill>
        <p:spPr>
          <a:xfrm>
            <a:off x="685800" y="228600"/>
            <a:ext cx="7431932" cy="806330"/>
          </a:xfrm>
          <a:prstGeom prst="rect">
            <a:avLst/>
          </a:prstGeom>
          <a:noFill/>
        </p:spPr>
      </p:pic>
      <p:sp>
        <p:nvSpPr>
          <p:cNvPr id="3" name="Content Placeholder 2">
            <a:extLst>
              <a:ext uri="{FF2B5EF4-FFF2-40B4-BE49-F238E27FC236}">
                <a16:creationId xmlns:a16="http://schemas.microsoft.com/office/drawing/2014/main" id="{00361619-0893-16D3-0EB8-EB68453BD184}"/>
              </a:ext>
            </a:extLst>
          </p:cNvPr>
          <p:cNvSpPr>
            <a:spLocks noGrp="1"/>
          </p:cNvSpPr>
          <p:nvPr>
            <p:ph idx="1"/>
          </p:nvPr>
        </p:nvSpPr>
        <p:spPr/>
        <p:txBody>
          <a:bodyPr>
            <a:normAutofit/>
          </a:bodyPr>
          <a:lstStyle/>
          <a:p>
            <a:endParaRPr lang="en-IN" altLang="en-US" sz="2000" dirty="0">
              <a:latin typeface="Times New Roman" panose="02020603050405020304" pitchFamily="18" charset="0"/>
              <a:cs typeface="Times New Roman" panose="02020603050405020304" pitchFamily="18" charset="0"/>
            </a:endParaRPr>
          </a:p>
          <a:p>
            <a:endParaRPr lang="en-IN" sz="2000" dirty="0"/>
          </a:p>
        </p:txBody>
      </p:sp>
      <p:sp>
        <p:nvSpPr>
          <p:cNvPr id="12" name="TextBox 11">
            <a:extLst>
              <a:ext uri="{FF2B5EF4-FFF2-40B4-BE49-F238E27FC236}">
                <a16:creationId xmlns:a16="http://schemas.microsoft.com/office/drawing/2014/main" id="{D6DE8CE9-4829-D998-A9E3-B9171BD914B2}"/>
              </a:ext>
            </a:extLst>
          </p:cNvPr>
          <p:cNvSpPr txBox="1"/>
          <p:nvPr/>
        </p:nvSpPr>
        <p:spPr>
          <a:xfrm>
            <a:off x="708212" y="2203804"/>
            <a:ext cx="7998734" cy="2554545"/>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this project, </a:t>
            </a:r>
            <a:r>
              <a:rPr lang="en-IN" altLang="en-US" sz="2000" dirty="0">
                <a:latin typeface="Times New Roman" panose="02020603050405020304" pitchFamily="18" charset="0"/>
                <a:cs typeface="Times New Roman" panose="02020603050405020304" pitchFamily="18" charset="0"/>
              </a:rPr>
              <a:t>we</a:t>
            </a:r>
            <a:r>
              <a:rPr lang="en-US" sz="2000" dirty="0">
                <a:latin typeface="Times New Roman" panose="02020603050405020304" pitchFamily="18" charset="0"/>
                <a:cs typeface="Times New Roman" panose="02020603050405020304" pitchFamily="18" charset="0"/>
              </a:rPr>
              <a:t> used Machine Learning to predict whether a person is suffering from a heart disease</a:t>
            </a:r>
            <a:r>
              <a:rPr lang="en-IN" altLang="en-US" sz="2000" dirty="0">
                <a:latin typeface="Times New Roman" panose="02020603050405020304" pitchFamily="18" charset="0"/>
                <a:cs typeface="Times New Roman" panose="02020603050405020304" pitchFamily="18" charset="0"/>
              </a:rPr>
              <a:t> or not</a:t>
            </a:r>
            <a:r>
              <a:rPr lang="en-US" sz="2000" dirty="0">
                <a:latin typeface="Times New Roman" panose="02020603050405020304" pitchFamily="18" charset="0"/>
                <a:cs typeface="Times New Roman" panose="02020603050405020304" pitchFamily="18" charset="0"/>
              </a:rPr>
              <a:t>. After importing the data, </a:t>
            </a:r>
            <a:r>
              <a:rPr lang="en-IN" altLang="en-US" sz="2000" dirty="0">
                <a:latin typeface="Times New Roman" panose="02020603050405020304" pitchFamily="18" charset="0"/>
                <a:cs typeface="Times New Roman" panose="02020603050405020304" pitchFamily="18" charset="0"/>
              </a:rPr>
              <a:t>we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analysed</a:t>
            </a:r>
            <a:r>
              <a:rPr lang="en-US" sz="2000" dirty="0">
                <a:latin typeface="Times New Roman" panose="02020603050405020304" pitchFamily="18" charset="0"/>
                <a:cs typeface="Times New Roman" panose="02020603050405020304" pitchFamily="18" charset="0"/>
              </a:rPr>
              <a:t> it using plots. Then, </a:t>
            </a:r>
            <a:r>
              <a:rPr lang="en-IN" altLang="en-US" sz="2000" dirty="0">
                <a:latin typeface="Times New Roman" panose="02020603050405020304" pitchFamily="18" charset="0"/>
                <a:cs typeface="Times New Roman" panose="02020603050405020304" pitchFamily="18" charset="0"/>
              </a:rPr>
              <a:t>we</a:t>
            </a:r>
            <a:r>
              <a:rPr lang="en-US" sz="2000" dirty="0">
                <a:latin typeface="Times New Roman" panose="02020603050405020304" pitchFamily="18" charset="0"/>
                <a:cs typeface="Times New Roman" panose="02020603050405020304" pitchFamily="18" charset="0"/>
              </a:rPr>
              <a:t> generated dummy variables for categorical features and scaled other features. </a:t>
            </a:r>
            <a:r>
              <a:rPr lang="en-IN" altLang="en-US" sz="2000"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hen </a:t>
            </a:r>
            <a:r>
              <a:rPr lang="en-IN" altLang="en-US" sz="2000" dirty="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applied four Machine Learning algorithms, K Neighbors Classifier, Support Vector Classifier, Decision Tree Classifier and Random Forest Classifier. </a:t>
            </a:r>
            <a:r>
              <a:rPr lang="en-IN" altLang="en-US" sz="2000" dirty="0">
                <a:latin typeface="Times New Roman" panose="02020603050405020304" pitchFamily="18" charset="0"/>
                <a:cs typeface="Times New Roman" panose="02020603050405020304" pitchFamily="18" charset="0"/>
              </a:rPr>
              <a:t>We</a:t>
            </a:r>
            <a:r>
              <a:rPr lang="en-US" sz="2000" dirty="0">
                <a:latin typeface="Times New Roman" panose="02020603050405020304" pitchFamily="18" charset="0"/>
                <a:cs typeface="Times New Roman" panose="02020603050405020304" pitchFamily="18" charset="0"/>
              </a:rPr>
              <a:t> varied parameters across each model to improve their scores. In the end, K Neighbors Classifier achieved the highest score of 87% with 8 nearest neighbors</a:t>
            </a:r>
          </a:p>
        </p:txBody>
      </p:sp>
    </p:spTree>
    <p:extLst>
      <p:ext uri="{BB962C8B-B14F-4D97-AF65-F5344CB8AC3E}">
        <p14:creationId xmlns:p14="http://schemas.microsoft.com/office/powerpoint/2010/main" val="88408261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t>16</a:t>
            </a:fld>
            <a:endParaRPr lang="en-US"/>
          </a:p>
        </p:txBody>
      </p:sp>
      <p:cxnSp>
        <p:nvCxnSpPr>
          <p:cNvPr id="6" name="Straight Connector 5"/>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0" y="1066800"/>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457199" y="1328263"/>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a:solidFill>
                  <a:schemeClr val="accent1">
                    <a:lumMod val="75000"/>
                  </a:schemeClr>
                </a:solidFill>
                <a:latin typeface="Bookman Old Style" panose="02050604050505020204" pitchFamily="18" charset="0"/>
                <a:cs typeface="Times New Roman" panose="02020603050405020304" pitchFamily="18" charset="0"/>
              </a:rPr>
              <a:t> REFERENCES</a:t>
            </a:r>
            <a:endParaRPr lang="en-IN" sz="3200" b="1" dirty="0">
              <a:solidFill>
                <a:schemeClr val="accent1">
                  <a:lumMod val="75000"/>
                </a:schemeClr>
              </a:solidFill>
              <a:latin typeface="Bookman Old Style" panose="02050604050505020204" pitchFamily="18" charset="0"/>
              <a:cs typeface="Times New Roman" panose="02020603050405020304" pitchFamily="18" charset="0"/>
            </a:endParaRPr>
          </a:p>
        </p:txBody>
      </p:sp>
      <p:pic>
        <p:nvPicPr>
          <p:cNvPr id="11" name="image1.png"/>
          <p:cNvPicPr/>
          <p:nvPr/>
        </p:nvPicPr>
        <p:blipFill>
          <a:blip r:embed="rId2" cstate="print"/>
          <a:stretch>
            <a:fillRect/>
          </a:stretch>
        </p:blipFill>
        <p:spPr>
          <a:xfrm>
            <a:off x="685800" y="228600"/>
            <a:ext cx="7431932" cy="806330"/>
          </a:xfrm>
          <a:prstGeom prst="rect">
            <a:avLst/>
          </a:prstGeom>
          <a:noFill/>
        </p:spPr>
      </p:pic>
      <p:sp>
        <p:nvSpPr>
          <p:cNvPr id="3" name="Content Placeholder 2">
            <a:extLst>
              <a:ext uri="{FF2B5EF4-FFF2-40B4-BE49-F238E27FC236}">
                <a16:creationId xmlns:a16="http://schemas.microsoft.com/office/drawing/2014/main" id="{00361619-0893-16D3-0EB8-EB68453BD184}"/>
              </a:ext>
            </a:extLst>
          </p:cNvPr>
          <p:cNvSpPr>
            <a:spLocks noGrp="1"/>
          </p:cNvSpPr>
          <p:nvPr>
            <p:ph idx="1"/>
          </p:nvPr>
        </p:nvSpPr>
        <p:spPr/>
        <p:txBody>
          <a:bodyPr>
            <a:normAutofit/>
          </a:bodyPr>
          <a:lstStyle/>
          <a:p>
            <a:endParaRPr lang="en-IN" altLang="en-US" sz="2000" dirty="0">
              <a:latin typeface="Times New Roman" panose="02020603050405020304" pitchFamily="18" charset="0"/>
              <a:cs typeface="Times New Roman" panose="02020603050405020304" pitchFamily="18" charset="0"/>
            </a:endParaRPr>
          </a:p>
          <a:p>
            <a:endParaRPr lang="en-IN" sz="2000" dirty="0"/>
          </a:p>
        </p:txBody>
      </p:sp>
      <p:sp>
        <p:nvSpPr>
          <p:cNvPr id="13" name="TextBox 12">
            <a:extLst>
              <a:ext uri="{FF2B5EF4-FFF2-40B4-BE49-F238E27FC236}">
                <a16:creationId xmlns:a16="http://schemas.microsoft.com/office/drawing/2014/main" id="{ED839F29-5600-4FDC-81EB-DDB104A9C907}"/>
              </a:ext>
            </a:extLst>
          </p:cNvPr>
          <p:cNvSpPr txBox="1"/>
          <p:nvPr/>
        </p:nvSpPr>
        <p:spPr>
          <a:xfrm>
            <a:off x="694767" y="2220818"/>
            <a:ext cx="7801700" cy="3785652"/>
          </a:xfrm>
          <a:prstGeom prst="rect">
            <a:avLst/>
          </a:prstGeom>
          <a:noFill/>
        </p:spPr>
        <p:txBody>
          <a:bodyPr wrap="square">
            <a:spAutoFit/>
          </a:bodyPr>
          <a:lstStyle/>
          <a:p>
            <a:pPr marL="0" indent="0">
              <a:buNone/>
            </a:pPr>
            <a:r>
              <a:rPr lang="en-US" sz="2000" dirty="0">
                <a:latin typeface="Times New Roman" panose="02020603050405020304" pitchFamily="18" charset="0"/>
                <a:cs typeface="Times New Roman" panose="02020603050405020304" pitchFamily="18" charset="0"/>
                <a:sym typeface="+mn-ea"/>
              </a:rPr>
              <a:t>[1]Archana sing and Rakesh </a:t>
            </a:r>
            <a:r>
              <a:rPr lang="en-US" sz="2000" dirty="0" err="1">
                <a:latin typeface="Times New Roman" panose="02020603050405020304" pitchFamily="18" charset="0"/>
                <a:cs typeface="Times New Roman" panose="02020603050405020304" pitchFamily="18" charset="0"/>
                <a:sym typeface="+mn-ea"/>
              </a:rPr>
              <a:t>kumar</a:t>
            </a:r>
            <a:r>
              <a:rPr lang="en-US" sz="2000" dirty="0">
                <a:latin typeface="Times New Roman" panose="02020603050405020304" pitchFamily="18" charset="0"/>
                <a:cs typeface="Times New Roman" panose="02020603050405020304" pitchFamily="18" charset="0"/>
                <a:sym typeface="+mn-ea"/>
              </a:rPr>
              <a:t> presented “Heart disease prediction using Machine learning Algorithms in 2020-</a:t>
            </a:r>
            <a:r>
              <a:rPr lang="en-US" sz="2000" dirty="0">
                <a:solidFill>
                  <a:schemeClr val="dk1"/>
                </a:solidFill>
                <a:latin typeface="Times New Roman" panose="02020603050405020304" pitchFamily="18" charset="0"/>
                <a:cs typeface="Times New Roman" panose="02020603050405020304" pitchFamily="18" charset="0"/>
                <a:sym typeface="+mn-ea"/>
              </a:rPr>
              <a:t>2020 International Conference on Electrical and Electronics Engineering (ICE3-2020)</a:t>
            </a:r>
            <a:r>
              <a:rPr lang="en-IN" sz="2000" dirty="0">
                <a:solidFill>
                  <a:srgbClr val="333333"/>
                </a:solidFill>
                <a:effectLst/>
                <a:latin typeface="Times New Roman" panose="02020603050405020304" pitchFamily="18" charset="0"/>
                <a:cs typeface="Times New Roman" panose="02020603050405020304" pitchFamily="18" charset="0"/>
                <a:sym typeface="+mn-ea"/>
              </a:rPr>
              <a:t>, pp. 452-457</a:t>
            </a:r>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lgn="l">
              <a:buNone/>
            </a:pPr>
            <a:r>
              <a:rPr lang="en-US" sz="2000" dirty="0">
                <a:latin typeface="Cambria" panose="02040503050406030204" pitchFamily="18" charset="0"/>
                <a:sym typeface="+mn-ea"/>
              </a:rPr>
              <a:t>[2]Mamatha Alex P and </a:t>
            </a:r>
            <a:r>
              <a:rPr lang="en-US" sz="2000" dirty="0" err="1">
                <a:latin typeface="Cambria" panose="02040503050406030204" pitchFamily="18" charset="0"/>
                <a:sym typeface="+mn-ea"/>
              </a:rPr>
              <a:t>Shaicy</a:t>
            </a:r>
            <a:r>
              <a:rPr lang="en-US" sz="2000" dirty="0">
                <a:latin typeface="Cambria" panose="02040503050406030204" pitchFamily="18" charset="0"/>
                <a:sym typeface="+mn-ea"/>
              </a:rPr>
              <a:t> P </a:t>
            </a:r>
            <a:r>
              <a:rPr lang="en-US" sz="2000" dirty="0" err="1">
                <a:latin typeface="Cambria" panose="02040503050406030204" pitchFamily="18" charset="0"/>
                <a:sym typeface="+mn-ea"/>
              </a:rPr>
              <a:t>Shaji</a:t>
            </a:r>
            <a:r>
              <a:rPr lang="en-US" sz="2000" dirty="0">
                <a:latin typeface="Cambria" panose="02040503050406030204" pitchFamily="18" charset="0"/>
                <a:sym typeface="+mn-ea"/>
              </a:rPr>
              <a:t>,“Prediction and Diagnosis of Heart Disease Patients using Data Mining </a:t>
            </a:r>
            <a:r>
              <a:rPr lang="fr-FR" sz="2000" dirty="0">
                <a:latin typeface="Cambria" panose="02040503050406030204" pitchFamily="18" charset="0"/>
                <a:sym typeface="+mn-ea"/>
              </a:rPr>
              <a:t>Technique”, </a:t>
            </a:r>
            <a:r>
              <a:rPr lang="en-IN" sz="2000" dirty="0">
                <a:latin typeface="Cambria" panose="02040503050406030204" pitchFamily="18" charset="0"/>
                <a:sym typeface="+mn-ea"/>
              </a:rPr>
              <a:t>2019</a:t>
            </a:r>
            <a:r>
              <a:rPr lang="en-IN" sz="2000" dirty="0">
                <a:latin typeface="Times New Roman" panose="02020603050405020304" pitchFamily="18" charset="0"/>
                <a:cs typeface="Times New Roman" panose="02020603050405020304" pitchFamily="18" charset="0"/>
                <a:sym typeface="+mn-ea"/>
              </a:rPr>
              <a:t>.-</a:t>
            </a:r>
            <a:r>
              <a:rPr lang="en-IN" sz="2000" dirty="0">
                <a:solidFill>
                  <a:srgbClr val="333333"/>
                </a:solidFill>
                <a:effectLst/>
                <a:latin typeface="Times New Roman" panose="02020603050405020304" pitchFamily="18" charset="0"/>
                <a:cs typeface="Times New Roman" panose="02020603050405020304" pitchFamily="18" charset="0"/>
                <a:sym typeface="+mn-ea"/>
              </a:rPr>
              <a:t>2019 International Conference on Communication and Signal Processing (ICCSP), 2019,pp. 0848-0852</a:t>
            </a:r>
            <a:endParaRPr lang="en-IN" sz="2000" b="0" u="none" strike="noStrike" baseline="0" dirty="0">
              <a:latin typeface="Times New Roman" panose="02020603050405020304" pitchFamily="18" charset="0"/>
              <a:cs typeface="Times New Roman" panose="02020603050405020304" pitchFamily="18" charset="0"/>
            </a:endParaRPr>
          </a:p>
          <a:p>
            <a:pPr algn="l"/>
            <a:endParaRPr lang="en-IN" sz="2000" dirty="0">
              <a:latin typeface="Cambria" panose="02040503050406030204" pitchFamily="18" charset="0"/>
              <a:cs typeface="Times New Roman" panose="02020603050405020304" pitchFamily="18" charset="0"/>
            </a:endParaRPr>
          </a:p>
          <a:p>
            <a:pPr marL="0" indent="0" algn="l">
              <a:buNone/>
            </a:pPr>
            <a:r>
              <a:rPr lang="en-IN" sz="2000" dirty="0">
                <a:latin typeface="Cambria" panose="02040503050406030204" pitchFamily="18" charset="0"/>
                <a:sym typeface="+mn-ea"/>
              </a:rPr>
              <a:t>[3]Bo </a:t>
            </a:r>
            <a:r>
              <a:rPr lang="en-IN" sz="2000" dirty="0" err="1">
                <a:latin typeface="Cambria" panose="02040503050406030204" pitchFamily="18" charset="0"/>
                <a:sym typeface="+mn-ea"/>
              </a:rPr>
              <a:t>Jin</a:t>
            </a:r>
            <a:r>
              <a:rPr lang="en-IN" sz="2000" dirty="0">
                <a:latin typeface="Cambria" panose="02040503050406030204" pitchFamily="18" charset="0"/>
                <a:sym typeface="+mn-ea"/>
              </a:rPr>
              <a:t> ,Chao Che, Zhen Liu, </a:t>
            </a:r>
            <a:r>
              <a:rPr lang="en-IN" sz="2000" dirty="0" err="1">
                <a:latin typeface="Cambria" panose="02040503050406030204" pitchFamily="18" charset="0"/>
                <a:sym typeface="+mn-ea"/>
              </a:rPr>
              <a:t>Shulong</a:t>
            </a:r>
            <a:r>
              <a:rPr lang="en-IN" sz="2000" dirty="0">
                <a:latin typeface="Cambria" panose="02040503050406030204" pitchFamily="18" charset="0"/>
                <a:sym typeface="+mn-ea"/>
              </a:rPr>
              <a:t> Zhang, </a:t>
            </a:r>
            <a:r>
              <a:rPr lang="en-IN" sz="2000" dirty="0" err="1">
                <a:latin typeface="Cambria" panose="02040503050406030204" pitchFamily="18" charset="0"/>
                <a:sym typeface="+mn-ea"/>
              </a:rPr>
              <a:t>Xiaomeng</a:t>
            </a:r>
            <a:r>
              <a:rPr lang="en-IN" sz="2000" dirty="0">
                <a:latin typeface="Cambria" panose="02040503050406030204" pitchFamily="18" charset="0"/>
                <a:sym typeface="+mn-ea"/>
              </a:rPr>
              <a:t> Yin,</a:t>
            </a:r>
            <a:endParaRPr lang="en-IN" sz="2000" b="0" i="0" u="none" strike="noStrike" baseline="0" dirty="0">
              <a:latin typeface="Cambria" panose="02040503050406030204" pitchFamily="18" charset="0"/>
            </a:endParaRPr>
          </a:p>
          <a:p>
            <a:pPr marL="0" indent="0" algn="l">
              <a:buNone/>
            </a:pPr>
            <a:r>
              <a:rPr lang="en-US" sz="2000" dirty="0">
                <a:latin typeface="Cambria" panose="02040503050406030204" pitchFamily="18" charset="0"/>
                <a:sym typeface="+mn-ea"/>
              </a:rPr>
              <a:t>And </a:t>
            </a:r>
            <a:r>
              <a:rPr lang="en-US" sz="2000" dirty="0" err="1">
                <a:latin typeface="Cambria" panose="02040503050406030204" pitchFamily="18" charset="0"/>
                <a:sym typeface="+mn-ea"/>
              </a:rPr>
              <a:t>Xiaopeng</a:t>
            </a:r>
            <a:r>
              <a:rPr lang="en-US" sz="2000" dirty="0">
                <a:latin typeface="Cambria" panose="02040503050406030204" pitchFamily="18" charset="0"/>
                <a:sym typeface="+mn-ea"/>
              </a:rPr>
              <a:t> Wei, “Predicting the Risk of Heart Failure With</a:t>
            </a:r>
            <a:endParaRPr lang="en-US" sz="2000" b="0" i="0" u="none" strike="noStrike" baseline="0" dirty="0">
              <a:latin typeface="Cambria" panose="02040503050406030204" pitchFamily="18" charset="0"/>
            </a:endParaRPr>
          </a:p>
          <a:p>
            <a:pPr marL="0" indent="0" algn="l">
              <a:buNone/>
            </a:pPr>
            <a:r>
              <a:rPr lang="en-IN" sz="2000" dirty="0">
                <a:latin typeface="Cambria" panose="02040503050406030204" pitchFamily="18" charset="0"/>
                <a:sym typeface="+mn-ea"/>
              </a:rPr>
              <a:t>EHR Sequential Data </a:t>
            </a:r>
            <a:r>
              <a:rPr lang="en-IN" sz="2000" dirty="0" err="1">
                <a:latin typeface="Cambria" panose="02040503050406030204" pitchFamily="18" charset="0"/>
                <a:sym typeface="+mn-ea"/>
              </a:rPr>
              <a:t>Modeling</a:t>
            </a:r>
            <a:r>
              <a:rPr lang="en-IN" sz="2000" dirty="0">
                <a:latin typeface="Cambria" panose="02040503050406030204" pitchFamily="18" charset="0"/>
                <a:sym typeface="+mn-ea"/>
              </a:rPr>
              <a:t>”-</a:t>
            </a:r>
            <a:r>
              <a:rPr lang="nl-NL" sz="2000" dirty="0">
                <a:solidFill>
                  <a:srgbClr val="333333"/>
                </a:solidFill>
                <a:effectLst/>
                <a:latin typeface="Times New Roman" panose="02020603050405020304" pitchFamily="18" charset="0"/>
                <a:cs typeface="Times New Roman" panose="02020603050405020304" pitchFamily="18" charset="0"/>
                <a:sym typeface="+mn-ea"/>
              </a:rPr>
              <a:t>in IEEE Access, vol. 6</a:t>
            </a:r>
            <a:r>
              <a:rPr lang="en-IN" sz="2000" dirty="0">
                <a:solidFill>
                  <a:srgbClr val="333333"/>
                </a:solidFill>
                <a:effectLst/>
                <a:latin typeface="Times New Roman" panose="02020603050405020304" pitchFamily="18" charset="0"/>
                <a:cs typeface="Times New Roman" panose="02020603050405020304" pitchFamily="18" charset="0"/>
                <a:sym typeface="+mn-ea"/>
              </a:rPr>
              <a:t>, pp. 9256-9261</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391536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t>17</a:t>
            </a:fld>
            <a:endParaRPr lang="en-US"/>
          </a:p>
        </p:txBody>
      </p:sp>
      <p:cxnSp>
        <p:nvCxnSpPr>
          <p:cNvPr id="6" name="Straight Connector 5"/>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0" y="1066800"/>
            <a:ext cx="9144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11" name="image1.png"/>
          <p:cNvPicPr/>
          <p:nvPr/>
        </p:nvPicPr>
        <p:blipFill>
          <a:blip r:embed="rId2" cstate="print"/>
          <a:stretch>
            <a:fillRect/>
          </a:stretch>
        </p:blipFill>
        <p:spPr>
          <a:xfrm>
            <a:off x="685800" y="228600"/>
            <a:ext cx="7431932" cy="806330"/>
          </a:xfrm>
          <a:prstGeom prst="rect">
            <a:avLst/>
          </a:prstGeom>
          <a:noFill/>
        </p:spPr>
      </p:pic>
      <p:sp>
        <p:nvSpPr>
          <p:cNvPr id="3" name="Content Placeholder 2">
            <a:extLst>
              <a:ext uri="{FF2B5EF4-FFF2-40B4-BE49-F238E27FC236}">
                <a16:creationId xmlns:a16="http://schemas.microsoft.com/office/drawing/2014/main" id="{00361619-0893-16D3-0EB8-EB68453BD184}"/>
              </a:ext>
            </a:extLst>
          </p:cNvPr>
          <p:cNvSpPr>
            <a:spLocks noGrp="1"/>
          </p:cNvSpPr>
          <p:nvPr>
            <p:ph idx="1"/>
          </p:nvPr>
        </p:nvSpPr>
        <p:spPr/>
        <p:txBody>
          <a:bodyPr>
            <a:normAutofit/>
          </a:bodyPr>
          <a:lstStyle/>
          <a:p>
            <a:endParaRPr lang="en-IN" altLang="en-US" sz="2000" dirty="0">
              <a:latin typeface="Times New Roman" panose="02020603050405020304" pitchFamily="18" charset="0"/>
              <a:cs typeface="Times New Roman" panose="02020603050405020304" pitchFamily="18" charset="0"/>
            </a:endParaRPr>
          </a:p>
          <a:p>
            <a:endParaRPr lang="en-IN" sz="2000" dirty="0"/>
          </a:p>
        </p:txBody>
      </p:sp>
      <p:pic>
        <p:nvPicPr>
          <p:cNvPr id="2" name="Picture 1">
            <a:extLst>
              <a:ext uri="{FF2B5EF4-FFF2-40B4-BE49-F238E27FC236}">
                <a16:creationId xmlns:a16="http://schemas.microsoft.com/office/drawing/2014/main" id="{16F05864-D1FD-6715-18ED-2DAD098C5C8F}"/>
              </a:ext>
            </a:extLst>
          </p:cNvPr>
          <p:cNvPicPr>
            <a:picLocks noChangeAspect="1"/>
          </p:cNvPicPr>
          <p:nvPr/>
        </p:nvPicPr>
        <p:blipFill>
          <a:blip r:embed="rId3"/>
          <a:stretch>
            <a:fillRect/>
          </a:stretch>
        </p:blipFill>
        <p:spPr>
          <a:xfrm>
            <a:off x="1665760" y="2323340"/>
            <a:ext cx="5986791" cy="3023878"/>
          </a:xfrm>
          <a:prstGeom prst="rect">
            <a:avLst/>
          </a:prstGeom>
        </p:spPr>
      </p:pic>
    </p:spTree>
    <p:extLst>
      <p:ext uri="{BB962C8B-B14F-4D97-AF65-F5344CB8AC3E}">
        <p14:creationId xmlns:p14="http://schemas.microsoft.com/office/powerpoint/2010/main" val="354708931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t>2</a:t>
            </a:fld>
            <a:endParaRPr lang="en-US"/>
          </a:p>
        </p:txBody>
      </p:sp>
      <p:cxnSp>
        <p:nvCxnSpPr>
          <p:cNvPr id="6" name="Straight Connector 5"/>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0" y="1066800"/>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459463" y="1066800"/>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a:solidFill>
                  <a:schemeClr val="accent1">
                    <a:lumMod val="75000"/>
                  </a:schemeClr>
                </a:solidFill>
                <a:latin typeface="Bookman Old Style" panose="02050604050505020204" pitchFamily="18" charset="0"/>
                <a:cs typeface="Times New Roman" panose="02020603050405020304" pitchFamily="18" charset="0"/>
              </a:rPr>
              <a:t> CONTENTS</a:t>
            </a:r>
            <a:endParaRPr lang="en-IN" sz="3200" b="1" dirty="0">
              <a:solidFill>
                <a:schemeClr val="accent1">
                  <a:lumMod val="75000"/>
                </a:schemeClr>
              </a:solidFill>
              <a:latin typeface="Bookman Old Style" panose="02050604050505020204" pitchFamily="18" charset="0"/>
              <a:cs typeface="Times New Roman" panose="02020603050405020304" pitchFamily="18" charset="0"/>
            </a:endParaRPr>
          </a:p>
        </p:txBody>
      </p:sp>
      <p:sp>
        <p:nvSpPr>
          <p:cNvPr id="2" name="TextBox 1"/>
          <p:cNvSpPr txBox="1"/>
          <p:nvPr/>
        </p:nvSpPr>
        <p:spPr>
          <a:xfrm>
            <a:off x="1204548" y="1889619"/>
            <a:ext cx="6934200" cy="46628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a:t>
            </a:r>
            <a:endParaRPr lang="en-IN"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Problem Statement</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Architecture diagram</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case diagram</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Flow Chart diagram</a:t>
            </a:r>
          </a:p>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Implementation</a:t>
            </a:r>
          </a:p>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Results</a:t>
            </a:r>
          </a:p>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Conclusion</a:t>
            </a:r>
          </a:p>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References</a:t>
            </a:r>
          </a:p>
          <a:p>
            <a:pPr>
              <a:lnSpc>
                <a:spcPct val="150000"/>
              </a:lnSpc>
            </a:pPr>
            <a:endParaRPr lang="en-IN" dirty="0"/>
          </a:p>
        </p:txBody>
      </p:sp>
      <p:pic>
        <p:nvPicPr>
          <p:cNvPr id="11" name="image1.png"/>
          <p:cNvPicPr/>
          <p:nvPr/>
        </p:nvPicPr>
        <p:blipFill>
          <a:blip r:embed="rId2" cstate="print"/>
          <a:stretch>
            <a:fillRect/>
          </a:stretch>
        </p:blipFill>
        <p:spPr>
          <a:xfrm>
            <a:off x="685800" y="228600"/>
            <a:ext cx="7431932" cy="806330"/>
          </a:xfrm>
          <a:prstGeom prst="rect">
            <a:avLst/>
          </a:prstGeom>
          <a:noFill/>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t>3</a:t>
            </a:fld>
            <a:endParaRPr lang="en-US"/>
          </a:p>
        </p:txBody>
      </p:sp>
      <p:cxnSp>
        <p:nvCxnSpPr>
          <p:cNvPr id="6" name="Straight Connector 5"/>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0" y="1066800"/>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386614" y="1464642"/>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a:solidFill>
                  <a:schemeClr val="accent1">
                    <a:lumMod val="75000"/>
                  </a:schemeClr>
                </a:solidFill>
                <a:latin typeface="Bookman Old Style" panose="02050604050505020204" pitchFamily="18" charset="0"/>
                <a:cs typeface="Times New Roman" panose="02020603050405020304" pitchFamily="18" charset="0"/>
              </a:rPr>
              <a:t> INTRODUCTION</a:t>
            </a:r>
            <a:endParaRPr lang="en-IN" sz="3200" b="1" dirty="0">
              <a:solidFill>
                <a:schemeClr val="accent1">
                  <a:lumMod val="75000"/>
                </a:schemeClr>
              </a:solidFill>
              <a:latin typeface="Bookman Old Style" panose="02050604050505020204" pitchFamily="18" charset="0"/>
              <a:cs typeface="Times New Roman" panose="02020603050405020304" pitchFamily="18" charset="0"/>
            </a:endParaRPr>
          </a:p>
        </p:txBody>
      </p:sp>
      <p:sp>
        <p:nvSpPr>
          <p:cNvPr id="2" name="TextBox 1"/>
          <p:cNvSpPr txBox="1"/>
          <p:nvPr/>
        </p:nvSpPr>
        <p:spPr>
          <a:xfrm>
            <a:off x="990600" y="2476562"/>
            <a:ext cx="7696200" cy="2619307"/>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There are several contributory risk factors for heart disease.</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Various Machine Learning algorithms can be applied for effective Heart disease prediction.</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K-Nearest Neighbor(KNN),Decision Tree(DT),</a:t>
            </a:r>
            <a:r>
              <a:rPr lang="en-IN" sz="2000" dirty="0">
                <a:effectLst/>
                <a:latin typeface="Times New Roman" panose="02020603050405020304" pitchFamily="18" charset="0"/>
                <a:ea typeface="Calibri" panose="020F0502020204030204" charset="0"/>
                <a:cs typeface="Times New Roman" panose="02020603050405020304" pitchFamily="18" charset="0"/>
                <a:sym typeface="+mn-ea"/>
              </a:rPr>
              <a:t> Support Vector Classifier(SVM), and Random Forest Classifier(RF).</a:t>
            </a:r>
            <a:endParaRPr lang="en-IN" sz="2000" dirty="0">
              <a:effectLst/>
              <a:latin typeface="Times New Roman" panose="02020603050405020304" pitchFamily="18" charset="0"/>
              <a:ea typeface="Calibri" panose="020F0502020204030204" charset="0"/>
              <a:cs typeface="Times New Roman" panose="02020603050405020304" pitchFamily="18" charset="0"/>
            </a:endParaRPr>
          </a:p>
          <a:p>
            <a:pPr>
              <a:lnSpc>
                <a:spcPct val="150000"/>
              </a:lnSpc>
            </a:pPr>
            <a:endParaRPr lang="en-IN" dirty="0"/>
          </a:p>
        </p:txBody>
      </p:sp>
      <p:pic>
        <p:nvPicPr>
          <p:cNvPr id="11" name="image1.png"/>
          <p:cNvPicPr/>
          <p:nvPr/>
        </p:nvPicPr>
        <p:blipFill>
          <a:blip r:embed="rId2" cstate="print"/>
          <a:stretch>
            <a:fillRect/>
          </a:stretch>
        </p:blipFill>
        <p:spPr>
          <a:xfrm>
            <a:off x="685800" y="228600"/>
            <a:ext cx="7431932" cy="806330"/>
          </a:xfrm>
          <a:prstGeom prst="rect">
            <a:avLst/>
          </a:prstGeom>
          <a:noFill/>
        </p:spPr>
      </p:pic>
    </p:spTree>
    <p:extLst>
      <p:ext uri="{BB962C8B-B14F-4D97-AF65-F5344CB8AC3E}">
        <p14:creationId xmlns:p14="http://schemas.microsoft.com/office/powerpoint/2010/main" val="72291354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t>4</a:t>
            </a:fld>
            <a:endParaRPr lang="en-US"/>
          </a:p>
        </p:txBody>
      </p:sp>
      <p:cxnSp>
        <p:nvCxnSpPr>
          <p:cNvPr id="6" name="Straight Connector 5"/>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0" y="1066800"/>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459463" y="1066800"/>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a:solidFill>
                  <a:schemeClr val="accent1">
                    <a:lumMod val="75000"/>
                  </a:schemeClr>
                </a:solidFill>
                <a:latin typeface="Bookman Old Style" panose="02050604050505020204" pitchFamily="18" charset="0"/>
                <a:cs typeface="Times New Roman" panose="02020603050405020304" pitchFamily="18" charset="0"/>
              </a:rPr>
              <a:t> PROBLEM STATEMENT</a:t>
            </a:r>
            <a:endParaRPr lang="en-IN" sz="3200" b="1" dirty="0">
              <a:solidFill>
                <a:schemeClr val="accent1">
                  <a:lumMod val="75000"/>
                </a:schemeClr>
              </a:solidFill>
              <a:latin typeface="Bookman Old Style" panose="02050604050505020204" pitchFamily="18" charset="0"/>
              <a:cs typeface="Times New Roman" panose="02020603050405020304" pitchFamily="18" charset="0"/>
            </a:endParaRPr>
          </a:p>
        </p:txBody>
      </p:sp>
      <p:sp>
        <p:nvSpPr>
          <p:cNvPr id="2" name="TextBox 1"/>
          <p:cNvSpPr txBox="1"/>
          <p:nvPr/>
        </p:nvSpPr>
        <p:spPr>
          <a:xfrm>
            <a:off x="685801" y="1680879"/>
            <a:ext cx="7998732" cy="480452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The major challenge in heart disease is its detection.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sym typeface="+mn-ea"/>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Early detection of cardiac diseases can decrease the mortality rate and overall complications. However, it is not possible to monitor patients everyday</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sym typeface="+mn-ea"/>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Since we have a good amount of data in today’s world, we can use various machine learning algorithms to analyze the data for hidden patterns which can be used for health diagnosis in medicinal data.</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The existing model uses Linear Regression, Decision Tree ,Random Forest and KNN to predict the heart disease.</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 The proposed model will make use of Decision Tree ,Support Vector Classifier, Random Forest Classifier and KNN for Heart disease prediction</a:t>
            </a:r>
            <a:endParaRPr lang="en-US" dirty="0"/>
          </a:p>
          <a:p>
            <a:pPr marL="285750" indent="-285750">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a:lnSpc>
                <a:spcPct val="150000"/>
              </a:lnSpc>
            </a:pPr>
            <a:endParaRPr lang="en-IN" dirty="0"/>
          </a:p>
        </p:txBody>
      </p:sp>
      <p:pic>
        <p:nvPicPr>
          <p:cNvPr id="11" name="image1.png"/>
          <p:cNvPicPr/>
          <p:nvPr/>
        </p:nvPicPr>
        <p:blipFill>
          <a:blip r:embed="rId2" cstate="print"/>
          <a:stretch>
            <a:fillRect/>
          </a:stretch>
        </p:blipFill>
        <p:spPr>
          <a:xfrm>
            <a:off x="685800" y="228600"/>
            <a:ext cx="7431932" cy="806330"/>
          </a:xfrm>
          <a:prstGeom prst="rect">
            <a:avLst/>
          </a:prstGeom>
          <a:noFill/>
        </p:spPr>
      </p:pic>
    </p:spTree>
    <p:extLst>
      <p:ext uri="{BB962C8B-B14F-4D97-AF65-F5344CB8AC3E}">
        <p14:creationId xmlns:p14="http://schemas.microsoft.com/office/powerpoint/2010/main" val="352251781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t>5</a:t>
            </a:fld>
            <a:endParaRPr lang="en-US"/>
          </a:p>
        </p:txBody>
      </p:sp>
      <p:cxnSp>
        <p:nvCxnSpPr>
          <p:cNvPr id="6" name="Straight Connector 5"/>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0" y="1066800"/>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459463" y="1066800"/>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a:solidFill>
                  <a:schemeClr val="accent1">
                    <a:lumMod val="75000"/>
                  </a:schemeClr>
                </a:solidFill>
                <a:latin typeface="Bookman Old Style" panose="02050604050505020204" pitchFamily="18" charset="0"/>
                <a:cs typeface="Times New Roman" panose="02020603050405020304" pitchFamily="18" charset="0"/>
              </a:rPr>
              <a:t> ARCHITECTURE DIAGRAM</a:t>
            </a:r>
            <a:endParaRPr lang="en-IN" sz="3200" b="1" dirty="0">
              <a:solidFill>
                <a:schemeClr val="accent1">
                  <a:lumMod val="75000"/>
                </a:schemeClr>
              </a:solidFill>
              <a:latin typeface="Bookman Old Style" panose="02050604050505020204" pitchFamily="18" charset="0"/>
              <a:cs typeface="Times New Roman" panose="02020603050405020304" pitchFamily="18" charset="0"/>
            </a:endParaRPr>
          </a:p>
        </p:txBody>
      </p:sp>
      <p:pic>
        <p:nvPicPr>
          <p:cNvPr id="11" name="image1.png"/>
          <p:cNvPicPr/>
          <p:nvPr/>
        </p:nvPicPr>
        <p:blipFill>
          <a:blip r:embed="rId2" cstate="print"/>
          <a:stretch>
            <a:fillRect/>
          </a:stretch>
        </p:blipFill>
        <p:spPr>
          <a:xfrm>
            <a:off x="685800" y="228600"/>
            <a:ext cx="7431932" cy="806330"/>
          </a:xfrm>
          <a:prstGeom prst="rect">
            <a:avLst/>
          </a:prstGeom>
          <a:noFill/>
        </p:spPr>
      </p:pic>
      <p:pic>
        <p:nvPicPr>
          <p:cNvPr id="12" name="Content Placeholder 11">
            <a:extLst>
              <a:ext uri="{FF2B5EF4-FFF2-40B4-BE49-F238E27FC236}">
                <a16:creationId xmlns:a16="http://schemas.microsoft.com/office/drawing/2014/main" id="{C2BFB42F-AB1B-A6EB-8C13-D754F3D5F43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1476" t="28534" r="20642" b="34426"/>
          <a:stretch/>
        </p:blipFill>
        <p:spPr>
          <a:xfrm>
            <a:off x="1389635" y="1979351"/>
            <a:ext cx="6364729" cy="3500601"/>
          </a:xfrm>
        </p:spPr>
      </p:pic>
      <p:sp>
        <p:nvSpPr>
          <p:cNvPr id="13" name="TextBox 12">
            <a:extLst>
              <a:ext uri="{FF2B5EF4-FFF2-40B4-BE49-F238E27FC236}">
                <a16:creationId xmlns:a16="http://schemas.microsoft.com/office/drawing/2014/main" id="{08EC6D40-3A9E-A866-7719-F07492B704B6}"/>
              </a:ext>
            </a:extLst>
          </p:cNvPr>
          <p:cNvSpPr txBox="1"/>
          <p:nvPr/>
        </p:nvSpPr>
        <p:spPr>
          <a:xfrm>
            <a:off x="6697462" y="3445276"/>
            <a:ext cx="838195" cy="430887"/>
          </a:xfrm>
          <a:prstGeom prst="rect">
            <a:avLst/>
          </a:prstGeom>
          <a:noFill/>
        </p:spPr>
        <p:txBody>
          <a:bodyPr wrap="square" rtlCol="0">
            <a:spAutoFit/>
          </a:bodyPr>
          <a:lstStyle/>
          <a:p>
            <a:r>
              <a:rPr lang="en-IN" sz="1100" dirty="0"/>
              <a:t>Random                    Forest</a:t>
            </a:r>
          </a:p>
        </p:txBody>
      </p:sp>
    </p:spTree>
    <p:extLst>
      <p:ext uri="{BB962C8B-B14F-4D97-AF65-F5344CB8AC3E}">
        <p14:creationId xmlns:p14="http://schemas.microsoft.com/office/powerpoint/2010/main" val="400109984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t>6</a:t>
            </a:fld>
            <a:endParaRPr lang="en-US"/>
          </a:p>
        </p:txBody>
      </p:sp>
      <p:cxnSp>
        <p:nvCxnSpPr>
          <p:cNvPr id="6" name="Straight Connector 5"/>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0" y="1066800"/>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459463" y="1066800"/>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a:solidFill>
                  <a:schemeClr val="accent1">
                    <a:lumMod val="75000"/>
                  </a:schemeClr>
                </a:solidFill>
                <a:latin typeface="Bookman Old Style" panose="02050604050505020204" pitchFamily="18" charset="0"/>
                <a:cs typeface="Times New Roman" panose="02020603050405020304" pitchFamily="18" charset="0"/>
              </a:rPr>
              <a:t> USECASE DIAGRAM</a:t>
            </a:r>
            <a:endParaRPr lang="en-IN" sz="3200" b="1" dirty="0">
              <a:solidFill>
                <a:schemeClr val="accent1">
                  <a:lumMod val="75000"/>
                </a:schemeClr>
              </a:solidFill>
              <a:latin typeface="Bookman Old Style" panose="02050604050505020204" pitchFamily="18" charset="0"/>
              <a:cs typeface="Times New Roman" panose="02020603050405020304" pitchFamily="18" charset="0"/>
            </a:endParaRPr>
          </a:p>
        </p:txBody>
      </p:sp>
      <p:pic>
        <p:nvPicPr>
          <p:cNvPr id="11" name="image1.png"/>
          <p:cNvPicPr/>
          <p:nvPr/>
        </p:nvPicPr>
        <p:blipFill>
          <a:blip r:embed="rId2" cstate="print"/>
          <a:stretch>
            <a:fillRect/>
          </a:stretch>
        </p:blipFill>
        <p:spPr>
          <a:xfrm>
            <a:off x="685800" y="228600"/>
            <a:ext cx="7431932" cy="806330"/>
          </a:xfrm>
          <a:prstGeom prst="rect">
            <a:avLst/>
          </a:prstGeom>
          <a:noFill/>
        </p:spPr>
      </p:pic>
      <p:pic>
        <p:nvPicPr>
          <p:cNvPr id="12" name="Picture 11">
            <a:extLst>
              <a:ext uri="{FF2B5EF4-FFF2-40B4-BE49-F238E27FC236}">
                <a16:creationId xmlns:a16="http://schemas.microsoft.com/office/drawing/2014/main" id="{A0D5F2A4-B5F1-BFF9-7D84-29C35C803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863324"/>
            <a:ext cx="6524625" cy="3952875"/>
          </a:xfrm>
          <a:prstGeom prst="rect">
            <a:avLst/>
          </a:prstGeom>
        </p:spPr>
      </p:pic>
    </p:spTree>
    <p:extLst>
      <p:ext uri="{BB962C8B-B14F-4D97-AF65-F5344CB8AC3E}">
        <p14:creationId xmlns:p14="http://schemas.microsoft.com/office/powerpoint/2010/main" val="139972377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t>7</a:t>
            </a:fld>
            <a:endParaRPr lang="en-US"/>
          </a:p>
        </p:txBody>
      </p:sp>
      <p:cxnSp>
        <p:nvCxnSpPr>
          <p:cNvPr id="6" name="Straight Connector 5"/>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0" y="1066800"/>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459463" y="1066800"/>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a:solidFill>
                  <a:schemeClr val="accent1">
                    <a:lumMod val="75000"/>
                  </a:schemeClr>
                </a:solidFill>
                <a:latin typeface="Bookman Old Style" panose="02050604050505020204" pitchFamily="18" charset="0"/>
                <a:cs typeface="Times New Roman" panose="02020603050405020304" pitchFamily="18" charset="0"/>
              </a:rPr>
              <a:t> FLOW CHART DIAGRAM</a:t>
            </a:r>
            <a:endParaRPr lang="en-IN" sz="3200" b="1" dirty="0">
              <a:solidFill>
                <a:schemeClr val="accent1">
                  <a:lumMod val="75000"/>
                </a:schemeClr>
              </a:solidFill>
              <a:latin typeface="Bookman Old Style" panose="02050604050505020204" pitchFamily="18" charset="0"/>
              <a:cs typeface="Times New Roman" panose="02020603050405020304" pitchFamily="18" charset="0"/>
            </a:endParaRPr>
          </a:p>
        </p:txBody>
      </p:sp>
      <p:pic>
        <p:nvPicPr>
          <p:cNvPr id="11" name="image1.png"/>
          <p:cNvPicPr/>
          <p:nvPr/>
        </p:nvPicPr>
        <p:blipFill>
          <a:blip r:embed="rId2" cstate="print"/>
          <a:stretch>
            <a:fillRect/>
          </a:stretch>
        </p:blipFill>
        <p:spPr>
          <a:xfrm>
            <a:off x="685800" y="228600"/>
            <a:ext cx="7431932" cy="806330"/>
          </a:xfrm>
          <a:prstGeom prst="rect">
            <a:avLst/>
          </a:prstGeom>
          <a:noFill/>
        </p:spPr>
      </p:pic>
      <p:pic>
        <p:nvPicPr>
          <p:cNvPr id="2" name="Picture 1">
            <a:extLst>
              <a:ext uri="{FF2B5EF4-FFF2-40B4-BE49-F238E27FC236}">
                <a16:creationId xmlns:a16="http://schemas.microsoft.com/office/drawing/2014/main" id="{A6F9076B-6779-988F-98D9-F78A00C29569}"/>
              </a:ext>
            </a:extLst>
          </p:cNvPr>
          <p:cNvPicPr>
            <a:picLocks noChangeAspect="1"/>
          </p:cNvPicPr>
          <p:nvPr/>
        </p:nvPicPr>
        <p:blipFill>
          <a:blip r:embed="rId3"/>
          <a:stretch>
            <a:fillRect/>
          </a:stretch>
        </p:blipFill>
        <p:spPr>
          <a:xfrm>
            <a:off x="996762" y="1680879"/>
            <a:ext cx="7150475" cy="4639621"/>
          </a:xfrm>
          <a:prstGeom prst="rect">
            <a:avLst/>
          </a:prstGeom>
        </p:spPr>
      </p:pic>
    </p:spTree>
    <p:extLst>
      <p:ext uri="{BB962C8B-B14F-4D97-AF65-F5344CB8AC3E}">
        <p14:creationId xmlns:p14="http://schemas.microsoft.com/office/powerpoint/2010/main" val="232376712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t>8</a:t>
            </a:fld>
            <a:endParaRPr lang="en-US"/>
          </a:p>
        </p:txBody>
      </p:sp>
      <p:cxnSp>
        <p:nvCxnSpPr>
          <p:cNvPr id="6" name="Straight Connector 5"/>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0" y="1066800"/>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457200" y="1136644"/>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a:solidFill>
                  <a:schemeClr val="accent1">
                    <a:lumMod val="75000"/>
                  </a:schemeClr>
                </a:solidFill>
                <a:latin typeface="Bookman Old Style" panose="02050604050505020204" pitchFamily="18" charset="0"/>
                <a:cs typeface="Times New Roman" panose="02020603050405020304" pitchFamily="18" charset="0"/>
              </a:rPr>
              <a:t> IMPLEMENTATION</a:t>
            </a:r>
            <a:endParaRPr lang="en-IN" sz="3200" b="1" dirty="0">
              <a:solidFill>
                <a:schemeClr val="accent1">
                  <a:lumMod val="75000"/>
                </a:schemeClr>
              </a:solidFill>
              <a:latin typeface="Bookman Old Style" panose="02050604050505020204" pitchFamily="18" charset="0"/>
              <a:cs typeface="Times New Roman" panose="02020603050405020304" pitchFamily="18" charset="0"/>
            </a:endParaRPr>
          </a:p>
        </p:txBody>
      </p:sp>
      <p:pic>
        <p:nvPicPr>
          <p:cNvPr id="11" name="image1.png"/>
          <p:cNvPicPr/>
          <p:nvPr/>
        </p:nvPicPr>
        <p:blipFill>
          <a:blip r:embed="rId2" cstate="print"/>
          <a:stretch>
            <a:fillRect/>
          </a:stretch>
        </p:blipFill>
        <p:spPr>
          <a:xfrm>
            <a:off x="685800" y="228600"/>
            <a:ext cx="7431932" cy="806330"/>
          </a:xfrm>
          <a:prstGeom prst="rect">
            <a:avLst/>
          </a:prstGeom>
          <a:noFill/>
        </p:spPr>
      </p:pic>
      <p:sp>
        <p:nvSpPr>
          <p:cNvPr id="3" name="Content Placeholder 2">
            <a:extLst>
              <a:ext uri="{FF2B5EF4-FFF2-40B4-BE49-F238E27FC236}">
                <a16:creationId xmlns:a16="http://schemas.microsoft.com/office/drawing/2014/main" id="{00361619-0893-16D3-0EB8-EB68453BD184}"/>
              </a:ext>
            </a:extLst>
          </p:cNvPr>
          <p:cNvSpPr>
            <a:spLocks noGrp="1"/>
          </p:cNvSpPr>
          <p:nvPr>
            <p:ph idx="1"/>
          </p:nvPr>
        </p:nvSpPr>
        <p:spPr>
          <a:xfrm>
            <a:off x="457200" y="1893279"/>
            <a:ext cx="8229600" cy="4525963"/>
          </a:xfrm>
        </p:spPr>
        <p:txBody>
          <a:bodyPr>
            <a:normAutofit/>
          </a:bodyPr>
          <a:lstStyle/>
          <a:p>
            <a:r>
              <a:rPr lang="en-US" sz="2000" dirty="0">
                <a:latin typeface="Times New Roman" panose="02020603050405020304" pitchFamily="18" charset="0"/>
                <a:cs typeface="Times New Roman" panose="02020603050405020304" pitchFamily="18" charset="0"/>
              </a:rPr>
              <a:t>In this machine learning project, the </a:t>
            </a:r>
            <a:r>
              <a:rPr lang="en-IN" altLang="en-US" sz="2000" dirty="0">
                <a:latin typeface="Times New Roman" panose="02020603050405020304" pitchFamily="18" charset="0"/>
                <a:cs typeface="Times New Roman" panose="02020603050405020304" pitchFamily="18" charset="0"/>
              </a:rPr>
              <a:t>UCI dataset is </a:t>
            </a:r>
            <a:r>
              <a:rPr lang="en-US" sz="2000" dirty="0">
                <a:latin typeface="Times New Roman" panose="02020603050405020304" pitchFamily="18" charset="0"/>
                <a:cs typeface="Times New Roman" panose="02020603050405020304" pitchFamily="18" charset="0"/>
              </a:rPr>
              <a:t>collected and Machine Learning is used to make predictions on whether a person is suffering from Heart Disease or not.</a:t>
            </a:r>
          </a:p>
          <a:p>
            <a:r>
              <a:rPr lang="en-US" sz="2000" dirty="0">
                <a:latin typeface="Times New Roman" panose="02020603050405020304" pitchFamily="18" charset="0"/>
                <a:cs typeface="Times New Roman" panose="02020603050405020304" pitchFamily="18" charset="0"/>
              </a:rPr>
              <a:t>To split the available dataset for testing and training, the </a:t>
            </a:r>
            <a:r>
              <a:rPr lang="en-US" sz="2000" dirty="0" err="1">
                <a:latin typeface="Times New Roman" panose="02020603050405020304" pitchFamily="18" charset="0"/>
                <a:cs typeface="Times New Roman" panose="02020603050405020304" pitchFamily="18" charset="0"/>
              </a:rPr>
              <a:t>train_test_split</a:t>
            </a:r>
            <a:r>
              <a:rPr lang="en-US" sz="2000" dirty="0">
                <a:latin typeface="Times New Roman" panose="02020603050405020304" pitchFamily="18" charset="0"/>
                <a:cs typeface="Times New Roman" panose="02020603050405020304" pitchFamily="18" charset="0"/>
              </a:rPr>
              <a:t> method is used. To scale the features, </a:t>
            </a:r>
            <a:r>
              <a:rPr lang="en-US" sz="2000" dirty="0" err="1">
                <a:latin typeface="Times New Roman" panose="02020603050405020304" pitchFamily="18" charset="0"/>
                <a:cs typeface="Times New Roman" panose="02020603050405020304" pitchFamily="18" charset="0"/>
              </a:rPr>
              <a:t>StandardScaler</a:t>
            </a:r>
            <a:r>
              <a:rPr lang="en-US" sz="2000" dirty="0">
                <a:latin typeface="Times New Roman" panose="02020603050405020304" pitchFamily="18" charset="0"/>
                <a:cs typeface="Times New Roman" panose="02020603050405020304" pitchFamily="18" charset="0"/>
              </a:rPr>
              <a:t> is used.</a:t>
            </a:r>
          </a:p>
          <a:p>
            <a:r>
              <a:rPr lang="en-US" sz="2000" dirty="0">
                <a:latin typeface="Times New Roman" panose="02020603050405020304" pitchFamily="18" charset="0"/>
                <a:cs typeface="Times New Roman" panose="02020603050405020304" pitchFamily="18" charset="0"/>
              </a:rPr>
              <a:t>The dataset is stored in the file dataset.csv. the pandas </a:t>
            </a:r>
            <a:r>
              <a:rPr lang="en-US" sz="2000" dirty="0" err="1">
                <a:latin typeface="Times New Roman" panose="02020603050405020304" pitchFamily="18" charset="0"/>
                <a:cs typeface="Times New Roman" panose="02020603050405020304" pitchFamily="18" charset="0"/>
              </a:rPr>
              <a:t>read_csv</a:t>
            </a:r>
            <a:r>
              <a:rPr lang="en-US" sz="2000" dirty="0">
                <a:latin typeface="Times New Roman" panose="02020603050405020304" pitchFamily="18" charset="0"/>
                <a:cs typeface="Times New Roman" panose="02020603050405020304" pitchFamily="18" charset="0"/>
              </a:rPr>
              <a:t> method is used to read the dataset.</a:t>
            </a:r>
          </a:p>
          <a:p>
            <a:r>
              <a:rPr lang="en-IN" altLang="en-US" sz="2000" dirty="0">
                <a:latin typeface="Times New Roman" panose="02020603050405020304" pitchFamily="18" charset="0"/>
                <a:cs typeface="Times New Roman" panose="02020603050405020304" pitchFamily="18" charset="0"/>
              </a:rPr>
              <a:t>Next step is to understand the data by </a:t>
            </a:r>
            <a:r>
              <a:rPr lang="en-IN" altLang="en-US" sz="2000" i="1" dirty="0" err="1">
                <a:latin typeface="Times New Roman" panose="02020603050405020304" pitchFamily="18" charset="0"/>
                <a:cs typeface="Times New Roman" panose="02020603050405020304" pitchFamily="18" charset="0"/>
              </a:rPr>
              <a:t>Datavisualizations</a:t>
            </a:r>
            <a:r>
              <a:rPr lang="en-IN" altLang="en-US" sz="2000" i="1" dirty="0">
                <a:latin typeface="Times New Roman" panose="02020603050405020304" pitchFamily="18" charset="0"/>
                <a:cs typeface="Times New Roman" panose="02020603050405020304" pitchFamily="18" charset="0"/>
              </a:rPr>
              <a:t> </a:t>
            </a:r>
            <a:r>
              <a:rPr lang="en-IN" altLang="en-US" sz="2000" dirty="0">
                <a:latin typeface="Times New Roman" panose="02020603050405020304" pitchFamily="18" charset="0"/>
                <a:cs typeface="Times New Roman" panose="02020603050405020304" pitchFamily="18" charset="0"/>
              </a:rPr>
              <a:t>using correlation matrix and histograms.</a:t>
            </a:r>
          </a:p>
          <a:p>
            <a:r>
              <a:rPr lang="en-IN" altLang="en-US" sz="2000" dirty="0">
                <a:latin typeface="Times New Roman" panose="02020603050405020304" pitchFamily="18" charset="0"/>
                <a:cs typeface="Times New Roman" panose="02020603050405020304" pitchFamily="18" charset="0"/>
              </a:rPr>
              <a:t>Next step is </a:t>
            </a:r>
            <a:r>
              <a:rPr lang="en-IN" altLang="en-US" sz="2000" i="1" dirty="0">
                <a:latin typeface="Times New Roman" panose="02020603050405020304" pitchFamily="18" charset="0"/>
                <a:cs typeface="Times New Roman" panose="02020603050405020304" pitchFamily="18" charset="0"/>
              </a:rPr>
              <a:t>Data Processing </a:t>
            </a:r>
            <a:r>
              <a:rPr lang="en-IN" altLang="en-US" sz="2000" dirty="0">
                <a:latin typeface="Times New Roman" panose="02020603050405020304" pitchFamily="18" charset="0"/>
                <a:cs typeface="Times New Roman" panose="02020603050405020304" pitchFamily="18" charset="0"/>
              </a:rPr>
              <a:t>using </a:t>
            </a:r>
            <a:r>
              <a:rPr lang="en-IN" altLang="en-US" sz="2000" dirty="0" err="1">
                <a:latin typeface="Times New Roman" panose="02020603050405020304" pitchFamily="18" charset="0"/>
                <a:cs typeface="Times New Roman" panose="02020603050405020304" pitchFamily="18" charset="0"/>
              </a:rPr>
              <a:t>StandardScaler</a:t>
            </a:r>
            <a:r>
              <a:rPr lang="en-IN" altLang="en-US" sz="2000" dirty="0">
                <a:latin typeface="Times New Roman" panose="02020603050405020304" pitchFamily="18" charset="0"/>
                <a:cs typeface="Times New Roman" panose="02020603050405020304" pitchFamily="18" charset="0"/>
              </a:rPr>
              <a:t> from </a:t>
            </a:r>
            <a:r>
              <a:rPr lang="en-IN" altLang="en-US" sz="2000" dirty="0" err="1">
                <a:latin typeface="Times New Roman" panose="02020603050405020304" pitchFamily="18" charset="0"/>
                <a:cs typeface="Times New Roman" panose="02020603050405020304" pitchFamily="18" charset="0"/>
              </a:rPr>
              <a:t>sklearn</a:t>
            </a:r>
            <a:r>
              <a:rPr lang="en-IN" altLang="en-US" sz="2000" dirty="0">
                <a:latin typeface="Times New Roman" panose="02020603050405020304" pitchFamily="18" charset="0"/>
                <a:cs typeface="Times New Roman" panose="02020603050405020304" pitchFamily="18" charset="0"/>
              </a:rPr>
              <a:t> to scale the dataset.</a:t>
            </a:r>
          </a:p>
          <a:p>
            <a:endParaRPr lang="en-IN" sz="2000" dirty="0"/>
          </a:p>
        </p:txBody>
      </p:sp>
    </p:spTree>
    <p:extLst>
      <p:ext uri="{BB962C8B-B14F-4D97-AF65-F5344CB8AC3E}">
        <p14:creationId xmlns:p14="http://schemas.microsoft.com/office/powerpoint/2010/main" val="166031947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t>9</a:t>
            </a:fld>
            <a:endParaRPr lang="en-US"/>
          </a:p>
        </p:txBody>
      </p:sp>
      <p:cxnSp>
        <p:nvCxnSpPr>
          <p:cNvPr id="6" name="Straight Connector 5"/>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0" y="1066800"/>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457200" y="1136647"/>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a:solidFill>
                  <a:schemeClr val="accent1">
                    <a:lumMod val="75000"/>
                  </a:schemeClr>
                </a:solidFill>
                <a:latin typeface="Bookman Old Style" panose="02050604050505020204" pitchFamily="18" charset="0"/>
                <a:cs typeface="Times New Roman" panose="02020603050405020304" pitchFamily="18" charset="0"/>
              </a:rPr>
              <a:t> IMPLEMENTATION</a:t>
            </a:r>
            <a:endParaRPr lang="en-IN" sz="3200" b="1" dirty="0">
              <a:solidFill>
                <a:schemeClr val="accent1">
                  <a:lumMod val="75000"/>
                </a:schemeClr>
              </a:solidFill>
              <a:latin typeface="Bookman Old Style" panose="02050604050505020204" pitchFamily="18" charset="0"/>
              <a:cs typeface="Times New Roman" panose="02020603050405020304" pitchFamily="18" charset="0"/>
            </a:endParaRPr>
          </a:p>
        </p:txBody>
      </p:sp>
      <p:pic>
        <p:nvPicPr>
          <p:cNvPr id="11" name="image1.png"/>
          <p:cNvPicPr/>
          <p:nvPr/>
        </p:nvPicPr>
        <p:blipFill>
          <a:blip r:embed="rId2" cstate="print"/>
          <a:stretch>
            <a:fillRect/>
          </a:stretch>
        </p:blipFill>
        <p:spPr>
          <a:xfrm>
            <a:off x="685800" y="228600"/>
            <a:ext cx="7431932" cy="806330"/>
          </a:xfrm>
          <a:prstGeom prst="rect">
            <a:avLst/>
          </a:prstGeom>
          <a:noFill/>
        </p:spPr>
      </p:pic>
      <p:sp>
        <p:nvSpPr>
          <p:cNvPr id="3" name="Content Placeholder 2">
            <a:extLst>
              <a:ext uri="{FF2B5EF4-FFF2-40B4-BE49-F238E27FC236}">
                <a16:creationId xmlns:a16="http://schemas.microsoft.com/office/drawing/2014/main" id="{00361619-0893-16D3-0EB8-EB68453BD184}"/>
              </a:ext>
            </a:extLst>
          </p:cNvPr>
          <p:cNvSpPr>
            <a:spLocks noGrp="1"/>
          </p:cNvSpPr>
          <p:nvPr>
            <p:ph idx="1"/>
          </p:nvPr>
        </p:nvSpPr>
        <p:spPr>
          <a:xfrm>
            <a:off x="457200" y="1884315"/>
            <a:ext cx="8229600" cy="4364086"/>
          </a:xfrm>
        </p:spPr>
        <p:txBody>
          <a:bodyPr>
            <a:normAutofit/>
          </a:bodyPr>
          <a:lstStyle/>
          <a:p>
            <a:pPr algn="just">
              <a:spcAft>
                <a:spcPts val="95"/>
              </a:spcAft>
            </a:pPr>
            <a:r>
              <a:rPr lang="en-IN" altLang="en-US" sz="2000" dirty="0">
                <a:latin typeface="Times New Roman" panose="02020603050405020304" pitchFamily="18" charset="0"/>
                <a:cs typeface="Times New Roman" panose="02020603050405020304" pitchFamily="18" charset="0"/>
              </a:rPr>
              <a:t>After exploring the dataset, it is  observed that there is a  need to convert some categorical variables into dummy variables and scale all the values before training the Machine Learning models. First, the </a:t>
            </a:r>
            <a:r>
              <a:rPr lang="en-IN" altLang="en-US" sz="2000" dirty="0" err="1">
                <a:latin typeface="Times New Roman" panose="02020603050405020304" pitchFamily="18" charset="0"/>
                <a:cs typeface="Times New Roman" panose="02020603050405020304" pitchFamily="18" charset="0"/>
              </a:rPr>
              <a:t>get_dummies</a:t>
            </a:r>
            <a:r>
              <a:rPr lang="en-IN" altLang="en-US" sz="2000" dirty="0">
                <a:latin typeface="Times New Roman" panose="02020603050405020304" pitchFamily="18" charset="0"/>
                <a:cs typeface="Times New Roman" panose="02020603050405020304" pitchFamily="18" charset="0"/>
              </a:rPr>
              <a:t> method is used to create dummy columns for categorical variables.</a:t>
            </a:r>
          </a:p>
          <a:p>
            <a:pPr algn="just"/>
            <a:r>
              <a:rPr lang="en-IN" altLang="en-US" sz="2000"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ow </a:t>
            </a:r>
            <a:r>
              <a:rPr lang="en-US" sz="2000" dirty="0" err="1">
                <a:latin typeface="Times New Roman" panose="02020603050405020304" pitchFamily="18" charset="0"/>
                <a:cs typeface="Times New Roman" panose="02020603050405020304" pitchFamily="18" charset="0"/>
              </a:rPr>
              <a:t>train_test_split</a:t>
            </a:r>
            <a:r>
              <a:rPr lang="en-US" sz="2000" dirty="0">
                <a:latin typeface="Times New Roman" panose="02020603050405020304" pitchFamily="18" charset="0"/>
                <a:cs typeface="Times New Roman" panose="02020603050405020304" pitchFamily="18" charset="0"/>
              </a:rPr>
              <a:t> is imported to split the dataset into training and testing datasets. Then, all Machine Learning models  are imported and is used to train and test the data.</a:t>
            </a:r>
          </a:p>
          <a:p>
            <a:pPr algn="just"/>
            <a:r>
              <a:rPr lang="en-IN" altLang="en-US" sz="2000" dirty="0">
                <a:latin typeface="Times New Roman" panose="02020603050405020304" pitchFamily="18" charset="0"/>
                <a:cs typeface="Times New Roman" panose="02020603050405020304" pitchFamily="18" charset="0"/>
              </a:rPr>
              <a:t>Now K </a:t>
            </a:r>
            <a:r>
              <a:rPr lang="en-IN" altLang="en-US" sz="2000" dirty="0" err="1">
                <a:latin typeface="Times New Roman" panose="02020603050405020304" pitchFamily="18" charset="0"/>
                <a:cs typeface="Times New Roman" panose="02020603050405020304" pitchFamily="18" charset="0"/>
              </a:rPr>
              <a:t>Neighbors</a:t>
            </a:r>
            <a:r>
              <a:rPr lang="en-IN" altLang="en-US" sz="2000" dirty="0">
                <a:latin typeface="Times New Roman" panose="02020603050405020304" pitchFamily="18" charset="0"/>
                <a:cs typeface="Times New Roman" panose="02020603050405020304" pitchFamily="18" charset="0"/>
              </a:rPr>
              <a:t> Classifier is implemented.</a:t>
            </a:r>
          </a:p>
          <a:p>
            <a:pPr algn="just"/>
            <a:r>
              <a:rPr lang="en-IN" altLang="en-US" sz="2000" dirty="0">
                <a:latin typeface="Times New Roman" panose="02020603050405020304" pitchFamily="18" charset="0"/>
                <a:cs typeface="Times New Roman" panose="02020603050405020304" pitchFamily="18" charset="0"/>
              </a:rPr>
              <a:t>The classification score varies based on different values of </a:t>
            </a:r>
            <a:r>
              <a:rPr lang="en-IN" altLang="en-US" sz="2000" dirty="0" err="1">
                <a:latin typeface="Times New Roman" panose="02020603050405020304" pitchFamily="18" charset="0"/>
                <a:cs typeface="Times New Roman" panose="02020603050405020304" pitchFamily="18" charset="0"/>
              </a:rPr>
              <a:t>neighbors</a:t>
            </a:r>
            <a:r>
              <a:rPr lang="en-IN" altLang="en-US" sz="2000" dirty="0">
                <a:latin typeface="Times New Roman" panose="02020603050405020304" pitchFamily="18" charset="0"/>
                <a:cs typeface="Times New Roman" panose="02020603050405020304" pitchFamily="18" charset="0"/>
              </a:rPr>
              <a:t> that is chosen. Thus, score graph is plotted for different values of K (</a:t>
            </a:r>
            <a:r>
              <a:rPr lang="en-IN" altLang="en-US" sz="2000" dirty="0" err="1">
                <a:latin typeface="Times New Roman" panose="02020603050405020304" pitchFamily="18" charset="0"/>
                <a:cs typeface="Times New Roman" panose="02020603050405020304" pitchFamily="18" charset="0"/>
              </a:rPr>
              <a:t>neighbors</a:t>
            </a:r>
            <a:r>
              <a:rPr lang="en-IN" altLang="en-US" sz="2000" dirty="0">
                <a:latin typeface="Times New Roman" panose="02020603050405020304" pitchFamily="18" charset="0"/>
                <a:cs typeface="Times New Roman" panose="02020603050405020304" pitchFamily="18" charset="0"/>
              </a:rPr>
              <a:t>) and checked when best score is achieved.</a:t>
            </a:r>
          </a:p>
          <a:p>
            <a:pPr algn="just"/>
            <a:endParaRPr lang="en-IN" sz="2000" dirty="0"/>
          </a:p>
        </p:txBody>
      </p:sp>
    </p:spTree>
    <p:extLst>
      <p:ext uri="{BB962C8B-B14F-4D97-AF65-F5344CB8AC3E}">
        <p14:creationId xmlns:p14="http://schemas.microsoft.com/office/powerpoint/2010/main" val="2189415876"/>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1104</Words>
  <Application>Microsoft Office PowerPoint</Application>
  <PresentationFormat>On-screen Show (4:3)</PresentationFormat>
  <Paragraphs>124</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-apple-system</vt:lpstr>
      <vt:lpstr>Arial</vt:lpstr>
      <vt:lpstr>Bookman Old Style</vt:lpstr>
      <vt:lpstr>Calibri</vt:lpstr>
      <vt:lpstr>Cambria</vt:lpstr>
      <vt:lpstr>Times New Roman</vt:lpstr>
      <vt:lpstr>var(--jp-code-font-family)</vt:lpstr>
      <vt:lpstr>Office Theme</vt:lpstr>
      <vt:lpstr>                       HEART DISEASE PREDICTION USING MACHINE LEARNING ALGORITHMS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Fonts: Use only Bookman old style for presentation</dc:title>
  <dc:creator>kiran</dc:creator>
  <cp:lastModifiedBy>Apoorva SV</cp:lastModifiedBy>
  <cp:revision>299</cp:revision>
  <dcterms:created xsi:type="dcterms:W3CDTF">2015-02-09T06:04:00Z</dcterms:created>
  <dcterms:modified xsi:type="dcterms:W3CDTF">2022-07-13T18:21:41Z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271448719FC144F3AE7259FD93F9068B</vt:lpwstr>
  </property>
  <property fmtid="{D5CDD505-2E9C-101B-9397-08002B2CF9AE}" pid="3" name="KSOProductBuildVer">
    <vt:lpwstr>1033-11.2.0.11156</vt:lpwstr>
  </property>
</Properties>
</file>