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0" r:id="rId4"/>
    <p:sldId id="261" r:id="rId5"/>
    <p:sldId id="271" r:id="rId6"/>
    <p:sldId id="275" r:id="rId7"/>
    <p:sldId id="272" r:id="rId8"/>
    <p:sldId id="274" r:id="rId9"/>
    <p:sldId id="273" r:id="rId10"/>
    <p:sldId id="278" r:id="rId11"/>
    <p:sldId id="279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ith sharath" initials="ss" lastIdx="1" clrIdx="0">
    <p:extLst>
      <p:ext uri="{19B8F6BF-5375-455C-9EA6-DF929625EA0E}">
        <p15:presenceInfo xmlns:p15="http://schemas.microsoft.com/office/powerpoint/2012/main" userId="snehith shar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E015-D59F-4949-A38B-F8FE17077BAD}" type="doc">
      <dgm:prSet loTypeId="urn:microsoft.com/office/officeart/2008/layout/LinedList" loCatId="Inbo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160B97-769C-4D72-A594-6637E3D383E4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F96F4BAF-B44F-49DC-987D-F1C315F12A78}" type="parTrans" cxnId="{476ECB4A-D3BB-43F1-BB1E-3C1B0F2510DB}">
      <dgm:prSet/>
      <dgm:spPr/>
      <dgm:t>
        <a:bodyPr/>
        <a:lstStyle/>
        <a:p>
          <a:endParaRPr lang="en-US"/>
        </a:p>
      </dgm:t>
    </dgm:pt>
    <dgm:pt modelId="{D7590AAB-40E2-4F21-8C88-6D04F5ACBC2A}" type="sibTrans" cxnId="{476ECB4A-D3BB-43F1-BB1E-3C1B0F2510DB}">
      <dgm:prSet phldrT="1" phldr="0"/>
      <dgm:spPr/>
      <dgm:t>
        <a:bodyPr/>
        <a:lstStyle/>
        <a:p>
          <a:endParaRPr lang="en-US"/>
        </a:p>
      </dgm:t>
    </dgm:pt>
    <dgm:pt modelId="{6E57F341-A8B2-4B14-90AE-A05E36C795F0}">
      <dgm:prSet/>
      <dgm:spPr/>
      <dgm:t>
        <a:bodyPr/>
        <a:lstStyle/>
        <a:p>
          <a:r>
            <a:rPr lang="en-US" dirty="0"/>
            <a:t>Confidentiality </a:t>
          </a:r>
        </a:p>
        <a:p>
          <a:r>
            <a:rPr lang="en-US" dirty="0"/>
            <a:t>Data Integrity </a:t>
          </a:r>
        </a:p>
      </dgm:t>
    </dgm:pt>
    <dgm:pt modelId="{05462329-B945-4AAE-ACA5-5D642F49344A}" type="parTrans" cxnId="{1144CDFC-6030-406E-9F91-317C238E17D2}">
      <dgm:prSet/>
      <dgm:spPr/>
      <dgm:t>
        <a:bodyPr/>
        <a:lstStyle/>
        <a:p>
          <a:endParaRPr lang="en-US"/>
        </a:p>
      </dgm:t>
    </dgm:pt>
    <dgm:pt modelId="{7667F959-8596-4AA0-BEB2-48C606E5707D}" type="sibTrans" cxnId="{1144CDFC-6030-406E-9F91-317C238E17D2}">
      <dgm:prSet phldrT="2" phldr="0"/>
      <dgm:spPr/>
      <dgm:t>
        <a:bodyPr/>
        <a:lstStyle/>
        <a:p>
          <a:endParaRPr lang="en-US"/>
        </a:p>
      </dgm:t>
    </dgm:pt>
    <dgm:pt modelId="{A4E8494F-0464-488F-AE71-1B77AD1467A9}">
      <dgm:prSet/>
      <dgm:spPr/>
      <dgm:t>
        <a:bodyPr/>
        <a:lstStyle/>
        <a:p>
          <a:r>
            <a:rPr lang="en-US" dirty="0"/>
            <a:t>Preventing man-in-middle attack and/or modification of messages</a:t>
          </a:r>
        </a:p>
      </dgm:t>
    </dgm:pt>
    <dgm:pt modelId="{BD43DA51-0FC6-4646-B958-68AA67EA1969}" type="parTrans" cxnId="{00652CA6-1DCF-425B-B8F3-5FA756C69779}">
      <dgm:prSet/>
      <dgm:spPr/>
      <dgm:t>
        <a:bodyPr/>
        <a:lstStyle/>
        <a:p>
          <a:endParaRPr lang="en-US"/>
        </a:p>
      </dgm:t>
    </dgm:pt>
    <dgm:pt modelId="{272F4B03-E8AE-4205-B63F-B726B1708ED1}" type="sibTrans" cxnId="{00652CA6-1DCF-425B-B8F3-5FA756C69779}">
      <dgm:prSet phldrT="3" phldr="0"/>
      <dgm:spPr/>
      <dgm:t>
        <a:bodyPr/>
        <a:lstStyle/>
        <a:p>
          <a:endParaRPr lang="en-US"/>
        </a:p>
      </dgm:t>
    </dgm:pt>
    <dgm:pt modelId="{2E1A8059-01E9-4CD9-B264-E2F7782A287E}" type="pres">
      <dgm:prSet presAssocID="{B778E015-D59F-4949-A38B-F8FE17077BAD}" presName="vert0" presStyleCnt="0">
        <dgm:presLayoutVars>
          <dgm:dir/>
          <dgm:animOne val="branch"/>
          <dgm:animLvl val="lvl"/>
        </dgm:presLayoutVars>
      </dgm:prSet>
      <dgm:spPr/>
    </dgm:pt>
    <dgm:pt modelId="{E7E963B8-9215-4BDC-A205-8D672F4640E5}" type="pres">
      <dgm:prSet presAssocID="{E0160B97-769C-4D72-A594-6637E3D383E4}" presName="thickLine" presStyleLbl="alignNode1" presStyleIdx="0" presStyleCnt="3"/>
      <dgm:spPr/>
    </dgm:pt>
    <dgm:pt modelId="{9B9ADD77-4940-4C74-BD4D-22A4DD0D75C7}" type="pres">
      <dgm:prSet presAssocID="{E0160B97-769C-4D72-A594-6637E3D383E4}" presName="horz1" presStyleCnt="0"/>
      <dgm:spPr/>
    </dgm:pt>
    <dgm:pt modelId="{B9FB4205-6218-42B9-92E9-F367B212E667}" type="pres">
      <dgm:prSet presAssocID="{E0160B97-769C-4D72-A594-6637E3D383E4}" presName="tx1" presStyleLbl="revTx" presStyleIdx="0" presStyleCnt="3"/>
      <dgm:spPr/>
    </dgm:pt>
    <dgm:pt modelId="{F5C6032B-1034-4FFA-A020-87E993D48329}" type="pres">
      <dgm:prSet presAssocID="{E0160B97-769C-4D72-A594-6637E3D383E4}" presName="vert1" presStyleCnt="0"/>
      <dgm:spPr/>
    </dgm:pt>
    <dgm:pt modelId="{9973157F-1B37-4D55-9DC0-FA6054AD0B69}" type="pres">
      <dgm:prSet presAssocID="{6E57F341-A8B2-4B14-90AE-A05E36C795F0}" presName="thickLine" presStyleLbl="alignNode1" presStyleIdx="1" presStyleCnt="3"/>
      <dgm:spPr/>
    </dgm:pt>
    <dgm:pt modelId="{B315466D-56F8-49F1-A676-5CCA6A86E703}" type="pres">
      <dgm:prSet presAssocID="{6E57F341-A8B2-4B14-90AE-A05E36C795F0}" presName="horz1" presStyleCnt="0"/>
      <dgm:spPr/>
    </dgm:pt>
    <dgm:pt modelId="{39FCBAEB-48FD-46EC-934E-5149F4001CEE}" type="pres">
      <dgm:prSet presAssocID="{6E57F341-A8B2-4B14-90AE-A05E36C795F0}" presName="tx1" presStyleLbl="revTx" presStyleIdx="1" presStyleCnt="3"/>
      <dgm:spPr/>
    </dgm:pt>
    <dgm:pt modelId="{76D60CD3-FFFD-45FC-A0EF-C6B76166E2B3}" type="pres">
      <dgm:prSet presAssocID="{6E57F341-A8B2-4B14-90AE-A05E36C795F0}" presName="vert1" presStyleCnt="0"/>
      <dgm:spPr/>
    </dgm:pt>
    <dgm:pt modelId="{007A7E03-C453-4B2B-B938-C5C6D8595CD3}" type="pres">
      <dgm:prSet presAssocID="{A4E8494F-0464-488F-AE71-1B77AD1467A9}" presName="thickLine" presStyleLbl="alignNode1" presStyleIdx="2" presStyleCnt="3"/>
      <dgm:spPr/>
    </dgm:pt>
    <dgm:pt modelId="{080F3652-9041-47B7-B698-661028200EDC}" type="pres">
      <dgm:prSet presAssocID="{A4E8494F-0464-488F-AE71-1B77AD1467A9}" presName="horz1" presStyleCnt="0"/>
      <dgm:spPr/>
    </dgm:pt>
    <dgm:pt modelId="{10E3B1F0-F645-4B86-9670-68751CF3D11F}" type="pres">
      <dgm:prSet presAssocID="{A4E8494F-0464-488F-AE71-1B77AD1467A9}" presName="tx1" presStyleLbl="revTx" presStyleIdx="2" presStyleCnt="3"/>
      <dgm:spPr/>
    </dgm:pt>
    <dgm:pt modelId="{BB57932E-7618-4249-B8BF-F5394F866231}" type="pres">
      <dgm:prSet presAssocID="{A4E8494F-0464-488F-AE71-1B77AD1467A9}" presName="vert1" presStyleCnt="0"/>
      <dgm:spPr/>
    </dgm:pt>
  </dgm:ptLst>
  <dgm:cxnLst>
    <dgm:cxn modelId="{5EE8805B-7B41-4A0E-BFCE-E07E40E32D30}" type="presOf" srcId="{6E57F341-A8B2-4B14-90AE-A05E36C795F0}" destId="{39FCBAEB-48FD-46EC-934E-5149F4001CEE}" srcOrd="0" destOrd="0" presId="urn:microsoft.com/office/officeart/2008/layout/LinedList"/>
    <dgm:cxn modelId="{49EB545C-A17E-4FC8-B8EA-AD95AA9E809B}" type="presOf" srcId="{E0160B97-769C-4D72-A594-6637E3D383E4}" destId="{B9FB4205-6218-42B9-92E9-F367B212E667}" srcOrd="0" destOrd="0" presId="urn:microsoft.com/office/officeart/2008/layout/LinedList"/>
    <dgm:cxn modelId="{476ECB4A-D3BB-43F1-BB1E-3C1B0F2510DB}" srcId="{B778E015-D59F-4949-A38B-F8FE17077BAD}" destId="{E0160B97-769C-4D72-A594-6637E3D383E4}" srcOrd="0" destOrd="0" parTransId="{F96F4BAF-B44F-49DC-987D-F1C315F12A78}" sibTransId="{D7590AAB-40E2-4F21-8C88-6D04F5ACBC2A}"/>
    <dgm:cxn modelId="{88566F76-8AB6-4EE7-A959-F129B1DFA480}" type="presOf" srcId="{B778E015-D59F-4949-A38B-F8FE17077BAD}" destId="{2E1A8059-01E9-4CD9-B264-E2F7782A287E}" srcOrd="0" destOrd="0" presId="urn:microsoft.com/office/officeart/2008/layout/LinedList"/>
    <dgm:cxn modelId="{00652CA6-1DCF-425B-B8F3-5FA756C69779}" srcId="{B778E015-D59F-4949-A38B-F8FE17077BAD}" destId="{A4E8494F-0464-488F-AE71-1B77AD1467A9}" srcOrd="2" destOrd="0" parTransId="{BD43DA51-0FC6-4646-B958-68AA67EA1969}" sibTransId="{272F4B03-E8AE-4205-B63F-B726B1708ED1}"/>
    <dgm:cxn modelId="{9F3E53C3-F2F7-4CA5-8932-413D48A0F610}" type="presOf" srcId="{A4E8494F-0464-488F-AE71-1B77AD1467A9}" destId="{10E3B1F0-F645-4B86-9670-68751CF3D11F}" srcOrd="0" destOrd="0" presId="urn:microsoft.com/office/officeart/2008/layout/LinedList"/>
    <dgm:cxn modelId="{1144CDFC-6030-406E-9F91-317C238E17D2}" srcId="{B778E015-D59F-4949-A38B-F8FE17077BAD}" destId="{6E57F341-A8B2-4B14-90AE-A05E36C795F0}" srcOrd="1" destOrd="0" parTransId="{05462329-B945-4AAE-ACA5-5D642F49344A}" sibTransId="{7667F959-8596-4AA0-BEB2-48C606E5707D}"/>
    <dgm:cxn modelId="{9FA2922D-1962-4CEA-A1AE-33622F2E701B}" type="presParOf" srcId="{2E1A8059-01E9-4CD9-B264-E2F7782A287E}" destId="{E7E963B8-9215-4BDC-A205-8D672F4640E5}" srcOrd="0" destOrd="0" presId="urn:microsoft.com/office/officeart/2008/layout/LinedList"/>
    <dgm:cxn modelId="{3D000192-C8A5-46ED-B200-416E426FB7E9}" type="presParOf" srcId="{2E1A8059-01E9-4CD9-B264-E2F7782A287E}" destId="{9B9ADD77-4940-4C74-BD4D-22A4DD0D75C7}" srcOrd="1" destOrd="0" presId="urn:microsoft.com/office/officeart/2008/layout/LinedList"/>
    <dgm:cxn modelId="{78640EE4-EB7D-4FFF-9B20-EA8021C580F7}" type="presParOf" srcId="{9B9ADD77-4940-4C74-BD4D-22A4DD0D75C7}" destId="{B9FB4205-6218-42B9-92E9-F367B212E667}" srcOrd="0" destOrd="0" presId="urn:microsoft.com/office/officeart/2008/layout/LinedList"/>
    <dgm:cxn modelId="{A3A8625C-B7CE-4D7E-8045-BB817FDBBB79}" type="presParOf" srcId="{9B9ADD77-4940-4C74-BD4D-22A4DD0D75C7}" destId="{F5C6032B-1034-4FFA-A020-87E993D48329}" srcOrd="1" destOrd="0" presId="urn:microsoft.com/office/officeart/2008/layout/LinedList"/>
    <dgm:cxn modelId="{F40A8932-037D-4C69-965B-F168FA6708BC}" type="presParOf" srcId="{2E1A8059-01E9-4CD9-B264-E2F7782A287E}" destId="{9973157F-1B37-4D55-9DC0-FA6054AD0B69}" srcOrd="2" destOrd="0" presId="urn:microsoft.com/office/officeart/2008/layout/LinedList"/>
    <dgm:cxn modelId="{4E678D64-C81D-47B9-82E3-295BD18D2A82}" type="presParOf" srcId="{2E1A8059-01E9-4CD9-B264-E2F7782A287E}" destId="{B315466D-56F8-49F1-A676-5CCA6A86E703}" srcOrd="3" destOrd="0" presId="urn:microsoft.com/office/officeart/2008/layout/LinedList"/>
    <dgm:cxn modelId="{0CC58AE1-4E2E-436E-B8E1-11FFAFFC5679}" type="presParOf" srcId="{B315466D-56F8-49F1-A676-5CCA6A86E703}" destId="{39FCBAEB-48FD-46EC-934E-5149F4001CEE}" srcOrd="0" destOrd="0" presId="urn:microsoft.com/office/officeart/2008/layout/LinedList"/>
    <dgm:cxn modelId="{4A12714E-66BE-4136-A1C0-5308084FF0B5}" type="presParOf" srcId="{B315466D-56F8-49F1-A676-5CCA6A86E703}" destId="{76D60CD3-FFFD-45FC-A0EF-C6B76166E2B3}" srcOrd="1" destOrd="0" presId="urn:microsoft.com/office/officeart/2008/layout/LinedList"/>
    <dgm:cxn modelId="{525B9502-101E-4CCF-B3B6-7CA47B636494}" type="presParOf" srcId="{2E1A8059-01E9-4CD9-B264-E2F7782A287E}" destId="{007A7E03-C453-4B2B-B938-C5C6D8595CD3}" srcOrd="4" destOrd="0" presId="urn:microsoft.com/office/officeart/2008/layout/LinedList"/>
    <dgm:cxn modelId="{AC12EAB6-845C-40DC-938A-5741295ACFD3}" type="presParOf" srcId="{2E1A8059-01E9-4CD9-B264-E2F7782A287E}" destId="{080F3652-9041-47B7-B698-661028200EDC}" srcOrd="5" destOrd="0" presId="urn:microsoft.com/office/officeart/2008/layout/LinedList"/>
    <dgm:cxn modelId="{AF6778D2-5E24-4BA5-8085-4A30C5C1FFBD}" type="presParOf" srcId="{080F3652-9041-47B7-B698-661028200EDC}" destId="{10E3B1F0-F645-4B86-9670-68751CF3D11F}" srcOrd="0" destOrd="0" presId="urn:microsoft.com/office/officeart/2008/layout/LinedList"/>
    <dgm:cxn modelId="{8B9514A8-266F-490B-968E-5BC7272F52A7}" type="presParOf" srcId="{080F3652-9041-47B7-B698-661028200EDC}" destId="{BB57932E-7618-4249-B8BF-F5394F8662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963B8-9215-4BDC-A205-8D672F4640E5}">
      <dsp:nvSpPr>
        <dsp:cNvPr id="0" name=""/>
        <dsp:cNvSpPr/>
      </dsp:nvSpPr>
      <dsp:spPr>
        <a:xfrm>
          <a:off x="0" y="2720"/>
          <a:ext cx="6525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FB4205-6218-42B9-92E9-F367B212E667}">
      <dsp:nvSpPr>
        <dsp:cNvPr id="0" name=""/>
        <dsp:cNvSpPr/>
      </dsp:nvSpPr>
      <dsp:spPr>
        <a:xfrm>
          <a:off x="0" y="2720"/>
          <a:ext cx="652500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Authentication</a:t>
          </a:r>
        </a:p>
      </dsp:txBody>
      <dsp:txXfrm>
        <a:off x="0" y="2720"/>
        <a:ext cx="6525000" cy="1855561"/>
      </dsp:txXfrm>
    </dsp:sp>
    <dsp:sp modelId="{9973157F-1B37-4D55-9DC0-FA6054AD0B69}">
      <dsp:nvSpPr>
        <dsp:cNvPr id="0" name=""/>
        <dsp:cNvSpPr/>
      </dsp:nvSpPr>
      <dsp:spPr>
        <a:xfrm>
          <a:off x="0" y="1858281"/>
          <a:ext cx="652500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FCBAEB-48FD-46EC-934E-5149F4001CEE}">
      <dsp:nvSpPr>
        <dsp:cNvPr id="0" name=""/>
        <dsp:cNvSpPr/>
      </dsp:nvSpPr>
      <dsp:spPr>
        <a:xfrm>
          <a:off x="0" y="1858281"/>
          <a:ext cx="652500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Confidentiality 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Integrity </a:t>
          </a:r>
        </a:p>
      </dsp:txBody>
      <dsp:txXfrm>
        <a:off x="0" y="1858281"/>
        <a:ext cx="6525000" cy="1855561"/>
      </dsp:txXfrm>
    </dsp:sp>
    <dsp:sp modelId="{007A7E03-C453-4B2B-B938-C5C6D8595CD3}">
      <dsp:nvSpPr>
        <dsp:cNvPr id="0" name=""/>
        <dsp:cNvSpPr/>
      </dsp:nvSpPr>
      <dsp:spPr>
        <a:xfrm>
          <a:off x="0" y="3713843"/>
          <a:ext cx="652500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E3B1F0-F645-4B86-9670-68751CF3D11F}">
      <dsp:nvSpPr>
        <dsp:cNvPr id="0" name=""/>
        <dsp:cNvSpPr/>
      </dsp:nvSpPr>
      <dsp:spPr>
        <a:xfrm>
          <a:off x="0" y="3713843"/>
          <a:ext cx="652500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Preventing man-in-middle attack and/or modification of messages</a:t>
          </a:r>
        </a:p>
      </dsp:txBody>
      <dsp:txXfrm>
        <a:off x="0" y="3713843"/>
        <a:ext cx="652500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FF386-402B-E44C-B681-757B0B70732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85B1-A8DC-0143-8A44-79BEC389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7939-2167-4CA9-B772-243B7841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4943-CAD5-4C54-82B3-72AFAE96F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63B9-BD0F-4625-A571-26067587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2FA1-BE44-4AA4-8533-1C4B157A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CA20-097C-4923-B8AA-1580BAE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12B4-55E4-47E1-BF80-B176A0E8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E868-7834-4C69-93B1-73E13B9D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0CAC-A70C-418A-A36B-E185E3D8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39A-49DC-4F87-BB84-3CA702C6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A462-102F-4F60-803D-3C7C25D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3E5C-CAC6-45DF-931F-FCD72282D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FE7B1-5066-4854-885C-BAEBB238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C27E-BFCA-45D4-95E7-B3A2396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AF43-E894-4E67-B135-B372A2C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CF69-3248-4C4B-B11A-A05AC0CF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E4E3-AF64-4454-AC23-8E0AD148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6FEF-E471-446C-8357-5186DE8B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26B7-59CE-4DEE-911E-E256D326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B7D4-009D-43F0-841B-2C1FDED0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3A29-C541-4858-B092-481B184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B385-97B5-4FD3-9F2F-76C3195A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371D-C205-42EE-BE19-8E6D928B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A672-9DFC-4502-9D0F-BACA85D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CA68-0198-4861-8941-830D57C4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9B80-73D4-4F0F-A6E4-BB3D3408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DB1D-4960-4383-9613-8F2CE1AE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6766-CAF5-41B4-958A-343DE3C6A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B9CB-C5BA-41DD-8FEA-DF5326CF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4A2C-058C-4209-BE3A-A0C3B65C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02BA-C15D-43DF-84B4-CD1B058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4195-9E75-4908-96DC-EA7FAE04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E81F-4E19-4BBD-8414-443D3518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63DDD-3629-48B3-8196-31E2FEC7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30A82-8B3B-4CA3-93EC-526C4A0E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8080C-D5BA-43F3-81EF-10739F02A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0E30F-FD21-4560-8241-0DA086653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9DC76-54CD-4DC0-8CAD-6F64970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980FC-6E7D-4CF2-91D3-BC750C9A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51D56-9058-41B9-89D3-C7CB53EA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69BD-08A3-47F6-9782-0EF93684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D680-72A3-40CC-80E0-BAE93F3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9C143-B1CB-40E3-9A19-FB2AD36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66C55-47DA-4B4A-8D85-35D2E376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EAF0E-3119-45DC-815A-13BFEFE9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4B382-EE90-42E5-A165-824D5AC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F5376-432A-4721-A698-5A9EBB79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86FE-D01A-4233-A22C-A3E9091B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F7CF-1B70-44D5-BD5D-0EA0CEFF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752F-E7D2-45BA-8B3D-A6BAF146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E5A9-44ED-41A7-9F08-158EE270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372D-6243-4EA1-82A4-00C3420C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F176-2F66-4017-8306-DF81BE6A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04DC-5631-4608-9544-59C911AA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DD676-807B-401D-A494-F2FA610BE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0EFD-BE46-4295-908C-B49977F6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127F-5E4D-430B-B7CC-56505E4A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09EB-09FA-455B-8FDE-4A53793E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1271-A4C3-4805-9383-2D8D9A22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E854A-F90E-47DF-8429-E5DAC14E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3D87-D6DC-4221-8D08-F54C8262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271D-061C-46B5-AACD-759D5290B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9778-083A-415B-AF5D-00D6E6800FB3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7A5B-6383-492C-A32C-E3CD3716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BA33-A2CC-4F1E-87AA-B98CF267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D70B-4D5F-404F-89CF-4D4EACB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ofthingsagenda.techtarget.com/opinion/Manufacturing-embraces-the-Industrial-Internet-of-Thing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n.iotwf.com/resources/6/iot_in_manufacturing_january.pdf" TargetMode="External"/><Relationship Id="rId4" Type="http://schemas.openxmlformats.org/officeDocument/2006/relationships/hyperlink" Target="https://www.globalsign.com/en/blog/iot-automobile-industry-sae-congres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0" r="25550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951BD9-0868-4CDB-ACD6-9C4209B5E4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5A1F3-E5D3-4840-A13E-26024AB2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Security For Internet Of Things(Industrial 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32F8-DEC5-4297-ABD2-B52C81F4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Group 10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Prabhat Bhatt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Ritika Ray                       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Snehith</a:t>
            </a:r>
            <a:r>
              <a:rPr lang="en-US" dirty="0">
                <a:solidFill>
                  <a:schemeClr val="bg1"/>
                </a:solidFill>
              </a:rPr>
              <a:t> Sharath</a:t>
            </a:r>
          </a:p>
        </p:txBody>
      </p:sp>
    </p:spTree>
    <p:extLst>
      <p:ext uri="{BB962C8B-B14F-4D97-AF65-F5344CB8AC3E}">
        <p14:creationId xmlns:p14="http://schemas.microsoft.com/office/powerpoint/2010/main" val="298886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028EBF-FD4E-409C-8CCC-C899D022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49" y="1657388"/>
            <a:ext cx="10901471" cy="2262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4B64E-2513-4BE7-B422-5E4DDE12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AES and RSA</a:t>
            </a:r>
          </a:p>
        </p:txBody>
      </p:sp>
    </p:spTree>
    <p:extLst>
      <p:ext uri="{BB962C8B-B14F-4D97-AF65-F5344CB8AC3E}">
        <p14:creationId xmlns:p14="http://schemas.microsoft.com/office/powerpoint/2010/main" val="274950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4B64E-2513-4BE7-B422-5E4DDE12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Encryption and Decryption</a:t>
            </a:r>
            <a:endParaRPr lang="en-US" sz="6000" kern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2072-4CA8-495A-ABE6-778456F7926A}"/>
              </a:ext>
            </a:extLst>
          </p:cNvPr>
          <p:cNvSpPr txBox="1"/>
          <p:nvPr/>
        </p:nvSpPr>
        <p:spPr>
          <a:xfrm>
            <a:off x="4904442" y="1043521"/>
            <a:ext cx="147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Encrypted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F1B7-B092-41C2-B10C-0BCA7A1845ED}"/>
              </a:ext>
            </a:extLst>
          </p:cNvPr>
          <p:cNvSpPr txBox="1"/>
          <p:nvPr/>
        </p:nvSpPr>
        <p:spPr>
          <a:xfrm>
            <a:off x="4880397" y="3691496"/>
            <a:ext cx="15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Decrypted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0CBBCB-4648-4D21-B18D-E710DB73E8A9}"/>
              </a:ext>
            </a:extLst>
          </p:cNvPr>
          <p:cNvPicPr/>
          <p:nvPr/>
        </p:nvPicPr>
        <p:blipFill rotWithShape="1">
          <a:blip r:embed="rId2"/>
          <a:srcRect l="1974" r="-1"/>
          <a:stretch/>
        </p:blipFill>
        <p:spPr bwMode="auto">
          <a:xfrm>
            <a:off x="2800350" y="1421149"/>
            <a:ext cx="1390650" cy="2471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1ABC1DB-942F-4E93-BB57-CACDCAB1C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9"/>
            <a:ext cx="12192000" cy="9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1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9007-CF68-4C1D-8719-450B29FF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A97-1993-4F5D-A740-366599C5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are going to simulate an attack where an attacker tries to subscribe to all topics in the broker</a:t>
            </a:r>
          </a:p>
          <a:p>
            <a:r>
              <a:rPr lang="en-US" dirty="0"/>
              <a:t>Even if the attacker is able to get the file the attacker will not be able to decrypt the file as the attacker will not have the Key</a:t>
            </a:r>
          </a:p>
          <a:p>
            <a:r>
              <a:rPr lang="en-US" dirty="0"/>
              <a:t>Also the authentic stations will not be denied access to the files as all subscribers to the files are able to get the file</a:t>
            </a:r>
          </a:p>
          <a:p>
            <a:r>
              <a:rPr lang="en-US" dirty="0"/>
              <a:t>We will now show this in the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FC41A-4CFA-4FCE-9989-C2202BB11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List of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5AFF-9AD4-478E-9349-5D52BF79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8" y="901148"/>
            <a:ext cx="5999922" cy="5275815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hlinkClick r:id="rId3"/>
              </a:rPr>
              <a:t>http://internetofthingsagenda.techtarget.com/opinion/Manufacturing-embraces-the-Industrial-Internet-of-Things</a:t>
            </a:r>
            <a:endParaRPr lang="en-IN" sz="1800" dirty="0"/>
          </a:p>
          <a:p>
            <a:r>
              <a:rPr lang="en-IN" sz="1800" dirty="0" err="1"/>
              <a:t>Lancen</a:t>
            </a:r>
            <a:r>
              <a:rPr lang="en-IN" sz="1800" dirty="0"/>
              <a:t> </a:t>
            </a:r>
            <a:r>
              <a:rPr lang="en-IN" sz="1800" dirty="0" err="1"/>
              <a:t>Lachance</a:t>
            </a:r>
            <a:r>
              <a:rPr lang="en-IN" sz="1800" dirty="0"/>
              <a:t>, “IOT security in the Auto Industry”, </a:t>
            </a:r>
            <a:r>
              <a:rPr lang="en-IN" sz="1800" dirty="0">
                <a:hlinkClick r:id="rId4"/>
              </a:rPr>
              <a:t>https://www.globalsign.com/en/blog/iot-automobile-industry-sae-congress/</a:t>
            </a:r>
            <a:endParaRPr lang="en-IN" sz="1800" dirty="0"/>
          </a:p>
          <a:p>
            <a:r>
              <a:rPr lang="en-IN" sz="1800" dirty="0" err="1"/>
              <a:t>TechTarget</a:t>
            </a:r>
            <a:r>
              <a:rPr lang="en-IN" sz="1800" dirty="0"/>
              <a:t>, “Prevent Enterprise IoT Security Challenges”, “IOT Agenda”, 2017</a:t>
            </a:r>
          </a:p>
          <a:p>
            <a:r>
              <a:rPr lang="en-IN" sz="1800" dirty="0"/>
              <a:t>“Building Smarter Manufacturing With The Internet of Things” </a:t>
            </a:r>
            <a:r>
              <a:rPr lang="en-IN" sz="1800" dirty="0">
                <a:hlinkClick r:id="rId5"/>
              </a:rPr>
              <a:t>http://cdn.iotwf.com/resources/6/iot_in_manufacturing_january.pdf</a:t>
            </a:r>
            <a:endParaRPr lang="en-IN" sz="1800" dirty="0"/>
          </a:p>
          <a:p>
            <a:r>
              <a:rPr lang="en-IN" sz="1800" dirty="0"/>
              <a:t>Liu </a:t>
            </a:r>
            <a:r>
              <a:rPr lang="en-IN" sz="1800" dirty="0" err="1"/>
              <a:t>Tenghong</a:t>
            </a:r>
            <a:r>
              <a:rPr lang="en-IN" sz="1800" dirty="0"/>
              <a:t>, Yuan </a:t>
            </a:r>
            <a:r>
              <a:rPr lang="en-IN" sz="1800" dirty="0" err="1"/>
              <a:t>Rong</a:t>
            </a:r>
            <a:r>
              <a:rPr lang="en-IN" sz="1800" dirty="0"/>
              <a:t>, Chang </a:t>
            </a:r>
            <a:r>
              <a:rPr lang="en-IN" sz="1800" dirty="0" err="1"/>
              <a:t>Huating</a:t>
            </a:r>
            <a:r>
              <a:rPr lang="en-IN" sz="1800" dirty="0"/>
              <a:t> ,“Research on the Internet of Things in the Automotive Industry” , 2012 International Conference on Management of e-Commerce and e-Government</a:t>
            </a:r>
          </a:p>
          <a:p>
            <a:r>
              <a:rPr lang="en-IN" sz="1800" dirty="0"/>
              <a:t>Ahmad-Reza Sadeghi, Christian </a:t>
            </a:r>
            <a:r>
              <a:rPr lang="en-IN" sz="1800" dirty="0" err="1"/>
              <a:t>Wachsmann</a:t>
            </a:r>
            <a:r>
              <a:rPr lang="en-IN" sz="1800" dirty="0"/>
              <a:t>, Michael </a:t>
            </a:r>
            <a:r>
              <a:rPr lang="en-IN" sz="1800" dirty="0" err="1"/>
              <a:t>Waidner</a:t>
            </a:r>
            <a:r>
              <a:rPr lang="en-IN" sz="1800" dirty="0"/>
              <a:t>, “Security and Privacy Challenges in Industrial Internet of Things”, DAC ’15, June 07 - 11, 2015, San Francisco, CA, USA</a:t>
            </a:r>
          </a:p>
          <a:p>
            <a:r>
              <a:rPr lang="en-IN" sz="1800" dirty="0"/>
              <a:t>Deutsche Telekom AG, “Security on the industrial internet of things”</a:t>
            </a:r>
          </a:p>
          <a:p>
            <a:r>
              <a:rPr lang="en-IN" sz="1800" dirty="0"/>
              <a:t>Ericsson White paper, “IoT Security”, February 2017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483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4423EE8-20C5-4ED4-AEBD-BBA7C604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1862" b="1"/>
          <a:stretch/>
        </p:blipFill>
        <p:spPr>
          <a:xfrm>
            <a:off x="4038600" y="1405633"/>
            <a:ext cx="7188199" cy="4043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4B99C-46D8-42E8-8D41-CD3A5DB3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IIoT Concept </a:t>
            </a:r>
          </a:p>
        </p:txBody>
      </p:sp>
    </p:spTree>
    <p:extLst>
      <p:ext uri="{BB962C8B-B14F-4D97-AF65-F5344CB8AC3E}">
        <p14:creationId xmlns:p14="http://schemas.microsoft.com/office/powerpoint/2010/main" val="10398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A17EF-80A4-4F3A-A39A-102424F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02FB-8AA9-4221-9CAC-7B9649E8A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Risk of making all that detailed company information accessible through the Internet and leaving internal systems vulnerable to hacking, viruses and destructive malware</a:t>
            </a:r>
          </a:p>
        </p:txBody>
      </p:sp>
    </p:spTree>
    <p:extLst>
      <p:ext uri="{BB962C8B-B14F-4D97-AF65-F5344CB8AC3E}">
        <p14:creationId xmlns:p14="http://schemas.microsoft.com/office/powerpoint/2010/main" val="74854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09C5CF-2368-42BC-96C4-09E00154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Services</a:t>
            </a:r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1208"/>
              </p:ext>
            </p:extLst>
          </p:nvPr>
        </p:nvGraphicFramePr>
        <p:xfrm>
          <a:off x="5024063" y="642938"/>
          <a:ext cx="65250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05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E50BD-F907-4F72-A9A7-2105A0EC72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2346" y="3018178"/>
            <a:ext cx="5931454" cy="3362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8B53-79AE-479B-970B-35920079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0E1-3BB2-48C6-9542-2D39E0A4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MQTT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8B53-79AE-479B-970B-35920079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0E1-3BB2-48C6-9542-2D39E0A4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MQTT??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AE2C-B451-43FC-8C00-E82CDB0231A1}"/>
              </a:ext>
            </a:extLst>
          </p:cNvPr>
          <p:cNvSpPr txBox="1"/>
          <p:nvPr/>
        </p:nvSpPr>
        <p:spPr>
          <a:xfrm>
            <a:off x="5908121" y="2466976"/>
            <a:ext cx="5931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It provides an always on connection. Thus, anytime a server updates a file in a certain topic the subscribed station automatically subscribes to the updated file.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direct connection between the main server and the individual stations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main server were to go offline for some reason the broker would be able to provide the files to the subscribers if they are subscribed to the topic</a:t>
            </a:r>
          </a:p>
          <a:p>
            <a:pPr lvl="0"/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MQTT offers three Quality of Service(QOS) at most once, at least once and exactly once</a:t>
            </a:r>
          </a:p>
          <a:p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149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E967104-6F10-4F7C-80B6-2DA7ACF8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87654"/>
            <a:ext cx="7591711" cy="4308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BB6F7-5959-46D6-AB93-96899FC7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94624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08B53-79AE-479B-970B-35920079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Confidentiality and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D0E1-3BB2-48C6-9542-2D39E0A4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AES and RSA encryption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D124F-9850-453A-8F04-A72C4645A3AB}"/>
              </a:ext>
            </a:extLst>
          </p:cNvPr>
          <p:cNvSpPr txBox="1"/>
          <p:nvPr/>
        </p:nvSpPr>
        <p:spPr>
          <a:xfrm>
            <a:off x="6410325" y="2724150"/>
            <a:ext cx="433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256bit  AES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32-byte AES key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16-byte RSA key </a:t>
            </a:r>
          </a:p>
        </p:txBody>
      </p:sp>
    </p:spTree>
    <p:extLst>
      <p:ext uri="{BB962C8B-B14F-4D97-AF65-F5344CB8AC3E}">
        <p14:creationId xmlns:p14="http://schemas.microsoft.com/office/powerpoint/2010/main" val="273045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51B1324-EECE-44FE-9B37-7C179734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39" y="225635"/>
            <a:ext cx="5384022" cy="399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0967C4-D90E-4939-8B5B-1A088274E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139" y="254093"/>
            <a:ext cx="5455917" cy="3969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1A37E-A092-413D-AE46-56FE8B7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AES and RSA</a:t>
            </a:r>
          </a:p>
        </p:txBody>
      </p:sp>
    </p:spTree>
    <p:extLst>
      <p:ext uri="{BB962C8B-B14F-4D97-AF65-F5344CB8AC3E}">
        <p14:creationId xmlns:p14="http://schemas.microsoft.com/office/powerpoint/2010/main" val="190327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415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Security For Internet Of Things(Industrial IOT)</vt:lpstr>
      <vt:lpstr>IIoT Concept </vt:lpstr>
      <vt:lpstr>Risk</vt:lpstr>
      <vt:lpstr>Services</vt:lpstr>
      <vt:lpstr>Authentication</vt:lpstr>
      <vt:lpstr>MQTT</vt:lpstr>
      <vt:lpstr>MQTT</vt:lpstr>
      <vt:lpstr>Confidentiality and Integrity</vt:lpstr>
      <vt:lpstr>AES and RSA</vt:lpstr>
      <vt:lpstr>AES and RSA</vt:lpstr>
      <vt:lpstr>Encryption and Decryption</vt:lpstr>
      <vt:lpstr>Attack </vt:lpstr>
      <vt:lpstr>List of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Internet Of Things(Industrial IOT)</dc:title>
  <dc:creator>snehith sharath</dc:creator>
  <cp:lastModifiedBy>snehith sharath</cp:lastModifiedBy>
  <cp:revision>65</cp:revision>
  <dcterms:created xsi:type="dcterms:W3CDTF">2017-11-14T18:04:58Z</dcterms:created>
  <dcterms:modified xsi:type="dcterms:W3CDTF">2017-12-14T15:35:31Z</dcterms:modified>
</cp:coreProperties>
</file>