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90" r:id="rId8"/>
    <p:sldId id="289" r:id="rId9"/>
    <p:sldId id="293" r:id="rId10"/>
    <p:sldId id="286" r:id="rId11"/>
    <p:sldId id="287" r:id="rId12"/>
    <p:sldId id="291" r:id="rId13"/>
    <p:sldId id="288" r:id="rId14"/>
    <p:sldId id="292" r:id="rId15"/>
    <p:sldId id="294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12/7/2024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36">
          <p15:clr>
            <a:srgbClr val="F26B43"/>
          </p15:clr>
        </p15:guide>
        <p15:guide id="4" orient="horz" pos="336">
          <p15:clr>
            <a:srgbClr val="F26B43"/>
          </p15:clr>
        </p15:guide>
        <p15:guide id="5" pos="7344">
          <p15:clr>
            <a:srgbClr val="F26B43"/>
          </p15:clr>
        </p15:guide>
        <p15:guide id="6" orient="horz" pos="39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6199632" cy="1147572"/>
          </a:xfrm>
        </p:spPr>
        <p:txBody>
          <a:bodyPr/>
          <a:lstStyle/>
          <a:p>
            <a:r>
              <a:rPr lang="en-US" sz="6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Quattrocento" panose="02020502030000000404" pitchFamily="18" charset="0"/>
              </a:rPr>
              <a:t>Recarnation</a:t>
            </a:r>
            <a:endParaRPr lang="en-US" sz="6000" dirty="0">
              <a:solidFill>
                <a:schemeClr val="tx2">
                  <a:lumMod val="40000"/>
                  <a:lumOff val="60000"/>
                </a:schemeClr>
              </a:solidFill>
              <a:latin typeface="Quattrocento" panose="020205020300000004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308342" cy="1559052"/>
          </a:xfrm>
        </p:spPr>
        <p:txBody>
          <a:bodyPr>
            <a:no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Team –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TechTitans</a:t>
            </a:r>
            <a:b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</a:b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Team Members – Apoorva </a:t>
            </a:r>
            <a:r>
              <a:rPr lang="en-US" sz="1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Shastry</a:t>
            </a:r>
            <a:b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</a:b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		            Junie Mariam Varghese</a:t>
            </a:r>
            <a:b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</a:b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  		       Nitya Reddy </a:t>
            </a:r>
            <a:r>
              <a:rPr lang="en-US" sz="14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Yerram</a:t>
            </a:r>
            <a:b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</a:br>
            <a:r>
              <a:rPr lang="en-US" sz="14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		      Rinku Tekchandani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C3B3A-4568-3B31-0A2A-C6CF4FC7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B975E07A-884A-3F37-A5E7-886E89530C95}"/>
              </a:ext>
            </a:extLst>
          </p:cNvPr>
          <p:cNvSpPr/>
          <p:nvPr/>
        </p:nvSpPr>
        <p:spPr>
          <a:xfrm>
            <a:off x="295957" y="162223"/>
            <a:ext cx="8870752" cy="5878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ReCarNation: Admin Management System</a:t>
            </a:r>
            <a:endParaRPr 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Shape 1">
            <a:extLst>
              <a:ext uri="{FF2B5EF4-FFF2-40B4-BE49-F238E27FC236}">
                <a16:creationId xmlns:a16="http://schemas.microsoft.com/office/drawing/2014/main" id="{9E4C785F-BF54-A384-3947-3F2434895020}"/>
              </a:ext>
            </a:extLst>
          </p:cNvPr>
          <p:cNvSpPr/>
          <p:nvPr/>
        </p:nvSpPr>
        <p:spPr>
          <a:xfrm>
            <a:off x="157389" y="934182"/>
            <a:ext cx="5630296" cy="1773191"/>
          </a:xfrm>
          <a:prstGeom prst="roundRect">
            <a:avLst>
              <a:gd name="adj" fmla="val 1691"/>
            </a:avLst>
          </a:prstGeom>
          <a:solidFill>
            <a:schemeClr val="accent2">
              <a:lumMod val="75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8620F29E-4C8B-9705-95F4-08A2AA50CF7F}"/>
              </a:ext>
            </a:extLst>
          </p:cNvPr>
          <p:cNvSpPr/>
          <p:nvPr/>
        </p:nvSpPr>
        <p:spPr>
          <a:xfrm>
            <a:off x="295956" y="987610"/>
            <a:ext cx="2825591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Listing Approval Workflow</a:t>
            </a:r>
            <a:endParaRPr lang="en-US" sz="1850" dirty="0"/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A8A47092-5761-14D0-7867-00F7DDDDB9FA}"/>
              </a:ext>
            </a:extLst>
          </p:cNvPr>
          <p:cNvSpPr/>
          <p:nvPr/>
        </p:nvSpPr>
        <p:spPr>
          <a:xfrm>
            <a:off x="315986" y="1512679"/>
            <a:ext cx="5160686" cy="9376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F9EEE7"/>
                </a:solidFill>
                <a:latin typeface="Quattrocento" pitchFamily="34" charset="0"/>
              </a:rPr>
              <a:t>Administrators can review, approve, or reject listings before publication, ensuring a high-quality and trustworthy marketplace.</a:t>
            </a:r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0C0FD2F2-810D-F44A-F2C0-585D9F2CF338}"/>
              </a:ext>
            </a:extLst>
          </p:cNvPr>
          <p:cNvSpPr/>
          <p:nvPr/>
        </p:nvSpPr>
        <p:spPr>
          <a:xfrm>
            <a:off x="195666" y="4860886"/>
            <a:ext cx="5592018" cy="1852375"/>
          </a:xfrm>
          <a:prstGeom prst="roundRect">
            <a:avLst>
              <a:gd name="adj" fmla="val 1691"/>
            </a:avLst>
          </a:prstGeom>
          <a:solidFill>
            <a:schemeClr val="accent2">
              <a:lumMod val="75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516CD8E8-C566-C141-040C-68B26BA9E24D}"/>
              </a:ext>
            </a:extLst>
          </p:cNvPr>
          <p:cNvSpPr/>
          <p:nvPr/>
        </p:nvSpPr>
        <p:spPr>
          <a:xfrm>
            <a:off x="314146" y="4981701"/>
            <a:ext cx="2351603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00"/>
              </a:lnSpc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Manage vehicles</a:t>
            </a:r>
            <a:endParaRPr lang="en-US" sz="1850" dirty="0"/>
          </a:p>
          <a:p>
            <a:pPr marL="0" indent="0">
              <a:lnSpc>
                <a:spcPts val="2300"/>
              </a:lnSpc>
              <a:buNone/>
            </a:pPr>
            <a:endParaRPr lang="en-US" sz="185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F667EDF4-CA4F-9D94-A4B4-A79DFE39B10C}"/>
              </a:ext>
            </a:extLst>
          </p:cNvPr>
          <p:cNvSpPr/>
          <p:nvPr/>
        </p:nvSpPr>
        <p:spPr>
          <a:xfrm>
            <a:off x="314146" y="5396892"/>
            <a:ext cx="5248940" cy="11007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F9EEE7"/>
                </a:solidFill>
                <a:latin typeface="Quattrocento" pitchFamily="34" charset="0"/>
              </a:rPr>
              <a:t>They can also manage sold and unsold vehicles, including updating or removing listing details as needed..</a:t>
            </a:r>
          </a:p>
        </p:txBody>
      </p:sp>
      <p:sp>
        <p:nvSpPr>
          <p:cNvPr id="19" name="Shape 10">
            <a:extLst>
              <a:ext uri="{FF2B5EF4-FFF2-40B4-BE49-F238E27FC236}">
                <a16:creationId xmlns:a16="http://schemas.microsoft.com/office/drawing/2014/main" id="{1B324006-BFDF-2326-7265-E6CB33154061}"/>
              </a:ext>
            </a:extLst>
          </p:cNvPr>
          <p:cNvSpPr/>
          <p:nvPr/>
        </p:nvSpPr>
        <p:spPr>
          <a:xfrm>
            <a:off x="195666" y="3008639"/>
            <a:ext cx="5592018" cy="1671328"/>
          </a:xfrm>
          <a:prstGeom prst="roundRect">
            <a:avLst>
              <a:gd name="adj" fmla="val 1691"/>
            </a:avLst>
          </a:prstGeom>
          <a:solidFill>
            <a:schemeClr val="accent2">
              <a:lumMod val="75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ACA83270-0C29-1910-EDC8-3A417C29CE0D}"/>
              </a:ext>
            </a:extLst>
          </p:cNvPr>
          <p:cNvSpPr/>
          <p:nvPr/>
        </p:nvSpPr>
        <p:spPr>
          <a:xfrm>
            <a:off x="295956" y="3125783"/>
            <a:ext cx="2520672" cy="293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Handle permissions</a:t>
            </a:r>
            <a:endParaRPr lang="en-US" sz="185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C2684D79-C2D8-DBF8-5D94-05D43C8A5F7D}"/>
              </a:ext>
            </a:extLst>
          </p:cNvPr>
          <p:cNvSpPr/>
          <p:nvPr/>
        </p:nvSpPr>
        <p:spPr>
          <a:xfrm>
            <a:off x="295323" y="3532771"/>
            <a:ext cx="5283365" cy="10340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50" dirty="0">
                <a:solidFill>
                  <a:srgbClr val="F9EEE7"/>
                </a:solidFill>
                <a:latin typeface="Quattrocento" pitchFamily="34" charset="0"/>
              </a:rPr>
              <a:t>Administrators have control over user permissions to maintain platform integrity and security.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639778-8841-D0FB-BD6A-E690A1390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750034"/>
            <a:ext cx="5900335" cy="601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8341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70E140-537D-9F94-FB67-E8F08411EFEC}"/>
              </a:ext>
            </a:extLst>
          </p:cNvPr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  <a:ea typeface="+mj-ea"/>
                <a:cs typeface="+mj-cs"/>
              </a:rPr>
              <a:t>Jenkins CI/CD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20D8A4-E031-452E-74DE-646020A0B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16526E-1E4C-385D-2039-9B504D84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365" y="1757680"/>
            <a:ext cx="5184437" cy="36982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D4DE54C2-06AA-9A15-D3D8-D81A9EDB313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61" y="1757680"/>
            <a:ext cx="5349240" cy="369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8020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65D9C6-AD06-4A4F-1B13-66337139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50" y="542925"/>
            <a:ext cx="11214100" cy="590931"/>
          </a:xfrm>
        </p:spPr>
        <p:txBody>
          <a:bodyPr/>
          <a:lstStyle/>
          <a:p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Future Enhancements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C596E-F5D9-3A2F-66D9-E33D4AAD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A35FCD-8585-B9F3-CCDF-884A7863D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Make the machine learning model better to give more accurate price predictions for cars.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Host the entire application on the cloud for better reliability and access from anywhere.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</a:rPr>
              <a:t>Make it Global: add support for different languages, and allow payments in various currencies to reach more people worldwide.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944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spc="3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  <a:ea typeface="Tahoma"/>
                <a:cs typeface="Tahoma"/>
              </a:rPr>
              <a:t>Thank You</a:t>
            </a:r>
            <a:endParaRPr lang="en-GB" sz="4800" spc="300" dirty="0">
              <a:solidFill>
                <a:schemeClr val="tx2">
                  <a:lumMod val="20000"/>
                  <a:lumOff val="80000"/>
                </a:schemeClr>
              </a:solidFill>
              <a:latin typeface="Quattrocento" panose="02020502030000000404" pitchFamily="18" charset="0"/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1034129"/>
          </a:xfrm>
        </p:spPr>
        <p:txBody>
          <a:bodyPr/>
          <a:lstStyle/>
          <a:p>
            <a:r>
              <a:rPr lang="en-US" sz="3600" spc="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Problem : Navigating the Used Car Market</a:t>
            </a:r>
            <a:br>
              <a:rPr lang="en-US" sz="3200" dirty="0"/>
            </a:b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6BBB-4A93-EF50-BD2C-5B8D18780E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D9BE"/>
                </a:solidFill>
                <a:latin typeface="Quattrocento" panose="02020502030000000404" pitchFamily="18" charset="0"/>
                <a:ea typeface="Quattrocento" pitchFamily="34" charset="-122"/>
                <a:cs typeface="Quattrocento" pitchFamily="34" charset="-120"/>
              </a:rPr>
              <a:t>Navigating the Used Car Market</a:t>
            </a:r>
            <a:endParaRPr lang="en-US" sz="2000" dirty="0">
              <a:latin typeface="Quattrocento" panose="020205020300000004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</a:rPr>
              <a:t>The increasing need for cost-effective and eco-friendly transportation has led to notable expansion in the used car market. Our project tackles this demand by creating a user-friendly, secure web application that streamlines this process.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2753E-8221-4FA6-32D7-F2CC55DAEF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Complex Seller Journey</a:t>
            </a:r>
            <a:endParaRPr lang="en-US" sz="2000" dirty="0"/>
          </a:p>
          <a:p>
            <a:pPr marL="0" indent="0">
              <a:buNone/>
            </a:pPr>
            <a:r>
              <a:rPr lang="en-US" sz="18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Sellers, meanwhile, find the process equally daunting. Listing their cars, dealing with inquiries, negotiating prices, and handling logistics – the experience can be time-consuming and stressful.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691856"/>
          </a:xfrm>
        </p:spPr>
        <p:txBody>
          <a:bodyPr/>
          <a:lstStyle/>
          <a:p>
            <a:pPr marL="0" indent="0">
              <a:lnSpc>
                <a:spcPts val="5000"/>
              </a:lnSpc>
              <a:buNone/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Our Solution : </a:t>
            </a:r>
            <a:r>
              <a:rPr lang="en-US" sz="3600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ReCarNation</a:t>
            </a: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Platform</a:t>
            </a:r>
            <a:endParaRPr 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2C8E8F12-25DE-0F6F-0E9D-4D3859DBF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1" y="1625601"/>
            <a:ext cx="652780" cy="580390"/>
          </a:xfrm>
          <a:prstGeom prst="roundRect">
            <a:avLst>
              <a:gd name="adj" fmla="val 6667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pPr marL="0" indent="0" algn="ctr">
              <a:buNone/>
            </a:pPr>
            <a:r>
              <a:rPr lang="en-US" sz="2800" dirty="0">
                <a:latin typeface="Quattrocento" panose="02020502030000000404" pitchFamily="18" charset="0"/>
              </a:rPr>
              <a:t>1</a:t>
            </a: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3856DAD0-CD8D-7C9B-DDED-EA0F8CB2649A}"/>
              </a:ext>
            </a:extLst>
          </p:cNvPr>
          <p:cNvSpPr/>
          <p:nvPr/>
        </p:nvSpPr>
        <p:spPr>
          <a:xfrm>
            <a:off x="1448276" y="1595279"/>
            <a:ext cx="2991922" cy="641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Seamless User Experience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FF0DA-2062-1BE0-4DC3-87F23F87A3C9}"/>
              </a:ext>
            </a:extLst>
          </p:cNvPr>
          <p:cNvSpPr txBox="1"/>
          <p:nvPr/>
        </p:nvSpPr>
        <p:spPr>
          <a:xfrm>
            <a:off x="1201147" y="2233397"/>
            <a:ext cx="4712017" cy="1449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 err="1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ReCarNation</a:t>
            </a: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offers a simplified, intuitive interface, making it easy for buyers to find their dream car and for sellers to list their vehicles.</a:t>
            </a:r>
            <a:endParaRPr lang="en-US" sz="170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903ACD9C-011F-0172-6909-A8F51FD7B557}"/>
              </a:ext>
            </a:extLst>
          </p:cNvPr>
          <p:cNvSpPr txBox="1">
            <a:spLocks/>
          </p:cNvSpPr>
          <p:nvPr/>
        </p:nvSpPr>
        <p:spPr>
          <a:xfrm>
            <a:off x="6498635" y="1594612"/>
            <a:ext cx="652780" cy="580390"/>
          </a:xfrm>
          <a:prstGeom prst="roundRect">
            <a:avLst>
              <a:gd name="adj" fmla="val 6667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Quattrocento" panose="02020502030000000404" pitchFamily="18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1FCBDB-171A-8A25-35DC-272A73520ED9}"/>
              </a:ext>
            </a:extLst>
          </p:cNvPr>
          <p:cNvSpPr txBox="1"/>
          <p:nvPr/>
        </p:nvSpPr>
        <p:spPr>
          <a:xfrm>
            <a:off x="7498366" y="1590972"/>
            <a:ext cx="6097904" cy="401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Comprehensive Features</a:t>
            </a:r>
            <a:endParaRPr lang="en-US" sz="200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38B8D461-DFAA-1AFA-F219-6316EDF7FB14}"/>
              </a:ext>
            </a:extLst>
          </p:cNvPr>
          <p:cNvSpPr/>
          <p:nvPr/>
        </p:nvSpPr>
        <p:spPr>
          <a:xfrm>
            <a:off x="7655800" y="2207626"/>
            <a:ext cx="3433891" cy="16801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Our platform features advanced search and filtering tools, detailed car listings, and a comprehensive administration system.</a:t>
            </a:r>
            <a:endParaRPr lang="en-US" sz="1700" dirty="0"/>
          </a:p>
        </p:txBody>
      </p:sp>
      <p:sp>
        <p:nvSpPr>
          <p:cNvPr id="20" name="Shape 1">
            <a:extLst>
              <a:ext uri="{FF2B5EF4-FFF2-40B4-BE49-F238E27FC236}">
                <a16:creationId xmlns:a16="http://schemas.microsoft.com/office/drawing/2014/main" id="{9BD5BB79-6038-B341-2EF5-C4882303AE70}"/>
              </a:ext>
            </a:extLst>
          </p:cNvPr>
          <p:cNvSpPr txBox="1">
            <a:spLocks/>
          </p:cNvSpPr>
          <p:nvPr/>
        </p:nvSpPr>
        <p:spPr>
          <a:xfrm>
            <a:off x="438895" y="4494355"/>
            <a:ext cx="652780" cy="580390"/>
          </a:xfrm>
          <a:prstGeom prst="roundRect">
            <a:avLst>
              <a:gd name="adj" fmla="val 6667"/>
            </a:avLst>
          </a:prstGeom>
          <a:solidFill>
            <a:schemeClr val="accent1">
              <a:lumMod val="40000"/>
              <a:lumOff val="60000"/>
            </a:schemeClr>
          </a:solidFill>
          <a:ln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Quattrocento" panose="02020502030000000404" pitchFamily="18" charset="0"/>
              </a:rPr>
              <a:t>3</a:t>
            </a: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AFD7AAB7-5883-F2F4-8F0B-460376CAF982}"/>
              </a:ext>
            </a:extLst>
          </p:cNvPr>
          <p:cNvSpPr/>
          <p:nvPr/>
        </p:nvSpPr>
        <p:spPr>
          <a:xfrm>
            <a:off x="1408220" y="4492911"/>
            <a:ext cx="3031978" cy="354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Trust and Transparency</a:t>
            </a:r>
            <a:endParaRPr lang="en-US" sz="2000" dirty="0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E7930220-3F4E-C1B2-E455-66CF6D76F877}"/>
              </a:ext>
            </a:extLst>
          </p:cNvPr>
          <p:cNvSpPr/>
          <p:nvPr/>
        </p:nvSpPr>
        <p:spPr>
          <a:xfrm>
            <a:off x="1407075" y="4991204"/>
            <a:ext cx="6910030" cy="6974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We prioritize trust and transparency through strict verification processes, and secure communication channels.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30289E7-9446-6882-C49D-72665F9FDA1D}"/>
              </a:ext>
            </a:extLst>
          </p:cNvPr>
          <p:cNvSpPr/>
          <p:nvPr/>
        </p:nvSpPr>
        <p:spPr>
          <a:xfrm>
            <a:off x="444501" y="542925"/>
            <a:ext cx="3301332" cy="5399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7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  <a:ea typeface="+mj-ea"/>
                <a:cs typeface="+mj-cs"/>
              </a:rPr>
              <a:t>At</a:t>
            </a:r>
            <a:r>
              <a:rPr lang="en-US" sz="3600" b="1" kern="1200" spc="-70" baseline="0" dirty="0">
                <a:solidFill>
                  <a:schemeClr val="bg1"/>
                </a:solidFill>
                <a:latin typeface="Quattrocento" panose="02020502030000000404" pitchFamily="18" charset="0"/>
                <a:ea typeface="+mj-ea"/>
                <a:cs typeface="+mj-cs"/>
              </a:rPr>
              <a:t> a Glance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E4109-34C0-99AA-6338-B2A80A72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049" name="Text Placeholder 3">
            <a:extLst>
              <a:ext uri="{FF2B5EF4-FFF2-40B4-BE49-F238E27FC236}">
                <a16:creationId xmlns:a16="http://schemas.microsoft.com/office/drawing/2014/main" id="{A9C0B6B7-6CBA-5A48-F618-6CE2BD80A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/>
          <a:lstStyle/>
          <a:p>
            <a:r>
              <a:rPr lang="en-US" dirty="0">
                <a:latin typeface="Quattrocento" panose="02020502030000000404" pitchFamily="18" charset="0"/>
              </a:rPr>
              <a:t>Architecture Diagram</a:t>
            </a:r>
          </a:p>
        </p:txBody>
      </p:sp>
      <p:sp>
        <p:nvSpPr>
          <p:cNvPr id="1051" name="Text Placeholder 4">
            <a:extLst>
              <a:ext uri="{FF2B5EF4-FFF2-40B4-BE49-F238E27FC236}">
                <a16:creationId xmlns:a16="http://schemas.microsoft.com/office/drawing/2014/main" id="{CEF68981-D98F-32C7-9CD9-E0D4807E0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581746"/>
          </a:xfrm>
        </p:spPr>
        <p:txBody>
          <a:bodyPr/>
          <a:lstStyle/>
          <a:p>
            <a:r>
              <a:rPr lang="en-US" dirty="0">
                <a:latin typeface="Quattrocento" panose="02020502030000000404" pitchFamily="18" charset="0"/>
              </a:rPr>
              <a:t>Key Features</a:t>
            </a:r>
          </a:p>
        </p:txBody>
      </p:sp>
      <p:pic>
        <p:nvPicPr>
          <p:cNvPr id="1026" name="Picture 2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FB0DA69E-6442-D49B-F65E-83621FBBA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5690"/>
          <a:stretch/>
        </p:blipFill>
        <p:spPr bwMode="auto">
          <a:xfrm>
            <a:off x="444500" y="2574758"/>
            <a:ext cx="5157787" cy="361490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303AD-0E93-3ED2-038C-CBE6F888563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</a:rPr>
              <a:t>Sign In &amp; Sign Up – Users can securely register and login using </a:t>
            </a:r>
            <a:r>
              <a:rPr lang="en-US" sz="1700" dirty="0" err="1">
                <a:solidFill>
                  <a:srgbClr val="F9EEE7"/>
                </a:solidFill>
                <a:latin typeface="Quattrocento" pitchFamily="34" charset="0"/>
              </a:rPr>
              <a:t>Oauth</a:t>
            </a:r>
            <a:r>
              <a:rPr lang="en-US" sz="1700" dirty="0">
                <a:solidFill>
                  <a:srgbClr val="F9EEE7"/>
                </a:solidFill>
                <a:latin typeface="Quattrocento" pitchFamily="34" charset="0"/>
              </a:rPr>
              <a:t> 2.0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</a:rPr>
              <a:t>Buy Car - Advanced search and filtering for finding vehicles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</a:rPr>
              <a:t>Sell Car - Intuitive forms for listing cars with detailed information.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</a:rPr>
              <a:t>Admin - Robust control panel for managing users and listings.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</a:rPr>
              <a:t>Price Predictor -  Vehicle price prediction using linear regression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69447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0">
            <a:extLst>
              <a:ext uri="{FF2B5EF4-FFF2-40B4-BE49-F238E27FC236}">
                <a16:creationId xmlns:a16="http://schemas.microsoft.com/office/drawing/2014/main" id="{D10D2DB6-5EAD-A413-DEDB-DF6A7FA9CBF1}"/>
              </a:ext>
            </a:extLst>
          </p:cNvPr>
          <p:cNvSpPr/>
          <p:nvPr/>
        </p:nvSpPr>
        <p:spPr>
          <a:xfrm>
            <a:off x="320841" y="256675"/>
            <a:ext cx="10491537" cy="9785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Technology </a:t>
            </a:r>
            <a:r>
              <a:rPr lang="en-US" sz="32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Stack</a:t>
            </a: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Building a Robust Platform</a:t>
            </a:r>
            <a:endParaRPr 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FF0949-F38B-8CA0-4BFA-95D58ACED07F}"/>
              </a:ext>
            </a:extLst>
          </p:cNvPr>
          <p:cNvSpPr txBox="1"/>
          <p:nvPr/>
        </p:nvSpPr>
        <p:spPr>
          <a:xfrm>
            <a:off x="529389" y="1111058"/>
            <a:ext cx="73873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Aft>
                <a:spcPts val="1200"/>
              </a:spcAft>
            </a:pPr>
            <a:r>
              <a:rPr lang="en-US" sz="2000" b="1" dirty="0">
                <a:solidFill>
                  <a:srgbClr val="F9EEE7"/>
                </a:solidFill>
                <a:latin typeface="Quattrocento" pitchFamily="34" charset="0"/>
              </a:rPr>
              <a:t>Frontend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: HTML, CSS, </a:t>
            </a:r>
            <a:r>
              <a:rPr lang="en-US" sz="2000" dirty="0" err="1">
                <a:solidFill>
                  <a:srgbClr val="F9EEE7"/>
                </a:solidFill>
                <a:latin typeface="Quattrocento" pitchFamily="34" charset="0"/>
              </a:rPr>
              <a:t>Javascript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– Responsive, dynamic UI with advanced search and filtering.</a:t>
            </a:r>
          </a:p>
          <a:p>
            <a:pPr rtl="0">
              <a:spcAft>
                <a:spcPts val="1200"/>
              </a:spcAft>
            </a:pPr>
            <a:r>
              <a:rPr lang="en-US" sz="2000" b="1" dirty="0">
                <a:solidFill>
                  <a:srgbClr val="F9EEE7"/>
                </a:solidFill>
                <a:latin typeface="Quattrocento" pitchFamily="34" charset="0"/>
              </a:rPr>
              <a:t>Backend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: Django – Handles business logic</a:t>
            </a:r>
          </a:p>
          <a:p>
            <a:pPr rtl="0">
              <a:spcAft>
                <a:spcPts val="1200"/>
              </a:spcAft>
            </a:pPr>
            <a:r>
              <a:rPr lang="en-US" sz="2000" b="1" dirty="0">
                <a:solidFill>
                  <a:srgbClr val="F9EEE7"/>
                </a:solidFill>
                <a:latin typeface="Quattrocento" pitchFamily="34" charset="0"/>
              </a:rPr>
              <a:t>ML Model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: Linear Regression using libraries like Pandas, </a:t>
            </a:r>
            <a:r>
              <a:rPr lang="en-US" sz="2000" dirty="0" err="1">
                <a:solidFill>
                  <a:srgbClr val="F9EEE7"/>
                </a:solidFill>
                <a:latin typeface="Quattrocento" pitchFamily="34" charset="0"/>
              </a:rPr>
              <a:t>Numpy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, Matplotlib</a:t>
            </a:r>
          </a:p>
          <a:p>
            <a:pPr rtl="0">
              <a:spcAft>
                <a:spcPts val="1200"/>
              </a:spcAft>
            </a:pPr>
            <a:r>
              <a:rPr lang="en-US" sz="2000" b="1" dirty="0">
                <a:solidFill>
                  <a:srgbClr val="F9EEE7"/>
                </a:solidFill>
                <a:latin typeface="Quattrocento" pitchFamily="34" charset="0"/>
              </a:rPr>
              <a:t>Database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: PostgreSQL – Reliable and scalable relational database.</a:t>
            </a:r>
          </a:p>
          <a:p>
            <a:pPr rtl="0">
              <a:spcAft>
                <a:spcPts val="1200"/>
              </a:spcAft>
            </a:pPr>
            <a:r>
              <a:rPr lang="en-US" sz="2000" b="1" dirty="0">
                <a:solidFill>
                  <a:srgbClr val="F9EEE7"/>
                </a:solidFill>
                <a:latin typeface="Quattrocento" pitchFamily="34" charset="0"/>
              </a:rPr>
              <a:t>CI/CD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: Jenkins – Automates building, testing, integration</a:t>
            </a:r>
          </a:p>
          <a:p>
            <a:pPr rtl="0">
              <a:spcAft>
                <a:spcPts val="1200"/>
              </a:spcAft>
            </a:pPr>
            <a:r>
              <a:rPr lang="en-US" sz="2000" b="1" dirty="0">
                <a:solidFill>
                  <a:srgbClr val="F9EEE7"/>
                </a:solidFill>
                <a:latin typeface="Quattrocento" pitchFamily="34" charset="0"/>
              </a:rPr>
              <a:t>Authentication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: OAuth 2.0</a:t>
            </a:r>
          </a:p>
          <a:p>
            <a:r>
              <a:rPr lang="en-US" sz="2000" b="1" dirty="0">
                <a:solidFill>
                  <a:srgbClr val="F9EEE7"/>
                </a:solidFill>
                <a:latin typeface="Quattrocento" pitchFamily="34" charset="0"/>
              </a:rPr>
              <a:t>Version Control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: </a:t>
            </a:r>
            <a:r>
              <a:rPr lang="en-US" sz="2000" dirty="0" err="1">
                <a:solidFill>
                  <a:srgbClr val="F9EEE7"/>
                </a:solidFill>
                <a:latin typeface="Quattrocento" pitchFamily="34" charset="0"/>
              </a:rPr>
              <a:t>Github</a:t>
            </a:r>
            <a:r>
              <a:rPr lang="en-US" sz="2000" dirty="0">
                <a:solidFill>
                  <a:srgbClr val="F9EEE7"/>
                </a:solidFill>
                <a:latin typeface="Quattrocento" pitchFamily="34" charset="0"/>
              </a:rPr>
              <a:t> for code management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21025654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24D8D-6C0E-4463-8383-66BFC375A095}"/>
              </a:ext>
            </a:extLst>
          </p:cNvPr>
          <p:cNvSpPr txBox="1"/>
          <p:nvPr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 spc="-70" baseline="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  <a:ea typeface="+mj-ea"/>
                <a:cs typeface="+mj-cs"/>
              </a:rPr>
              <a:t>Sign up and Sign In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C3778-0FD7-865F-00A4-677EEF52C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263D6C4-4840-40CC-AC84-17E24B3B7BD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75BA8CA-F0C3-6AFC-D0C4-866C8E908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1440" y="1515769"/>
            <a:ext cx="3750033" cy="505298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70E6CD-9238-DCE6-BC73-7CAF45750C3C}"/>
              </a:ext>
            </a:extLst>
          </p:cNvPr>
          <p:cNvSpPr txBox="1"/>
          <p:nvPr/>
        </p:nvSpPr>
        <p:spPr>
          <a:xfrm>
            <a:off x="443366" y="1444649"/>
            <a:ext cx="3365063" cy="457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en-US" sz="2000" b="0" i="0" u="none" strike="noStrike" kern="12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Quattrocento" panose="02020502030000000404" pitchFamily="18" charset="0"/>
              </a:rPr>
              <a:t>Users can register via a si</a:t>
            </a:r>
            <a:r>
              <a:rPr lang="en-US" sz="2000" kern="12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anose="02020502030000000404" pitchFamily="18" charset="0"/>
              </a:rPr>
              <a:t>m</a:t>
            </a:r>
            <a:r>
              <a:rPr lang="en-US" sz="2000" b="0" i="0" u="none" strike="noStrike" kern="12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Quattrocento" panose="02020502030000000404" pitchFamily="18" charset="0"/>
              </a:rPr>
              <a:t>ple form.</a:t>
            </a:r>
            <a:br>
              <a:rPr lang="en-US" sz="2000" b="0" i="0" u="none" strike="noStrike" kern="12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Quattrocento" panose="02020502030000000404" pitchFamily="18" charset="0"/>
              </a:rPr>
            </a:br>
            <a:br>
              <a:rPr lang="en-US" sz="2000" b="0" i="0" u="none" strike="noStrike" kern="12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Quattrocento" panose="02020502030000000404" pitchFamily="18" charset="0"/>
              </a:rPr>
            </a:br>
            <a:r>
              <a:rPr lang="en-US" sz="2000" b="0" i="0" u="none" strike="noStrike" kern="12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Quattrocento" panose="02020502030000000404" pitchFamily="18" charset="0"/>
              </a:rPr>
              <a:t>Secure login via username/email and password.</a:t>
            </a:r>
            <a:endParaRPr lang="en-US" sz="2000" b="0" kern="12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Quattrocento" panose="020205020300000004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en-US" sz="2000" b="0" i="0" u="none" strike="noStrike" kern="12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Quattrocento" panose="02020502030000000404" pitchFamily="18" charset="0"/>
              </a:rPr>
              <a:t>OAuth integration for Google.</a:t>
            </a:r>
            <a:endParaRPr lang="en-US" sz="2000" b="0" kern="12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Quattrocento" panose="020205020300000004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Clr>
                <a:schemeClr val="accent2"/>
              </a:buClr>
            </a:pPr>
            <a:r>
              <a:rPr lang="en-US" sz="2000" b="0" i="0" u="none" strike="noStrike" kern="12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Quattrocento" panose="02020502030000000404" pitchFamily="18" charset="0"/>
              </a:rPr>
              <a:t>Credentials are verified via Django </a:t>
            </a:r>
            <a:r>
              <a:rPr lang="en-US" sz="2000" b="0" i="0" u="none" strike="noStrike" kern="1200" dirty="0" err="1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Quattrocento" panose="02020502030000000404" pitchFamily="18" charset="0"/>
              </a:rPr>
              <a:t>Allauth</a:t>
            </a:r>
            <a:r>
              <a:rPr lang="en-US" sz="2000" b="0" i="0" u="none" strike="noStrike" kern="1200" dirty="0">
                <a:solidFill>
                  <a:schemeClr val="tx2">
                    <a:lumMod val="20000"/>
                    <a:lumOff val="80000"/>
                  </a:schemeClr>
                </a:solidFill>
                <a:effectLst/>
                <a:latin typeface="Quattrocento" panose="02020502030000000404" pitchFamily="18" charset="0"/>
              </a:rPr>
              <a:t> backend.</a:t>
            </a:r>
            <a:endParaRPr lang="en-US" sz="2000" b="0" kern="1200" dirty="0">
              <a:solidFill>
                <a:schemeClr val="tx2">
                  <a:lumMod val="20000"/>
                  <a:lumOff val="80000"/>
                </a:schemeClr>
              </a:solidFill>
              <a:effectLst/>
              <a:latin typeface="Quattrocento" panose="02020502030000000404" pitchFamily="18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br>
              <a: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16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6F3D83D-50AC-FD00-2AF3-CE6D6E878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555" y="1515769"/>
            <a:ext cx="3838257" cy="50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9681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C79E6-A6F0-37FB-C68B-204F98CE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BF2B5837-3AE9-6770-ACFA-2D0E18255A42}"/>
              </a:ext>
            </a:extLst>
          </p:cNvPr>
          <p:cNvSpPr/>
          <p:nvPr/>
        </p:nvSpPr>
        <p:spPr>
          <a:xfrm>
            <a:off x="657225" y="613410"/>
            <a:ext cx="8832764" cy="552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Buyer Journey - A User-Friendly Experience</a:t>
            </a:r>
            <a:endParaRPr 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99D54053-8B82-A9D8-FCFC-EC4B7E78CF11}"/>
              </a:ext>
            </a:extLst>
          </p:cNvPr>
          <p:cNvSpPr/>
          <p:nvPr/>
        </p:nvSpPr>
        <p:spPr>
          <a:xfrm>
            <a:off x="418945" y="1346700"/>
            <a:ext cx="45719" cy="4936093"/>
          </a:xfrm>
          <a:prstGeom prst="roundRect">
            <a:avLst>
              <a:gd name="adj" fmla="val 123218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D07142C0-EB96-70C1-EF50-11B04CA550ED}"/>
              </a:ext>
            </a:extLst>
          </p:cNvPr>
          <p:cNvSpPr/>
          <p:nvPr/>
        </p:nvSpPr>
        <p:spPr>
          <a:xfrm>
            <a:off x="614768" y="1932262"/>
            <a:ext cx="494011" cy="45719"/>
          </a:xfrm>
          <a:prstGeom prst="roundRect">
            <a:avLst>
              <a:gd name="adj" fmla="val 123218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250BFBED-A0F7-A006-C7B9-6C0F377C0973}"/>
              </a:ext>
            </a:extLst>
          </p:cNvPr>
          <p:cNvSpPr/>
          <p:nvPr/>
        </p:nvSpPr>
        <p:spPr>
          <a:xfrm>
            <a:off x="224121" y="1740932"/>
            <a:ext cx="422434" cy="422434"/>
          </a:xfrm>
          <a:prstGeom prst="roundRect">
            <a:avLst>
              <a:gd name="adj" fmla="val 6668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4D368360-D56B-7962-E764-E41976140961}"/>
              </a:ext>
            </a:extLst>
          </p:cNvPr>
          <p:cNvSpPr/>
          <p:nvPr/>
        </p:nvSpPr>
        <p:spPr>
          <a:xfrm>
            <a:off x="368008" y="1814036"/>
            <a:ext cx="134660" cy="276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0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7ECE5496-6AE7-8311-4357-911301D8C094}"/>
              </a:ext>
            </a:extLst>
          </p:cNvPr>
          <p:cNvSpPr/>
          <p:nvPr/>
        </p:nvSpPr>
        <p:spPr>
          <a:xfrm>
            <a:off x="1122584" y="1623813"/>
            <a:ext cx="2209205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Landing Page</a:t>
            </a:r>
            <a:endParaRPr lang="en-US" sz="17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24D29D60-E2E5-0540-034F-7DBF09E2DD94}"/>
              </a:ext>
            </a:extLst>
          </p:cNvPr>
          <p:cNvSpPr/>
          <p:nvPr/>
        </p:nvSpPr>
        <p:spPr>
          <a:xfrm>
            <a:off x="1108779" y="2015713"/>
            <a:ext cx="5858098" cy="724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Our landing page features a sleek design and intuitive navigation,</a:t>
            </a:r>
            <a:b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</a:b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guiding users to the right tools and information.</a:t>
            </a:r>
            <a:endParaRPr lang="en-US" sz="1450" dirty="0"/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6A7E4094-6434-A4D6-DFC8-7BD281912E40}"/>
              </a:ext>
            </a:extLst>
          </p:cNvPr>
          <p:cNvSpPr/>
          <p:nvPr/>
        </p:nvSpPr>
        <p:spPr>
          <a:xfrm>
            <a:off x="625944" y="3188158"/>
            <a:ext cx="422435" cy="45719"/>
          </a:xfrm>
          <a:prstGeom prst="roundRect">
            <a:avLst>
              <a:gd name="adj" fmla="val 123218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8">
            <a:extLst>
              <a:ext uri="{FF2B5EF4-FFF2-40B4-BE49-F238E27FC236}">
                <a16:creationId xmlns:a16="http://schemas.microsoft.com/office/drawing/2014/main" id="{8F9F9B34-16B0-B3A9-7F9F-2EEAF009836E}"/>
              </a:ext>
            </a:extLst>
          </p:cNvPr>
          <p:cNvSpPr/>
          <p:nvPr/>
        </p:nvSpPr>
        <p:spPr>
          <a:xfrm>
            <a:off x="224121" y="2993469"/>
            <a:ext cx="422434" cy="422434"/>
          </a:xfrm>
          <a:prstGeom prst="roundRect">
            <a:avLst>
              <a:gd name="adj" fmla="val 6668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71DD39C2-58B1-3A46-65FE-7739991932AE}"/>
              </a:ext>
            </a:extLst>
          </p:cNvPr>
          <p:cNvSpPr/>
          <p:nvPr/>
        </p:nvSpPr>
        <p:spPr>
          <a:xfrm>
            <a:off x="353952" y="3083540"/>
            <a:ext cx="142161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05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A71B0C20-37F3-CB62-0866-37E6F6AA4EE2}"/>
              </a:ext>
            </a:extLst>
          </p:cNvPr>
          <p:cNvSpPr/>
          <p:nvPr/>
        </p:nvSpPr>
        <p:spPr>
          <a:xfrm>
            <a:off x="1122584" y="2811654"/>
            <a:ext cx="2209205" cy="335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Search and Filtering</a:t>
            </a:r>
            <a:endParaRPr lang="en-US" sz="17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D6E01715-C7BE-35F9-3368-6D49F5CA1C99}"/>
              </a:ext>
            </a:extLst>
          </p:cNvPr>
          <p:cNvSpPr/>
          <p:nvPr/>
        </p:nvSpPr>
        <p:spPr>
          <a:xfrm>
            <a:off x="1072476" y="3182314"/>
            <a:ext cx="5151978" cy="638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search bar and filters allow buyers to quickly </a:t>
            </a:r>
            <a:b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</a:b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narrow down their options based on make, model, year, price.</a:t>
            </a:r>
            <a:endParaRPr lang="en-US" sz="1450" dirty="0"/>
          </a:p>
        </p:txBody>
      </p:sp>
      <p:sp>
        <p:nvSpPr>
          <p:cNvPr id="17" name="Shape 12">
            <a:extLst>
              <a:ext uri="{FF2B5EF4-FFF2-40B4-BE49-F238E27FC236}">
                <a16:creationId xmlns:a16="http://schemas.microsoft.com/office/drawing/2014/main" id="{1753D161-3E4A-E39B-DCB9-1660FA584337}"/>
              </a:ext>
            </a:extLst>
          </p:cNvPr>
          <p:cNvSpPr/>
          <p:nvPr/>
        </p:nvSpPr>
        <p:spPr>
          <a:xfrm>
            <a:off x="625945" y="4464487"/>
            <a:ext cx="422434" cy="45719"/>
          </a:xfrm>
          <a:prstGeom prst="roundRect">
            <a:avLst>
              <a:gd name="adj" fmla="val 123218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3">
            <a:extLst>
              <a:ext uri="{FF2B5EF4-FFF2-40B4-BE49-F238E27FC236}">
                <a16:creationId xmlns:a16="http://schemas.microsoft.com/office/drawing/2014/main" id="{8BEBD38C-40A3-AA25-1296-A27A9726BB7E}"/>
              </a:ext>
            </a:extLst>
          </p:cNvPr>
          <p:cNvSpPr/>
          <p:nvPr/>
        </p:nvSpPr>
        <p:spPr>
          <a:xfrm>
            <a:off x="224121" y="4246007"/>
            <a:ext cx="422434" cy="422434"/>
          </a:xfrm>
          <a:prstGeom prst="roundRect">
            <a:avLst>
              <a:gd name="adj" fmla="val 6668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B4ACE2CC-3EB9-BEC3-AB6A-B8ADA72FE80A}"/>
              </a:ext>
            </a:extLst>
          </p:cNvPr>
          <p:cNvSpPr/>
          <p:nvPr/>
        </p:nvSpPr>
        <p:spPr>
          <a:xfrm>
            <a:off x="364928" y="4345183"/>
            <a:ext cx="144185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050" dirty="0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9091EA2A-D847-89BA-50C4-3231F78EBDA4}"/>
              </a:ext>
            </a:extLst>
          </p:cNvPr>
          <p:cNvSpPr/>
          <p:nvPr/>
        </p:nvSpPr>
        <p:spPr>
          <a:xfrm>
            <a:off x="1108779" y="4198492"/>
            <a:ext cx="2209205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Listing Details</a:t>
            </a:r>
            <a:endParaRPr lang="en-US" sz="1700" dirty="0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B626C9DA-679F-12F5-1F11-E4970E4D1B32}"/>
              </a:ext>
            </a:extLst>
          </p:cNvPr>
          <p:cNvSpPr/>
          <p:nvPr/>
        </p:nvSpPr>
        <p:spPr>
          <a:xfrm>
            <a:off x="1042380" y="4535973"/>
            <a:ext cx="5924497" cy="59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Each listing provides comprehensive details about the vehicle,</a:t>
            </a:r>
            <a:b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</a:b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including photos, vehicle history reports.</a:t>
            </a:r>
            <a:endParaRPr lang="en-US" sz="1450" dirty="0"/>
          </a:p>
        </p:txBody>
      </p:sp>
      <p:sp>
        <p:nvSpPr>
          <p:cNvPr id="22" name="Shape 17">
            <a:extLst>
              <a:ext uri="{FF2B5EF4-FFF2-40B4-BE49-F238E27FC236}">
                <a16:creationId xmlns:a16="http://schemas.microsoft.com/office/drawing/2014/main" id="{A3D72AB6-2F1F-D401-D494-5A0696B4AF40}"/>
              </a:ext>
            </a:extLst>
          </p:cNvPr>
          <p:cNvSpPr/>
          <p:nvPr/>
        </p:nvSpPr>
        <p:spPr>
          <a:xfrm>
            <a:off x="633446" y="5691032"/>
            <a:ext cx="355096" cy="45719"/>
          </a:xfrm>
          <a:prstGeom prst="roundRect">
            <a:avLst>
              <a:gd name="adj" fmla="val 123218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Shape 18">
            <a:extLst>
              <a:ext uri="{FF2B5EF4-FFF2-40B4-BE49-F238E27FC236}">
                <a16:creationId xmlns:a16="http://schemas.microsoft.com/office/drawing/2014/main" id="{BDE290B8-1928-58A6-256F-9384FA54DC5A}"/>
              </a:ext>
            </a:extLst>
          </p:cNvPr>
          <p:cNvSpPr/>
          <p:nvPr/>
        </p:nvSpPr>
        <p:spPr>
          <a:xfrm>
            <a:off x="224121" y="5498544"/>
            <a:ext cx="422434" cy="422434"/>
          </a:xfrm>
          <a:prstGeom prst="roundRect">
            <a:avLst>
              <a:gd name="adj" fmla="val 6668"/>
            </a:avLst>
          </a:prstGeom>
          <a:solidFill>
            <a:schemeClr val="accent5">
              <a:lumMod val="60000"/>
              <a:lumOff val="4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9">
            <a:extLst>
              <a:ext uri="{FF2B5EF4-FFF2-40B4-BE49-F238E27FC236}">
                <a16:creationId xmlns:a16="http://schemas.microsoft.com/office/drawing/2014/main" id="{E44F49A6-4611-ED4A-1006-8271782D5319}"/>
              </a:ext>
            </a:extLst>
          </p:cNvPr>
          <p:cNvSpPr/>
          <p:nvPr/>
        </p:nvSpPr>
        <p:spPr>
          <a:xfrm>
            <a:off x="361453" y="5577185"/>
            <a:ext cx="134660" cy="2651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050" dirty="0"/>
          </a:p>
        </p:txBody>
      </p:sp>
      <p:sp>
        <p:nvSpPr>
          <p:cNvPr id="25" name="Text 20">
            <a:extLst>
              <a:ext uri="{FF2B5EF4-FFF2-40B4-BE49-F238E27FC236}">
                <a16:creationId xmlns:a16="http://schemas.microsoft.com/office/drawing/2014/main" id="{16E5D7B2-8C4D-95BA-1401-FD8711612278}"/>
              </a:ext>
            </a:extLst>
          </p:cNvPr>
          <p:cNvSpPr/>
          <p:nvPr/>
        </p:nvSpPr>
        <p:spPr>
          <a:xfrm>
            <a:off x="1030733" y="5421821"/>
            <a:ext cx="2365296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Secure Communication</a:t>
            </a:r>
            <a:endParaRPr lang="en-US" sz="1700" dirty="0"/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8BE802E6-5F85-A6EB-8D72-C865D89F4853}"/>
              </a:ext>
            </a:extLst>
          </p:cNvPr>
          <p:cNvSpPr/>
          <p:nvPr/>
        </p:nvSpPr>
        <p:spPr>
          <a:xfrm>
            <a:off x="996163" y="5818820"/>
            <a:ext cx="6306269" cy="59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Buyers can communicate with sellers through email </a:t>
            </a:r>
            <a:b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</a:br>
            <a:r>
              <a:rPr lang="en-US" sz="14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by sending a message .</a:t>
            </a:r>
            <a:endParaRPr lang="en-US" sz="14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048D2B-448F-7698-E497-A7092CE3C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397" y="1165622"/>
            <a:ext cx="4802378" cy="5468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51822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740B37C-155B-F29C-97E2-AEF0E1C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705DD28C-58C3-1D25-7C6A-472EDD77AC06}"/>
              </a:ext>
            </a:extLst>
          </p:cNvPr>
          <p:cNvSpPr/>
          <p:nvPr/>
        </p:nvSpPr>
        <p:spPr>
          <a:xfrm>
            <a:off x="4884301" y="177800"/>
            <a:ext cx="7052429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Seller Journey: Listing Your Vehicle</a:t>
            </a:r>
            <a:endParaRPr lang="en-US" sz="36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C991815E-CB3E-E5EE-E7F3-8B84CD237031}"/>
              </a:ext>
            </a:extLst>
          </p:cNvPr>
          <p:cNvSpPr/>
          <p:nvPr/>
        </p:nvSpPr>
        <p:spPr>
          <a:xfrm>
            <a:off x="6092492" y="1111349"/>
            <a:ext cx="2372797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Simple Listing Creation</a:t>
            </a:r>
            <a:endParaRPr lang="en-US" sz="1750" dirty="0"/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85DFE86C-DB36-7B7E-141B-F98386A990F8}"/>
              </a:ext>
            </a:extLst>
          </p:cNvPr>
          <p:cNvSpPr/>
          <p:nvPr/>
        </p:nvSpPr>
        <p:spPr>
          <a:xfrm>
            <a:off x="5985487" y="1546892"/>
            <a:ext cx="5939636" cy="6444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Listing a car on ReCarNation is easy and intuitive. The platform provides a clear and concise form with detailed fields for car information.</a:t>
            </a:r>
            <a:endParaRPr lang="en-US" sz="1500" dirty="0"/>
          </a:p>
        </p:txBody>
      </p:sp>
      <p:sp>
        <p:nvSpPr>
          <p:cNvPr id="20" name="Text 3">
            <a:extLst>
              <a:ext uri="{FF2B5EF4-FFF2-40B4-BE49-F238E27FC236}">
                <a16:creationId xmlns:a16="http://schemas.microsoft.com/office/drawing/2014/main" id="{A0ED2633-FDE6-8B8F-4AB1-6B87BF3B2BCA}"/>
              </a:ext>
            </a:extLst>
          </p:cNvPr>
          <p:cNvSpPr/>
          <p:nvPr/>
        </p:nvSpPr>
        <p:spPr>
          <a:xfrm>
            <a:off x="6092492" y="2667962"/>
            <a:ext cx="2924770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Comprehensive Information</a:t>
            </a:r>
            <a:endParaRPr lang="en-US" sz="1750" dirty="0"/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D3355C31-C53B-A1D5-7A8C-48B1F349E22F}"/>
              </a:ext>
            </a:extLst>
          </p:cNvPr>
          <p:cNvSpPr/>
          <p:nvPr/>
        </p:nvSpPr>
        <p:spPr>
          <a:xfrm>
            <a:off x="5985487" y="3047169"/>
            <a:ext cx="5948395" cy="635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Sellers can input all relevant details about their car, including vehicle history, maintenance records, and any potential issues.</a:t>
            </a:r>
            <a:endParaRPr lang="en-US" sz="1500" dirty="0"/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E9A0EA95-A8D2-8556-E6A0-6ABE661C0DED}"/>
              </a:ext>
            </a:extLst>
          </p:cNvPr>
          <p:cNvSpPr/>
          <p:nvPr/>
        </p:nvSpPr>
        <p:spPr>
          <a:xfrm>
            <a:off x="6133389" y="4148888"/>
            <a:ext cx="2273618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Image Uploads</a:t>
            </a:r>
            <a:endParaRPr lang="en-US" sz="1750" dirty="0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F46C616A-7B8B-D351-2846-FAAD748F0ADD}"/>
              </a:ext>
            </a:extLst>
          </p:cNvPr>
          <p:cNvSpPr/>
          <p:nvPr/>
        </p:nvSpPr>
        <p:spPr>
          <a:xfrm>
            <a:off x="5985487" y="4536168"/>
            <a:ext cx="5957154" cy="609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Users can upload high-quality photos of their car, showcasing its </a:t>
            </a:r>
            <a:b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</a:br>
            <a: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condition, features, ensuring potential buyers have a clear picture.</a:t>
            </a:r>
            <a:endParaRPr lang="en-US" sz="1500" dirty="0"/>
          </a:p>
        </p:txBody>
      </p:sp>
      <p:sp>
        <p:nvSpPr>
          <p:cNvPr id="26" name="Text 7">
            <a:extLst>
              <a:ext uri="{FF2B5EF4-FFF2-40B4-BE49-F238E27FC236}">
                <a16:creationId xmlns:a16="http://schemas.microsoft.com/office/drawing/2014/main" id="{0FE9799D-3E6E-62D4-EDD8-D4CD7207CF77}"/>
              </a:ext>
            </a:extLst>
          </p:cNvPr>
          <p:cNvSpPr/>
          <p:nvPr/>
        </p:nvSpPr>
        <p:spPr>
          <a:xfrm>
            <a:off x="6142081" y="5631240"/>
            <a:ext cx="2273618" cy="2842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Listing Management</a:t>
            </a:r>
            <a:endParaRPr lang="en-US" sz="1750" dirty="0"/>
          </a:p>
        </p:txBody>
      </p:sp>
      <p:sp>
        <p:nvSpPr>
          <p:cNvPr id="27" name="Text 8">
            <a:extLst>
              <a:ext uri="{FF2B5EF4-FFF2-40B4-BE49-F238E27FC236}">
                <a16:creationId xmlns:a16="http://schemas.microsoft.com/office/drawing/2014/main" id="{F6F353EC-C07B-6206-FFD6-F2AAF74F337C}"/>
              </a:ext>
            </a:extLst>
          </p:cNvPr>
          <p:cNvSpPr/>
          <p:nvPr/>
        </p:nvSpPr>
        <p:spPr>
          <a:xfrm>
            <a:off x="5989415" y="6053269"/>
            <a:ext cx="5965912" cy="6269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ReCarNation empowers sellers to manage their listings, adjust prices, respond to inquiries.</a:t>
            </a:r>
            <a:endParaRPr lang="en-US" sz="1500" dirty="0"/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387AD08D-3343-A58D-BF6E-44BC714C78B5}"/>
              </a:ext>
            </a:extLst>
          </p:cNvPr>
          <p:cNvSpPr/>
          <p:nvPr/>
        </p:nvSpPr>
        <p:spPr>
          <a:xfrm>
            <a:off x="4925420" y="1052333"/>
            <a:ext cx="978408" cy="48463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1D68B34F-BD39-AC0F-0BE7-61B603A824A6}"/>
              </a:ext>
            </a:extLst>
          </p:cNvPr>
          <p:cNvSpPr/>
          <p:nvPr/>
        </p:nvSpPr>
        <p:spPr>
          <a:xfrm>
            <a:off x="4884301" y="2554642"/>
            <a:ext cx="978408" cy="48463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08EA3B91-E8BB-226C-3037-802276D3A215}"/>
              </a:ext>
            </a:extLst>
          </p:cNvPr>
          <p:cNvSpPr/>
          <p:nvPr/>
        </p:nvSpPr>
        <p:spPr>
          <a:xfrm>
            <a:off x="4884301" y="4048673"/>
            <a:ext cx="978408" cy="48463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985F87BB-8E77-DA2C-6FB7-988542A10C79}"/>
              </a:ext>
            </a:extLst>
          </p:cNvPr>
          <p:cNvSpPr/>
          <p:nvPr/>
        </p:nvSpPr>
        <p:spPr>
          <a:xfrm>
            <a:off x="4884301" y="5563351"/>
            <a:ext cx="978408" cy="484632"/>
          </a:xfrm>
          <a:prstGeom prst="homePlat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869B3E5-7245-7DDB-F1FC-A95BD56E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6" y="421444"/>
            <a:ext cx="4685347" cy="569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4906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EFFDB-6492-002C-7D43-3582FE82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094F73-A101-B977-AA5F-04F5098F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CB9CB-66BB-C977-E3EF-B932B454FD81}"/>
              </a:ext>
            </a:extLst>
          </p:cNvPr>
          <p:cNvSpPr txBox="1"/>
          <p:nvPr/>
        </p:nvSpPr>
        <p:spPr>
          <a:xfrm>
            <a:off x="465220" y="453006"/>
            <a:ext cx="10387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>
                    <a:lumMod val="20000"/>
                    <a:lumOff val="80000"/>
                  </a:schemeClr>
                </a:solidFill>
                <a:latin typeface="Quattrocento" pitchFamily="34" charset="0"/>
              </a:rPr>
              <a:t>Vehicle Price Prediction Using Linear Regression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A3DF3-4FB0-6456-1753-F88EFEC748FA}"/>
              </a:ext>
            </a:extLst>
          </p:cNvPr>
          <p:cNvSpPr txBox="1"/>
          <p:nvPr/>
        </p:nvSpPr>
        <p:spPr>
          <a:xfrm>
            <a:off x="673768" y="1302694"/>
            <a:ext cx="644090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solidFill>
                  <a:srgbClr val="F9EEE7"/>
                </a:solidFill>
                <a:latin typeface="Quattrocento" pitchFamily="34" charset="0"/>
              </a:rPr>
              <a:t>Data preprocessing and splitting into training, validation, and test sets.</a:t>
            </a:r>
            <a:br>
              <a:rPr lang="en-US" altLang="en-US" sz="1600" dirty="0">
                <a:solidFill>
                  <a:srgbClr val="F9EEE7"/>
                </a:solidFill>
                <a:latin typeface="Quattrocento" pitchFamily="34" charset="0"/>
              </a:rPr>
            </a:br>
            <a:endParaRPr lang="en-US" altLang="en-US" sz="1600" dirty="0">
              <a:solidFill>
                <a:srgbClr val="F9EEE7"/>
              </a:solidFill>
              <a:latin typeface="Quattrocento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solidFill>
                  <a:srgbClr val="F9EEE7"/>
                </a:solidFill>
                <a:latin typeface="Quattrocento" pitchFamily="34" charset="0"/>
              </a:rPr>
              <a:t>Building and optimizing a regression model with regularization.</a:t>
            </a:r>
            <a:br>
              <a:rPr lang="en-US" altLang="en-US" sz="1600" dirty="0">
                <a:solidFill>
                  <a:srgbClr val="F9EEE7"/>
                </a:solidFill>
                <a:latin typeface="Quattrocento" pitchFamily="34" charset="0"/>
              </a:rPr>
            </a:br>
            <a:endParaRPr lang="en-US" altLang="en-US" sz="1600" dirty="0">
              <a:solidFill>
                <a:srgbClr val="F9EEE7"/>
              </a:solidFill>
              <a:latin typeface="Quattrocento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600" dirty="0">
                <a:solidFill>
                  <a:srgbClr val="F9EEE7"/>
                </a:solidFill>
                <a:latin typeface="Quattrocento" pitchFamily="34" charset="0"/>
              </a:rPr>
              <a:t>Using the model for accurate vehicle price predictions.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AD1508B-0069-B40B-F7CE-4C7D5F34F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157" y="1648047"/>
            <a:ext cx="3829075" cy="520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CE1E496-1750-7302-E4DF-93F0834B1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15" y="2953918"/>
            <a:ext cx="5886358" cy="380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64848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1441</TotalTime>
  <Words>748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Quattrocento</vt:lpstr>
      <vt:lpstr>Trade Gothic LT Pro</vt:lpstr>
      <vt:lpstr>Trebuchet MS</vt:lpstr>
      <vt:lpstr>Wingdings</vt:lpstr>
      <vt:lpstr>Office Theme</vt:lpstr>
      <vt:lpstr>Recarnation</vt:lpstr>
      <vt:lpstr>The Problem : Navigating the Used Car Market </vt:lpstr>
      <vt:lpstr>Our Solution : ReCarNation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Rinku Tekchandani</dc:creator>
  <cp:lastModifiedBy>Rinku Tekchandani</cp:lastModifiedBy>
  <cp:revision>7</cp:revision>
  <dcterms:created xsi:type="dcterms:W3CDTF">2024-12-07T20:23:07Z</dcterms:created>
  <dcterms:modified xsi:type="dcterms:W3CDTF">2024-12-08T20:24:12Z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