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88" r:id="rId3"/>
    <p:sldId id="289" r:id="rId4"/>
    <p:sldId id="258" r:id="rId5"/>
    <p:sldId id="269" r:id="rId6"/>
    <p:sldId id="260" r:id="rId7"/>
    <p:sldId id="261" r:id="rId8"/>
    <p:sldId id="270" r:id="rId9"/>
    <p:sldId id="262" r:id="rId10"/>
    <p:sldId id="271" r:id="rId11"/>
    <p:sldId id="265" r:id="rId12"/>
    <p:sldId id="291" r:id="rId13"/>
    <p:sldId id="274" r:id="rId14"/>
    <p:sldId id="273" r:id="rId15"/>
    <p:sldId id="268" r:id="rId16"/>
    <p:sldId id="275" r:id="rId17"/>
    <p:sldId id="293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3" autoAdjust="0"/>
    <p:restoredTop sz="94660"/>
  </p:normalViewPr>
  <p:slideViewPr>
    <p:cSldViewPr>
      <p:cViewPr varScale="1">
        <p:scale>
          <a:sx n="73" d="100"/>
          <a:sy n="73" d="100"/>
        </p:scale>
        <p:origin x="-170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398DD-3524-411F-B993-691954E2163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635BD-2CA7-4A47-97BC-7C33F522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b1b15318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b1b15318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35C0-283A-4CB8-95C4-CFD2A0D159A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500D-7CBB-403F-A91A-512E48C8B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077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b="1" dirty="0">
                <a:latin typeface="+mj-lt"/>
              </a:rPr>
              <a:t>Effect of Global and Local </a:t>
            </a:r>
            <a:r>
              <a:rPr lang="en" sz="3600" b="1" dirty="0" smtClean="0">
                <a:latin typeface="+mj-lt"/>
              </a:rPr>
              <a:t>Processing on </a:t>
            </a:r>
            <a:r>
              <a:rPr lang="en" sz="3600" b="1" dirty="0">
                <a:latin typeface="+mj-lt"/>
              </a:rPr>
              <a:t>Numerosity Estimation</a:t>
            </a:r>
          </a:p>
          <a:p>
            <a:pPr algn="ctr"/>
            <a:endParaRPr lang="en" sz="3200" b="1" dirty="0"/>
          </a:p>
          <a:p>
            <a:pPr algn="ctr"/>
            <a:endParaRPr lang="en" sz="3200" b="1" dirty="0"/>
          </a:p>
          <a:p>
            <a:pPr algn="ctr"/>
            <a:r>
              <a:rPr lang="en" sz="3200" b="1" dirty="0">
                <a:latin typeface="+mj-lt"/>
              </a:rPr>
              <a:t>                                  </a:t>
            </a:r>
          </a:p>
          <a:p>
            <a:pPr algn="ctr"/>
            <a:r>
              <a:rPr lang="en" sz="3200" b="1" dirty="0">
                <a:latin typeface="+mj-lt"/>
              </a:rPr>
              <a:t>Apoorva Srivastava (2019702014)</a:t>
            </a:r>
          </a:p>
          <a:p>
            <a:pPr algn="ctr"/>
            <a:r>
              <a:rPr lang="en" sz="3200" b="1" dirty="0">
                <a:latin typeface="+mj-lt"/>
              </a:rPr>
              <a:t>Surabhi Gupta (2019701024)</a:t>
            </a:r>
          </a:p>
          <a:p>
            <a:pPr algn="ctr"/>
            <a:endParaRPr lang="en" sz="3200" b="1" dirty="0">
              <a:latin typeface="+mj-lt"/>
            </a:endParaRPr>
          </a:p>
          <a:p>
            <a:pPr algn="ctr"/>
            <a:r>
              <a:rPr lang="en" sz="3200" b="1" dirty="0">
                <a:latin typeface="+mj-lt"/>
              </a:rPr>
              <a:t>Anuj Shukla (Mentor)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+mj-lt"/>
              </a:rPr>
              <a:t>HYPOTHESIS</a:t>
            </a:r>
            <a:endParaRPr lang="en-US" sz="4400" b="1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762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Null Hypothesis</a:t>
            </a:r>
            <a:r>
              <a:rPr lang="en-US" sz="2800" b="1" dirty="0"/>
              <a:t>: Global/Local </a:t>
            </a:r>
            <a:r>
              <a:rPr lang="en-US" sz="2800" b="1" dirty="0" smtClean="0"/>
              <a:t>Processing has </a:t>
            </a:r>
            <a:r>
              <a:rPr lang="en-US" sz="2800" b="1" dirty="0"/>
              <a:t>no effect on </a:t>
            </a:r>
            <a:r>
              <a:rPr lang="en-US" sz="2800" b="1" dirty="0" smtClean="0"/>
              <a:t>the accuracy of </a:t>
            </a:r>
            <a:r>
              <a:rPr lang="en-US" sz="2800" b="1" dirty="0"/>
              <a:t>the Numerosity Estimation and Reaction Time.</a:t>
            </a:r>
          </a:p>
          <a:p>
            <a:endParaRPr lang="en-US" sz="2800" b="1" dirty="0"/>
          </a:p>
          <a:p>
            <a:endParaRPr lang="en-US" sz="2800" b="1" dirty="0"/>
          </a:p>
          <a:p>
            <a:pPr>
              <a:buFont typeface="Wingdings" pitchFamily="2" charset="2"/>
              <a:buChar char="Ø"/>
            </a:pPr>
            <a:r>
              <a:rPr lang="en-US" sz="3200" b="1" u="sng" dirty="0"/>
              <a:t>Alternate Hypothesis</a:t>
            </a:r>
            <a:r>
              <a:rPr lang="en-US" sz="3200" b="1" dirty="0"/>
              <a:t>: </a:t>
            </a:r>
            <a:r>
              <a:rPr lang="en-US" sz="2800" b="1" dirty="0"/>
              <a:t>Global/Local </a:t>
            </a:r>
            <a:r>
              <a:rPr lang="en-US" sz="2800" b="1" dirty="0">
                <a:ea typeface="Amatic SC"/>
                <a:cs typeface="Amatic SC"/>
                <a:sym typeface="Amatic SC"/>
              </a:rPr>
              <a:t>Processing</a:t>
            </a:r>
            <a:r>
              <a:rPr lang="en-US" sz="2800" b="1" dirty="0"/>
              <a:t> </a:t>
            </a:r>
            <a:r>
              <a:rPr lang="en-US" sz="2800" b="1" dirty="0" smtClean="0"/>
              <a:t>has differential effect  on the accuracy of </a:t>
            </a:r>
            <a:r>
              <a:rPr lang="en-US" sz="2800" b="1" dirty="0"/>
              <a:t>the Numerosity Estimation and Reaction </a:t>
            </a:r>
            <a:r>
              <a:rPr lang="en-US" sz="2800" b="1" dirty="0" smtClean="0"/>
              <a:t>Time.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838200"/>
            <a:ext cx="74676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4400" b="1" u="sng" dirty="0">
                <a:latin typeface="+mj-lt"/>
                <a:ea typeface="Amatic SC"/>
                <a:cs typeface="Amatic SC"/>
                <a:sym typeface="Amatic SC"/>
              </a:rPr>
              <a:t>Research Instrument &amp; Setup</a:t>
            </a:r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pPr algn="ctr"/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MATLAB and </a:t>
            </a:r>
            <a:r>
              <a:rPr lang="en-US" sz="3200" b="1" dirty="0" err="1" smtClean="0">
                <a:latin typeface="+mj-lt"/>
                <a:ea typeface="Amatic SC"/>
                <a:cs typeface="Amatic SC"/>
                <a:sym typeface="Amatic SC"/>
              </a:rPr>
              <a:t>PsychtoolBox</a:t>
            </a:r>
            <a:endParaRPr lang="en-US" sz="3200" b="1" dirty="0" smtClean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ea typeface="Amatic SC"/>
                <a:cs typeface="Amatic SC"/>
                <a:sym typeface="Amatic SC"/>
              </a:rPr>
              <a:t> Research Methodology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ea typeface="Amatic SC"/>
                <a:cs typeface="Amatic SC"/>
                <a:sym typeface="Amatic SC"/>
              </a:rPr>
              <a:t> Trial Definition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 Dots Definition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 Images for Global Local </a:t>
            </a:r>
            <a:r>
              <a:rPr lang="en-US" sz="3200" b="1" dirty="0" smtClean="0">
                <a:ea typeface="Amatic SC"/>
                <a:cs typeface="Amatic SC"/>
                <a:sym typeface="Amatic SC"/>
              </a:rPr>
              <a:t>Processing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 Experiment </a:t>
            </a:r>
            <a:r>
              <a:rPr lang="en-US" sz="3200" b="1" dirty="0" smtClean="0">
                <a:latin typeface="+mj-lt"/>
                <a:ea typeface="Amatic SC"/>
                <a:cs typeface="Amatic SC"/>
                <a:sym typeface="Amatic SC"/>
              </a:rPr>
              <a:t>Instructions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+mj-lt"/>
                <a:ea typeface="Amatic SC"/>
                <a:cs typeface="Amatic SC"/>
                <a:sym typeface="Amatic SC"/>
              </a:rPr>
              <a:t> Participants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3200" b="1" dirty="0">
                <a:ea typeface="Amatic SC"/>
                <a:cs typeface="Amatic SC"/>
                <a:sym typeface="Amatic SC"/>
              </a:rPr>
              <a:t>Experimental Setup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2359"/>
            <a:ext cx="838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+mj-lt"/>
                <a:ea typeface="Amatic SC"/>
                <a:cs typeface="Amatic SC"/>
                <a:sym typeface="Amatic SC"/>
              </a:rPr>
              <a:t>Research </a:t>
            </a:r>
            <a:r>
              <a:rPr lang="en-US" sz="3600" b="1" u="sng" dirty="0" smtClean="0">
                <a:latin typeface="+mj-lt"/>
                <a:ea typeface="Amatic SC"/>
                <a:cs typeface="Amatic SC"/>
                <a:sym typeface="Amatic SC"/>
              </a:rPr>
              <a:t>Methodology</a:t>
            </a:r>
            <a:r>
              <a:rPr lang="en-US" sz="3200" b="1" dirty="0" smtClean="0">
                <a:latin typeface="+mj-lt"/>
                <a:ea typeface="Amatic SC"/>
                <a:cs typeface="Amatic SC"/>
                <a:sym typeface="Amatic SC"/>
              </a:rPr>
              <a:t>:</a:t>
            </a:r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 algn="ctr"/>
            <a:endParaRPr lang="en-US" sz="3200" b="1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ea typeface="Amatic SC"/>
                <a:cs typeface="Amatic SC"/>
                <a:sym typeface="Amatic SC"/>
              </a:rPr>
              <a:t>Participants were primed with Global and Local </a:t>
            </a:r>
            <a:r>
              <a:rPr lang="en-US" sz="3200" dirty="0">
                <a:ea typeface="Amatic SC"/>
                <a:cs typeface="Amatic SC"/>
                <a:sym typeface="Amatic SC"/>
              </a:rPr>
              <a:t>Processing</a:t>
            </a:r>
            <a:r>
              <a:rPr lang="en-US" sz="3200" dirty="0">
                <a:latin typeface="+mj-lt"/>
                <a:ea typeface="Amatic SC"/>
                <a:cs typeface="Amatic SC"/>
                <a:sym typeface="Amatic SC"/>
              </a:rPr>
              <a:t> </a:t>
            </a:r>
            <a:endParaRPr lang="en-US" sz="3200" dirty="0"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ea typeface="Amatic SC"/>
                <a:cs typeface="Amatic SC"/>
                <a:sym typeface="Amatic SC"/>
              </a:rPr>
              <a:t> </a:t>
            </a:r>
            <a:r>
              <a:rPr lang="en-US" sz="3200" dirty="0">
                <a:latin typeface="+mj-lt"/>
                <a:ea typeface="Amatic SC"/>
                <a:cs typeface="Amatic SC"/>
                <a:sym typeface="Amatic SC"/>
              </a:rPr>
              <a:t>Just after the priming, participants were asked to enumerate the number of dots shown for </a:t>
            </a:r>
            <a:r>
              <a:rPr lang="en-US" sz="3200" dirty="0" smtClean="0">
                <a:latin typeface="+mj-lt"/>
                <a:ea typeface="Amatic SC"/>
                <a:cs typeface="Amatic SC"/>
                <a:sym typeface="Amatic SC"/>
              </a:rPr>
              <a:t>   </a:t>
            </a:r>
            <a:r>
              <a:rPr lang="en-US" sz="3200" b="1" dirty="0" smtClean="0">
                <a:latin typeface="+mj-lt"/>
                <a:ea typeface="Amatic SC"/>
                <a:cs typeface="Amatic SC"/>
                <a:sym typeface="Amatic SC"/>
              </a:rPr>
              <a:t>100 </a:t>
            </a:r>
            <a:r>
              <a:rPr lang="en-US" sz="3200" b="1" dirty="0">
                <a:latin typeface="+mj-lt"/>
                <a:ea typeface="Amatic SC"/>
                <a:cs typeface="Amatic SC"/>
                <a:sym typeface="Amatic SC"/>
              </a:rPr>
              <a:t>ms </a:t>
            </a:r>
            <a:endParaRPr lang="en-US" sz="3200" b="1" dirty="0" smtClean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ea typeface="Amatic SC"/>
                <a:cs typeface="Amatic SC"/>
                <a:sym typeface="Amatic SC"/>
              </a:rPr>
              <a:t>After enumerating the dots, participants were confirmed for their priming </a:t>
            </a:r>
            <a:endParaRPr lang="en-US" sz="3200" dirty="0">
              <a:latin typeface="+mj-lt"/>
              <a:ea typeface="Amatic SC"/>
              <a:cs typeface="Amatic SC"/>
              <a:sym typeface="Amatic SC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ea typeface="Amatic SC"/>
                <a:cs typeface="Amatic SC"/>
                <a:sym typeface="Amatic SC"/>
              </a:rPr>
              <a:t>Their responses and the reaction time were recorded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ea typeface="Amatic SC"/>
                <a:cs typeface="Amatic SC"/>
                <a:sym typeface="Amatic SC"/>
              </a:rPr>
              <a:t>They were analyzed separately for Global and Local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+mj-lt"/>
                <a:ea typeface="Amatic SC"/>
                <a:cs typeface="Amatic SC"/>
                <a:sym typeface="Amatic SC"/>
              </a:rPr>
              <a:t>Trial Definition</a:t>
            </a:r>
          </a:p>
          <a:p>
            <a:pPr algn="ctr"/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pPr algn="ctr"/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pPr algn="ctr"/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  <a:p>
            <a:endParaRPr lang="en-US" sz="3600" b="1" u="sng" dirty="0">
              <a:latin typeface="+mj-lt"/>
              <a:ea typeface="Amatic SC"/>
              <a:cs typeface="Amatic SC"/>
              <a:sym typeface="Amatic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5722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0866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  <a:ea typeface="Amatic SC"/>
                <a:cs typeface="Amatic SC"/>
                <a:sym typeface="Amatic SC"/>
              </a:rPr>
              <a:t>Dots Definition</a:t>
            </a:r>
          </a:p>
          <a:p>
            <a:endParaRPr lang="en-US" dirty="0"/>
          </a:p>
          <a:p>
            <a:endParaRPr lang="en-US" sz="3200" dirty="0"/>
          </a:p>
          <a:p>
            <a:r>
              <a:rPr lang="en-US" sz="3200" b="1" dirty="0"/>
              <a:t>Numbers of Dots Selected: </a:t>
            </a:r>
            <a:r>
              <a:rPr lang="en-US" sz="2800" dirty="0"/>
              <a:t>1,2,3,4,5,6,24,26,28,30,32,34</a:t>
            </a:r>
          </a:p>
          <a:p>
            <a:endParaRPr lang="en-US" sz="2800" dirty="0"/>
          </a:p>
          <a:p>
            <a:r>
              <a:rPr lang="en-US" sz="3200" b="1" dirty="0"/>
              <a:t>Dot Size</a:t>
            </a:r>
            <a:r>
              <a:rPr lang="en-US" sz="2800" b="1" dirty="0"/>
              <a:t>: </a:t>
            </a:r>
            <a:r>
              <a:rPr lang="en-US" sz="2800" dirty="0"/>
              <a:t>1 degree with respect to 57cm distance from Screen</a:t>
            </a:r>
            <a:endParaRPr lang="en-US" sz="2400" dirty="0"/>
          </a:p>
          <a:p>
            <a:endParaRPr lang="en-US" sz="2800" dirty="0"/>
          </a:p>
          <a:p>
            <a:r>
              <a:rPr lang="en-US" sz="3200" b="1" dirty="0"/>
              <a:t>Dot Color: </a:t>
            </a:r>
            <a:r>
              <a:rPr lang="en-US" sz="2800" dirty="0"/>
              <a:t>White with Black Background</a:t>
            </a:r>
          </a:p>
          <a:p>
            <a:endParaRPr lang="en-US" sz="3200" dirty="0"/>
          </a:p>
          <a:p>
            <a:r>
              <a:rPr lang="en-US" sz="3200" b="1" dirty="0"/>
              <a:t>Position of Occurrence on Screen: </a:t>
            </a:r>
            <a:r>
              <a:rPr lang="en-US" sz="2800" dirty="0"/>
              <a:t>Center of the Screen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r="29955" b="16018"/>
          <a:stretch>
            <a:fillRect/>
          </a:stretch>
        </p:blipFill>
        <p:spPr bwMode="auto">
          <a:xfrm>
            <a:off x="1143000" y="12954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12623" y="457200"/>
            <a:ext cx="681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/>
              <a:t>Images for Global  and Local </a:t>
            </a:r>
            <a:r>
              <a:rPr lang="en-US" sz="3200" b="1" u="sng" dirty="0">
                <a:ea typeface="Amatic SC"/>
                <a:cs typeface="Amatic SC"/>
                <a:sym typeface="Amatic SC"/>
              </a:rPr>
              <a:t>Processing</a:t>
            </a:r>
            <a:endParaRPr lang="en-US" sz="32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 t="12500" r="827"/>
          <a:stretch>
            <a:fillRect/>
          </a:stretch>
        </p:blipFill>
        <p:spPr bwMode="auto">
          <a:xfrm>
            <a:off x="228600" y="16002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457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ea typeface="Amatic SC"/>
                <a:cs typeface="Amatic SC"/>
                <a:sym typeface="Amatic SC"/>
              </a:rPr>
              <a:t>Experiment Instructions</a:t>
            </a:r>
            <a:endParaRPr lang="en-US" sz="4400" u="sn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ym typeface="Amatic SC"/>
              </a:rPr>
              <a:t>Participants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Demo was provided to every participant to train them for the task beforehand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Randomly 25 IIIT Hyderabad students were chosen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Age range was between 20-28 years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All were from Research Background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Experiment was of 30 minutes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Water Breaks were provided at equal interval to prevent fatigue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Approximately equal number of participants from both the genders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4572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ea typeface="Amatic SC"/>
                <a:cs typeface="Amatic SC"/>
                <a:sym typeface="Amatic SC"/>
              </a:rPr>
              <a:t>Experimental Setup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48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 Silent Room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Same System setup for each participant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Same number of breaks for each participant at  equal </a:t>
            </a:r>
            <a:r>
              <a:rPr lang="en-US" sz="3200" dirty="0" smtClean="0"/>
              <a:t>gaps for performing through 240 trials</a:t>
            </a:r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Participants were made to sit on stable chair at fixed distance from the screen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Same mic array with equal threshold were used to record the reaction time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Response were recorded both manually and automatically to avoid errors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81000"/>
            <a:ext cx="3887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 u="sng" dirty="0">
                <a:solidFill>
                  <a:prstClr val="black"/>
                </a:solidFill>
                <a:sym typeface="Amatic SC"/>
              </a:rPr>
              <a:t>5. Data Analysis</a:t>
            </a:r>
            <a:endParaRPr 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 Analysis was done only on correct </a:t>
            </a:r>
            <a:r>
              <a:rPr lang="en-US" sz="3600" dirty="0" smtClean="0"/>
              <a:t>trials based on Global/Local processing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Repeated ANOVA Test was used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Plots were made for comparing </a:t>
            </a:r>
            <a:r>
              <a:rPr lang="en-US" sz="3600" dirty="0" smtClean="0"/>
              <a:t>Average Reaction </a:t>
            </a:r>
            <a:r>
              <a:rPr lang="en-US" sz="3600" dirty="0"/>
              <a:t>time and </a:t>
            </a:r>
            <a:r>
              <a:rPr lang="en-US" sz="3600" dirty="0" smtClean="0"/>
              <a:t>Average difference in </a:t>
            </a:r>
            <a:r>
              <a:rPr lang="en-US" sz="3600" dirty="0" err="1" smtClean="0"/>
              <a:t>numerosity</a:t>
            </a:r>
            <a:r>
              <a:rPr lang="en-US" sz="3600" dirty="0" smtClean="0"/>
              <a:t> response for </a:t>
            </a:r>
            <a:r>
              <a:rPr lang="en-US" sz="3600" dirty="0"/>
              <a:t>Global </a:t>
            </a:r>
            <a:r>
              <a:rPr lang="en-US" sz="3600" dirty="0">
                <a:ea typeface="Amatic SC"/>
                <a:cs typeface="Amatic SC"/>
                <a:sym typeface="Amatic SC"/>
              </a:rPr>
              <a:t>Processing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Local </a:t>
            </a:r>
            <a:r>
              <a:rPr lang="en-US" sz="3600" dirty="0">
                <a:ea typeface="Amatic SC"/>
                <a:cs typeface="Amatic SC"/>
                <a:sym typeface="Amatic SC"/>
              </a:rPr>
              <a:t>Processing </a:t>
            </a:r>
            <a:r>
              <a:rPr lang="en-US" sz="3600" dirty="0" smtClean="0">
                <a:ea typeface="Amatic SC"/>
                <a:cs typeface="Amatic SC"/>
                <a:sym typeface="Amatic SC"/>
              </a:rPr>
              <a:t>for different </a:t>
            </a:r>
            <a:r>
              <a:rPr lang="en-US" sz="3600" dirty="0" err="1" smtClean="0">
                <a:ea typeface="Amatic SC"/>
                <a:cs typeface="Amatic SC"/>
                <a:sym typeface="Amatic SC"/>
              </a:rPr>
              <a:t>Numerosities</a:t>
            </a:r>
            <a:r>
              <a:rPr lang="en-US" sz="3600" dirty="0" smtClean="0">
                <a:ea typeface="Amatic SC"/>
                <a:cs typeface="Amatic SC"/>
                <a:sym typeface="Amatic SC"/>
              </a:rPr>
              <a:t>.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838200"/>
            <a:ext cx="7010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u="sng" dirty="0" smtClean="0">
                <a:ea typeface="Amatic SC"/>
                <a:cs typeface="Amatic SC"/>
                <a:sym typeface="Amatic SC"/>
              </a:rPr>
              <a:t>Background</a:t>
            </a:r>
          </a:p>
          <a:p>
            <a:pPr lvl="0" algn="ctr"/>
            <a:endParaRPr lang="en-US" sz="4400" b="1" u="sng" dirty="0" smtClean="0">
              <a:ea typeface="Amatic SC"/>
              <a:cs typeface="Amatic SC"/>
              <a:sym typeface="Amatic SC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ea typeface="Amatic SC"/>
                <a:cs typeface="Amatic SC"/>
                <a:sym typeface="Amatic SC"/>
              </a:rPr>
              <a:t> Spatial attention deals with Global and Local Processing of the stimulus.</a:t>
            </a:r>
          </a:p>
          <a:p>
            <a:pPr lvl="0">
              <a:buFont typeface="Arial" pitchFamily="34" charset="0"/>
              <a:buChar char="•"/>
            </a:pPr>
            <a:endParaRPr lang="en-US" sz="3600" dirty="0" smtClean="0">
              <a:ea typeface="Amatic SC"/>
              <a:cs typeface="Amatic SC"/>
              <a:sym typeface="Amatic SC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ea typeface="Amatic SC"/>
                <a:cs typeface="Amatic SC"/>
                <a:sym typeface="Amatic SC"/>
              </a:rPr>
              <a:t> </a:t>
            </a:r>
            <a:r>
              <a:rPr lang="en-US" sz="3600" dirty="0" err="1" smtClean="0">
                <a:ea typeface="Amatic SC"/>
                <a:cs typeface="Amatic SC"/>
                <a:sym typeface="Amatic SC"/>
              </a:rPr>
              <a:t>Numerosity</a:t>
            </a:r>
            <a:r>
              <a:rPr lang="en-US" sz="3600" dirty="0" smtClean="0">
                <a:ea typeface="Amatic SC"/>
                <a:cs typeface="Amatic SC"/>
                <a:sym typeface="Amatic SC"/>
              </a:rPr>
              <a:t> is processed spatially.</a:t>
            </a:r>
            <a:endParaRPr lang="en-US" sz="3600" dirty="0"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609600"/>
            <a:ext cx="3902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 smtClean="0"/>
              <a:t>Analysis Results</a:t>
            </a:r>
            <a:endParaRPr lang="en-US" sz="4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83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Data was analyzed using Repeated ANOVA measure.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Main Effect of Global/Local Condition : F(1,22)=1.136 and p=0.298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Effect of </a:t>
            </a:r>
            <a:r>
              <a:rPr lang="en-US" sz="3200" dirty="0" err="1" smtClean="0"/>
              <a:t>Numerosity</a:t>
            </a:r>
            <a:r>
              <a:rPr lang="en-US" sz="3200" dirty="0" smtClean="0"/>
              <a:t>: F(11,242)=36.206 and p&lt;0.001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Interaction Effect of Condition and </a:t>
            </a:r>
            <a:r>
              <a:rPr lang="en-US" sz="3200" dirty="0" err="1" smtClean="0"/>
              <a:t>Numerosity</a:t>
            </a:r>
            <a:r>
              <a:rPr lang="en-US" sz="3200" dirty="0" smtClean="0"/>
              <a:t>: F(11,242)=.291 and p=0.987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70560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  <a:sym typeface="Amatic SC"/>
              </a:rPr>
              <a:t>Average Estimation Range </a:t>
            </a:r>
            <a:r>
              <a:rPr lang="en-US" sz="4000" b="1" u="sng" dirty="0" err="1">
                <a:solidFill>
                  <a:prstClr val="black"/>
                </a:solidFill>
                <a:sym typeface="Amatic SC"/>
              </a:rPr>
              <a:t>vs</a:t>
            </a:r>
            <a:r>
              <a:rPr lang="en-US" sz="4000" b="1" u="sng" dirty="0">
                <a:solidFill>
                  <a:prstClr val="black"/>
                </a:solidFill>
                <a:sym typeface="Amatic SC"/>
              </a:rPr>
              <a:t> </a:t>
            </a:r>
            <a:r>
              <a:rPr lang="en-US" sz="4000" b="1" u="sng" dirty="0" err="1">
                <a:solidFill>
                  <a:prstClr val="black"/>
                </a:solidFill>
                <a:sym typeface="Amatic SC"/>
              </a:rPr>
              <a:t>Numerosity</a:t>
            </a:r>
            <a:endParaRPr lang="en-US" sz="4000" b="1" u="sng" dirty="0">
              <a:solidFill>
                <a:prstClr val="black"/>
              </a:solidFill>
              <a:sym typeface="Amatic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603453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62000"/>
            <a:ext cx="8219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  <a:sym typeface="Amatic SC"/>
              </a:rPr>
              <a:t>Average Reaction Time </a:t>
            </a:r>
            <a:r>
              <a:rPr lang="en-US" sz="4000" b="1" u="sng" dirty="0" err="1">
                <a:solidFill>
                  <a:prstClr val="black"/>
                </a:solidFill>
                <a:sym typeface="Amatic SC"/>
              </a:rPr>
              <a:t>vs</a:t>
            </a:r>
            <a:r>
              <a:rPr lang="en-US" sz="4000" b="1" u="sng" dirty="0">
                <a:solidFill>
                  <a:prstClr val="black"/>
                </a:solidFill>
                <a:sym typeface="Amatic SC"/>
              </a:rPr>
              <a:t> </a:t>
            </a:r>
            <a:r>
              <a:rPr lang="en-US" sz="4000" b="1" u="sng" dirty="0" err="1">
                <a:solidFill>
                  <a:prstClr val="black"/>
                </a:solidFill>
                <a:sym typeface="Amatic SC"/>
              </a:rPr>
              <a:t>Numerosity</a:t>
            </a:r>
            <a:endParaRPr lang="en-US" sz="4000" b="1" u="sng" dirty="0">
              <a:solidFill>
                <a:prstClr val="black"/>
              </a:solidFill>
              <a:sym typeface="Amatic S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88" t="1937" r="185" b="3148"/>
          <a:stretch>
            <a:fillRect/>
          </a:stretch>
        </p:blipFill>
        <p:spPr bwMode="auto">
          <a:xfrm>
            <a:off x="1371600" y="2133600"/>
            <a:ext cx="632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685800"/>
            <a:ext cx="30187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>
                <a:solidFill>
                  <a:prstClr val="black"/>
                </a:solidFill>
                <a:sym typeface="Amatic SC"/>
              </a:rPr>
              <a:t>5. </a:t>
            </a:r>
            <a:r>
              <a:rPr lang="en-US" sz="4000" b="1" u="sng" dirty="0">
                <a:solidFill>
                  <a:prstClr val="black"/>
                </a:solidFill>
                <a:sym typeface="Amatic SC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Alternate Hypothesis is </a:t>
            </a:r>
            <a:r>
              <a:rPr lang="en-US" sz="3200" b="1" dirty="0"/>
              <a:t>“Rejected”</a:t>
            </a:r>
          </a:p>
          <a:p>
            <a:r>
              <a:rPr lang="en-US" sz="3200" dirty="0"/>
              <a:t>Null Hypothesis </a:t>
            </a:r>
            <a:r>
              <a:rPr lang="en-US" sz="3200" b="1" dirty="0"/>
              <a:t>“Holds True”</a:t>
            </a:r>
          </a:p>
          <a:p>
            <a:endParaRPr lang="en-US" sz="3200" dirty="0"/>
          </a:p>
          <a:p>
            <a:r>
              <a:rPr lang="en-US" sz="3200" dirty="0"/>
              <a:t>Hence, </a:t>
            </a:r>
            <a:r>
              <a:rPr lang="en-US" sz="3200" dirty="0" smtClean="0"/>
              <a:t>“</a:t>
            </a:r>
            <a:r>
              <a:rPr lang="en-US" sz="3200" b="1" dirty="0" smtClean="0"/>
              <a:t>Global/Local Processing has no effect on the accuracy of the </a:t>
            </a:r>
            <a:r>
              <a:rPr lang="en-US" sz="3200" b="1" dirty="0" err="1" smtClean="0"/>
              <a:t>Numerosity</a:t>
            </a:r>
            <a:r>
              <a:rPr lang="en-US" sz="3200" b="1" dirty="0" smtClean="0"/>
              <a:t> Estimation and Reaction Time.”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12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 u="sng" dirty="0" smtClean="0">
                <a:solidFill>
                  <a:prstClr val="black"/>
                </a:solidFill>
                <a:sym typeface="Amatic SC"/>
              </a:rPr>
              <a:t>Possible </a:t>
            </a:r>
            <a:r>
              <a:rPr lang="en-US" sz="4400" b="1" u="sng" dirty="0" err="1" smtClean="0">
                <a:solidFill>
                  <a:prstClr val="black"/>
                </a:solidFill>
                <a:sym typeface="Amatic SC"/>
              </a:rPr>
              <a:t>Explainations</a:t>
            </a:r>
            <a:r>
              <a:rPr lang="en-US" sz="4400" b="1" u="sng" dirty="0" smtClean="0">
                <a:solidFill>
                  <a:prstClr val="black"/>
                </a:solidFill>
                <a:sym typeface="Amatic SC"/>
              </a:rPr>
              <a:t> for Null Result</a:t>
            </a:r>
            <a:endParaRPr lang="en-US" sz="4400" b="1" u="sng" dirty="0">
              <a:solidFill>
                <a:prstClr val="black"/>
              </a:solidFill>
              <a:sym typeface="Amatic S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644908"/>
            <a:ext cx="8991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It may be a possibility that there is no relation </a:t>
            </a:r>
            <a:r>
              <a:rPr lang="en-US" sz="2800" dirty="0"/>
              <a:t>between </a:t>
            </a:r>
            <a:r>
              <a:rPr lang="en-US" sz="2800" dirty="0" err="1"/>
              <a:t>Numerosity</a:t>
            </a:r>
            <a:r>
              <a:rPr lang="en-US" sz="2800" dirty="0"/>
              <a:t> </a:t>
            </a:r>
            <a:r>
              <a:rPr lang="en-US" sz="2800" dirty="0" smtClean="0"/>
              <a:t>Estimation </a:t>
            </a:r>
            <a:r>
              <a:rPr lang="en-US" sz="2800" dirty="0"/>
              <a:t>and Global/ Local </a:t>
            </a:r>
            <a:r>
              <a:rPr lang="en-US" sz="2800" dirty="0">
                <a:ea typeface="Amatic SC"/>
                <a:cs typeface="Amatic SC"/>
                <a:sym typeface="Amatic SC"/>
              </a:rPr>
              <a:t>Processing</a:t>
            </a:r>
            <a:r>
              <a:rPr lang="en-US" sz="2800" dirty="0"/>
              <a:t>.  </a:t>
            </a:r>
            <a:endParaRPr lang="en-US" sz="2800" dirty="0" smtClean="0"/>
          </a:p>
          <a:p>
            <a:pPr marL="342900" indent="-342900"/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It may be possible that there was high task load on the working memory as both G/L information and </a:t>
            </a:r>
            <a:r>
              <a:rPr lang="en-US" sz="2800" dirty="0" err="1" smtClean="0"/>
              <a:t>Numerosity</a:t>
            </a:r>
            <a:r>
              <a:rPr lang="en-US" sz="2800" dirty="0" smtClean="0"/>
              <a:t> were getting stored in working memory at the same time which affected the estimation.</a:t>
            </a:r>
            <a:endParaRPr lang="en-US" sz="2800" dirty="0"/>
          </a:p>
          <a:p>
            <a:pPr marL="342900" indent="-342900" algn="ctr"/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It may be possible that participants </a:t>
            </a:r>
            <a:r>
              <a:rPr lang="en-US" sz="2800" dirty="0"/>
              <a:t>didn’t put effort for estimating the number of dots, rather they chose their </a:t>
            </a:r>
            <a:r>
              <a:rPr lang="en-US" sz="2800" dirty="0" smtClean="0"/>
              <a:t>favorite </a:t>
            </a:r>
            <a:r>
              <a:rPr lang="en-US" sz="2800" dirty="0"/>
              <a:t>numbers to estimate and repeated them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 l="8176" t="3488" r="5506" b="5814"/>
          <a:stretch>
            <a:fillRect/>
          </a:stretch>
        </p:blipFill>
        <p:spPr bwMode="auto">
          <a:xfrm>
            <a:off x="990600" y="381000"/>
            <a:ext cx="7391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38200"/>
            <a:ext cx="2749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 u="sng" dirty="0">
                <a:solidFill>
                  <a:prstClr val="black"/>
                </a:solidFill>
                <a:sym typeface="Amatic SC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https://www.ncbi.nlm.nih.gov/pmc/articles/PMC2903696/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https://www.ncbi.nlm.nih.gov/pubmed/11892776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Research </a:t>
            </a:r>
            <a:r>
              <a:rPr lang="en-US" sz="2800" dirty="0"/>
              <a:t>Methodology Class </a:t>
            </a:r>
            <a:r>
              <a:rPr lang="en-US" sz="2800" dirty="0" smtClean="0"/>
              <a:t>Slides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https</a:t>
            </a:r>
            <a:r>
              <a:rPr lang="en-US" sz="2800" dirty="0"/>
              <a:t>://www.statisticssolutions.com/conduct-interpret-repeated-measures-anova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590800"/>
            <a:ext cx="380501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600" b="1" dirty="0">
                <a:solidFill>
                  <a:prstClr val="black"/>
                </a:solidFill>
                <a:sym typeface="Amatic SC"/>
              </a:rPr>
              <a:t>Thank You</a:t>
            </a:r>
          </a:p>
          <a:p>
            <a:pPr lvl="0" algn="ctr"/>
            <a:endParaRPr lang="en-US" sz="6600" b="1" dirty="0">
              <a:solidFill>
                <a:prstClr val="black"/>
              </a:solidFill>
              <a:sym typeface="Amatic SC"/>
            </a:endParaRPr>
          </a:p>
          <a:p>
            <a:pPr lvl="0" algn="ctr"/>
            <a:endParaRPr lang="en-US" sz="6600" b="1" dirty="0">
              <a:solidFill>
                <a:prstClr val="black"/>
              </a:solidFill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391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u="sng" dirty="0" smtClean="0">
                <a:ea typeface="Amatic SC"/>
                <a:cs typeface="Amatic SC"/>
                <a:sym typeface="Amatic SC"/>
              </a:rPr>
              <a:t>Objective</a:t>
            </a:r>
          </a:p>
          <a:p>
            <a:pPr lvl="0" algn="ctr"/>
            <a:endParaRPr lang="en-US" sz="4400" b="1" u="sng" dirty="0" smtClean="0">
              <a:ea typeface="Amatic SC"/>
              <a:cs typeface="Amatic SC"/>
              <a:sym typeface="Amatic SC"/>
            </a:endParaRPr>
          </a:p>
          <a:p>
            <a:pPr lvl="0"/>
            <a:r>
              <a:rPr lang="en-US" sz="3600" b="1" dirty="0" smtClean="0">
                <a:ea typeface="Amatic SC"/>
                <a:cs typeface="Amatic SC"/>
                <a:sym typeface="Amatic SC"/>
              </a:rPr>
              <a:t>“Based on the background, we want to find whether Global/Local Processing affects the </a:t>
            </a:r>
            <a:r>
              <a:rPr lang="en-US" sz="3600" b="1" dirty="0" err="1" smtClean="0">
                <a:ea typeface="Amatic SC"/>
                <a:cs typeface="Amatic SC"/>
                <a:sym typeface="Amatic SC"/>
              </a:rPr>
              <a:t>Numerosity</a:t>
            </a:r>
            <a:r>
              <a:rPr lang="en-US" sz="3600" b="1" dirty="0" smtClean="0">
                <a:ea typeface="Amatic SC"/>
                <a:cs typeface="Amatic SC"/>
                <a:sym typeface="Amatic SC"/>
              </a:rPr>
              <a:t> Estimation or not.”</a:t>
            </a:r>
            <a:endParaRPr lang="en-US" sz="3600" b="1" dirty="0"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u="sng" dirty="0" smtClean="0">
                <a:latin typeface="+mj-lt"/>
                <a:ea typeface="Amatic SC"/>
                <a:cs typeface="Amatic SC"/>
                <a:sym typeface="Amatic SC"/>
              </a:rPr>
              <a:t>Motivation</a:t>
            </a:r>
            <a:endParaRPr lang="en-US" sz="2800" b="1" dirty="0">
              <a:ea typeface="Amatic SC"/>
              <a:cs typeface="Amatic SC"/>
              <a:sym typeface="Amatic SC"/>
            </a:endParaRPr>
          </a:p>
          <a:p>
            <a:pPr lvl="0" algn="ctr"/>
            <a:endParaRPr lang="en-US" sz="2800" b="1" dirty="0">
              <a:ea typeface="Amatic SC"/>
              <a:cs typeface="Amatic SC"/>
              <a:sym typeface="Amatic SC"/>
            </a:endParaRPr>
          </a:p>
          <a:p>
            <a:pPr marL="457200" lvl="0" indent="-381000" algn="just">
              <a:buSzPts val="2400"/>
              <a:buFont typeface="Amatic SC"/>
              <a:buChar char="●"/>
            </a:pPr>
            <a:r>
              <a:rPr lang="en-US" sz="3200" dirty="0">
                <a:ea typeface="Amatic SC"/>
                <a:cs typeface="Amatic SC"/>
                <a:sym typeface="Amatic SC"/>
              </a:rPr>
              <a:t>Estimation is the activity we perform in daily life, almost in every task.</a:t>
            </a:r>
          </a:p>
          <a:p>
            <a:pPr marL="457200" lvl="0" indent="-381000" algn="just">
              <a:buSzPts val="2400"/>
            </a:pPr>
            <a:endParaRPr lang="en-US" sz="3200" dirty="0">
              <a:ea typeface="Amatic SC"/>
              <a:cs typeface="Amatic SC"/>
              <a:sym typeface="Amatic SC"/>
            </a:endParaRPr>
          </a:p>
          <a:p>
            <a:pPr marL="457200" lvl="0" indent="-381000" algn="just">
              <a:buSzPts val="2400"/>
              <a:buFont typeface="Amatic SC"/>
              <a:buChar char="●"/>
            </a:pPr>
            <a:r>
              <a:rPr lang="en-US" sz="3200" dirty="0">
                <a:ea typeface="Amatic SC"/>
                <a:cs typeface="Amatic SC"/>
                <a:sym typeface="Amatic SC"/>
              </a:rPr>
              <a:t>It is automatic and performed in fraction of seconds.</a:t>
            </a:r>
          </a:p>
          <a:p>
            <a:pPr marL="457200" lvl="0" indent="-381000" algn="just">
              <a:buSzPts val="2400"/>
            </a:pPr>
            <a:endParaRPr lang="en-US" sz="3200" dirty="0">
              <a:ea typeface="Amatic SC"/>
              <a:cs typeface="Amatic SC"/>
              <a:sym typeface="Amatic SC"/>
            </a:endParaRPr>
          </a:p>
          <a:p>
            <a:pPr marL="457200" lvl="0" indent="-381000" algn="just">
              <a:buSzPts val="2400"/>
              <a:buFont typeface="Amatic SC"/>
              <a:buChar char="●"/>
            </a:pPr>
            <a:r>
              <a:rPr lang="en-US" sz="3200" dirty="0">
                <a:ea typeface="Amatic SC"/>
                <a:cs typeface="Amatic SC"/>
                <a:sym typeface="Amatic SC"/>
              </a:rPr>
              <a:t>Knowing how our estimation capability is affected by Global/Local Processing may help us to estimate better.</a:t>
            </a:r>
            <a:endParaRPr lang="en-US" sz="2800" dirty="0"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09800"/>
            <a:ext cx="640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latin typeface="+mj-lt"/>
                <a:ea typeface="Amatic SC"/>
                <a:cs typeface="Amatic SC"/>
                <a:sym typeface="Amatic SC"/>
              </a:rPr>
              <a:t>“Global Processing” </a:t>
            </a:r>
          </a:p>
          <a:p>
            <a:pPr lvl="0" algn="ctr"/>
            <a:r>
              <a:rPr lang="en-US" sz="4400" b="1" dirty="0">
                <a:latin typeface="+mj-lt"/>
                <a:ea typeface="Amatic SC"/>
                <a:cs typeface="Amatic SC"/>
                <a:sym typeface="Amatic SC"/>
              </a:rPr>
              <a:t>Vs</a:t>
            </a:r>
          </a:p>
          <a:p>
            <a:pPr lvl="0" algn="ctr"/>
            <a:r>
              <a:rPr lang="en-US" sz="4400" b="1" dirty="0">
                <a:latin typeface="+mj-lt"/>
                <a:ea typeface="Amatic SC"/>
                <a:cs typeface="Amatic SC"/>
                <a:sym typeface="Amatic SC"/>
              </a:rPr>
              <a:t> “Local </a:t>
            </a:r>
            <a:r>
              <a:rPr lang="en-US" sz="4400" b="1" dirty="0">
                <a:ea typeface="Amatic SC"/>
                <a:cs typeface="Amatic SC"/>
                <a:sym typeface="Amatic SC"/>
              </a:rPr>
              <a:t>Processing</a:t>
            </a:r>
            <a:r>
              <a:rPr lang="en-US" sz="4400" b="1" dirty="0">
                <a:latin typeface="+mj-lt"/>
                <a:ea typeface="Amatic SC"/>
                <a:cs typeface="Amatic SC"/>
                <a:sym typeface="Amatic SC"/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72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09800"/>
            <a:ext cx="60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latin typeface="Amatic SC"/>
                <a:ea typeface="Amatic SC"/>
                <a:cs typeface="Amatic SC"/>
                <a:sym typeface="Amatic SC"/>
              </a:rPr>
              <a:t>Estimate</a:t>
            </a:r>
          </a:p>
          <a:p>
            <a:pPr lvl="0" algn="ctr"/>
            <a:r>
              <a:rPr lang="en-US" sz="4400" b="1" dirty="0">
                <a:latin typeface="Amatic SC"/>
                <a:ea typeface="Amatic SC"/>
                <a:cs typeface="Amatic SC"/>
                <a:sym typeface="Amatic SC"/>
              </a:rPr>
              <a:t> the number of dots??</a:t>
            </a:r>
            <a:r>
              <a:rPr lang="en-US" sz="4400" b="1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2719099" y="203477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5504152" y="1788377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895777" y="4493512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872984" y="1584473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 rot="10800000" flipH="1">
            <a:off x="3315811" y="114069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895777" y="1338072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411261" y="1811257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504152" y="109167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/>
          <p:nvPr/>
        </p:nvSpPr>
        <p:spPr>
          <a:xfrm rot="2214384">
            <a:off x="2919679" y="3150819"/>
            <a:ext cx="188340" cy="249316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3315811" y="248182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506541" y="3152385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353018" y="3152385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315811" y="386056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4025598" y="203477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379298" y="247038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639936" y="203477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504152" y="3152385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699965" y="426999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699965" y="5091476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504152" y="426999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872984" y="3448507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694882" y="248182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063714" y="386056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082108" y="3711188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025598" y="2731485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220531" y="4739913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 rot="10800000" flipH="1">
            <a:off x="2987483" y="2516505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 flipH="1">
            <a:off x="4857757" y="1091667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677171" y="4493512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885612" y="3448507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063714" y="251648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328493" y="5213100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474663" y="3711188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544656" y="2516508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48851" y="4493512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384381" y="1538712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211361" y="1091671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076342" y="2034779"/>
            <a:ext cx="190800" cy="246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81531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latin typeface="Amatic SC"/>
                <a:ea typeface="Amatic SC"/>
                <a:cs typeface="Amatic SC"/>
                <a:sym typeface="Amatic SC"/>
              </a:rPr>
              <a:t>This is  </a:t>
            </a:r>
          </a:p>
          <a:p>
            <a:pPr algn="ctr"/>
            <a:r>
              <a:rPr lang="en" sz="4400" b="1" dirty="0">
                <a:latin typeface="Amatic SC"/>
                <a:ea typeface="Amatic SC"/>
                <a:cs typeface="Amatic SC"/>
                <a:sym typeface="Amatic SC"/>
              </a:rPr>
              <a:t>Numerosity Estimation</a:t>
            </a:r>
            <a:endParaRPr lang="en-US" sz="44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678</Words>
  <Application>Microsoft Office PowerPoint</Application>
  <PresentationFormat>On-screen Show (4:3)</PresentationFormat>
  <Paragraphs>115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 of  Global  and  Local processing  of  Visual  Stimulus  on Numerosity  Estimation   BY:- Apoorva  Srivastava (2019702014) Surabhi  Gupta (2019701024)  </dc:title>
  <dc:creator>Asus</dc:creator>
  <cp:lastModifiedBy>Asus</cp:lastModifiedBy>
  <cp:revision>29</cp:revision>
  <dcterms:created xsi:type="dcterms:W3CDTF">2019-11-23T15:36:05Z</dcterms:created>
  <dcterms:modified xsi:type="dcterms:W3CDTF">2019-11-25T15:45:14Z</dcterms:modified>
</cp:coreProperties>
</file>