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FB91BA-6A9E-4998-9A00-72F18AC8226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962BEDB-32E6-46AC-995D-5023D26F21F3}">
      <dgm:prSet phldrT="[Text]"/>
      <dgm:spPr/>
      <dgm:t>
        <a:bodyPr/>
        <a:lstStyle/>
        <a:p>
          <a:r>
            <a:rPr lang="en-US" dirty="0" smtClean="0"/>
            <a:t>No. of factors of Natural numbers</a:t>
          </a:r>
          <a:endParaRPr lang="en-US" dirty="0"/>
        </a:p>
      </dgm:t>
    </dgm:pt>
    <dgm:pt modelId="{6983F6BE-AF77-40AC-B1C7-A865DB54E72D}" type="parTrans" cxnId="{5C40E2D5-6EA5-48F1-9518-DE5D60C38D9E}">
      <dgm:prSet/>
      <dgm:spPr/>
      <dgm:t>
        <a:bodyPr/>
        <a:lstStyle/>
        <a:p>
          <a:endParaRPr lang="en-US"/>
        </a:p>
      </dgm:t>
    </dgm:pt>
    <dgm:pt modelId="{9CBBFEFE-071A-41EE-8580-9B0D51C0E987}" type="sibTrans" cxnId="{5C40E2D5-6EA5-48F1-9518-DE5D60C38D9E}">
      <dgm:prSet/>
      <dgm:spPr/>
      <dgm:t>
        <a:bodyPr/>
        <a:lstStyle/>
        <a:p>
          <a:endParaRPr lang="en-US"/>
        </a:p>
      </dgm:t>
    </dgm:pt>
    <dgm:pt modelId="{BE875824-FF23-4F3C-94C6-1671A5DD3DFC}">
      <dgm:prSet phldrT="[Text]"/>
      <dgm:spPr/>
      <dgm:t>
        <a:bodyPr/>
        <a:lstStyle/>
        <a:p>
          <a:r>
            <a:rPr lang="en-US" dirty="0" smtClean="0"/>
            <a:t>Composite numbers (No. of factors </a:t>
          </a:r>
          <a:r>
            <a:rPr lang="en-US" i="0" u="sng" dirty="0" smtClean="0"/>
            <a:t>&gt;</a:t>
          </a:r>
          <a:r>
            <a:rPr lang="en-US" dirty="0" smtClean="0"/>
            <a:t> 3)</a:t>
          </a:r>
          <a:endParaRPr lang="en-US" dirty="0"/>
        </a:p>
      </dgm:t>
    </dgm:pt>
    <dgm:pt modelId="{753C9CB0-EDD0-462C-8CA1-4E1913E2D775}" type="parTrans" cxnId="{0E6639DD-D71A-49E1-BA48-5611FEE4AE31}">
      <dgm:prSet/>
      <dgm:spPr/>
      <dgm:t>
        <a:bodyPr/>
        <a:lstStyle/>
        <a:p>
          <a:endParaRPr lang="en-US"/>
        </a:p>
      </dgm:t>
    </dgm:pt>
    <dgm:pt modelId="{4E7F2FB4-596B-49F1-A6A8-A745D2660AFA}" type="sibTrans" cxnId="{0E6639DD-D71A-49E1-BA48-5611FEE4AE31}">
      <dgm:prSet/>
      <dgm:spPr/>
      <dgm:t>
        <a:bodyPr/>
        <a:lstStyle/>
        <a:p>
          <a:endParaRPr lang="en-US"/>
        </a:p>
      </dgm:t>
    </dgm:pt>
    <dgm:pt modelId="{177810D1-5D0F-4448-9170-3F270B47DD33}">
      <dgm:prSet phldrT="[Text]"/>
      <dgm:spPr/>
      <dgm:t>
        <a:bodyPr/>
        <a:lstStyle/>
        <a:p>
          <a:r>
            <a:rPr lang="en-US" dirty="0" smtClean="0"/>
            <a:t>1</a:t>
          </a:r>
        </a:p>
        <a:p>
          <a:r>
            <a:rPr lang="en-US" dirty="0" smtClean="0"/>
            <a:t>(No. of factor = 1)</a:t>
          </a:r>
          <a:endParaRPr lang="en-US" dirty="0"/>
        </a:p>
      </dgm:t>
    </dgm:pt>
    <dgm:pt modelId="{E9D4D0E9-3F59-48D2-84F7-94880554D425}" type="parTrans" cxnId="{3AEB1ED2-0C3C-4F8F-917A-B850F6315D3D}">
      <dgm:prSet/>
      <dgm:spPr/>
      <dgm:t>
        <a:bodyPr/>
        <a:lstStyle/>
        <a:p>
          <a:endParaRPr lang="en-US"/>
        </a:p>
      </dgm:t>
    </dgm:pt>
    <dgm:pt modelId="{E380045C-7650-4615-BA84-67F6AC8ABF9F}" type="sibTrans" cxnId="{3AEB1ED2-0C3C-4F8F-917A-B850F6315D3D}">
      <dgm:prSet/>
      <dgm:spPr/>
      <dgm:t>
        <a:bodyPr/>
        <a:lstStyle/>
        <a:p>
          <a:endParaRPr lang="en-US"/>
        </a:p>
      </dgm:t>
    </dgm:pt>
    <dgm:pt modelId="{CF5D51CA-A4AA-434C-B13D-7F48C96A256E}">
      <dgm:prSet phldrT="[Text]"/>
      <dgm:spPr/>
      <dgm:t>
        <a:bodyPr/>
        <a:lstStyle/>
        <a:p>
          <a:r>
            <a:rPr lang="en-US" dirty="0" smtClean="0"/>
            <a:t>Prime numbers (No. of factors = 2)</a:t>
          </a:r>
          <a:endParaRPr lang="en-US" dirty="0"/>
        </a:p>
      </dgm:t>
    </dgm:pt>
    <dgm:pt modelId="{77FDF3F2-0C57-4D48-BA79-A9A8C97BA8E7}" type="parTrans" cxnId="{19ECE329-AC7A-485C-865D-BCFE965E3AA5}">
      <dgm:prSet/>
      <dgm:spPr/>
      <dgm:t>
        <a:bodyPr/>
        <a:lstStyle/>
        <a:p>
          <a:endParaRPr lang="en-US"/>
        </a:p>
      </dgm:t>
    </dgm:pt>
    <dgm:pt modelId="{36821648-C556-42F2-91B3-2BB896AE976B}" type="sibTrans" cxnId="{19ECE329-AC7A-485C-865D-BCFE965E3AA5}">
      <dgm:prSet/>
      <dgm:spPr/>
      <dgm:t>
        <a:bodyPr/>
        <a:lstStyle/>
        <a:p>
          <a:endParaRPr lang="en-US"/>
        </a:p>
      </dgm:t>
    </dgm:pt>
    <dgm:pt modelId="{62D69C63-1901-4431-A16D-7ED0A3536538}" type="pres">
      <dgm:prSet presAssocID="{79FB91BA-6A9E-4998-9A00-72F18AC8226B}" presName="cycle" presStyleCnt="0">
        <dgm:presLayoutVars>
          <dgm:chMax val="1"/>
          <dgm:dir/>
          <dgm:animLvl val="ctr"/>
          <dgm:resizeHandles val="exact"/>
        </dgm:presLayoutVars>
      </dgm:prSet>
      <dgm:spPr/>
      <dgm:t>
        <a:bodyPr/>
        <a:lstStyle/>
        <a:p>
          <a:endParaRPr lang="en-US"/>
        </a:p>
      </dgm:t>
    </dgm:pt>
    <dgm:pt modelId="{E3130AB9-A70A-411A-A956-E45C1258DDCB}" type="pres">
      <dgm:prSet presAssocID="{3962BEDB-32E6-46AC-995D-5023D26F21F3}" presName="centerShape" presStyleLbl="node0" presStyleIdx="0" presStyleCnt="1"/>
      <dgm:spPr/>
      <dgm:t>
        <a:bodyPr/>
        <a:lstStyle/>
        <a:p>
          <a:endParaRPr lang="en-US"/>
        </a:p>
      </dgm:t>
    </dgm:pt>
    <dgm:pt modelId="{127B79A0-7FA8-4BCF-A6B4-032D9EA419FF}" type="pres">
      <dgm:prSet presAssocID="{753C9CB0-EDD0-462C-8CA1-4E1913E2D775}" presName="parTrans" presStyleLbl="bgSibTrans2D1" presStyleIdx="0" presStyleCnt="3"/>
      <dgm:spPr/>
      <dgm:t>
        <a:bodyPr/>
        <a:lstStyle/>
        <a:p>
          <a:endParaRPr lang="en-US"/>
        </a:p>
      </dgm:t>
    </dgm:pt>
    <dgm:pt modelId="{D5207038-36D2-4DDD-8348-1A84B0321EB6}" type="pres">
      <dgm:prSet presAssocID="{BE875824-FF23-4F3C-94C6-1671A5DD3DFC}" presName="node" presStyleLbl="node1" presStyleIdx="0" presStyleCnt="3">
        <dgm:presLayoutVars>
          <dgm:bulletEnabled val="1"/>
        </dgm:presLayoutVars>
      </dgm:prSet>
      <dgm:spPr/>
      <dgm:t>
        <a:bodyPr/>
        <a:lstStyle/>
        <a:p>
          <a:endParaRPr lang="en-US"/>
        </a:p>
      </dgm:t>
    </dgm:pt>
    <dgm:pt modelId="{4DE518D4-1F0B-4906-AC93-0C1147A4605D}" type="pres">
      <dgm:prSet presAssocID="{E9D4D0E9-3F59-48D2-84F7-94880554D425}" presName="parTrans" presStyleLbl="bgSibTrans2D1" presStyleIdx="1" presStyleCnt="3"/>
      <dgm:spPr/>
      <dgm:t>
        <a:bodyPr/>
        <a:lstStyle/>
        <a:p>
          <a:endParaRPr lang="en-US"/>
        </a:p>
      </dgm:t>
    </dgm:pt>
    <dgm:pt modelId="{24BC3A05-7B09-4374-8911-E82630230FB8}" type="pres">
      <dgm:prSet presAssocID="{177810D1-5D0F-4448-9170-3F270B47DD33}" presName="node" presStyleLbl="node1" presStyleIdx="1" presStyleCnt="3">
        <dgm:presLayoutVars>
          <dgm:bulletEnabled val="1"/>
        </dgm:presLayoutVars>
      </dgm:prSet>
      <dgm:spPr/>
      <dgm:t>
        <a:bodyPr/>
        <a:lstStyle/>
        <a:p>
          <a:endParaRPr lang="en-US"/>
        </a:p>
      </dgm:t>
    </dgm:pt>
    <dgm:pt modelId="{162D23D1-D3E4-4FCC-8505-78E7B74785F2}" type="pres">
      <dgm:prSet presAssocID="{77FDF3F2-0C57-4D48-BA79-A9A8C97BA8E7}" presName="parTrans" presStyleLbl="bgSibTrans2D1" presStyleIdx="2" presStyleCnt="3"/>
      <dgm:spPr/>
      <dgm:t>
        <a:bodyPr/>
        <a:lstStyle/>
        <a:p>
          <a:endParaRPr lang="en-US"/>
        </a:p>
      </dgm:t>
    </dgm:pt>
    <dgm:pt modelId="{67C6EA62-B3DF-48D3-845D-3147BB020DF4}" type="pres">
      <dgm:prSet presAssocID="{CF5D51CA-A4AA-434C-B13D-7F48C96A256E}" presName="node" presStyleLbl="node1" presStyleIdx="2" presStyleCnt="3">
        <dgm:presLayoutVars>
          <dgm:bulletEnabled val="1"/>
        </dgm:presLayoutVars>
      </dgm:prSet>
      <dgm:spPr/>
      <dgm:t>
        <a:bodyPr/>
        <a:lstStyle/>
        <a:p>
          <a:endParaRPr lang="en-US"/>
        </a:p>
      </dgm:t>
    </dgm:pt>
  </dgm:ptLst>
  <dgm:cxnLst>
    <dgm:cxn modelId="{D3CA95EB-CFBD-47EA-B044-369631FBC198}" type="presOf" srcId="{3962BEDB-32E6-46AC-995D-5023D26F21F3}" destId="{E3130AB9-A70A-411A-A956-E45C1258DDCB}" srcOrd="0" destOrd="0" presId="urn:microsoft.com/office/officeart/2005/8/layout/radial4"/>
    <dgm:cxn modelId="{2FA9F5C3-B8AD-468A-8C34-FAFF44518A97}" type="presOf" srcId="{BE875824-FF23-4F3C-94C6-1671A5DD3DFC}" destId="{D5207038-36D2-4DDD-8348-1A84B0321EB6}" srcOrd="0" destOrd="0" presId="urn:microsoft.com/office/officeart/2005/8/layout/radial4"/>
    <dgm:cxn modelId="{5FE663AF-3293-4233-AA6A-241B2C0BA120}" type="presOf" srcId="{77FDF3F2-0C57-4D48-BA79-A9A8C97BA8E7}" destId="{162D23D1-D3E4-4FCC-8505-78E7B74785F2}" srcOrd="0" destOrd="0" presId="urn:microsoft.com/office/officeart/2005/8/layout/radial4"/>
    <dgm:cxn modelId="{5C40E2D5-6EA5-48F1-9518-DE5D60C38D9E}" srcId="{79FB91BA-6A9E-4998-9A00-72F18AC8226B}" destId="{3962BEDB-32E6-46AC-995D-5023D26F21F3}" srcOrd="0" destOrd="0" parTransId="{6983F6BE-AF77-40AC-B1C7-A865DB54E72D}" sibTransId="{9CBBFEFE-071A-41EE-8580-9B0D51C0E987}"/>
    <dgm:cxn modelId="{8880BC95-1FEA-49DE-AAC7-4F96F0741865}" type="presOf" srcId="{753C9CB0-EDD0-462C-8CA1-4E1913E2D775}" destId="{127B79A0-7FA8-4BCF-A6B4-032D9EA419FF}" srcOrd="0" destOrd="0" presId="urn:microsoft.com/office/officeart/2005/8/layout/radial4"/>
    <dgm:cxn modelId="{49139DC0-B6DF-4AB7-B542-A08D46A50A5A}" type="presOf" srcId="{177810D1-5D0F-4448-9170-3F270B47DD33}" destId="{24BC3A05-7B09-4374-8911-E82630230FB8}" srcOrd="0" destOrd="0" presId="urn:microsoft.com/office/officeart/2005/8/layout/radial4"/>
    <dgm:cxn modelId="{61762C6B-0EF8-4511-9993-BA5BCC1F0D2C}" type="presOf" srcId="{E9D4D0E9-3F59-48D2-84F7-94880554D425}" destId="{4DE518D4-1F0B-4906-AC93-0C1147A4605D}" srcOrd="0" destOrd="0" presId="urn:microsoft.com/office/officeart/2005/8/layout/radial4"/>
    <dgm:cxn modelId="{0E6639DD-D71A-49E1-BA48-5611FEE4AE31}" srcId="{3962BEDB-32E6-46AC-995D-5023D26F21F3}" destId="{BE875824-FF23-4F3C-94C6-1671A5DD3DFC}" srcOrd="0" destOrd="0" parTransId="{753C9CB0-EDD0-462C-8CA1-4E1913E2D775}" sibTransId="{4E7F2FB4-596B-49F1-A6A8-A745D2660AFA}"/>
    <dgm:cxn modelId="{3AEB1ED2-0C3C-4F8F-917A-B850F6315D3D}" srcId="{3962BEDB-32E6-46AC-995D-5023D26F21F3}" destId="{177810D1-5D0F-4448-9170-3F270B47DD33}" srcOrd="1" destOrd="0" parTransId="{E9D4D0E9-3F59-48D2-84F7-94880554D425}" sibTransId="{E380045C-7650-4615-BA84-67F6AC8ABF9F}"/>
    <dgm:cxn modelId="{031F5002-9F2A-491C-81B2-D644AB91D2A6}" type="presOf" srcId="{79FB91BA-6A9E-4998-9A00-72F18AC8226B}" destId="{62D69C63-1901-4431-A16D-7ED0A3536538}" srcOrd="0" destOrd="0" presId="urn:microsoft.com/office/officeart/2005/8/layout/radial4"/>
    <dgm:cxn modelId="{3E2EB591-A41E-4072-94AF-5376A51AEA46}" type="presOf" srcId="{CF5D51CA-A4AA-434C-B13D-7F48C96A256E}" destId="{67C6EA62-B3DF-48D3-845D-3147BB020DF4}" srcOrd="0" destOrd="0" presId="urn:microsoft.com/office/officeart/2005/8/layout/radial4"/>
    <dgm:cxn modelId="{19ECE329-AC7A-485C-865D-BCFE965E3AA5}" srcId="{3962BEDB-32E6-46AC-995D-5023D26F21F3}" destId="{CF5D51CA-A4AA-434C-B13D-7F48C96A256E}" srcOrd="2" destOrd="0" parTransId="{77FDF3F2-0C57-4D48-BA79-A9A8C97BA8E7}" sibTransId="{36821648-C556-42F2-91B3-2BB896AE976B}"/>
    <dgm:cxn modelId="{29667325-279E-43E0-8FA2-171EA039356C}" type="presParOf" srcId="{62D69C63-1901-4431-A16D-7ED0A3536538}" destId="{E3130AB9-A70A-411A-A956-E45C1258DDCB}" srcOrd="0" destOrd="0" presId="urn:microsoft.com/office/officeart/2005/8/layout/radial4"/>
    <dgm:cxn modelId="{8E7FECB0-FA48-4609-B715-D2C2D653416C}" type="presParOf" srcId="{62D69C63-1901-4431-A16D-7ED0A3536538}" destId="{127B79A0-7FA8-4BCF-A6B4-032D9EA419FF}" srcOrd="1" destOrd="0" presId="urn:microsoft.com/office/officeart/2005/8/layout/radial4"/>
    <dgm:cxn modelId="{48C13812-DBD0-4B48-9804-D1936C4A451E}" type="presParOf" srcId="{62D69C63-1901-4431-A16D-7ED0A3536538}" destId="{D5207038-36D2-4DDD-8348-1A84B0321EB6}" srcOrd="2" destOrd="0" presId="urn:microsoft.com/office/officeart/2005/8/layout/radial4"/>
    <dgm:cxn modelId="{3E5ECAC2-93DF-4596-B917-484CC26E1294}" type="presParOf" srcId="{62D69C63-1901-4431-A16D-7ED0A3536538}" destId="{4DE518D4-1F0B-4906-AC93-0C1147A4605D}" srcOrd="3" destOrd="0" presId="urn:microsoft.com/office/officeart/2005/8/layout/radial4"/>
    <dgm:cxn modelId="{9BEE04BE-BD5F-4306-B2E5-6B663534FBD5}" type="presParOf" srcId="{62D69C63-1901-4431-A16D-7ED0A3536538}" destId="{24BC3A05-7B09-4374-8911-E82630230FB8}" srcOrd="4" destOrd="0" presId="urn:microsoft.com/office/officeart/2005/8/layout/radial4"/>
    <dgm:cxn modelId="{7A1E6DCE-D783-4967-8442-01C65B3514B8}" type="presParOf" srcId="{62D69C63-1901-4431-A16D-7ED0A3536538}" destId="{162D23D1-D3E4-4FCC-8505-78E7B74785F2}" srcOrd="5" destOrd="0" presId="urn:microsoft.com/office/officeart/2005/8/layout/radial4"/>
    <dgm:cxn modelId="{6A0B7876-8AB1-4768-8A4F-40EE71AC67D8}" type="presParOf" srcId="{62D69C63-1901-4431-A16D-7ED0A3536538}" destId="{67C6EA62-B3DF-48D3-845D-3147BB020DF4}"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30AB9-A70A-411A-A956-E45C1258DDCB}">
      <dsp:nvSpPr>
        <dsp:cNvPr id="0" name=""/>
        <dsp:cNvSpPr/>
      </dsp:nvSpPr>
      <dsp:spPr>
        <a:xfrm>
          <a:off x="2874010" y="3036805"/>
          <a:ext cx="2379980" cy="23799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No. of factors of Natural numbers</a:t>
          </a:r>
          <a:endParaRPr lang="en-US" sz="2900" kern="1200" dirty="0"/>
        </a:p>
      </dsp:txBody>
      <dsp:txXfrm>
        <a:off x="3222550" y="3385345"/>
        <a:ext cx="1682900" cy="1682900"/>
      </dsp:txXfrm>
    </dsp:sp>
    <dsp:sp modelId="{127B79A0-7FA8-4BCF-A6B4-032D9EA419FF}">
      <dsp:nvSpPr>
        <dsp:cNvPr id="0" name=""/>
        <dsp:cNvSpPr/>
      </dsp:nvSpPr>
      <dsp:spPr>
        <a:xfrm rot="12900000">
          <a:off x="1161933" y="2560481"/>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207038-36D2-4DDD-8348-1A84B0321EB6}">
      <dsp:nvSpPr>
        <dsp:cNvPr id="0" name=""/>
        <dsp:cNvSpPr/>
      </dsp:nvSpPr>
      <dsp:spPr>
        <a:xfrm>
          <a:off x="213498" y="1417830"/>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t>Composite numbers (No. of factors </a:t>
          </a:r>
          <a:r>
            <a:rPr lang="en-US" sz="2800" i="0" u="sng" kern="1200" dirty="0" smtClean="0"/>
            <a:t>&gt;</a:t>
          </a:r>
          <a:r>
            <a:rPr lang="en-US" sz="2800" kern="1200" dirty="0" smtClean="0"/>
            <a:t> 3)</a:t>
          </a:r>
          <a:endParaRPr lang="en-US" sz="2800" kern="1200" dirty="0"/>
        </a:p>
      </dsp:txBody>
      <dsp:txXfrm>
        <a:off x="266475" y="1470807"/>
        <a:ext cx="2155027" cy="1702830"/>
      </dsp:txXfrm>
    </dsp:sp>
    <dsp:sp modelId="{4DE518D4-1F0B-4906-AC93-0C1147A4605D}">
      <dsp:nvSpPr>
        <dsp:cNvPr id="0" name=""/>
        <dsp:cNvSpPr/>
      </dsp:nvSpPr>
      <dsp:spPr>
        <a:xfrm rot="16200000">
          <a:off x="3057324" y="1573802"/>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BC3A05-7B09-4374-8911-E82630230FB8}">
      <dsp:nvSpPr>
        <dsp:cNvPr id="0" name=""/>
        <dsp:cNvSpPr/>
      </dsp:nvSpPr>
      <dsp:spPr>
        <a:xfrm>
          <a:off x="2933509" y="1881"/>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t>1</a:t>
          </a:r>
        </a:p>
        <a:p>
          <a:pPr lvl="0" algn="ctr" defTabSz="1244600">
            <a:lnSpc>
              <a:spcPct val="90000"/>
            </a:lnSpc>
            <a:spcBef>
              <a:spcPct val="0"/>
            </a:spcBef>
            <a:spcAft>
              <a:spcPct val="35000"/>
            </a:spcAft>
          </a:pPr>
          <a:r>
            <a:rPr lang="en-US" sz="2800" kern="1200" dirty="0" smtClean="0"/>
            <a:t>(No. of factor = 1)</a:t>
          </a:r>
          <a:endParaRPr lang="en-US" sz="2800" kern="1200" dirty="0"/>
        </a:p>
      </dsp:txBody>
      <dsp:txXfrm>
        <a:off x="2986486" y="54858"/>
        <a:ext cx="2155027" cy="1702830"/>
      </dsp:txXfrm>
    </dsp:sp>
    <dsp:sp modelId="{162D23D1-D3E4-4FCC-8505-78E7B74785F2}">
      <dsp:nvSpPr>
        <dsp:cNvPr id="0" name=""/>
        <dsp:cNvSpPr/>
      </dsp:nvSpPr>
      <dsp:spPr>
        <a:xfrm rot="19500000">
          <a:off x="4952715" y="2560481"/>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C6EA62-B3DF-48D3-845D-3147BB020DF4}">
      <dsp:nvSpPr>
        <dsp:cNvPr id="0" name=""/>
        <dsp:cNvSpPr/>
      </dsp:nvSpPr>
      <dsp:spPr>
        <a:xfrm>
          <a:off x="5653520" y="1417830"/>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t>Prime numbers (No. of factors = 2)</a:t>
          </a:r>
          <a:endParaRPr lang="en-US" sz="2800" kern="1200" dirty="0"/>
        </a:p>
      </dsp:txBody>
      <dsp:txXfrm>
        <a:off x="5706497" y="1470807"/>
        <a:ext cx="2155027" cy="170283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879A1-0217-47A1-926C-0F42823FD6A1}"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3023C-A560-46BA-A9BC-3299F68A82B0}" type="slidenum">
              <a:rPr lang="en-US" smtClean="0"/>
              <a:t>‹#›</a:t>
            </a:fld>
            <a:endParaRPr lang="en-US"/>
          </a:p>
        </p:txBody>
      </p:sp>
    </p:spTree>
    <p:extLst>
      <p:ext uri="{BB962C8B-B14F-4D97-AF65-F5344CB8AC3E}">
        <p14:creationId xmlns:p14="http://schemas.microsoft.com/office/powerpoint/2010/main" val="708242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smtClean="0"/>
          </a:p>
        </p:txBody>
      </p:sp>
      <p:sp>
        <p:nvSpPr>
          <p:cNvPr id="4" name="Slide Number Placeholder 3"/>
          <p:cNvSpPr>
            <a:spLocks noGrp="1"/>
          </p:cNvSpPr>
          <p:nvPr>
            <p:ph type="sldNum" sz="quarter" idx="5"/>
          </p:nvPr>
        </p:nvSpPr>
        <p:spPr/>
        <p:txBody>
          <a:bodyPr/>
          <a:lstStyle/>
          <a:p>
            <a:pPr>
              <a:defRPr/>
            </a:pPr>
            <a:fld id="{774D1DC6-6DE7-4155-B52D-EC07A63983BD}" type="slidenum">
              <a:rPr lang="en-IN" smtClean="0"/>
              <a:pPr>
                <a:defRPr/>
              </a:pPr>
              <a:t>1</a:t>
            </a:fld>
            <a:endParaRPr lang="en-IN"/>
          </a:p>
        </p:txBody>
      </p:sp>
    </p:spTree>
    <p:extLst>
      <p:ext uri="{BB962C8B-B14F-4D97-AF65-F5344CB8AC3E}">
        <p14:creationId xmlns:p14="http://schemas.microsoft.com/office/powerpoint/2010/main" val="288677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0BD8C8-28E5-4DD9-AC03-306717BEF5A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A6D2D-1371-4DFE-9840-1AC3D9F18991}" type="slidenum">
              <a:rPr lang="en-US" smtClean="0"/>
              <a:t>‹#›</a:t>
            </a:fld>
            <a:endParaRPr lang="en-US"/>
          </a:p>
        </p:txBody>
      </p:sp>
    </p:spTree>
    <p:extLst>
      <p:ext uri="{BB962C8B-B14F-4D97-AF65-F5344CB8AC3E}">
        <p14:creationId xmlns:p14="http://schemas.microsoft.com/office/powerpoint/2010/main" val="1724984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BD8C8-28E5-4DD9-AC03-306717BEF5A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A6D2D-1371-4DFE-9840-1AC3D9F18991}" type="slidenum">
              <a:rPr lang="en-US" smtClean="0"/>
              <a:t>‹#›</a:t>
            </a:fld>
            <a:endParaRPr lang="en-US"/>
          </a:p>
        </p:txBody>
      </p:sp>
    </p:spTree>
    <p:extLst>
      <p:ext uri="{BB962C8B-B14F-4D97-AF65-F5344CB8AC3E}">
        <p14:creationId xmlns:p14="http://schemas.microsoft.com/office/powerpoint/2010/main" val="85570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BD8C8-28E5-4DD9-AC03-306717BEF5A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A6D2D-1371-4DFE-9840-1AC3D9F18991}" type="slidenum">
              <a:rPr lang="en-US" smtClean="0"/>
              <a:t>‹#›</a:t>
            </a:fld>
            <a:endParaRPr lang="en-US"/>
          </a:p>
        </p:txBody>
      </p:sp>
    </p:spTree>
    <p:extLst>
      <p:ext uri="{BB962C8B-B14F-4D97-AF65-F5344CB8AC3E}">
        <p14:creationId xmlns:p14="http://schemas.microsoft.com/office/powerpoint/2010/main" val="17275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BD8C8-28E5-4DD9-AC03-306717BEF5A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A6D2D-1371-4DFE-9840-1AC3D9F18991}" type="slidenum">
              <a:rPr lang="en-US" smtClean="0"/>
              <a:t>‹#›</a:t>
            </a:fld>
            <a:endParaRPr lang="en-US"/>
          </a:p>
        </p:txBody>
      </p:sp>
    </p:spTree>
    <p:extLst>
      <p:ext uri="{BB962C8B-B14F-4D97-AF65-F5344CB8AC3E}">
        <p14:creationId xmlns:p14="http://schemas.microsoft.com/office/powerpoint/2010/main" val="282163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0BD8C8-28E5-4DD9-AC03-306717BEF5A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A6D2D-1371-4DFE-9840-1AC3D9F18991}" type="slidenum">
              <a:rPr lang="en-US" smtClean="0"/>
              <a:t>‹#›</a:t>
            </a:fld>
            <a:endParaRPr lang="en-US"/>
          </a:p>
        </p:txBody>
      </p:sp>
    </p:spTree>
    <p:extLst>
      <p:ext uri="{BB962C8B-B14F-4D97-AF65-F5344CB8AC3E}">
        <p14:creationId xmlns:p14="http://schemas.microsoft.com/office/powerpoint/2010/main" val="46313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0BD8C8-28E5-4DD9-AC03-306717BEF5A9}"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A6D2D-1371-4DFE-9840-1AC3D9F18991}" type="slidenum">
              <a:rPr lang="en-US" smtClean="0"/>
              <a:t>‹#›</a:t>
            </a:fld>
            <a:endParaRPr lang="en-US"/>
          </a:p>
        </p:txBody>
      </p:sp>
    </p:spTree>
    <p:extLst>
      <p:ext uri="{BB962C8B-B14F-4D97-AF65-F5344CB8AC3E}">
        <p14:creationId xmlns:p14="http://schemas.microsoft.com/office/powerpoint/2010/main" val="209977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0BD8C8-28E5-4DD9-AC03-306717BEF5A9}"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A6D2D-1371-4DFE-9840-1AC3D9F18991}" type="slidenum">
              <a:rPr lang="en-US" smtClean="0"/>
              <a:t>‹#›</a:t>
            </a:fld>
            <a:endParaRPr lang="en-US"/>
          </a:p>
        </p:txBody>
      </p:sp>
    </p:spTree>
    <p:extLst>
      <p:ext uri="{BB962C8B-B14F-4D97-AF65-F5344CB8AC3E}">
        <p14:creationId xmlns:p14="http://schemas.microsoft.com/office/powerpoint/2010/main" val="163900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0BD8C8-28E5-4DD9-AC03-306717BEF5A9}"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A6D2D-1371-4DFE-9840-1AC3D9F18991}" type="slidenum">
              <a:rPr lang="en-US" smtClean="0"/>
              <a:t>‹#›</a:t>
            </a:fld>
            <a:endParaRPr lang="en-US"/>
          </a:p>
        </p:txBody>
      </p:sp>
    </p:spTree>
    <p:extLst>
      <p:ext uri="{BB962C8B-B14F-4D97-AF65-F5344CB8AC3E}">
        <p14:creationId xmlns:p14="http://schemas.microsoft.com/office/powerpoint/2010/main" val="369200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BD8C8-28E5-4DD9-AC03-306717BEF5A9}"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A6D2D-1371-4DFE-9840-1AC3D9F18991}" type="slidenum">
              <a:rPr lang="en-US" smtClean="0"/>
              <a:t>‹#›</a:t>
            </a:fld>
            <a:endParaRPr lang="en-US"/>
          </a:p>
        </p:txBody>
      </p:sp>
    </p:spTree>
    <p:extLst>
      <p:ext uri="{BB962C8B-B14F-4D97-AF65-F5344CB8AC3E}">
        <p14:creationId xmlns:p14="http://schemas.microsoft.com/office/powerpoint/2010/main" val="108846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0BD8C8-28E5-4DD9-AC03-306717BEF5A9}"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A6D2D-1371-4DFE-9840-1AC3D9F18991}" type="slidenum">
              <a:rPr lang="en-US" smtClean="0"/>
              <a:t>‹#›</a:t>
            </a:fld>
            <a:endParaRPr lang="en-US"/>
          </a:p>
        </p:txBody>
      </p:sp>
    </p:spTree>
    <p:extLst>
      <p:ext uri="{BB962C8B-B14F-4D97-AF65-F5344CB8AC3E}">
        <p14:creationId xmlns:p14="http://schemas.microsoft.com/office/powerpoint/2010/main" val="37713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0BD8C8-28E5-4DD9-AC03-306717BEF5A9}"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A6D2D-1371-4DFE-9840-1AC3D9F18991}" type="slidenum">
              <a:rPr lang="en-US" smtClean="0"/>
              <a:t>‹#›</a:t>
            </a:fld>
            <a:endParaRPr lang="en-US"/>
          </a:p>
        </p:txBody>
      </p:sp>
    </p:spTree>
    <p:extLst>
      <p:ext uri="{BB962C8B-B14F-4D97-AF65-F5344CB8AC3E}">
        <p14:creationId xmlns:p14="http://schemas.microsoft.com/office/powerpoint/2010/main" val="288347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BD8C8-28E5-4DD9-AC03-306717BEF5A9}" type="datetimeFigureOut">
              <a:rPr lang="en-US" smtClean="0"/>
              <a:t>8/2/2021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A6D2D-1371-4DFE-9840-1AC3D9F18991}" type="slidenum">
              <a:rPr lang="en-US" smtClean="0"/>
              <a:t>‹#›</a:t>
            </a:fld>
            <a:endParaRPr lang="en-US"/>
          </a:p>
        </p:txBody>
      </p:sp>
    </p:spTree>
    <p:extLst>
      <p:ext uri="{BB962C8B-B14F-4D97-AF65-F5344CB8AC3E}">
        <p14:creationId xmlns:p14="http://schemas.microsoft.com/office/powerpoint/2010/main" val="2871737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524000" y="836712"/>
            <a:ext cx="9144000" cy="4116288"/>
          </a:xfrm>
        </p:spPr>
        <p:txBody>
          <a:bodyPr rtlCol="0">
            <a:noAutofit/>
          </a:bodyPr>
          <a:lstStyle/>
          <a:p>
            <a:pPr algn="ctr">
              <a:buNone/>
              <a:defRPr/>
            </a:pPr>
            <a:endParaRPr lang="en-US" sz="1200" dirty="0">
              <a:latin typeface="+mj-lt"/>
            </a:endParaRPr>
          </a:p>
          <a:p>
            <a:pPr algn="ctr">
              <a:buNone/>
              <a:defRPr/>
            </a:pPr>
            <a:r>
              <a:rPr lang="en-US" sz="6000" b="1" dirty="0">
                <a:solidFill>
                  <a:schemeClr val="accent6">
                    <a:lumMod val="50000"/>
                  </a:schemeClr>
                </a:solidFill>
                <a:latin typeface="+mj-lt"/>
              </a:rPr>
              <a:t>Welcome All of You</a:t>
            </a:r>
          </a:p>
          <a:p>
            <a:pPr algn="ctr">
              <a:buNone/>
              <a:defRPr/>
            </a:pPr>
            <a:r>
              <a:rPr lang="en-US" sz="6000" b="1" dirty="0" smtClean="0">
                <a:solidFill>
                  <a:schemeClr val="accent6">
                    <a:lumMod val="50000"/>
                  </a:schemeClr>
                </a:solidFill>
                <a:latin typeface="+mj-lt"/>
              </a:rPr>
              <a:t>Placement Drive</a:t>
            </a:r>
          </a:p>
          <a:p>
            <a:pPr algn="ctr">
              <a:buNone/>
              <a:defRPr/>
            </a:pPr>
            <a:endParaRPr lang="en-US" sz="6000" b="1" dirty="0">
              <a:solidFill>
                <a:schemeClr val="accent6">
                  <a:lumMod val="50000"/>
                </a:schemeClr>
              </a:solidFill>
              <a:latin typeface="+mj-lt"/>
            </a:endParaRPr>
          </a:p>
          <a:p>
            <a:pPr algn="ctr">
              <a:buNone/>
              <a:defRPr/>
            </a:pPr>
            <a:r>
              <a:rPr lang="en-US" sz="6000" b="1" smtClean="0">
                <a:solidFill>
                  <a:schemeClr val="accent6">
                    <a:lumMod val="50000"/>
                  </a:schemeClr>
                </a:solidFill>
                <a:latin typeface="+mj-lt"/>
              </a:rPr>
              <a:t>Factors</a:t>
            </a:r>
            <a:endParaRPr lang="en-US" sz="6000" b="1" dirty="0">
              <a:solidFill>
                <a:schemeClr val="accent6">
                  <a:lumMod val="50000"/>
                </a:schemeClr>
              </a:solidFill>
              <a:latin typeface="+mj-lt"/>
            </a:endParaRPr>
          </a:p>
        </p:txBody>
      </p:sp>
      <p:sp>
        <p:nvSpPr>
          <p:cNvPr id="6" name="TextBox 5"/>
          <p:cNvSpPr txBox="1">
            <a:spLocks noChangeArrowheads="1"/>
          </p:cNvSpPr>
          <p:nvPr/>
        </p:nvSpPr>
        <p:spPr bwMode="auto">
          <a:xfrm>
            <a:off x="3657600" y="4114804"/>
            <a:ext cx="4572000" cy="461963"/>
          </a:xfrm>
          <a:prstGeom prst="rect">
            <a:avLst/>
          </a:prstGeom>
          <a:noFill/>
          <a:ln w="9525">
            <a:noFill/>
            <a:miter lim="800000"/>
            <a:headEnd/>
            <a:tailEnd/>
          </a:ln>
        </p:spPr>
        <p:txBody>
          <a:bodyPr>
            <a:spAutoFit/>
          </a:bodyPr>
          <a:lstStyle/>
          <a:p>
            <a:pPr algn="ctr"/>
            <a:r>
              <a:rPr lang="en-US" sz="2400"/>
              <a:t>               </a:t>
            </a:r>
            <a:endParaRPr lang="en-IN" sz="3200">
              <a:solidFill>
                <a:srgbClr val="C00000"/>
              </a:solidFill>
            </a:endParaRPr>
          </a:p>
        </p:txBody>
      </p:sp>
      <p:sp>
        <p:nvSpPr>
          <p:cNvPr id="8" name="Rectangle 7"/>
          <p:cNvSpPr/>
          <p:nvPr/>
        </p:nvSpPr>
        <p:spPr>
          <a:xfrm>
            <a:off x="8001000" y="5715000"/>
            <a:ext cx="2667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Nishit Sinha</a:t>
            </a:r>
          </a:p>
          <a:p>
            <a:pPr algn="ctr">
              <a:defRPr/>
            </a:pPr>
            <a:r>
              <a:rPr lang="en-US" sz="2000" dirty="0"/>
              <a:t>IIM L (Batch of 2009)</a:t>
            </a:r>
          </a:p>
          <a:p>
            <a:pPr algn="ctr">
              <a:defRPr/>
            </a:pPr>
            <a:r>
              <a:rPr lang="en-US" sz="2000" dirty="0"/>
              <a:t>Author with Pearson </a:t>
            </a:r>
            <a:endParaRPr lang="en-IN" sz="2000" dirty="0"/>
          </a:p>
        </p:txBody>
      </p:sp>
    </p:spTree>
    <p:extLst>
      <p:ext uri="{BB962C8B-B14F-4D97-AF65-F5344CB8AC3E}">
        <p14:creationId xmlns:p14="http://schemas.microsoft.com/office/powerpoint/2010/main" val="192763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2" dur="500"/>
                                        <p:tgtEl>
                                          <p:spTgt spid="1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17" dur="500"/>
                                        <p:tgtEl>
                                          <p:spTgt spid="174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Finding even / odd number factors</a:t>
            </a:r>
            <a:endParaRPr lang="en-US" dirty="0"/>
          </a:p>
        </p:txBody>
      </p:sp>
      <p:sp>
        <p:nvSpPr>
          <p:cNvPr id="3" name="Content Placeholder 2"/>
          <p:cNvSpPr>
            <a:spLocks noGrp="1"/>
          </p:cNvSpPr>
          <p:nvPr>
            <p:ph idx="1"/>
          </p:nvPr>
        </p:nvSpPr>
        <p:spPr/>
        <p:txBody>
          <a:bodyPr/>
          <a:lstStyle/>
          <a:p>
            <a:r>
              <a:rPr lang="en-IN" dirty="0"/>
              <a:t>Generalizing the above discussion:</a:t>
            </a:r>
            <a:endParaRPr lang="en-US" dirty="0"/>
          </a:p>
          <a:p>
            <a:r>
              <a:rPr lang="en-IN" dirty="0"/>
              <a:t>If N = 2</a:t>
            </a:r>
            <a:r>
              <a:rPr lang="en-IN" baseline="30000" dirty="0"/>
              <a:t>x</a:t>
            </a:r>
            <a:r>
              <a:rPr lang="en-IN" dirty="0"/>
              <a:t> × </a:t>
            </a:r>
            <a:r>
              <a:rPr lang="en-IN" dirty="0" err="1"/>
              <a:t>p</a:t>
            </a:r>
            <a:r>
              <a:rPr lang="en-IN" baseline="30000" dirty="0" err="1"/>
              <a:t>y</a:t>
            </a:r>
            <a:r>
              <a:rPr lang="en-IN" dirty="0"/>
              <a:t> × </a:t>
            </a:r>
            <a:r>
              <a:rPr lang="en-IN" dirty="0" err="1"/>
              <a:t>r</a:t>
            </a:r>
            <a:r>
              <a:rPr lang="en-IN" baseline="30000" dirty="0" err="1"/>
              <a:t>z</a:t>
            </a:r>
            <a:endParaRPr lang="en-US" dirty="0"/>
          </a:p>
          <a:p>
            <a:r>
              <a:rPr lang="en-IN" dirty="0"/>
              <a:t>Total number of even factors = (x) (y+1) (z+1)</a:t>
            </a:r>
            <a:endParaRPr lang="en-US" dirty="0"/>
          </a:p>
          <a:p>
            <a:r>
              <a:rPr lang="en-IN" dirty="0"/>
              <a:t>Total number of odd factors = (1) (y+1) (z+1)</a:t>
            </a:r>
            <a:endParaRPr lang="en-US" dirty="0"/>
          </a:p>
          <a:p>
            <a:endParaRPr lang="en-US" dirty="0"/>
          </a:p>
        </p:txBody>
      </p:sp>
    </p:spTree>
    <p:extLst>
      <p:ext uri="{BB962C8B-B14F-4D97-AF65-F5344CB8AC3E}">
        <p14:creationId xmlns:p14="http://schemas.microsoft.com/office/powerpoint/2010/main" val="3465611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a:t>
            </a:r>
            <a:endParaRPr lang="en-US" dirty="0"/>
          </a:p>
        </p:txBody>
      </p:sp>
      <p:sp>
        <p:nvSpPr>
          <p:cNvPr id="3" name="Content Placeholder 2"/>
          <p:cNvSpPr>
            <a:spLocks noGrp="1"/>
          </p:cNvSpPr>
          <p:nvPr>
            <p:ph idx="1"/>
          </p:nvPr>
        </p:nvSpPr>
        <p:spPr/>
        <p:txBody>
          <a:bodyPr/>
          <a:lstStyle/>
          <a:p>
            <a:r>
              <a:rPr lang="en-US" dirty="0" smtClean="0"/>
              <a:t>Q3. </a:t>
            </a:r>
            <a:r>
              <a:rPr lang="en-US" dirty="0"/>
              <a:t>. For N = 1440. Find the number of </a:t>
            </a:r>
          </a:p>
          <a:p>
            <a:pPr marL="0" indent="0">
              <a:buNone/>
            </a:pPr>
            <a:r>
              <a:rPr lang="en-US" dirty="0"/>
              <a:t>a. Total factors</a:t>
            </a:r>
          </a:p>
          <a:p>
            <a:pPr marL="0" indent="0">
              <a:buNone/>
            </a:pPr>
            <a:r>
              <a:rPr lang="en-US" dirty="0" smtClean="0"/>
              <a:t>b. </a:t>
            </a:r>
            <a:r>
              <a:rPr lang="en-US" dirty="0"/>
              <a:t>Even Factors</a:t>
            </a:r>
          </a:p>
          <a:p>
            <a:pPr marL="0" indent="0">
              <a:buNone/>
            </a:pPr>
            <a:r>
              <a:rPr lang="en-US" dirty="0"/>
              <a:t>c. Odd Factors</a:t>
            </a:r>
          </a:p>
          <a:p>
            <a:endParaRPr lang="en-US" dirty="0"/>
          </a:p>
        </p:txBody>
      </p:sp>
    </p:spTree>
    <p:extLst>
      <p:ext uri="{BB962C8B-B14F-4D97-AF65-F5344CB8AC3E}">
        <p14:creationId xmlns:p14="http://schemas.microsoft.com/office/powerpoint/2010/main" val="1408144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Finding Prime factors and Composite factors</a:t>
            </a:r>
            <a:endParaRPr lang="en-US" dirty="0"/>
          </a:p>
        </p:txBody>
      </p:sp>
      <p:sp>
        <p:nvSpPr>
          <p:cNvPr id="3" name="Content Placeholder 2"/>
          <p:cNvSpPr>
            <a:spLocks noGrp="1"/>
          </p:cNvSpPr>
          <p:nvPr>
            <p:ph idx="1"/>
          </p:nvPr>
        </p:nvSpPr>
        <p:spPr/>
        <p:txBody>
          <a:bodyPr/>
          <a:lstStyle/>
          <a:p>
            <a:pPr marL="0" indent="0">
              <a:buNone/>
            </a:pPr>
            <a:r>
              <a:rPr lang="en-IN" dirty="0" smtClean="0"/>
              <a:t>Q4. Find </a:t>
            </a:r>
            <a:r>
              <a:rPr lang="en-IN" dirty="0"/>
              <a:t>the number of prime factors and composite factors of N = 420?</a:t>
            </a:r>
            <a:endParaRPr lang="en-US" dirty="0"/>
          </a:p>
          <a:p>
            <a:r>
              <a:rPr lang="en-IN" dirty="0"/>
              <a:t>Solution – 420 = 2</a:t>
            </a:r>
            <a:r>
              <a:rPr lang="en-IN" baseline="30000" dirty="0"/>
              <a:t>2</a:t>
            </a:r>
            <a:r>
              <a:rPr lang="en-IN" dirty="0"/>
              <a:t> × 3</a:t>
            </a:r>
            <a:r>
              <a:rPr lang="en-IN" baseline="30000" dirty="0"/>
              <a:t>1</a:t>
            </a:r>
            <a:r>
              <a:rPr lang="en-IN" dirty="0"/>
              <a:t> × 5</a:t>
            </a:r>
            <a:r>
              <a:rPr lang="en-IN" baseline="30000" dirty="0"/>
              <a:t>1</a:t>
            </a:r>
            <a:r>
              <a:rPr lang="en-IN" dirty="0"/>
              <a:t> × 7</a:t>
            </a:r>
            <a:r>
              <a:rPr lang="en-IN" baseline="30000" dirty="0"/>
              <a:t>1</a:t>
            </a:r>
            <a:endParaRPr lang="en-US" dirty="0"/>
          </a:p>
          <a:p>
            <a:r>
              <a:rPr lang="en-IN" dirty="0"/>
              <a:t>Number of prime factors = 4 (namely 2, 3, 5, 7).</a:t>
            </a:r>
            <a:endParaRPr lang="en-US" dirty="0"/>
          </a:p>
          <a:p>
            <a:r>
              <a:rPr lang="en-IN" dirty="0"/>
              <a:t>Total number of factors = (2+1) (1+1) (1+1) (1+1) = 3 × 2 × 2 × 2 = 24</a:t>
            </a:r>
            <a:endParaRPr lang="en-US" dirty="0"/>
          </a:p>
          <a:p>
            <a:r>
              <a:rPr lang="en-IN" dirty="0"/>
              <a:t>So, total number of composite factors = Total number of factors – Prime factors – 1 = 24 – 4 – 1 = 19</a:t>
            </a:r>
            <a:endParaRPr lang="en-US" dirty="0"/>
          </a:p>
          <a:p>
            <a:endParaRPr lang="en-US" dirty="0"/>
          </a:p>
        </p:txBody>
      </p:sp>
    </p:spTree>
    <p:extLst>
      <p:ext uri="{BB962C8B-B14F-4D97-AF65-F5344CB8AC3E}">
        <p14:creationId xmlns:p14="http://schemas.microsoft.com/office/powerpoint/2010/main" val="6866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factors</a:t>
            </a:r>
            <a:endParaRPr lang="en-US" dirty="0"/>
          </a:p>
        </p:txBody>
      </p:sp>
      <p:sp>
        <p:nvSpPr>
          <p:cNvPr id="3" name="Content Placeholder 2"/>
          <p:cNvSpPr>
            <a:spLocks noGrp="1"/>
          </p:cNvSpPr>
          <p:nvPr>
            <p:ph idx="1"/>
          </p:nvPr>
        </p:nvSpPr>
        <p:spPr>
          <a:xfrm>
            <a:off x="838200" y="1825625"/>
            <a:ext cx="10515600" cy="612775"/>
          </a:xfrm>
        </p:spPr>
        <p:txBody>
          <a:bodyPr/>
          <a:lstStyle/>
          <a:p>
            <a:r>
              <a:rPr lang="en-IN" i="1" dirty="0"/>
              <a:t>N = </a:t>
            </a:r>
            <a:r>
              <a:rPr lang="en-IN" i="1" dirty="0" err="1"/>
              <a:t>a</a:t>
            </a:r>
            <a:r>
              <a:rPr lang="en-IN" i="1" baseline="30000" dirty="0" err="1"/>
              <a:t>p</a:t>
            </a:r>
            <a:r>
              <a:rPr lang="en-IN" i="1" dirty="0"/>
              <a:t> </a:t>
            </a:r>
            <a:r>
              <a:rPr lang="en-IN" i="1" dirty="0">
                <a:sym typeface="Symbol" panose="05050102010706020507" pitchFamily="18" charset="2"/>
              </a:rPr>
              <a:t></a:t>
            </a:r>
            <a:r>
              <a:rPr lang="en-IN" i="1" dirty="0"/>
              <a:t> </a:t>
            </a:r>
            <a:r>
              <a:rPr lang="en-IN" i="1" dirty="0" err="1"/>
              <a:t>b</a:t>
            </a:r>
            <a:r>
              <a:rPr lang="en-IN" i="1" baseline="30000" dirty="0" err="1"/>
              <a:t>q</a:t>
            </a:r>
            <a:r>
              <a:rPr lang="en-IN" i="1" dirty="0"/>
              <a:t> </a:t>
            </a:r>
            <a:r>
              <a:rPr lang="en-IN" i="1" dirty="0">
                <a:sym typeface="Symbol" panose="05050102010706020507" pitchFamily="18" charset="2"/>
              </a:rPr>
              <a:t></a:t>
            </a:r>
            <a:r>
              <a:rPr lang="en-IN" i="1" dirty="0"/>
              <a:t> </a:t>
            </a:r>
            <a:r>
              <a:rPr lang="en-IN" i="1" dirty="0" err="1"/>
              <a:t>c</a:t>
            </a:r>
            <a:r>
              <a:rPr lang="en-IN" i="1" baseline="30000" dirty="0" err="1"/>
              <a:t>r</a:t>
            </a:r>
            <a:r>
              <a:rPr lang="en-IN" i="1" dirty="0"/>
              <a:t> </a:t>
            </a:r>
            <a:r>
              <a:rPr lang="en-IN" i="1" dirty="0">
                <a:sym typeface="Symbol" panose="05050102010706020507" pitchFamily="18" charset="2"/>
              </a:rPr>
              <a:t></a:t>
            </a:r>
            <a:r>
              <a:rPr lang="en-IN" i="1" dirty="0"/>
              <a:t>...…, where a, b and c are prime nos.</a:t>
            </a:r>
            <a:endParaRPr lang="en-US" dirty="0"/>
          </a:p>
          <a:p>
            <a:endParaRPr lang="en-US" dirty="0"/>
          </a:p>
        </p:txBody>
      </p:sp>
      <p:sp>
        <p:nvSpPr>
          <p:cNvPr id="7" name="TextBox 6"/>
          <p:cNvSpPr txBox="1"/>
          <p:nvPr/>
        </p:nvSpPr>
        <p:spPr>
          <a:xfrm>
            <a:off x="942109" y="2923309"/>
            <a:ext cx="10626436" cy="369332"/>
          </a:xfrm>
          <a:prstGeom prst="rect">
            <a:avLst/>
          </a:prstGeom>
          <a:noFill/>
        </p:spPr>
        <p:txBody>
          <a:bodyPr wrap="square" rtlCol="0">
            <a:spAutoFit/>
          </a:bodyPr>
          <a:lstStyle/>
          <a:p>
            <a:r>
              <a:rPr lang="en-IN" i="1" dirty="0"/>
              <a:t>Sum of factors = </a:t>
            </a:r>
            <a:endParaRPr lang="en-US" dirty="0"/>
          </a:p>
        </p:txBody>
      </p:sp>
      <p:sp>
        <p:nvSpPr>
          <p:cNvPr id="8"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7"/>
          <p:cNvSpPr>
            <a:spLocks noChangeArrowheads="1"/>
          </p:cNvSpPr>
          <p:nvPr/>
        </p:nvSpPr>
        <p:spPr bwMode="auto">
          <a:xfrm>
            <a:off x="1340723" y="3777549"/>
            <a:ext cx="33703739" cy="15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961823446"/>
              </p:ext>
            </p:extLst>
          </p:nvPr>
        </p:nvGraphicFramePr>
        <p:xfrm>
          <a:off x="3199428" y="4234749"/>
          <a:ext cx="5419631" cy="1394525"/>
        </p:xfrm>
        <a:graphic>
          <a:graphicData uri="http://schemas.openxmlformats.org/presentationml/2006/ole">
            <mc:AlternateContent xmlns:mc="http://schemas.openxmlformats.org/markup-compatibility/2006">
              <mc:Choice xmlns:v="urn:schemas-microsoft-com:vml" Requires="v">
                <p:oleObj spid="_x0000_s3094" name="Equation" r:id="rId3" imgW="1624895" imgH="406224" progId="Equation.3">
                  <p:embed/>
                </p:oleObj>
              </mc:Choice>
              <mc:Fallback>
                <p:oleObj name="Equation" r:id="rId3" imgW="1624895" imgH="40622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9428" y="4234749"/>
                        <a:ext cx="5419631" cy="1394525"/>
                      </a:xfrm>
                      <a:prstGeom prst="rect">
                        <a:avLst/>
                      </a:prstGeom>
                      <a:noFill/>
                    </p:spPr>
                  </p:pic>
                </p:oleObj>
              </mc:Fallback>
            </mc:AlternateContent>
          </a:graphicData>
        </a:graphic>
      </p:graphicFrame>
      <p:pic>
        <p:nvPicPr>
          <p:cNvPr id="12" name="Picture 11"/>
          <p:cNvPicPr>
            <a:picLocks noChangeAspect="1"/>
          </p:cNvPicPr>
          <p:nvPr/>
        </p:nvPicPr>
        <p:blipFill>
          <a:blip r:embed="rId5"/>
          <a:stretch>
            <a:fillRect/>
          </a:stretch>
        </p:blipFill>
        <p:spPr>
          <a:xfrm>
            <a:off x="1738312" y="5600700"/>
            <a:ext cx="5572125" cy="1257300"/>
          </a:xfrm>
          <a:prstGeom prst="rect">
            <a:avLst/>
          </a:prstGeom>
        </p:spPr>
      </p:pic>
    </p:spTree>
    <p:extLst>
      <p:ext uri="{BB962C8B-B14F-4D97-AF65-F5344CB8AC3E}">
        <p14:creationId xmlns:p14="http://schemas.microsoft.com/office/powerpoint/2010/main" val="47903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t>Q5. For </a:t>
            </a:r>
            <a:r>
              <a:rPr lang="en-US" dirty="0"/>
              <a:t>N = 1440. Find the number of </a:t>
            </a:r>
          </a:p>
          <a:p>
            <a:r>
              <a:rPr lang="en-US" dirty="0" smtClean="0"/>
              <a:t>d</a:t>
            </a:r>
            <a:r>
              <a:rPr lang="en-US" dirty="0"/>
              <a:t>. Prime factors</a:t>
            </a:r>
          </a:p>
          <a:p>
            <a:r>
              <a:rPr lang="en-US" dirty="0" smtClean="0"/>
              <a:t>e. </a:t>
            </a:r>
            <a:r>
              <a:rPr lang="en-US" dirty="0"/>
              <a:t>factors which are perfect square</a:t>
            </a:r>
          </a:p>
          <a:p>
            <a:r>
              <a:rPr lang="en-US" dirty="0" smtClean="0"/>
              <a:t>f. </a:t>
            </a:r>
            <a:r>
              <a:rPr lang="en-US" dirty="0"/>
              <a:t>factors which are cubes</a:t>
            </a:r>
          </a:p>
          <a:p>
            <a:r>
              <a:rPr lang="en-US" dirty="0" smtClean="0"/>
              <a:t>g. </a:t>
            </a:r>
            <a:r>
              <a:rPr lang="en-US" dirty="0"/>
              <a:t>composite factors</a:t>
            </a:r>
          </a:p>
          <a:p>
            <a:r>
              <a:rPr lang="en-US" dirty="0" smtClean="0"/>
              <a:t>h. Sum of all the factors</a:t>
            </a:r>
          </a:p>
          <a:p>
            <a:r>
              <a:rPr lang="en-US" dirty="0" err="1" smtClean="0"/>
              <a:t>i</a:t>
            </a:r>
            <a:r>
              <a:rPr lang="en-US" dirty="0" smtClean="0"/>
              <a:t>. </a:t>
            </a:r>
            <a:r>
              <a:rPr lang="en-US" dirty="0"/>
              <a:t>factors which are divisible by 6 but not divisible by 12</a:t>
            </a:r>
          </a:p>
          <a:p>
            <a:endParaRPr lang="en-US" dirty="0"/>
          </a:p>
        </p:txBody>
      </p:sp>
    </p:spTree>
    <p:extLst>
      <p:ext uri="{BB962C8B-B14F-4D97-AF65-F5344CB8AC3E}">
        <p14:creationId xmlns:p14="http://schemas.microsoft.com/office/powerpoint/2010/main" val="441141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838200" y="1825625"/>
            <a:ext cx="10515600" cy="1457902"/>
          </a:xfrm>
        </p:spPr>
        <p:txBody>
          <a:bodyPr>
            <a:normAutofit fontScale="92500"/>
          </a:bodyPr>
          <a:lstStyle/>
          <a:p>
            <a:r>
              <a:rPr lang="en-IN" dirty="0" smtClean="0"/>
              <a:t>Q6. How </a:t>
            </a:r>
            <a:r>
              <a:rPr lang="en-IN" dirty="0"/>
              <a:t>many factors of N = 720 are divisible by (a) 10, (b) divisible by 10 but not divisible by 20, (c) divisible by 20 but not divisible by 10?</a:t>
            </a:r>
            <a:endParaRPr lang="en-US" dirty="0"/>
          </a:p>
          <a:p>
            <a:r>
              <a:rPr lang="en-IN" dirty="0"/>
              <a:t>720 = 2</a:t>
            </a:r>
            <a:r>
              <a:rPr lang="en-IN" baseline="30000" dirty="0"/>
              <a:t>4</a:t>
            </a:r>
            <a:r>
              <a:rPr lang="en-IN" dirty="0"/>
              <a:t> × 3</a:t>
            </a:r>
            <a:r>
              <a:rPr lang="en-IN" baseline="30000" dirty="0"/>
              <a:t>2</a:t>
            </a:r>
            <a:r>
              <a:rPr lang="en-IN" dirty="0"/>
              <a:t> × 5</a:t>
            </a:r>
            <a:r>
              <a:rPr lang="en-IN" baseline="30000" dirty="0"/>
              <a:t>1</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9429097"/>
              </p:ext>
            </p:extLst>
          </p:nvPr>
        </p:nvGraphicFramePr>
        <p:xfrm>
          <a:off x="955963" y="3418464"/>
          <a:ext cx="5472546" cy="2523744"/>
        </p:xfrm>
        <a:graphic>
          <a:graphicData uri="http://schemas.openxmlformats.org/drawingml/2006/table">
            <a:tbl>
              <a:tblPr firstRow="1" firstCol="1" bandRow="1">
                <a:tableStyleId>{5C22544A-7EE6-4342-B048-85BDC9FD1C3A}</a:tableStyleId>
              </a:tblPr>
              <a:tblGrid>
                <a:gridCol w="1620982">
                  <a:extLst>
                    <a:ext uri="{9D8B030D-6E8A-4147-A177-3AD203B41FA5}">
                      <a16:colId xmlns:a16="http://schemas.microsoft.com/office/drawing/2014/main" val="4087879019"/>
                    </a:ext>
                  </a:extLst>
                </a:gridCol>
                <a:gridCol w="1773382">
                  <a:extLst>
                    <a:ext uri="{9D8B030D-6E8A-4147-A177-3AD203B41FA5}">
                      <a16:colId xmlns:a16="http://schemas.microsoft.com/office/drawing/2014/main" val="2278040352"/>
                    </a:ext>
                  </a:extLst>
                </a:gridCol>
                <a:gridCol w="2078182">
                  <a:extLst>
                    <a:ext uri="{9D8B030D-6E8A-4147-A177-3AD203B41FA5}">
                      <a16:colId xmlns:a16="http://schemas.microsoft.com/office/drawing/2014/main" val="2150608136"/>
                    </a:ext>
                  </a:extLst>
                </a:gridCol>
              </a:tblGrid>
              <a:tr h="293111">
                <a:tc>
                  <a:txBody>
                    <a:bodyPr/>
                    <a:lstStyle/>
                    <a:p>
                      <a:pPr marL="0" marR="0">
                        <a:lnSpc>
                          <a:spcPct val="115000"/>
                        </a:lnSpc>
                        <a:spcBef>
                          <a:spcPts val="0"/>
                        </a:spcBef>
                        <a:spcAft>
                          <a:spcPts val="0"/>
                        </a:spcAft>
                      </a:pPr>
                      <a:r>
                        <a:rPr lang="en-IN" sz="2400" dirty="0">
                          <a:effectLst/>
                        </a:rPr>
                        <a:t>Powers of 2</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a:effectLst/>
                        </a:rPr>
                        <a:t>Powers of 3</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dirty="0">
                          <a:effectLst/>
                        </a:rPr>
                        <a:t>Powers of 5</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4864523"/>
                  </a:ext>
                </a:extLst>
              </a:tr>
              <a:tr h="293111">
                <a:tc>
                  <a:txBody>
                    <a:bodyPr/>
                    <a:lstStyle/>
                    <a:p>
                      <a:pPr marL="0" marR="0">
                        <a:lnSpc>
                          <a:spcPct val="115000"/>
                        </a:lnSpc>
                        <a:spcBef>
                          <a:spcPts val="0"/>
                        </a:spcBef>
                        <a:spcAft>
                          <a:spcPts val="0"/>
                        </a:spcAft>
                      </a:pPr>
                      <a:r>
                        <a:rPr lang="en-IN" sz="2400" dirty="0">
                          <a:effectLst/>
                        </a:rPr>
                        <a:t>2</a:t>
                      </a:r>
                      <a:r>
                        <a:rPr lang="en-IN" sz="2400" baseline="30000" dirty="0">
                          <a:effectLst/>
                        </a:rPr>
                        <a:t>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dirty="0">
                          <a:effectLst/>
                        </a:rPr>
                        <a:t>3</a:t>
                      </a:r>
                      <a:r>
                        <a:rPr lang="en-IN" sz="2400" baseline="30000" dirty="0">
                          <a:effectLst/>
                        </a:rPr>
                        <a:t>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a:effectLst/>
                        </a:rPr>
                        <a:t>5</a:t>
                      </a:r>
                      <a:r>
                        <a:rPr lang="en-IN" sz="2400" baseline="30000">
                          <a:effectLst/>
                        </a:rPr>
                        <a:t>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20144024"/>
                  </a:ext>
                </a:extLst>
              </a:tr>
              <a:tr h="293111">
                <a:tc>
                  <a:txBody>
                    <a:bodyPr/>
                    <a:lstStyle/>
                    <a:p>
                      <a:pPr marL="0" marR="0">
                        <a:lnSpc>
                          <a:spcPct val="115000"/>
                        </a:lnSpc>
                        <a:spcBef>
                          <a:spcPts val="0"/>
                        </a:spcBef>
                        <a:spcAft>
                          <a:spcPts val="0"/>
                        </a:spcAft>
                      </a:pPr>
                      <a:r>
                        <a:rPr lang="en-IN" sz="2400" dirty="0">
                          <a:effectLst/>
                        </a:rPr>
                        <a:t>2</a:t>
                      </a:r>
                      <a:r>
                        <a:rPr lang="en-IN" sz="2400" baseline="30000" dirty="0">
                          <a:effectLst/>
                        </a:rPr>
                        <a:t>1</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a:effectLst/>
                        </a:rPr>
                        <a:t>3</a:t>
                      </a:r>
                      <a:r>
                        <a:rPr lang="en-IN" sz="2400" baseline="30000">
                          <a:effectLst/>
                        </a:rPr>
                        <a:t>1</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a:effectLst/>
                        </a:rPr>
                        <a:t>5</a:t>
                      </a:r>
                      <a:r>
                        <a:rPr lang="en-IN" sz="2400" baseline="30000">
                          <a:effectLst/>
                        </a:rPr>
                        <a:t>1</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2696182"/>
                  </a:ext>
                </a:extLst>
              </a:tr>
              <a:tr h="293111">
                <a:tc>
                  <a:txBody>
                    <a:bodyPr/>
                    <a:lstStyle/>
                    <a:p>
                      <a:pPr marL="0" marR="0">
                        <a:lnSpc>
                          <a:spcPct val="115000"/>
                        </a:lnSpc>
                        <a:spcBef>
                          <a:spcPts val="0"/>
                        </a:spcBef>
                        <a:spcAft>
                          <a:spcPts val="0"/>
                        </a:spcAft>
                      </a:pPr>
                      <a:r>
                        <a:rPr lang="en-IN" sz="2400" dirty="0">
                          <a:effectLst/>
                        </a:rPr>
                        <a:t>2</a:t>
                      </a:r>
                      <a:r>
                        <a:rPr lang="en-IN" sz="2400" baseline="30000" dirty="0">
                          <a:effectLst/>
                        </a:rPr>
                        <a:t>2</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400">
                          <a:effectLst/>
                        </a:rPr>
                        <a:t>3</a:t>
                      </a:r>
                      <a:r>
                        <a:rPr lang="en-IN" sz="2400" baseline="30000">
                          <a:effectLst/>
                        </a:rPr>
                        <a:t>2</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400">
                          <a:effectLst/>
                        </a:rPr>
                        <a:t> </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397127070"/>
                  </a:ext>
                </a:extLst>
              </a:tr>
              <a:tr h="293111">
                <a:tc>
                  <a:txBody>
                    <a:bodyPr/>
                    <a:lstStyle/>
                    <a:p>
                      <a:pPr marL="0" marR="0">
                        <a:lnSpc>
                          <a:spcPct val="115000"/>
                        </a:lnSpc>
                        <a:spcBef>
                          <a:spcPts val="0"/>
                        </a:spcBef>
                        <a:spcAft>
                          <a:spcPts val="0"/>
                        </a:spcAft>
                      </a:pPr>
                      <a:r>
                        <a:rPr lang="en-IN" sz="2400" dirty="0">
                          <a:effectLst/>
                        </a:rPr>
                        <a:t>2</a:t>
                      </a:r>
                      <a:r>
                        <a:rPr lang="en-IN" sz="2400" baseline="30000" dirty="0">
                          <a:effectLst/>
                        </a:rPr>
                        <a:t>3</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1000"/>
                        </a:spcAft>
                      </a:pPr>
                      <a:r>
                        <a:rPr lang="en-US" sz="2400">
                          <a:effectLst/>
                        </a:rPr>
                        <a:t> </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299359268"/>
                  </a:ext>
                </a:extLst>
              </a:tr>
              <a:tr h="293111">
                <a:tc>
                  <a:txBody>
                    <a:bodyPr/>
                    <a:lstStyle/>
                    <a:p>
                      <a:pPr marL="0" marR="0">
                        <a:lnSpc>
                          <a:spcPct val="115000"/>
                        </a:lnSpc>
                        <a:spcBef>
                          <a:spcPts val="0"/>
                        </a:spcBef>
                        <a:spcAft>
                          <a:spcPts val="0"/>
                        </a:spcAft>
                      </a:pPr>
                      <a:r>
                        <a:rPr lang="en-IN" sz="2400" dirty="0">
                          <a:effectLst/>
                        </a:rPr>
                        <a:t>2</a:t>
                      </a:r>
                      <a:r>
                        <a:rPr lang="en-IN" sz="2400" baseline="30000" dirty="0">
                          <a:effectLst/>
                        </a:rPr>
                        <a:t>4</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1000"/>
                        </a:spcAft>
                      </a:pPr>
                      <a:r>
                        <a:rPr lang="en-US" sz="2400" dirty="0">
                          <a:effectLst/>
                        </a:rPr>
                        <a:t>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3273551892"/>
                  </a:ext>
                </a:extLst>
              </a:tr>
            </a:tbl>
          </a:graphicData>
        </a:graphic>
      </p:graphicFrame>
      <p:sp>
        <p:nvSpPr>
          <p:cNvPr id="6" name="TextBox 5"/>
          <p:cNvSpPr txBox="1"/>
          <p:nvPr/>
        </p:nvSpPr>
        <p:spPr>
          <a:xfrm>
            <a:off x="6761018" y="3418464"/>
            <a:ext cx="5070764" cy="2215991"/>
          </a:xfrm>
          <a:prstGeom prst="rect">
            <a:avLst/>
          </a:prstGeom>
          <a:noFill/>
        </p:spPr>
        <p:txBody>
          <a:bodyPr wrap="square" rtlCol="0">
            <a:spAutoFit/>
          </a:bodyPr>
          <a:lstStyle/>
          <a:p>
            <a:r>
              <a:rPr lang="en-IN" dirty="0"/>
              <a:t>(a) </a:t>
            </a:r>
            <a:r>
              <a:rPr lang="en-IN" sz="2000" dirty="0"/>
              <a:t>For a factor to be divisible by 10, minimum power of 2 to be used = 1, and minimum power of 5 is to be used = 1.</a:t>
            </a:r>
            <a:endParaRPr lang="en-US" sz="2000" dirty="0"/>
          </a:p>
          <a:p>
            <a:r>
              <a:rPr lang="en-IN" sz="2000" dirty="0"/>
              <a:t>Hence all the factors of 720 that are divisible by 10 will be of the format = 2</a:t>
            </a:r>
            <a:r>
              <a:rPr lang="en-IN" sz="2000" baseline="30000" dirty="0"/>
              <a:t>1-4</a:t>
            </a:r>
            <a:r>
              <a:rPr lang="en-IN" sz="2000" dirty="0"/>
              <a:t> × 3</a:t>
            </a:r>
            <a:r>
              <a:rPr lang="en-IN" sz="2000" baseline="30000" dirty="0"/>
              <a:t>0-2</a:t>
            </a:r>
            <a:r>
              <a:rPr lang="en-IN" sz="2000" dirty="0"/>
              <a:t> × 5</a:t>
            </a:r>
            <a:r>
              <a:rPr lang="en-IN" sz="2000" baseline="30000" dirty="0"/>
              <a:t>1</a:t>
            </a:r>
            <a:r>
              <a:rPr lang="en-IN" sz="2000" dirty="0"/>
              <a:t>. Hence number of factors = 4 × 3 × 1 = 12</a:t>
            </a:r>
            <a:endParaRPr lang="en-US" sz="2000" dirty="0"/>
          </a:p>
          <a:p>
            <a:endParaRPr lang="en-US" dirty="0"/>
          </a:p>
        </p:txBody>
      </p:sp>
      <p:sp>
        <p:nvSpPr>
          <p:cNvPr id="7" name="TextBox 6"/>
          <p:cNvSpPr txBox="1"/>
          <p:nvPr/>
        </p:nvSpPr>
        <p:spPr>
          <a:xfrm>
            <a:off x="6414655" y="5499244"/>
            <a:ext cx="5763490" cy="1477328"/>
          </a:xfrm>
          <a:prstGeom prst="rect">
            <a:avLst/>
          </a:prstGeom>
          <a:noFill/>
        </p:spPr>
        <p:txBody>
          <a:bodyPr wrap="square" rtlCol="0">
            <a:spAutoFit/>
          </a:bodyPr>
          <a:lstStyle/>
          <a:p>
            <a:r>
              <a:rPr lang="en-IN" dirty="0" smtClean="0"/>
              <a:t>(b) Factors </a:t>
            </a:r>
            <a:r>
              <a:rPr lang="en-IN" dirty="0"/>
              <a:t>that are divisible by 20 will be of the format 2</a:t>
            </a:r>
            <a:r>
              <a:rPr lang="en-IN" baseline="30000" dirty="0"/>
              <a:t>2-4</a:t>
            </a:r>
            <a:r>
              <a:rPr lang="en-IN" dirty="0"/>
              <a:t> × 3</a:t>
            </a:r>
            <a:r>
              <a:rPr lang="en-IN" baseline="30000" dirty="0"/>
              <a:t>0-2</a:t>
            </a:r>
            <a:r>
              <a:rPr lang="en-IN" dirty="0"/>
              <a:t> × 5</a:t>
            </a:r>
            <a:r>
              <a:rPr lang="en-IN" baseline="30000" dirty="0"/>
              <a:t>1</a:t>
            </a:r>
            <a:r>
              <a:rPr lang="en-IN" dirty="0"/>
              <a:t> = 3 × 3 × 1 = </a:t>
            </a:r>
            <a:r>
              <a:rPr lang="en-IN" dirty="0" smtClean="0"/>
              <a:t>9. </a:t>
            </a:r>
            <a:endParaRPr lang="en-US" dirty="0"/>
          </a:p>
          <a:p>
            <a:r>
              <a:rPr lang="en-IN" dirty="0"/>
              <a:t>Hence factors divisible by 10 but not divisible by 20 = 12 – 9 = 3</a:t>
            </a:r>
            <a:endParaRPr lang="en-US" dirty="0"/>
          </a:p>
          <a:p>
            <a:endParaRPr lang="en-US" dirty="0"/>
          </a:p>
        </p:txBody>
      </p:sp>
    </p:spTree>
    <p:extLst>
      <p:ext uri="{BB962C8B-B14F-4D97-AF65-F5344CB8AC3E}">
        <p14:creationId xmlns:p14="http://schemas.microsoft.com/office/powerpoint/2010/main" val="160151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IN" dirty="0" smtClean="0"/>
              <a:t>How many factors of N = 720 are divisible by (a) 10, (b) divisible by 10 but not divisible by 20, (c) divisible by 20 but not divisible by 10?</a:t>
            </a:r>
            <a:endParaRPr lang="en-US" dirty="0" smtClean="0"/>
          </a:p>
          <a:p>
            <a:r>
              <a:rPr lang="en-IN" dirty="0" smtClean="0"/>
              <a:t>720 = 2</a:t>
            </a:r>
            <a:r>
              <a:rPr lang="en-IN" baseline="30000" dirty="0" smtClean="0"/>
              <a:t>4</a:t>
            </a:r>
            <a:r>
              <a:rPr lang="en-IN" dirty="0" smtClean="0"/>
              <a:t> × 3</a:t>
            </a:r>
            <a:r>
              <a:rPr lang="en-IN" baseline="30000" dirty="0" smtClean="0"/>
              <a:t>2</a:t>
            </a:r>
            <a:r>
              <a:rPr lang="en-IN" dirty="0" smtClean="0"/>
              <a:t> × 5</a:t>
            </a:r>
            <a:r>
              <a:rPr lang="en-IN" baseline="30000" dirty="0" smtClean="0"/>
              <a:t>1</a:t>
            </a:r>
            <a:endParaRPr lang="en-US" dirty="0" smtClean="0"/>
          </a:p>
          <a:p>
            <a:r>
              <a:rPr lang="en-IN" dirty="0" smtClean="0"/>
              <a:t>For </a:t>
            </a:r>
            <a:r>
              <a:rPr lang="en-IN" dirty="0"/>
              <a:t>factor to be divisible by 10:</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81587920"/>
              </p:ext>
            </p:extLst>
          </p:nvPr>
        </p:nvGraphicFramePr>
        <p:xfrm>
          <a:off x="972647" y="3797000"/>
          <a:ext cx="5868670" cy="2189734"/>
        </p:xfrm>
        <a:graphic>
          <a:graphicData uri="http://schemas.openxmlformats.org/drawingml/2006/table">
            <a:tbl>
              <a:tblPr firstRow="1" firstCol="1" bandRow="1">
                <a:tableStyleId>{5C22544A-7EE6-4342-B048-85BDC9FD1C3A}</a:tableStyleId>
              </a:tblPr>
              <a:tblGrid>
                <a:gridCol w="2490989">
                  <a:extLst>
                    <a:ext uri="{9D8B030D-6E8A-4147-A177-3AD203B41FA5}">
                      <a16:colId xmlns:a16="http://schemas.microsoft.com/office/drawing/2014/main" val="1077976627"/>
                    </a:ext>
                  </a:extLst>
                </a:gridCol>
                <a:gridCol w="789709">
                  <a:extLst>
                    <a:ext uri="{9D8B030D-6E8A-4147-A177-3AD203B41FA5}">
                      <a16:colId xmlns:a16="http://schemas.microsoft.com/office/drawing/2014/main" val="2065572235"/>
                    </a:ext>
                  </a:extLst>
                </a:gridCol>
                <a:gridCol w="2587972">
                  <a:extLst>
                    <a:ext uri="{9D8B030D-6E8A-4147-A177-3AD203B41FA5}">
                      <a16:colId xmlns:a16="http://schemas.microsoft.com/office/drawing/2014/main" val="4094648243"/>
                    </a:ext>
                  </a:extLst>
                </a:gridCol>
              </a:tblGrid>
              <a:tr h="0">
                <a:tc>
                  <a:txBody>
                    <a:bodyPr/>
                    <a:lstStyle/>
                    <a:p>
                      <a:pPr marL="0" marR="0">
                        <a:lnSpc>
                          <a:spcPct val="115000"/>
                        </a:lnSpc>
                        <a:spcBef>
                          <a:spcPts val="0"/>
                        </a:spcBef>
                        <a:spcAft>
                          <a:spcPts val="0"/>
                        </a:spcAft>
                      </a:pPr>
                      <a:r>
                        <a:rPr lang="en-IN" sz="1800" dirty="0">
                          <a:effectLst/>
                        </a:rPr>
                        <a:t>Powers of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a:effectLst/>
                        </a:rPr>
                        <a:t>Powers of 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dirty="0">
                          <a:effectLst/>
                        </a:rPr>
                        <a:t>Powers of 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2694955"/>
                  </a:ext>
                </a:extLst>
              </a:tr>
              <a:tr h="0">
                <a:tc>
                  <a:txBody>
                    <a:bodyPr/>
                    <a:lstStyle/>
                    <a:p>
                      <a:pPr marL="0" marR="0">
                        <a:lnSpc>
                          <a:spcPct val="115000"/>
                        </a:lnSpc>
                        <a:spcBef>
                          <a:spcPts val="0"/>
                        </a:spcBef>
                        <a:spcAft>
                          <a:spcPts val="0"/>
                        </a:spcAft>
                      </a:pPr>
                      <a:r>
                        <a:rPr lang="en-IN" sz="1800" b="0" dirty="0">
                          <a:solidFill>
                            <a:srgbClr val="FF0000"/>
                          </a:solidFill>
                          <a:effectLst/>
                        </a:rPr>
                        <a:t>2</a:t>
                      </a:r>
                      <a:r>
                        <a:rPr lang="en-IN" sz="1800" b="0" baseline="30000" dirty="0">
                          <a:solidFill>
                            <a:srgbClr val="FF0000"/>
                          </a:solidFill>
                          <a:effectLst/>
                        </a:rPr>
                        <a:t>0</a:t>
                      </a:r>
                      <a:r>
                        <a:rPr lang="en-IN" sz="1800" b="0" dirty="0">
                          <a:solidFill>
                            <a:srgbClr val="FF0000"/>
                          </a:solidFill>
                          <a:effectLst/>
                        </a:rPr>
                        <a:t> – Should not be taken</a:t>
                      </a:r>
                      <a:endParaRPr lang="en-US" sz="1800" b="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dirty="0">
                          <a:effectLst/>
                        </a:rPr>
                        <a:t>3</a:t>
                      </a:r>
                      <a:r>
                        <a:rPr lang="en-IN" sz="1800" baseline="30000" dirty="0">
                          <a:effectLst/>
                        </a:rPr>
                        <a:t>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dirty="0">
                          <a:solidFill>
                            <a:srgbClr val="FF0000"/>
                          </a:solidFill>
                          <a:effectLst/>
                        </a:rPr>
                        <a:t>5</a:t>
                      </a:r>
                      <a:r>
                        <a:rPr lang="en-IN" sz="1800" baseline="30000" dirty="0">
                          <a:solidFill>
                            <a:srgbClr val="FF0000"/>
                          </a:solidFill>
                          <a:effectLst/>
                        </a:rPr>
                        <a:t>0</a:t>
                      </a:r>
                      <a:r>
                        <a:rPr lang="en-IN" sz="1800" dirty="0">
                          <a:solidFill>
                            <a:srgbClr val="FF0000"/>
                          </a:solidFill>
                          <a:effectLst/>
                        </a:rPr>
                        <a:t> - Should not be taken</a:t>
                      </a:r>
                      <a:endParaRPr lang="en-US"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9781507"/>
                  </a:ext>
                </a:extLst>
              </a:tr>
              <a:tr h="176498">
                <a:tc>
                  <a:txBody>
                    <a:bodyPr/>
                    <a:lstStyle/>
                    <a:p>
                      <a:pPr marL="0" marR="0">
                        <a:lnSpc>
                          <a:spcPct val="115000"/>
                        </a:lnSpc>
                        <a:spcBef>
                          <a:spcPts val="0"/>
                        </a:spcBef>
                        <a:spcAft>
                          <a:spcPts val="0"/>
                        </a:spcAft>
                      </a:pPr>
                      <a:r>
                        <a:rPr lang="en-IN" sz="1800" dirty="0">
                          <a:effectLst/>
                        </a:rPr>
                        <a:t>2</a:t>
                      </a:r>
                      <a:r>
                        <a:rPr lang="en-IN" sz="1800" baseline="30000" dirty="0">
                          <a:effectLst/>
                        </a:rPr>
                        <a:t>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a:effectLst/>
                        </a:rPr>
                        <a:t>3</a:t>
                      </a:r>
                      <a:r>
                        <a:rPr lang="en-IN" sz="1800" baseline="30000">
                          <a:effectLst/>
                        </a:rPr>
                        <a:t>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dirty="0">
                          <a:effectLst/>
                        </a:rPr>
                        <a:t>5</a:t>
                      </a:r>
                      <a:r>
                        <a:rPr lang="en-IN" sz="1800" baseline="30000" dirty="0">
                          <a:effectLst/>
                        </a:rPr>
                        <a:t>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9716351"/>
                  </a:ext>
                </a:extLst>
              </a:tr>
              <a:tr h="0">
                <a:tc>
                  <a:txBody>
                    <a:bodyPr/>
                    <a:lstStyle/>
                    <a:p>
                      <a:pPr marL="0" marR="0">
                        <a:lnSpc>
                          <a:spcPct val="115000"/>
                        </a:lnSpc>
                        <a:spcBef>
                          <a:spcPts val="0"/>
                        </a:spcBef>
                        <a:spcAft>
                          <a:spcPts val="0"/>
                        </a:spcAft>
                      </a:pPr>
                      <a:r>
                        <a:rPr lang="en-IN" sz="1800" dirty="0">
                          <a:effectLst/>
                        </a:rPr>
                        <a:t>2</a:t>
                      </a:r>
                      <a:r>
                        <a:rPr lang="en-IN" sz="1800" baseline="30000" dirty="0">
                          <a:effectLst/>
                        </a:rPr>
                        <a:t>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a:effectLst/>
                        </a:rPr>
                        <a:t>3</a:t>
                      </a:r>
                      <a:r>
                        <a:rPr lang="en-IN" sz="1800" baseline="30000">
                          <a:effectLst/>
                        </a:rPr>
                        <a:t>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358427771"/>
                  </a:ext>
                </a:extLst>
              </a:tr>
              <a:tr h="0">
                <a:tc>
                  <a:txBody>
                    <a:bodyPr/>
                    <a:lstStyle/>
                    <a:p>
                      <a:pPr marL="0" marR="0">
                        <a:lnSpc>
                          <a:spcPct val="115000"/>
                        </a:lnSpc>
                        <a:spcBef>
                          <a:spcPts val="0"/>
                        </a:spcBef>
                        <a:spcAft>
                          <a:spcPts val="0"/>
                        </a:spcAft>
                      </a:pPr>
                      <a:r>
                        <a:rPr lang="en-IN" sz="1800" dirty="0">
                          <a:effectLst/>
                        </a:rPr>
                        <a:t>2</a:t>
                      </a:r>
                      <a:r>
                        <a:rPr lang="en-IN" sz="1800" baseline="30000" dirty="0">
                          <a:effectLst/>
                        </a:rPr>
                        <a:t>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100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332986562"/>
                  </a:ext>
                </a:extLst>
              </a:tr>
              <a:tr h="0">
                <a:tc>
                  <a:txBody>
                    <a:bodyPr/>
                    <a:lstStyle/>
                    <a:p>
                      <a:pPr marL="0" marR="0">
                        <a:lnSpc>
                          <a:spcPct val="115000"/>
                        </a:lnSpc>
                        <a:spcBef>
                          <a:spcPts val="0"/>
                        </a:spcBef>
                        <a:spcAft>
                          <a:spcPts val="0"/>
                        </a:spcAft>
                      </a:pPr>
                      <a:r>
                        <a:rPr lang="en-IN" sz="1800" dirty="0">
                          <a:effectLst/>
                        </a:rPr>
                        <a:t>2</a:t>
                      </a:r>
                      <a:r>
                        <a:rPr lang="en-IN" sz="1800" baseline="30000" dirty="0">
                          <a:effectLst/>
                        </a:rPr>
                        <a:t>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100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1742461442"/>
                  </a:ext>
                </a:extLst>
              </a:tr>
            </a:tbl>
          </a:graphicData>
        </a:graphic>
      </p:graphicFrame>
      <p:sp>
        <p:nvSpPr>
          <p:cNvPr id="7" name="TextBox 6"/>
          <p:cNvSpPr txBox="1"/>
          <p:nvPr/>
        </p:nvSpPr>
        <p:spPr>
          <a:xfrm>
            <a:off x="6975764" y="2902702"/>
            <a:ext cx="4682837" cy="461665"/>
          </a:xfrm>
          <a:prstGeom prst="rect">
            <a:avLst/>
          </a:prstGeom>
          <a:noFill/>
        </p:spPr>
        <p:txBody>
          <a:bodyPr wrap="square" rtlCol="0">
            <a:spAutoFit/>
          </a:bodyPr>
          <a:lstStyle/>
          <a:p>
            <a:r>
              <a:rPr lang="en-IN" sz="2400" dirty="0"/>
              <a:t>For factor to be not divisible by 20 </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1353500775"/>
              </p:ext>
            </p:extLst>
          </p:nvPr>
        </p:nvGraphicFramePr>
        <p:xfrm>
          <a:off x="6975764" y="3370153"/>
          <a:ext cx="4274126" cy="3043428"/>
        </p:xfrm>
        <a:graphic>
          <a:graphicData uri="http://schemas.openxmlformats.org/drawingml/2006/table">
            <a:tbl>
              <a:tblPr firstRow="1" firstCol="1" bandRow="1">
                <a:tableStyleId>{5C22544A-7EE6-4342-B048-85BDC9FD1C3A}</a:tableStyleId>
              </a:tblPr>
              <a:tblGrid>
                <a:gridCol w="1424400">
                  <a:extLst>
                    <a:ext uri="{9D8B030D-6E8A-4147-A177-3AD203B41FA5}">
                      <a16:colId xmlns:a16="http://schemas.microsoft.com/office/drawing/2014/main" val="2966797428"/>
                    </a:ext>
                  </a:extLst>
                </a:gridCol>
                <a:gridCol w="1424863">
                  <a:extLst>
                    <a:ext uri="{9D8B030D-6E8A-4147-A177-3AD203B41FA5}">
                      <a16:colId xmlns:a16="http://schemas.microsoft.com/office/drawing/2014/main" val="2439967051"/>
                    </a:ext>
                  </a:extLst>
                </a:gridCol>
                <a:gridCol w="1424863">
                  <a:extLst>
                    <a:ext uri="{9D8B030D-6E8A-4147-A177-3AD203B41FA5}">
                      <a16:colId xmlns:a16="http://schemas.microsoft.com/office/drawing/2014/main" val="1822416867"/>
                    </a:ext>
                  </a:extLst>
                </a:gridCol>
              </a:tblGrid>
              <a:tr h="202950">
                <a:tc>
                  <a:txBody>
                    <a:bodyPr/>
                    <a:lstStyle/>
                    <a:p>
                      <a:pPr marL="0" marR="0">
                        <a:lnSpc>
                          <a:spcPct val="115000"/>
                        </a:lnSpc>
                        <a:spcBef>
                          <a:spcPts val="0"/>
                        </a:spcBef>
                        <a:spcAft>
                          <a:spcPts val="0"/>
                        </a:spcAft>
                      </a:pPr>
                      <a:r>
                        <a:rPr lang="en-IN" sz="1800" dirty="0">
                          <a:effectLst/>
                        </a:rPr>
                        <a:t>Powers of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a:effectLst/>
                        </a:rPr>
                        <a:t>Powers of 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dirty="0">
                          <a:effectLst/>
                        </a:rPr>
                        <a:t>Powers of 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82592600"/>
                  </a:ext>
                </a:extLst>
              </a:tr>
              <a:tr h="405901">
                <a:tc>
                  <a:txBody>
                    <a:bodyPr/>
                    <a:lstStyle/>
                    <a:p>
                      <a:pPr marL="0" marR="0">
                        <a:lnSpc>
                          <a:spcPct val="115000"/>
                        </a:lnSpc>
                        <a:spcBef>
                          <a:spcPts val="0"/>
                        </a:spcBef>
                        <a:spcAft>
                          <a:spcPts val="0"/>
                        </a:spcAft>
                      </a:pPr>
                      <a:r>
                        <a:rPr lang="en-IN" sz="1800" dirty="0">
                          <a:effectLst/>
                        </a:rPr>
                        <a:t>2</a:t>
                      </a:r>
                      <a:r>
                        <a:rPr lang="en-IN" sz="1800" baseline="30000" dirty="0">
                          <a:effectLst/>
                        </a:rPr>
                        <a:t>0</a:t>
                      </a:r>
                      <a:r>
                        <a:rPr lang="en-IN" sz="1800" dirty="0">
                          <a:effectLst/>
                        </a:rPr>
                        <a:t> – Should not be taken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dirty="0">
                          <a:effectLst/>
                        </a:rPr>
                        <a:t>3</a:t>
                      </a:r>
                      <a:r>
                        <a:rPr lang="en-IN" sz="1800" baseline="30000" dirty="0">
                          <a:effectLst/>
                        </a:rPr>
                        <a:t>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dirty="0">
                          <a:effectLst/>
                        </a:rPr>
                        <a:t>5</a:t>
                      </a:r>
                      <a:r>
                        <a:rPr lang="en-IN" sz="1800" baseline="30000" dirty="0">
                          <a:effectLst/>
                        </a:rPr>
                        <a:t>0</a:t>
                      </a:r>
                      <a:r>
                        <a:rPr lang="en-IN" sz="1800" dirty="0">
                          <a:effectLst/>
                        </a:rPr>
                        <a:t> - Should not be taken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7520387"/>
                  </a:ext>
                </a:extLst>
              </a:tr>
              <a:tr h="202950">
                <a:tc>
                  <a:txBody>
                    <a:bodyPr/>
                    <a:lstStyle/>
                    <a:p>
                      <a:pPr marL="0" marR="0">
                        <a:lnSpc>
                          <a:spcPct val="115000"/>
                        </a:lnSpc>
                        <a:spcBef>
                          <a:spcPts val="0"/>
                        </a:spcBef>
                        <a:spcAft>
                          <a:spcPts val="0"/>
                        </a:spcAft>
                      </a:pPr>
                      <a:r>
                        <a:rPr lang="en-IN" sz="1800" dirty="0">
                          <a:solidFill>
                            <a:srgbClr val="FFFF00"/>
                          </a:solidFill>
                          <a:effectLst/>
                        </a:rPr>
                        <a:t>2</a:t>
                      </a:r>
                      <a:r>
                        <a:rPr lang="en-IN" sz="1800" baseline="30000" dirty="0">
                          <a:solidFill>
                            <a:srgbClr val="FFFF00"/>
                          </a:solidFill>
                          <a:effectLst/>
                        </a:rPr>
                        <a:t>1</a:t>
                      </a:r>
                      <a:endParaRPr lang="en-US"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a:effectLst/>
                        </a:rPr>
                        <a:t>3</a:t>
                      </a:r>
                      <a:r>
                        <a:rPr lang="en-IN" sz="1800" baseline="30000">
                          <a:effectLst/>
                        </a:rPr>
                        <a:t>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dirty="0">
                          <a:effectLst/>
                        </a:rPr>
                        <a:t>5</a:t>
                      </a:r>
                      <a:r>
                        <a:rPr lang="en-IN" sz="1800" baseline="30000" dirty="0">
                          <a:effectLst/>
                        </a:rPr>
                        <a:t>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7688235"/>
                  </a:ext>
                </a:extLst>
              </a:tr>
              <a:tr h="405901">
                <a:tc>
                  <a:txBody>
                    <a:bodyPr/>
                    <a:lstStyle/>
                    <a:p>
                      <a:pPr marL="0" marR="0">
                        <a:lnSpc>
                          <a:spcPct val="115000"/>
                        </a:lnSpc>
                        <a:spcBef>
                          <a:spcPts val="0"/>
                        </a:spcBef>
                        <a:spcAft>
                          <a:spcPts val="0"/>
                        </a:spcAft>
                      </a:pPr>
                      <a:r>
                        <a:rPr lang="en-IN" sz="1800" dirty="0">
                          <a:effectLst/>
                        </a:rPr>
                        <a:t>2</a:t>
                      </a:r>
                      <a:r>
                        <a:rPr lang="en-IN" sz="1800" baseline="30000" dirty="0">
                          <a:effectLst/>
                        </a:rPr>
                        <a:t>2</a:t>
                      </a:r>
                      <a:r>
                        <a:rPr lang="en-IN" sz="1800" dirty="0">
                          <a:effectLst/>
                        </a:rPr>
                        <a:t>– Should not be taken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a:effectLst/>
                        </a:rPr>
                        <a:t>3</a:t>
                      </a:r>
                      <a:r>
                        <a:rPr lang="en-IN" sz="1800" baseline="30000">
                          <a:effectLst/>
                        </a:rPr>
                        <a:t>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922003203"/>
                  </a:ext>
                </a:extLst>
              </a:tr>
              <a:tr h="405901">
                <a:tc>
                  <a:txBody>
                    <a:bodyPr/>
                    <a:lstStyle/>
                    <a:p>
                      <a:pPr marL="0" marR="0">
                        <a:lnSpc>
                          <a:spcPct val="115000"/>
                        </a:lnSpc>
                        <a:spcBef>
                          <a:spcPts val="0"/>
                        </a:spcBef>
                        <a:spcAft>
                          <a:spcPts val="0"/>
                        </a:spcAft>
                      </a:pPr>
                      <a:r>
                        <a:rPr lang="en-IN" sz="1800" dirty="0">
                          <a:effectLst/>
                        </a:rPr>
                        <a:t>2</a:t>
                      </a:r>
                      <a:r>
                        <a:rPr lang="en-IN" sz="1800" baseline="30000" dirty="0">
                          <a:effectLst/>
                        </a:rPr>
                        <a:t>3</a:t>
                      </a:r>
                      <a:r>
                        <a:rPr lang="en-IN" sz="1800" dirty="0">
                          <a:effectLst/>
                        </a:rPr>
                        <a:t>– Should not be taken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100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2580523551"/>
                  </a:ext>
                </a:extLst>
              </a:tr>
              <a:tr h="405901">
                <a:tc>
                  <a:txBody>
                    <a:bodyPr/>
                    <a:lstStyle/>
                    <a:p>
                      <a:pPr marL="0" marR="0">
                        <a:lnSpc>
                          <a:spcPct val="115000"/>
                        </a:lnSpc>
                        <a:spcBef>
                          <a:spcPts val="0"/>
                        </a:spcBef>
                        <a:spcAft>
                          <a:spcPts val="0"/>
                        </a:spcAft>
                      </a:pPr>
                      <a:r>
                        <a:rPr lang="en-IN" sz="1800" dirty="0">
                          <a:effectLst/>
                        </a:rPr>
                        <a:t>2</a:t>
                      </a:r>
                      <a:r>
                        <a:rPr lang="en-IN" sz="1800" baseline="30000" dirty="0">
                          <a:effectLst/>
                        </a:rPr>
                        <a:t>4</a:t>
                      </a:r>
                      <a:r>
                        <a:rPr lang="en-IN" sz="1800" dirty="0">
                          <a:effectLst/>
                        </a:rPr>
                        <a:t>– Should not be taken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100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536538783"/>
                  </a:ext>
                </a:extLst>
              </a:tr>
            </a:tbl>
          </a:graphicData>
        </a:graphic>
      </p:graphicFrame>
      <p:sp>
        <p:nvSpPr>
          <p:cNvPr id="9" name="TextBox 8"/>
          <p:cNvSpPr txBox="1"/>
          <p:nvPr/>
        </p:nvSpPr>
        <p:spPr>
          <a:xfrm>
            <a:off x="838200" y="6330710"/>
            <a:ext cx="10381153" cy="923330"/>
          </a:xfrm>
          <a:prstGeom prst="rect">
            <a:avLst/>
          </a:prstGeom>
          <a:noFill/>
        </p:spPr>
        <p:txBody>
          <a:bodyPr wrap="square" rtlCol="0">
            <a:spAutoFit/>
          </a:bodyPr>
          <a:lstStyle/>
          <a:p>
            <a:r>
              <a:rPr lang="en-IN" dirty="0"/>
              <a:t>Total different powers of 2 = 1, Total different powers of 3 = 3, Total different powers of 5 = 1.</a:t>
            </a:r>
            <a:endParaRPr lang="en-US" dirty="0"/>
          </a:p>
          <a:p>
            <a:r>
              <a:rPr lang="en-IN" dirty="0"/>
              <a:t>So number of factors divisible by 10 but not divisible by 20 = 1 × 3 × 1 = 3</a:t>
            </a:r>
            <a:endParaRPr lang="en-US" dirty="0"/>
          </a:p>
          <a:p>
            <a:endParaRPr lang="en-US" dirty="0"/>
          </a:p>
        </p:txBody>
      </p:sp>
    </p:spTree>
    <p:extLst>
      <p:ext uri="{BB962C8B-B14F-4D97-AF65-F5344CB8AC3E}">
        <p14:creationId xmlns:p14="http://schemas.microsoft.com/office/powerpoint/2010/main" val="807808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838200" y="1825625"/>
            <a:ext cx="10515600" cy="959139"/>
          </a:xfrm>
        </p:spPr>
        <p:txBody>
          <a:bodyPr/>
          <a:lstStyle/>
          <a:p>
            <a:r>
              <a:rPr lang="en-US" dirty="0" smtClean="0"/>
              <a:t>Q7. </a:t>
            </a:r>
            <a:r>
              <a:rPr lang="en-IN" dirty="0"/>
              <a:t>N = 2</a:t>
            </a:r>
            <a:r>
              <a:rPr lang="en-IN" baseline="30000" dirty="0"/>
              <a:t>7</a:t>
            </a:r>
            <a:r>
              <a:rPr lang="en-IN" dirty="0"/>
              <a:t> </a:t>
            </a:r>
            <a:r>
              <a:rPr lang="en-IN" dirty="0">
                <a:sym typeface="Symbol" panose="05050102010706020507" pitchFamily="18" charset="2"/>
              </a:rPr>
              <a:t></a:t>
            </a:r>
            <a:r>
              <a:rPr lang="en-IN" dirty="0"/>
              <a:t> 3</a:t>
            </a:r>
            <a:r>
              <a:rPr lang="en-IN" baseline="30000" dirty="0"/>
              <a:t>5</a:t>
            </a:r>
            <a:r>
              <a:rPr lang="en-IN" dirty="0"/>
              <a:t> </a:t>
            </a:r>
            <a:r>
              <a:rPr lang="en-IN" dirty="0">
                <a:sym typeface="Symbol" panose="05050102010706020507" pitchFamily="18" charset="2"/>
              </a:rPr>
              <a:t></a:t>
            </a:r>
            <a:r>
              <a:rPr lang="en-IN" dirty="0"/>
              <a:t>5</a:t>
            </a:r>
            <a:r>
              <a:rPr lang="en-IN" baseline="30000" dirty="0"/>
              <a:t>6</a:t>
            </a:r>
            <a:r>
              <a:rPr lang="en-IN" dirty="0"/>
              <a:t> </a:t>
            </a:r>
            <a:r>
              <a:rPr lang="en-IN" dirty="0">
                <a:sym typeface="Symbol" panose="05050102010706020507" pitchFamily="18" charset="2"/>
              </a:rPr>
              <a:t></a:t>
            </a:r>
            <a:r>
              <a:rPr lang="en-IN" dirty="0"/>
              <a:t> 7</a:t>
            </a:r>
            <a:r>
              <a:rPr lang="en-IN" baseline="30000" dirty="0"/>
              <a:t>8</a:t>
            </a:r>
            <a:r>
              <a:rPr lang="en-IN" dirty="0"/>
              <a:t>. How many factors of N are divisible by 50 but not by 100?</a:t>
            </a:r>
            <a:endParaRPr lang="en-US" dirty="0"/>
          </a:p>
          <a:p>
            <a:endParaRPr lang="en-US" dirty="0"/>
          </a:p>
        </p:txBody>
      </p:sp>
      <p:sp>
        <p:nvSpPr>
          <p:cNvPr id="4" name="TextBox 3"/>
          <p:cNvSpPr txBox="1"/>
          <p:nvPr/>
        </p:nvSpPr>
        <p:spPr>
          <a:xfrm>
            <a:off x="838200" y="3172691"/>
            <a:ext cx="10397836" cy="1846659"/>
          </a:xfrm>
          <a:prstGeom prst="rect">
            <a:avLst/>
          </a:prstGeom>
          <a:noFill/>
        </p:spPr>
        <p:txBody>
          <a:bodyPr wrap="square" rtlCol="0">
            <a:spAutoFit/>
          </a:bodyPr>
          <a:lstStyle/>
          <a:p>
            <a:r>
              <a:rPr lang="en-US" sz="2400" dirty="0"/>
              <a:t>All the factors which are divisible by 50 but not divisible by 100 will have atleast two powers of 5, and one power of 2. </a:t>
            </a:r>
          </a:p>
          <a:p>
            <a:r>
              <a:rPr lang="en-IN" sz="2400" dirty="0"/>
              <a:t>And its format will be 2</a:t>
            </a:r>
            <a:r>
              <a:rPr lang="en-IN" sz="2400" baseline="30000" dirty="0"/>
              <a:t>1</a:t>
            </a:r>
            <a:r>
              <a:rPr lang="en-IN" sz="2400" dirty="0"/>
              <a:t> </a:t>
            </a:r>
            <a:r>
              <a:rPr lang="en-IN" sz="2400" dirty="0">
                <a:sym typeface="Symbol" panose="05050102010706020507" pitchFamily="18" charset="2"/>
              </a:rPr>
              <a:t></a:t>
            </a:r>
            <a:r>
              <a:rPr lang="en-IN" sz="2400" dirty="0"/>
              <a:t> 5</a:t>
            </a:r>
            <a:r>
              <a:rPr lang="en-IN" sz="2400" baseline="30000" dirty="0"/>
              <a:t>2+y</a:t>
            </a:r>
            <a:r>
              <a:rPr lang="en-IN" sz="2400" dirty="0"/>
              <a:t>.</a:t>
            </a:r>
            <a:endParaRPr lang="en-US" sz="2400" dirty="0"/>
          </a:p>
          <a:p>
            <a:r>
              <a:rPr lang="en-IN" sz="2400" dirty="0"/>
              <a:t>So, no. of divisors = 1 </a:t>
            </a:r>
            <a:r>
              <a:rPr lang="en-IN" sz="2400" dirty="0">
                <a:sym typeface="Symbol" panose="05050102010706020507" pitchFamily="18" charset="2"/>
              </a:rPr>
              <a:t></a:t>
            </a:r>
            <a:r>
              <a:rPr lang="en-IN" sz="2400" dirty="0"/>
              <a:t> 6 </a:t>
            </a:r>
            <a:r>
              <a:rPr lang="en-IN" sz="2400" dirty="0">
                <a:sym typeface="Symbol" panose="05050102010706020507" pitchFamily="18" charset="2"/>
              </a:rPr>
              <a:t></a:t>
            </a:r>
            <a:r>
              <a:rPr lang="en-IN" sz="2400" dirty="0"/>
              <a:t> 5 </a:t>
            </a:r>
            <a:r>
              <a:rPr lang="en-IN" sz="2400" dirty="0">
                <a:sym typeface="Symbol" panose="05050102010706020507" pitchFamily="18" charset="2"/>
              </a:rPr>
              <a:t></a:t>
            </a:r>
            <a:r>
              <a:rPr lang="en-IN" sz="2400" dirty="0"/>
              <a:t> 9 = 270</a:t>
            </a:r>
            <a:endParaRPr lang="en-US" sz="2400" dirty="0"/>
          </a:p>
          <a:p>
            <a:endParaRPr lang="en-US" dirty="0"/>
          </a:p>
        </p:txBody>
      </p:sp>
    </p:spTree>
    <p:extLst>
      <p:ext uri="{BB962C8B-B14F-4D97-AF65-F5344CB8AC3E}">
        <p14:creationId xmlns:p14="http://schemas.microsoft.com/office/powerpoint/2010/main" val="257353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838200" y="1825625"/>
            <a:ext cx="10515600" cy="1831975"/>
          </a:xfrm>
        </p:spPr>
        <p:txBody>
          <a:bodyPr>
            <a:normAutofit/>
          </a:bodyPr>
          <a:lstStyle/>
          <a:p>
            <a:r>
              <a:rPr lang="en-US" sz="2400" dirty="0" smtClean="0"/>
              <a:t>Q8. </a:t>
            </a:r>
            <a:r>
              <a:rPr lang="en-IN" sz="2400" dirty="0"/>
              <a:t>How many numbers less than N = 720 are prime to 720</a:t>
            </a:r>
            <a:r>
              <a:rPr lang="en-IN" sz="2400" dirty="0" smtClean="0"/>
              <a:t>?</a:t>
            </a:r>
          </a:p>
          <a:p>
            <a:r>
              <a:rPr lang="en-IN" sz="2400" dirty="0" smtClean="0"/>
              <a:t>OR, How many numbers less than 720 are NOT divisible by any of 2, 3, 5?</a:t>
            </a:r>
            <a:endParaRPr lang="en-US" sz="2400" dirty="0"/>
          </a:p>
          <a:p>
            <a:endParaRPr lang="en-US" sz="2400" dirty="0"/>
          </a:p>
        </p:txBody>
      </p:sp>
      <mc:AlternateContent xmlns:mc="http://schemas.openxmlformats.org/markup-compatibility/2006" xmlns:a14="http://schemas.microsoft.com/office/drawing/2010/main">
        <mc:Choice Requires="a14">
          <p:sp>
            <p:nvSpPr>
              <p:cNvPr id="4" name="TextBox 3"/>
              <p:cNvSpPr txBox="1"/>
              <p:nvPr/>
            </p:nvSpPr>
            <p:spPr>
              <a:xfrm>
                <a:off x="838200" y="3990109"/>
                <a:ext cx="10515600" cy="1917256"/>
              </a:xfrm>
              <a:prstGeom prst="rect">
                <a:avLst/>
              </a:prstGeom>
              <a:noFill/>
            </p:spPr>
            <p:txBody>
              <a:bodyPr wrap="square" rtlCol="0">
                <a:spAutoFit/>
              </a:bodyPr>
              <a:lstStyle/>
              <a:p>
                <a:r>
                  <a:rPr lang="en-IN" sz="2400" dirty="0"/>
                  <a:t>720 = 2</a:t>
                </a:r>
                <a:r>
                  <a:rPr lang="en-IN" sz="2400" baseline="30000" dirty="0"/>
                  <a:t>4</a:t>
                </a:r>
                <a:r>
                  <a:rPr lang="en-IN" sz="2400" dirty="0"/>
                  <a:t> × 3</a:t>
                </a:r>
                <a:r>
                  <a:rPr lang="en-IN" sz="2400" baseline="30000" dirty="0"/>
                  <a:t>2</a:t>
                </a:r>
                <a:r>
                  <a:rPr lang="en-IN" sz="2400" dirty="0"/>
                  <a:t> × 5</a:t>
                </a:r>
                <a:r>
                  <a:rPr lang="en-IN" sz="2400" baseline="30000" dirty="0"/>
                  <a:t>1</a:t>
                </a:r>
                <a:endParaRPr lang="en-US" sz="2400" dirty="0"/>
              </a:p>
              <a:p>
                <a:r>
                  <a:rPr lang="en-IN" sz="2400" dirty="0"/>
                  <a:t>Number of numbers less than 720 and prime to 720 = 720 (1 - </a:t>
                </a:r>
                <a14:m>
                  <m:oMath xmlns:m="http://schemas.openxmlformats.org/officeDocument/2006/math">
                    <m:f>
                      <m:fPr>
                        <m:ctrlPr>
                          <a:rPr lang="en-US"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2</m:t>
                        </m:r>
                      </m:den>
                    </m:f>
                    <m:r>
                      <a:rPr lang="en-IN" sz="2400" i="1">
                        <a:latin typeface="Cambria Math" panose="02040503050406030204" pitchFamily="18" charset="0"/>
                      </a:rPr>
                      <m:t>) </m:t>
                    </m:r>
                    <m:d>
                      <m:dPr>
                        <m:ctrlPr>
                          <a:rPr lang="en-US" sz="2400" i="1">
                            <a:latin typeface="Cambria Math" panose="02040503050406030204" pitchFamily="18" charset="0"/>
                          </a:rPr>
                        </m:ctrlPr>
                      </m:dPr>
                      <m:e>
                        <m:r>
                          <a:rPr lang="en-IN" sz="2400" i="1">
                            <a:latin typeface="Cambria Math" panose="02040503050406030204" pitchFamily="18" charset="0"/>
                          </a:rPr>
                          <m:t>1− </m:t>
                        </m:r>
                        <m:f>
                          <m:fPr>
                            <m:ctrlPr>
                              <a:rPr lang="en-US"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3</m:t>
                            </m:r>
                          </m:den>
                        </m:f>
                      </m:e>
                    </m:d>
                    <m:r>
                      <a:rPr lang="en-IN" sz="2400" i="1">
                        <a:latin typeface="Cambria Math" panose="02040503050406030204" pitchFamily="18" charset="0"/>
                      </a:rPr>
                      <m:t>(1− </m:t>
                    </m:r>
                    <m:f>
                      <m:fPr>
                        <m:ctrlPr>
                          <a:rPr lang="en-US"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5</m:t>
                        </m:r>
                      </m:den>
                    </m:f>
                    <m:r>
                      <a:rPr lang="en-IN" sz="2400" i="1">
                        <a:latin typeface="Cambria Math" panose="02040503050406030204" pitchFamily="18" charset="0"/>
                      </a:rPr>
                      <m:t>)</m:t>
                    </m:r>
                  </m:oMath>
                </a14:m>
                <a:r>
                  <a:rPr lang="en-IN" sz="2400" dirty="0"/>
                  <a:t> = 720 × </a:t>
                </a:r>
                <a14:m>
                  <m:oMath xmlns:m="http://schemas.openxmlformats.org/officeDocument/2006/math">
                    <m:f>
                      <m:fPr>
                        <m:ctrlPr>
                          <a:rPr lang="en-US"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2</m:t>
                        </m:r>
                      </m:den>
                    </m:f>
                    <m:r>
                      <a:rPr lang="en-IN" sz="2400" i="1">
                        <a:latin typeface="Cambria Math" panose="02040503050406030204" pitchFamily="18" charset="0"/>
                      </a:rPr>
                      <m:t>×</m:t>
                    </m:r>
                    <m:f>
                      <m:fPr>
                        <m:ctrlPr>
                          <a:rPr lang="en-US" sz="2400" i="1">
                            <a:latin typeface="Cambria Math" panose="02040503050406030204" pitchFamily="18" charset="0"/>
                          </a:rPr>
                        </m:ctrlPr>
                      </m:fPr>
                      <m:num>
                        <m:r>
                          <a:rPr lang="en-IN" sz="2400" i="1">
                            <a:latin typeface="Cambria Math" panose="02040503050406030204" pitchFamily="18" charset="0"/>
                          </a:rPr>
                          <m:t>2</m:t>
                        </m:r>
                      </m:num>
                      <m:den>
                        <m:r>
                          <a:rPr lang="en-IN" sz="2400" i="1">
                            <a:latin typeface="Cambria Math" panose="02040503050406030204" pitchFamily="18" charset="0"/>
                          </a:rPr>
                          <m:t>3</m:t>
                        </m:r>
                      </m:den>
                    </m:f>
                    <m:r>
                      <a:rPr lang="en-IN" sz="2400" i="1">
                        <a:latin typeface="Cambria Math" panose="02040503050406030204" pitchFamily="18" charset="0"/>
                      </a:rPr>
                      <m:t>×</m:t>
                    </m:r>
                    <m:f>
                      <m:fPr>
                        <m:ctrlPr>
                          <a:rPr lang="en-US" sz="2400" i="1">
                            <a:latin typeface="Cambria Math" panose="02040503050406030204" pitchFamily="18" charset="0"/>
                          </a:rPr>
                        </m:ctrlPr>
                      </m:fPr>
                      <m:num>
                        <m:r>
                          <a:rPr lang="en-IN" sz="2400" i="1">
                            <a:latin typeface="Cambria Math" panose="02040503050406030204" pitchFamily="18" charset="0"/>
                          </a:rPr>
                          <m:t>4</m:t>
                        </m:r>
                      </m:num>
                      <m:den>
                        <m:r>
                          <a:rPr lang="en-IN" sz="2400" i="1">
                            <a:latin typeface="Cambria Math" panose="02040503050406030204" pitchFamily="18" charset="0"/>
                          </a:rPr>
                          <m:t>5</m:t>
                        </m:r>
                      </m:den>
                    </m:f>
                  </m:oMath>
                </a14:m>
                <a:r>
                  <a:rPr lang="en-IN" sz="2400" dirty="0"/>
                  <a:t> = 192.</a:t>
                </a:r>
                <a:endParaRPr lang="en-US" sz="2400" dirty="0"/>
              </a:p>
              <a:p>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3990109"/>
                <a:ext cx="10515600" cy="1917256"/>
              </a:xfrm>
              <a:prstGeom prst="rect">
                <a:avLst/>
              </a:prstGeom>
              <a:blipFill>
                <a:blip r:embed="rId2"/>
                <a:stretch>
                  <a:fillRect l="-928" t="-2548" r="-1449"/>
                </a:stretch>
              </a:blipFill>
            </p:spPr>
            <p:txBody>
              <a:bodyPr/>
              <a:lstStyle/>
              <a:p>
                <a:r>
                  <a:rPr lang="en-US">
                    <a:noFill/>
                  </a:rPr>
                  <a:t> </a:t>
                </a:r>
              </a:p>
            </p:txBody>
          </p:sp>
        </mc:Fallback>
      </mc:AlternateContent>
    </p:spTree>
    <p:extLst>
      <p:ext uri="{BB962C8B-B14F-4D97-AF65-F5344CB8AC3E}">
        <p14:creationId xmlns:p14="http://schemas.microsoft.com/office/powerpoint/2010/main" val="752302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 Ex.</a:t>
            </a:r>
            <a:endParaRPr lang="en-US" dirty="0"/>
          </a:p>
        </p:txBody>
      </p:sp>
      <p:sp>
        <p:nvSpPr>
          <p:cNvPr id="3" name="Content Placeholder 2"/>
          <p:cNvSpPr>
            <a:spLocks noGrp="1"/>
          </p:cNvSpPr>
          <p:nvPr>
            <p:ph idx="1"/>
          </p:nvPr>
        </p:nvSpPr>
        <p:spPr>
          <a:xfrm>
            <a:off x="838200" y="1690688"/>
            <a:ext cx="10515600" cy="4486275"/>
          </a:xfrm>
        </p:spPr>
        <p:txBody>
          <a:bodyPr>
            <a:normAutofit fontScale="70000" lnSpcReduction="20000"/>
          </a:bodyPr>
          <a:lstStyle/>
          <a:p>
            <a:pPr marL="0" indent="0">
              <a:buNone/>
            </a:pPr>
            <a:r>
              <a:rPr lang="en-IN" dirty="0"/>
              <a:t>Q1. Which of the following numbers will have lowest total number of factors?</a:t>
            </a:r>
            <a:endParaRPr lang="en-US" dirty="0"/>
          </a:p>
          <a:p>
            <a:pPr marL="0" indent="0">
              <a:buNone/>
            </a:pPr>
            <a:r>
              <a:rPr lang="en-IN" dirty="0" smtClean="0"/>
              <a:t>	1</a:t>
            </a:r>
            <a:r>
              <a:rPr lang="en-IN" dirty="0"/>
              <a:t>. 48		2. 60		</a:t>
            </a:r>
            <a:r>
              <a:rPr lang="en-IN" b="1" dirty="0"/>
              <a:t>3. 30</a:t>
            </a:r>
            <a:r>
              <a:rPr lang="en-IN" dirty="0"/>
              <a:t>		4. 42</a:t>
            </a:r>
            <a:endParaRPr lang="en-US" dirty="0"/>
          </a:p>
          <a:p>
            <a:pPr marL="0" indent="0">
              <a:buNone/>
            </a:pPr>
            <a:r>
              <a:rPr lang="en-IN" dirty="0"/>
              <a:t>Q2. </a:t>
            </a:r>
            <a:r>
              <a:rPr lang="en-US" dirty="0" smtClean="0"/>
              <a:t>What is the sum of all the factors of the number 120?</a:t>
            </a:r>
            <a:endParaRPr lang="en-US" dirty="0"/>
          </a:p>
          <a:p>
            <a:pPr marL="0" indent="0">
              <a:buNone/>
            </a:pPr>
            <a:r>
              <a:rPr lang="en-US" b="1" dirty="0" smtClean="0"/>
              <a:t>Directions </a:t>
            </a:r>
            <a:r>
              <a:rPr lang="en-US" b="1" dirty="0"/>
              <a:t>for questions 3 – 5- Read the information below and solve the questions based on it.</a:t>
            </a:r>
          </a:p>
          <a:p>
            <a:pPr marL="0" indent="0">
              <a:buNone/>
            </a:pPr>
            <a:r>
              <a:rPr lang="en-IN" dirty="0"/>
              <a:t>	N = A</a:t>
            </a:r>
            <a:r>
              <a:rPr lang="en-IN" baseline="30000" dirty="0"/>
              <a:t>2</a:t>
            </a:r>
            <a:r>
              <a:rPr lang="en-IN" dirty="0"/>
              <a:t> </a:t>
            </a:r>
            <a:r>
              <a:rPr lang="en-IN" dirty="0">
                <a:sym typeface="Symbol" panose="05050102010706020507" pitchFamily="18" charset="2"/>
              </a:rPr>
              <a:t></a:t>
            </a:r>
            <a:r>
              <a:rPr lang="en-IN" dirty="0"/>
              <a:t> B</a:t>
            </a:r>
            <a:r>
              <a:rPr lang="en-IN" baseline="30000" dirty="0"/>
              <a:t>3 </a:t>
            </a:r>
            <a:r>
              <a:rPr lang="en-IN" dirty="0">
                <a:sym typeface="Symbol" panose="05050102010706020507" pitchFamily="18" charset="2"/>
              </a:rPr>
              <a:t></a:t>
            </a:r>
            <a:r>
              <a:rPr lang="en-IN" dirty="0"/>
              <a:t> C</a:t>
            </a:r>
            <a:r>
              <a:rPr lang="en-IN" baseline="30000" dirty="0"/>
              <a:t>4</a:t>
            </a:r>
            <a:r>
              <a:rPr lang="en-IN" dirty="0"/>
              <a:t>, where A, B and C are prime nos.</a:t>
            </a:r>
            <a:endParaRPr lang="en-US" dirty="0"/>
          </a:p>
          <a:p>
            <a:pPr marL="0" indent="0">
              <a:buNone/>
            </a:pPr>
            <a:r>
              <a:rPr lang="en-US" dirty="0"/>
              <a:t>Q.3.	How many factors of N are perfect squares?</a:t>
            </a:r>
            <a:endParaRPr lang="en-US" b="1" dirty="0"/>
          </a:p>
          <a:p>
            <a:pPr marL="0" indent="0">
              <a:buNone/>
            </a:pPr>
            <a:r>
              <a:rPr lang="en-US" dirty="0"/>
              <a:t>	1. 6		</a:t>
            </a:r>
            <a:r>
              <a:rPr lang="en-US" b="1" dirty="0"/>
              <a:t>2.12</a:t>
            </a:r>
            <a:r>
              <a:rPr lang="en-US" dirty="0"/>
              <a:t>		3. 8		4. None of these </a:t>
            </a:r>
            <a:endParaRPr lang="en-US" b="1" dirty="0"/>
          </a:p>
          <a:p>
            <a:pPr marL="0" indent="0">
              <a:buNone/>
            </a:pPr>
            <a:r>
              <a:rPr lang="en-US" dirty="0"/>
              <a:t> </a:t>
            </a:r>
            <a:r>
              <a:rPr lang="en-US" dirty="0" smtClean="0"/>
              <a:t>Q.4</a:t>
            </a:r>
            <a:r>
              <a:rPr lang="en-US" dirty="0"/>
              <a:t>.	How many factors of N are cube of any natural no?</a:t>
            </a:r>
          </a:p>
          <a:p>
            <a:pPr marL="0" indent="0">
              <a:buNone/>
            </a:pPr>
            <a:r>
              <a:rPr lang="en-US" b="1" dirty="0"/>
              <a:t>	</a:t>
            </a:r>
            <a:r>
              <a:rPr lang="en-US" dirty="0"/>
              <a:t>1.2		2.3		</a:t>
            </a:r>
            <a:r>
              <a:rPr lang="en-US" b="1" dirty="0"/>
              <a:t>3.4</a:t>
            </a:r>
            <a:r>
              <a:rPr lang="en-US" dirty="0"/>
              <a:t>		4.6</a:t>
            </a:r>
            <a:endParaRPr lang="en-US" b="1" dirty="0"/>
          </a:p>
          <a:p>
            <a:pPr marL="0" indent="0">
              <a:buNone/>
            </a:pPr>
            <a:r>
              <a:rPr lang="en-US" dirty="0"/>
              <a:t> </a:t>
            </a:r>
            <a:r>
              <a:rPr lang="en-US" dirty="0" smtClean="0"/>
              <a:t>Q.5</a:t>
            </a:r>
            <a:r>
              <a:rPr lang="en-US" dirty="0"/>
              <a:t>.	How many factors of N will </a:t>
            </a:r>
            <a:r>
              <a:rPr lang="en-US" dirty="0" smtClean="0"/>
              <a:t>have exactly three </a:t>
            </a:r>
            <a:r>
              <a:rPr lang="en-US" dirty="0"/>
              <a:t>factors?</a:t>
            </a:r>
          </a:p>
          <a:p>
            <a:pPr marL="0" indent="0">
              <a:buNone/>
            </a:pPr>
            <a:r>
              <a:rPr lang="en-US" b="1" dirty="0"/>
              <a:t>	</a:t>
            </a:r>
            <a:r>
              <a:rPr lang="en-US" dirty="0"/>
              <a:t>1.2		2.3		3.4		4.</a:t>
            </a:r>
            <a:r>
              <a:rPr lang="en-US" b="1" dirty="0"/>
              <a:t> None of </a:t>
            </a:r>
            <a:r>
              <a:rPr lang="en-US" b="1" dirty="0" smtClean="0"/>
              <a:t>these</a:t>
            </a:r>
          </a:p>
          <a:p>
            <a:pPr marL="0" indent="0">
              <a:buNone/>
            </a:pPr>
            <a:r>
              <a:rPr lang="en-IN" dirty="0" smtClean="0"/>
              <a:t>Q6*. 	A </a:t>
            </a:r>
            <a:r>
              <a:rPr lang="en-IN" dirty="0"/>
              <a:t>natural number N is having a total of 21 composite factors. What is the (a) minimum number of </a:t>
            </a:r>
            <a:r>
              <a:rPr lang="en-IN" dirty="0" smtClean="0"/>
              <a:t>	prime </a:t>
            </a:r>
            <a:r>
              <a:rPr lang="en-IN" dirty="0"/>
              <a:t>factors, (b) maximum number of prime factors of N?</a:t>
            </a: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277058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a:t>
            </a:r>
            <a:endParaRPr lang="en-US" dirty="0"/>
          </a:p>
        </p:txBody>
      </p:sp>
      <p:sp>
        <p:nvSpPr>
          <p:cNvPr id="3" name="Content Placeholder 2"/>
          <p:cNvSpPr>
            <a:spLocks noGrp="1"/>
          </p:cNvSpPr>
          <p:nvPr>
            <p:ph idx="1"/>
          </p:nvPr>
        </p:nvSpPr>
        <p:spPr/>
        <p:txBody>
          <a:bodyPr>
            <a:normAutofit/>
          </a:bodyPr>
          <a:lstStyle/>
          <a:p>
            <a:r>
              <a:rPr lang="en-IN" dirty="0"/>
              <a:t>If one integer can be divided by another integer an exact number of times then the first number is said to be a </a:t>
            </a:r>
            <a:r>
              <a:rPr lang="en-IN" b="1" dirty="0"/>
              <a:t>multiple</a:t>
            </a:r>
            <a:r>
              <a:rPr lang="en-IN" dirty="0"/>
              <a:t> of the second, and the second number is said to be a </a:t>
            </a:r>
            <a:r>
              <a:rPr lang="en-IN" b="1" dirty="0"/>
              <a:t>factor</a:t>
            </a:r>
            <a:r>
              <a:rPr lang="en-IN" dirty="0"/>
              <a:t> of the first. </a:t>
            </a:r>
            <a:endParaRPr lang="en-US" dirty="0"/>
          </a:p>
          <a:p>
            <a:pPr lvl="1"/>
            <a:r>
              <a:rPr lang="en-IN" dirty="0"/>
              <a:t>48 is a </a:t>
            </a:r>
            <a:r>
              <a:rPr lang="en-IN" b="1" dirty="0"/>
              <a:t>multiple</a:t>
            </a:r>
            <a:r>
              <a:rPr lang="en-IN" dirty="0"/>
              <a:t> of </a:t>
            </a:r>
            <a:r>
              <a:rPr lang="en-IN" dirty="0" smtClean="0"/>
              <a:t>6</a:t>
            </a:r>
          </a:p>
          <a:p>
            <a:pPr lvl="1"/>
            <a:r>
              <a:rPr lang="en-IN" dirty="0"/>
              <a:t>6 is a </a:t>
            </a:r>
            <a:r>
              <a:rPr lang="en-IN" b="1" dirty="0"/>
              <a:t>factor</a:t>
            </a:r>
            <a:r>
              <a:rPr lang="en-IN" dirty="0"/>
              <a:t> of </a:t>
            </a:r>
            <a:r>
              <a:rPr lang="en-IN" dirty="0" smtClean="0"/>
              <a:t>48</a:t>
            </a:r>
          </a:p>
          <a:p>
            <a:pPr lvl="1"/>
            <a:r>
              <a:rPr lang="en-IN" dirty="0"/>
              <a:t>48 is not a multiple of </a:t>
            </a:r>
            <a:r>
              <a:rPr lang="en-IN" dirty="0" smtClean="0"/>
              <a:t>5</a:t>
            </a:r>
          </a:p>
          <a:p>
            <a:pPr lvl="1"/>
            <a:r>
              <a:rPr lang="en-IN" dirty="0"/>
              <a:t>5 is not a factor of </a:t>
            </a:r>
            <a:r>
              <a:rPr lang="en-IN" dirty="0" smtClean="0"/>
              <a:t>48</a:t>
            </a:r>
          </a:p>
          <a:p>
            <a:endParaRPr lang="en-IN" dirty="0"/>
          </a:p>
        </p:txBody>
      </p:sp>
    </p:spTree>
    <p:extLst>
      <p:ext uri="{BB962C8B-B14F-4D97-AF65-F5344CB8AC3E}">
        <p14:creationId xmlns:p14="http://schemas.microsoft.com/office/powerpoint/2010/main" val="268726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a:t>
            </a:r>
            <a:endParaRPr lang="en-US" dirty="0"/>
          </a:p>
        </p:txBody>
      </p:sp>
      <p:sp>
        <p:nvSpPr>
          <p:cNvPr id="3" name="Content Placeholder 2"/>
          <p:cNvSpPr>
            <a:spLocks noGrp="1"/>
          </p:cNvSpPr>
          <p:nvPr>
            <p:ph idx="1"/>
          </p:nvPr>
        </p:nvSpPr>
        <p:spPr>
          <a:xfrm>
            <a:off x="838200" y="1825625"/>
            <a:ext cx="10515600" cy="4810702"/>
          </a:xfrm>
        </p:spPr>
        <p:txBody>
          <a:bodyPr>
            <a:normAutofit fontScale="92500" lnSpcReduction="10000"/>
          </a:bodyPr>
          <a:lstStyle/>
          <a:p>
            <a:r>
              <a:rPr lang="en-IN" dirty="0" smtClean="0"/>
              <a:t>Factors occur in pairs</a:t>
            </a:r>
          </a:p>
          <a:p>
            <a:pPr lvl="1"/>
            <a:r>
              <a:rPr lang="en-IN" dirty="0" smtClean="0"/>
              <a:t>when 20 is divided by 4, quotient obtained = 5. Hence when 20 is divided by 5, then quotient obtained = 4</a:t>
            </a:r>
            <a:endParaRPr lang="en-US" dirty="0" smtClean="0"/>
          </a:p>
          <a:p>
            <a:pPr lvl="1"/>
            <a:r>
              <a:rPr lang="en-IN" dirty="0" smtClean="0"/>
              <a:t>Pairs </a:t>
            </a:r>
            <a:r>
              <a:rPr lang="en-IN" dirty="0"/>
              <a:t>of factors of 20 = (1,20), (2,10), (4,5) = 3 pairs of distinct </a:t>
            </a:r>
            <a:r>
              <a:rPr lang="en-IN" dirty="0" smtClean="0"/>
              <a:t>factors</a:t>
            </a:r>
          </a:p>
          <a:p>
            <a:pPr lvl="1"/>
            <a:r>
              <a:rPr lang="en-IN" dirty="0" smtClean="0"/>
              <a:t>Total </a:t>
            </a:r>
            <a:r>
              <a:rPr lang="en-IN" dirty="0"/>
              <a:t>Number of factors = An Even number</a:t>
            </a:r>
            <a:r>
              <a:rPr lang="en-IN" dirty="0" smtClean="0"/>
              <a:t>.</a:t>
            </a:r>
          </a:p>
          <a:p>
            <a:pPr lvl="1"/>
            <a:endParaRPr lang="en-IN" dirty="0"/>
          </a:p>
          <a:p>
            <a:pPr lvl="1"/>
            <a:r>
              <a:rPr lang="en-IN" dirty="0" smtClean="0"/>
              <a:t>However, there is an </a:t>
            </a:r>
            <a:r>
              <a:rPr lang="en-IN" dirty="0" smtClean="0">
                <a:solidFill>
                  <a:srgbClr val="FF0000"/>
                </a:solidFill>
              </a:rPr>
              <a:t>EXCEPTION</a:t>
            </a:r>
            <a:r>
              <a:rPr lang="en-IN" dirty="0" smtClean="0"/>
              <a:t> to this rule.</a:t>
            </a:r>
          </a:p>
          <a:p>
            <a:pPr lvl="2"/>
            <a:r>
              <a:rPr lang="en-IN" dirty="0" smtClean="0"/>
              <a:t>Family of </a:t>
            </a:r>
            <a:r>
              <a:rPr lang="en-IN" dirty="0"/>
              <a:t>perfect </a:t>
            </a:r>
            <a:r>
              <a:rPr lang="en-IN" dirty="0" smtClean="0"/>
              <a:t>squares</a:t>
            </a:r>
          </a:p>
          <a:p>
            <a:pPr lvl="2"/>
            <a:r>
              <a:rPr lang="en-IN" dirty="0"/>
              <a:t>Pair of factors of 36 = (1, 36), (2, 18), (3, 12), (4, 9), (6,6) </a:t>
            </a:r>
            <a:endParaRPr lang="en-US" dirty="0"/>
          </a:p>
          <a:p>
            <a:pPr lvl="2"/>
            <a:r>
              <a:rPr lang="en-IN" dirty="0"/>
              <a:t>Hence number of factors of 36 = 9 = An odd </a:t>
            </a:r>
            <a:r>
              <a:rPr lang="en-IN" dirty="0" smtClean="0"/>
              <a:t>number</a:t>
            </a:r>
          </a:p>
          <a:p>
            <a:pPr lvl="1"/>
            <a:r>
              <a:rPr lang="en-IN" dirty="0"/>
              <a:t>All the perfect squares will have odd number of factors, </a:t>
            </a:r>
            <a:endParaRPr lang="en-IN" dirty="0" smtClean="0"/>
          </a:p>
          <a:p>
            <a:pPr lvl="1"/>
            <a:r>
              <a:rPr lang="en-IN" dirty="0" smtClean="0"/>
              <a:t>All </a:t>
            </a:r>
            <a:r>
              <a:rPr lang="en-IN" dirty="0"/>
              <a:t>the natural numbers other than perfect square will have even number of factors. </a:t>
            </a:r>
            <a:endParaRPr lang="en-IN" dirty="0" smtClean="0"/>
          </a:p>
          <a:p>
            <a:pPr lvl="1"/>
            <a:r>
              <a:rPr lang="en-IN" dirty="0" smtClean="0"/>
              <a:t>Even </a:t>
            </a:r>
            <a:r>
              <a:rPr lang="en-IN" dirty="0"/>
              <a:t>the vice-versa is true </a:t>
            </a:r>
            <a:endParaRPr lang="en-IN" dirty="0" smtClean="0"/>
          </a:p>
          <a:p>
            <a:pPr lvl="2"/>
            <a:r>
              <a:rPr lang="en-IN" dirty="0" smtClean="0"/>
              <a:t>If </a:t>
            </a:r>
            <a:r>
              <a:rPr lang="en-IN" dirty="0"/>
              <a:t>a number </a:t>
            </a:r>
            <a:r>
              <a:rPr lang="en-IN" dirty="0" smtClean="0"/>
              <a:t>has odd </a:t>
            </a:r>
            <a:r>
              <a:rPr lang="en-IN" dirty="0"/>
              <a:t>number of factors, then that number has to be a perfect square.</a:t>
            </a:r>
            <a:endParaRPr lang="en-US" dirty="0"/>
          </a:p>
          <a:p>
            <a:pPr lvl="1"/>
            <a:endParaRPr lang="en-US" dirty="0"/>
          </a:p>
        </p:txBody>
      </p:sp>
    </p:spTree>
    <p:extLst>
      <p:ext uri="{BB962C8B-B14F-4D97-AF65-F5344CB8AC3E}">
        <p14:creationId xmlns:p14="http://schemas.microsoft.com/office/powerpoint/2010/main" val="10377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a:t>
            </a:r>
            <a:endParaRPr lang="en-US" dirty="0"/>
          </a:p>
        </p:txBody>
      </p:sp>
      <p:sp>
        <p:nvSpPr>
          <p:cNvPr id="3" name="Content Placeholder 2"/>
          <p:cNvSpPr>
            <a:spLocks noGrp="1"/>
          </p:cNvSpPr>
          <p:nvPr>
            <p:ph idx="1"/>
          </p:nvPr>
        </p:nvSpPr>
        <p:spPr>
          <a:xfrm>
            <a:off x="838200" y="1825625"/>
            <a:ext cx="10515600" cy="876011"/>
          </a:xfrm>
        </p:spPr>
        <p:txBody>
          <a:bodyPr/>
          <a:lstStyle/>
          <a:p>
            <a:r>
              <a:rPr lang="en-IN" dirty="0"/>
              <a:t>Natural number line can be categorized on the basis of number of factors.</a:t>
            </a:r>
            <a:endParaRPr lang="en-US" dirty="0"/>
          </a:p>
        </p:txBody>
      </p:sp>
      <p:graphicFrame>
        <p:nvGraphicFramePr>
          <p:cNvPr id="4" name="Diagram 3"/>
          <p:cNvGraphicFramePr/>
          <p:nvPr>
            <p:extLst>
              <p:ext uri="{D42A27DB-BD31-4B8C-83A1-F6EECF244321}">
                <p14:modId xmlns:p14="http://schemas.microsoft.com/office/powerpoint/2010/main" val="37452829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528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Q1</a:t>
            </a:r>
            <a:r>
              <a:rPr lang="en-US" dirty="0" smtClean="0"/>
              <a:t>. </a:t>
            </a:r>
            <a:r>
              <a:rPr lang="en-IN" dirty="0"/>
              <a:t>There is a prison with 100 cells inside it. Cells are numbered from 1 to 100 and every cell is occupied by one prisoner only. One day jailer decides to release some of the prisoners and for this to happen, he defines an algorithm of 100 steps which follows:-</a:t>
            </a:r>
            <a:endParaRPr lang="en-US" dirty="0"/>
          </a:p>
          <a:p>
            <a:pPr marL="0" indent="0">
              <a:buNone/>
            </a:pPr>
            <a:r>
              <a:rPr lang="en-IN" dirty="0"/>
              <a:t>Step 1 – Reverse the position of all the cells which are divisible by 1.</a:t>
            </a:r>
            <a:endParaRPr lang="en-US" dirty="0"/>
          </a:p>
          <a:p>
            <a:pPr marL="0" indent="0">
              <a:buNone/>
            </a:pPr>
            <a:r>
              <a:rPr lang="en-IN" dirty="0"/>
              <a:t>Step 2 – Reverse the position of all the cells which are divisible by 2.</a:t>
            </a:r>
            <a:endParaRPr lang="en-US" dirty="0"/>
          </a:p>
          <a:p>
            <a:pPr marL="0" indent="0">
              <a:buNone/>
            </a:pPr>
            <a:r>
              <a:rPr lang="en-IN" dirty="0"/>
              <a:t>Step 3 – Reverse the position of all the cells which are divisible by 3.</a:t>
            </a:r>
            <a:endParaRPr lang="en-US" dirty="0"/>
          </a:p>
          <a:p>
            <a:pPr marL="0" indent="0">
              <a:buNone/>
            </a:pPr>
            <a:r>
              <a:rPr lang="en-IN" dirty="0" smtClean="0"/>
              <a:t>……………………………..</a:t>
            </a:r>
            <a:endParaRPr lang="en-US" dirty="0"/>
          </a:p>
          <a:p>
            <a:pPr marL="0" indent="0">
              <a:buNone/>
            </a:pPr>
            <a:r>
              <a:rPr lang="en-IN" dirty="0"/>
              <a:t>Step 99 – Reverse the position of all the cells which are divisible by 99.</a:t>
            </a:r>
            <a:endParaRPr lang="en-US" dirty="0"/>
          </a:p>
          <a:p>
            <a:pPr marL="0" indent="0">
              <a:buNone/>
            </a:pPr>
            <a:r>
              <a:rPr lang="en-IN" dirty="0"/>
              <a:t>Step 100 – Reverse the position of all the cells which are divisible by 100.</a:t>
            </a:r>
            <a:endParaRPr lang="en-US" dirty="0"/>
          </a:p>
          <a:p>
            <a:pPr marL="0" indent="0">
              <a:buNone/>
            </a:pPr>
            <a:r>
              <a:rPr lang="en-IN" dirty="0"/>
              <a:t>Reversing the position of the cells means that if the cell is closed, open it and vice verse. Initially all the cells are closed. After executing all these steps, prisoners of all the cells which remain open are released. </a:t>
            </a:r>
            <a:endParaRPr lang="en-US" dirty="0"/>
          </a:p>
          <a:p>
            <a:pPr marL="0" indent="0">
              <a:buNone/>
            </a:pPr>
            <a:r>
              <a:rPr lang="en-IN" dirty="0"/>
              <a:t>How many prisoners are released?</a:t>
            </a:r>
            <a:endParaRPr lang="en-US" dirty="0"/>
          </a:p>
          <a:p>
            <a:pPr marL="0" indent="0">
              <a:buNone/>
            </a:pPr>
            <a:r>
              <a:rPr lang="en-IN" dirty="0"/>
              <a:t>	1. 25		2.10		3.5		4. 50		</a:t>
            </a:r>
            <a:endParaRPr lang="en-US" dirty="0"/>
          </a:p>
          <a:p>
            <a:pPr marL="0" indent="0">
              <a:buNone/>
            </a:pPr>
            <a:endParaRPr lang="en-US" dirty="0"/>
          </a:p>
        </p:txBody>
      </p:sp>
    </p:spTree>
    <p:extLst>
      <p:ext uri="{BB962C8B-B14F-4D97-AF65-F5344CB8AC3E}">
        <p14:creationId xmlns:p14="http://schemas.microsoft.com/office/powerpoint/2010/main" val="1253761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a:t>
            </a:r>
            <a:endParaRPr lang="en-US" dirty="0"/>
          </a:p>
        </p:txBody>
      </p:sp>
      <p:sp>
        <p:nvSpPr>
          <p:cNvPr id="3" name="Content Placeholder 2"/>
          <p:cNvSpPr>
            <a:spLocks noGrp="1"/>
          </p:cNvSpPr>
          <p:nvPr>
            <p:ph idx="1"/>
          </p:nvPr>
        </p:nvSpPr>
        <p:spPr/>
        <p:txBody>
          <a:bodyPr/>
          <a:lstStyle/>
          <a:p>
            <a:r>
              <a:rPr lang="en-IN" dirty="0"/>
              <a:t>Cell Number 45</a:t>
            </a:r>
            <a:endParaRPr lang="en-US" dirty="0"/>
          </a:p>
          <a:p>
            <a:r>
              <a:rPr lang="en-IN" dirty="0"/>
              <a:t>Initially – Closed</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38571857"/>
              </p:ext>
            </p:extLst>
          </p:nvPr>
        </p:nvGraphicFramePr>
        <p:xfrm>
          <a:off x="1995054" y="3519328"/>
          <a:ext cx="8340438" cy="2008635"/>
        </p:xfrm>
        <a:graphic>
          <a:graphicData uri="http://schemas.openxmlformats.org/drawingml/2006/table">
            <a:tbl>
              <a:tblPr firstRow="1" firstCol="1" bandRow="1">
                <a:tableStyleId>{5C22544A-7EE6-4342-B048-85BDC9FD1C3A}</a:tableStyleId>
              </a:tblPr>
              <a:tblGrid>
                <a:gridCol w="1336276">
                  <a:extLst>
                    <a:ext uri="{9D8B030D-6E8A-4147-A177-3AD203B41FA5}">
                      <a16:colId xmlns:a16="http://schemas.microsoft.com/office/drawing/2014/main" val="1957724050"/>
                    </a:ext>
                  </a:extLst>
                </a:gridCol>
                <a:gridCol w="1336276">
                  <a:extLst>
                    <a:ext uri="{9D8B030D-6E8A-4147-A177-3AD203B41FA5}">
                      <a16:colId xmlns:a16="http://schemas.microsoft.com/office/drawing/2014/main" val="746500751"/>
                    </a:ext>
                  </a:extLst>
                </a:gridCol>
                <a:gridCol w="1336276">
                  <a:extLst>
                    <a:ext uri="{9D8B030D-6E8A-4147-A177-3AD203B41FA5}">
                      <a16:colId xmlns:a16="http://schemas.microsoft.com/office/drawing/2014/main" val="3199567111"/>
                    </a:ext>
                  </a:extLst>
                </a:gridCol>
                <a:gridCol w="1443870">
                  <a:extLst>
                    <a:ext uri="{9D8B030D-6E8A-4147-A177-3AD203B41FA5}">
                      <a16:colId xmlns:a16="http://schemas.microsoft.com/office/drawing/2014/main" val="3032907522"/>
                    </a:ext>
                  </a:extLst>
                </a:gridCol>
                <a:gridCol w="1443870">
                  <a:extLst>
                    <a:ext uri="{9D8B030D-6E8A-4147-A177-3AD203B41FA5}">
                      <a16:colId xmlns:a16="http://schemas.microsoft.com/office/drawing/2014/main" val="2771128831"/>
                    </a:ext>
                  </a:extLst>
                </a:gridCol>
                <a:gridCol w="1443870">
                  <a:extLst>
                    <a:ext uri="{9D8B030D-6E8A-4147-A177-3AD203B41FA5}">
                      <a16:colId xmlns:a16="http://schemas.microsoft.com/office/drawing/2014/main" val="2935496883"/>
                    </a:ext>
                  </a:extLst>
                </a:gridCol>
              </a:tblGrid>
              <a:tr h="401727">
                <a:tc>
                  <a:txBody>
                    <a:bodyPr/>
                    <a:lstStyle/>
                    <a:p>
                      <a:pPr marL="0" marR="0" algn="ctr">
                        <a:lnSpc>
                          <a:spcPct val="115000"/>
                        </a:lnSpc>
                        <a:spcBef>
                          <a:spcPts val="0"/>
                        </a:spcBef>
                        <a:spcAft>
                          <a:spcPts val="0"/>
                        </a:spcAft>
                      </a:pPr>
                      <a:r>
                        <a:rPr lang="en-IN" sz="1800" dirty="0">
                          <a:effectLst/>
                        </a:rPr>
                        <a:t>After Step 1</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rPr>
                        <a:t>After Step 2</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After Step 3</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After Step 4</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After Step 5</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After Step 6</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5540811"/>
                  </a:ext>
                </a:extLst>
              </a:tr>
              <a:tr h="401727">
                <a:tc>
                  <a:txBody>
                    <a:bodyPr/>
                    <a:lstStyle/>
                    <a:p>
                      <a:pPr marL="0" marR="0" algn="ctr">
                        <a:lnSpc>
                          <a:spcPct val="115000"/>
                        </a:lnSpc>
                        <a:spcBef>
                          <a:spcPts val="0"/>
                        </a:spcBef>
                        <a:spcAft>
                          <a:spcPts val="0"/>
                        </a:spcAft>
                      </a:pPr>
                      <a:r>
                        <a:rPr lang="en-IN" sz="1800" dirty="0">
                          <a:effectLst/>
                        </a:rPr>
                        <a:t>Open</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rPr>
                        <a:t>Open</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Close</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Close</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Open</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Open</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2799752"/>
                  </a:ext>
                </a:extLst>
              </a:tr>
              <a:tr h="401727">
                <a:tc>
                  <a:txBody>
                    <a:bodyPr/>
                    <a:lstStyle/>
                    <a:p>
                      <a:pPr marL="0" marR="0" algn="ctr">
                        <a:lnSpc>
                          <a:spcPct val="115000"/>
                        </a:lnSpc>
                        <a:spcBef>
                          <a:spcPts val="0"/>
                        </a:spcBef>
                        <a:spcAft>
                          <a:spcPts val="0"/>
                        </a:spcAft>
                      </a:pPr>
                      <a:r>
                        <a:rPr lang="en-IN" sz="1800">
                          <a:effectLst/>
                        </a:rPr>
                        <a:t> </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rPr>
                        <a:t> </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rPr>
                        <a:t> </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rPr>
                        <a:t> </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rPr>
                        <a:t> </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 </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2244800"/>
                  </a:ext>
                </a:extLst>
              </a:tr>
              <a:tr h="401727">
                <a:tc>
                  <a:txBody>
                    <a:bodyPr/>
                    <a:lstStyle/>
                    <a:p>
                      <a:pPr marL="0" marR="0" algn="ctr">
                        <a:lnSpc>
                          <a:spcPct val="115000"/>
                        </a:lnSpc>
                        <a:spcBef>
                          <a:spcPts val="0"/>
                        </a:spcBef>
                        <a:spcAft>
                          <a:spcPts val="0"/>
                        </a:spcAft>
                      </a:pPr>
                      <a:r>
                        <a:rPr lang="en-IN" sz="1800">
                          <a:effectLst/>
                        </a:rPr>
                        <a:t>After Step 7</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After Step 8</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After Step 9</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After Step 15</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rPr>
                        <a:t>After Step 16</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rPr>
                        <a:t>After Step 45</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9096049"/>
                  </a:ext>
                </a:extLst>
              </a:tr>
              <a:tr h="401727">
                <a:tc>
                  <a:txBody>
                    <a:bodyPr/>
                    <a:lstStyle/>
                    <a:p>
                      <a:pPr marL="0" marR="0" algn="ctr">
                        <a:lnSpc>
                          <a:spcPct val="115000"/>
                        </a:lnSpc>
                        <a:spcBef>
                          <a:spcPts val="0"/>
                        </a:spcBef>
                        <a:spcAft>
                          <a:spcPts val="0"/>
                        </a:spcAft>
                      </a:pPr>
                      <a:r>
                        <a:rPr lang="en-IN" sz="1800">
                          <a:effectLst/>
                        </a:rPr>
                        <a:t>Open</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Open</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Close</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Open</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rPr>
                        <a:t>Open</a:t>
                      </a:r>
                      <a:endParaRPr lang="en-US" sz="18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rPr>
                        <a:t>Close</a:t>
                      </a: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9746188"/>
                  </a:ext>
                </a:extLst>
              </a:tr>
            </a:tbl>
          </a:graphicData>
        </a:graphic>
      </p:graphicFrame>
    </p:spTree>
    <p:extLst>
      <p:ext uri="{BB962C8B-B14F-4D97-AF65-F5344CB8AC3E}">
        <p14:creationId xmlns:p14="http://schemas.microsoft.com/office/powerpoint/2010/main" val="3822393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Finding total number of factors of a </a:t>
            </a:r>
            <a:r>
              <a:rPr lang="en-IN" b="1" dirty="0" smtClean="0"/>
              <a:t>number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Let us calculate the no. of factors of 150</a:t>
            </a:r>
          </a:p>
          <a:p>
            <a:r>
              <a:rPr lang="en-IN" dirty="0" smtClean="0"/>
              <a:t>Prime </a:t>
            </a:r>
            <a:r>
              <a:rPr lang="en-IN" dirty="0"/>
              <a:t>factorization of </a:t>
            </a:r>
            <a:r>
              <a:rPr lang="en-IN" dirty="0" smtClean="0"/>
              <a:t>150 </a:t>
            </a:r>
            <a:r>
              <a:rPr lang="en-IN" dirty="0"/>
              <a:t>= 2</a:t>
            </a:r>
            <a:r>
              <a:rPr lang="en-IN" baseline="30000" dirty="0"/>
              <a:t>1</a:t>
            </a:r>
            <a:r>
              <a:rPr lang="en-IN" dirty="0"/>
              <a:t> × 3</a:t>
            </a:r>
            <a:r>
              <a:rPr lang="en-IN" baseline="30000" dirty="0"/>
              <a:t>1</a:t>
            </a:r>
            <a:r>
              <a:rPr lang="en-IN" dirty="0"/>
              <a:t> × </a:t>
            </a:r>
            <a:r>
              <a:rPr lang="en-IN" dirty="0" smtClean="0"/>
              <a:t>5</a:t>
            </a:r>
            <a:r>
              <a:rPr lang="en-IN" baseline="30000" dirty="0" smtClean="0"/>
              <a:t>2</a:t>
            </a:r>
          </a:p>
          <a:p>
            <a:endParaRPr lang="en-IN" baseline="30000" dirty="0"/>
          </a:p>
          <a:p>
            <a:r>
              <a:rPr lang="en-IN" dirty="0" smtClean="0"/>
              <a:t>Characteristics of the factors of 150</a:t>
            </a:r>
          </a:p>
          <a:p>
            <a:r>
              <a:rPr lang="en-IN" dirty="0" err="1"/>
              <a:t>i</a:t>
            </a:r>
            <a:r>
              <a:rPr lang="en-IN" dirty="0"/>
              <a:t>. 150 is divisible by only three prime numbers = 2, 3, 5. </a:t>
            </a:r>
            <a:endParaRPr lang="en-IN" dirty="0" smtClean="0"/>
          </a:p>
          <a:p>
            <a:pPr lvl="1"/>
            <a:r>
              <a:rPr lang="en-IN" dirty="0" smtClean="0"/>
              <a:t>150 </a:t>
            </a:r>
            <a:r>
              <a:rPr lang="en-IN" dirty="0"/>
              <a:t>will not be divisible by any of the other prime numbers namely 7, 11, 13 etc.</a:t>
            </a:r>
            <a:endParaRPr lang="en-US" dirty="0"/>
          </a:p>
          <a:p>
            <a:r>
              <a:rPr lang="en-IN" dirty="0"/>
              <a:t>ii. Since largest power of 2</a:t>
            </a:r>
            <a:r>
              <a:rPr lang="en-IN" baseline="30000" dirty="0"/>
              <a:t>1</a:t>
            </a:r>
            <a:r>
              <a:rPr lang="en-IN" dirty="0"/>
              <a:t> is contained in 150, largest power of 2 that will divide 150 = 1 </a:t>
            </a:r>
            <a:r>
              <a:rPr lang="en-IN" dirty="0" smtClean="0"/>
              <a:t>So </a:t>
            </a:r>
            <a:r>
              <a:rPr lang="en-IN" dirty="0"/>
              <a:t>any number of the order 2</a:t>
            </a:r>
            <a:r>
              <a:rPr lang="en-IN" baseline="30000" dirty="0"/>
              <a:t>2 </a:t>
            </a:r>
            <a:r>
              <a:rPr lang="en-IN" dirty="0"/>
              <a:t>or 2</a:t>
            </a:r>
            <a:r>
              <a:rPr lang="en-IN" baseline="30000" dirty="0"/>
              <a:t>2+</a:t>
            </a:r>
            <a:r>
              <a:rPr lang="en-IN" dirty="0"/>
              <a:t> will not divide 150.</a:t>
            </a:r>
            <a:endParaRPr lang="en-US" dirty="0"/>
          </a:p>
          <a:p>
            <a:r>
              <a:rPr lang="en-IN" dirty="0"/>
              <a:t>iii. Since largest power of 3</a:t>
            </a:r>
            <a:r>
              <a:rPr lang="en-IN" baseline="30000" dirty="0"/>
              <a:t>1</a:t>
            </a:r>
            <a:r>
              <a:rPr lang="en-IN" dirty="0"/>
              <a:t> is contained in 150, largest power of 3 that will divide 150 = </a:t>
            </a:r>
            <a:r>
              <a:rPr lang="en-IN" dirty="0" smtClean="0"/>
              <a:t>1. So </a:t>
            </a:r>
            <a:r>
              <a:rPr lang="en-IN" dirty="0"/>
              <a:t>any number of the order 3</a:t>
            </a:r>
            <a:r>
              <a:rPr lang="en-IN" baseline="30000" dirty="0"/>
              <a:t>2 </a:t>
            </a:r>
            <a:r>
              <a:rPr lang="en-IN" dirty="0"/>
              <a:t>or 3</a:t>
            </a:r>
            <a:r>
              <a:rPr lang="en-IN" baseline="30000" dirty="0"/>
              <a:t>2+</a:t>
            </a:r>
            <a:r>
              <a:rPr lang="en-IN" dirty="0"/>
              <a:t> will not divide 150.</a:t>
            </a:r>
            <a:endParaRPr lang="en-US" dirty="0"/>
          </a:p>
          <a:p>
            <a:r>
              <a:rPr lang="en-IN" dirty="0"/>
              <a:t>iv. Since largest power of 5</a:t>
            </a:r>
            <a:r>
              <a:rPr lang="en-IN" baseline="30000" dirty="0"/>
              <a:t>2</a:t>
            </a:r>
            <a:r>
              <a:rPr lang="en-IN" dirty="0"/>
              <a:t> is contained in 150, largest power of 5 that will divide 150 = 2 </a:t>
            </a:r>
            <a:r>
              <a:rPr lang="en-IN" dirty="0" smtClean="0"/>
              <a:t>So </a:t>
            </a:r>
            <a:r>
              <a:rPr lang="en-IN" dirty="0"/>
              <a:t>any number of the order 5</a:t>
            </a:r>
            <a:r>
              <a:rPr lang="en-IN" baseline="30000" dirty="0"/>
              <a:t>3 </a:t>
            </a:r>
            <a:r>
              <a:rPr lang="en-IN" dirty="0"/>
              <a:t>or 5</a:t>
            </a:r>
            <a:r>
              <a:rPr lang="en-IN" baseline="30000" dirty="0"/>
              <a:t>3+</a:t>
            </a:r>
            <a:r>
              <a:rPr lang="en-IN" dirty="0"/>
              <a:t> will not divide 150.</a:t>
            </a:r>
            <a:endParaRPr lang="en-US" dirty="0"/>
          </a:p>
          <a:p>
            <a:r>
              <a:rPr lang="en-IN" dirty="0"/>
              <a:t>v. Even the combination of two or more than two of 2</a:t>
            </a:r>
            <a:r>
              <a:rPr lang="en-IN" baseline="30000" dirty="0"/>
              <a:t>1</a:t>
            </a:r>
            <a:r>
              <a:rPr lang="en-IN" dirty="0"/>
              <a:t>,</a:t>
            </a:r>
            <a:r>
              <a:rPr lang="en-IN" baseline="30000" dirty="0"/>
              <a:t> </a:t>
            </a:r>
            <a:r>
              <a:rPr lang="en-IN" dirty="0"/>
              <a:t>3</a:t>
            </a:r>
            <a:r>
              <a:rPr lang="en-IN" baseline="30000" dirty="0"/>
              <a:t>1</a:t>
            </a:r>
            <a:r>
              <a:rPr lang="en-IN" dirty="0"/>
              <a:t>, 5</a:t>
            </a:r>
            <a:r>
              <a:rPr lang="en-IN" baseline="30000" dirty="0"/>
              <a:t>2</a:t>
            </a:r>
            <a:r>
              <a:rPr lang="en-IN" dirty="0"/>
              <a:t> are possible. </a:t>
            </a:r>
            <a:endParaRPr lang="en-US" dirty="0"/>
          </a:p>
          <a:p>
            <a:pPr lvl="1"/>
            <a:endParaRPr lang="en-US" dirty="0"/>
          </a:p>
          <a:p>
            <a:endParaRPr lang="en-US" dirty="0"/>
          </a:p>
        </p:txBody>
      </p:sp>
    </p:spTree>
    <p:extLst>
      <p:ext uri="{BB962C8B-B14F-4D97-AF65-F5344CB8AC3E}">
        <p14:creationId xmlns:p14="http://schemas.microsoft.com/office/powerpoint/2010/main" val="16522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Finding total number of factors of a </a:t>
            </a:r>
            <a:r>
              <a:rPr lang="en-IN" b="1" dirty="0" smtClean="0"/>
              <a:t>number</a:t>
            </a:r>
            <a:endParaRPr lang="en-US" dirty="0"/>
          </a:p>
        </p:txBody>
      </p:sp>
      <p:sp>
        <p:nvSpPr>
          <p:cNvPr id="3" name="Content Placeholder 2"/>
          <p:cNvSpPr>
            <a:spLocks noGrp="1"/>
          </p:cNvSpPr>
          <p:nvPr>
            <p:ph idx="1"/>
          </p:nvPr>
        </p:nvSpPr>
        <p:spPr>
          <a:xfrm>
            <a:off x="838200" y="1825625"/>
            <a:ext cx="10515600" cy="2981902"/>
          </a:xfrm>
        </p:spPr>
        <p:txBody>
          <a:bodyPr>
            <a:normAutofit lnSpcReduction="10000"/>
          </a:bodyPr>
          <a:lstStyle/>
          <a:p>
            <a:r>
              <a:rPr lang="en-US" dirty="0" smtClean="0"/>
              <a:t>Let us calculate the no. of factors of 150</a:t>
            </a:r>
          </a:p>
          <a:p>
            <a:r>
              <a:rPr lang="en-IN" dirty="0" smtClean="0"/>
              <a:t>Prime </a:t>
            </a:r>
            <a:r>
              <a:rPr lang="en-IN" dirty="0"/>
              <a:t>factorization of </a:t>
            </a:r>
            <a:r>
              <a:rPr lang="en-IN" dirty="0" smtClean="0"/>
              <a:t>150 </a:t>
            </a:r>
            <a:r>
              <a:rPr lang="en-IN" dirty="0"/>
              <a:t>= 2</a:t>
            </a:r>
            <a:r>
              <a:rPr lang="en-IN" baseline="30000" dirty="0"/>
              <a:t>1</a:t>
            </a:r>
            <a:r>
              <a:rPr lang="en-IN" dirty="0"/>
              <a:t> × 3</a:t>
            </a:r>
            <a:r>
              <a:rPr lang="en-IN" baseline="30000" dirty="0"/>
              <a:t>1</a:t>
            </a:r>
            <a:r>
              <a:rPr lang="en-IN" dirty="0"/>
              <a:t> × </a:t>
            </a:r>
            <a:r>
              <a:rPr lang="en-IN" dirty="0" smtClean="0"/>
              <a:t>5</a:t>
            </a:r>
            <a:r>
              <a:rPr lang="en-IN" baseline="30000" dirty="0" smtClean="0"/>
              <a:t>2</a:t>
            </a:r>
          </a:p>
          <a:p>
            <a:endParaRPr lang="en-IN" baseline="30000" dirty="0"/>
          </a:p>
          <a:p>
            <a:pPr lvl="1"/>
            <a:r>
              <a:rPr lang="en-IN" dirty="0"/>
              <a:t>Format of </a:t>
            </a:r>
            <a:r>
              <a:rPr lang="en-IN" dirty="0" smtClean="0"/>
              <a:t>factor </a:t>
            </a:r>
            <a:r>
              <a:rPr lang="en-IN" dirty="0"/>
              <a:t>= 2</a:t>
            </a:r>
            <a:r>
              <a:rPr lang="en-IN" baseline="30000" dirty="0"/>
              <a:t>0-1</a:t>
            </a:r>
            <a:r>
              <a:rPr lang="en-IN" dirty="0"/>
              <a:t> × 3</a:t>
            </a:r>
            <a:r>
              <a:rPr lang="en-IN" baseline="30000" dirty="0"/>
              <a:t>0-1</a:t>
            </a:r>
            <a:r>
              <a:rPr lang="en-IN" dirty="0"/>
              <a:t> × 5</a:t>
            </a:r>
            <a:r>
              <a:rPr lang="en-IN" baseline="30000" dirty="0"/>
              <a:t>0-2</a:t>
            </a:r>
            <a:r>
              <a:rPr lang="en-IN" dirty="0"/>
              <a:t> </a:t>
            </a:r>
            <a:endParaRPr lang="en-IN" dirty="0" smtClean="0"/>
          </a:p>
          <a:p>
            <a:pPr lvl="1"/>
            <a:r>
              <a:rPr lang="en-IN" dirty="0" smtClean="0"/>
              <a:t>Total </a:t>
            </a:r>
            <a:r>
              <a:rPr lang="en-IN" dirty="0"/>
              <a:t>number of natural number factors = 2 × 2 × 3 = </a:t>
            </a:r>
            <a:r>
              <a:rPr lang="en-IN" dirty="0" smtClean="0"/>
              <a:t>12</a:t>
            </a:r>
          </a:p>
          <a:p>
            <a:r>
              <a:rPr lang="en-IN" dirty="0"/>
              <a:t>In general, total number of natural number factors of </a:t>
            </a:r>
            <a:endParaRPr lang="en-IN" dirty="0" smtClean="0"/>
          </a:p>
          <a:p>
            <a:pPr lvl="1"/>
            <a:r>
              <a:rPr lang="en-IN" dirty="0" smtClean="0"/>
              <a:t>N </a:t>
            </a:r>
            <a:r>
              <a:rPr lang="en-IN" dirty="0"/>
              <a:t>= </a:t>
            </a:r>
            <a:r>
              <a:rPr lang="en-IN" dirty="0" err="1"/>
              <a:t>p</a:t>
            </a:r>
            <a:r>
              <a:rPr lang="en-IN" baseline="30000" dirty="0" err="1"/>
              <a:t>x</a:t>
            </a:r>
            <a:r>
              <a:rPr lang="en-IN" dirty="0"/>
              <a:t> </a:t>
            </a:r>
            <a:r>
              <a:rPr lang="en-IN" dirty="0" smtClean="0"/>
              <a:t>× </a:t>
            </a:r>
            <a:r>
              <a:rPr lang="en-IN" dirty="0" err="1" smtClean="0"/>
              <a:t>q</a:t>
            </a:r>
            <a:r>
              <a:rPr lang="en-IN" baseline="30000" dirty="0" err="1" smtClean="0"/>
              <a:t>y</a:t>
            </a:r>
            <a:r>
              <a:rPr lang="en-IN" dirty="0" smtClean="0"/>
              <a:t> × </a:t>
            </a:r>
            <a:r>
              <a:rPr lang="en-IN" dirty="0" err="1" smtClean="0"/>
              <a:t>r</a:t>
            </a:r>
            <a:r>
              <a:rPr lang="en-IN" baseline="30000" dirty="0" err="1" smtClean="0"/>
              <a:t>z</a:t>
            </a:r>
            <a:r>
              <a:rPr lang="en-IN" dirty="0" smtClean="0"/>
              <a:t> ............. </a:t>
            </a:r>
            <a:r>
              <a:rPr lang="en-IN" dirty="0"/>
              <a:t>= (x+1) (y+1</a:t>
            </a:r>
            <a:r>
              <a:rPr lang="en-IN" dirty="0" smtClean="0"/>
              <a:t>)(z+1)</a:t>
            </a:r>
            <a:endParaRPr lang="en-US" dirty="0"/>
          </a:p>
          <a:p>
            <a:endParaRPr lang="en-US" dirty="0"/>
          </a:p>
          <a:p>
            <a:pPr lvl="1"/>
            <a:endParaRPr lang="en-US" dirty="0"/>
          </a:p>
          <a:p>
            <a:endParaRPr lang="en-US" dirty="0"/>
          </a:p>
        </p:txBody>
      </p:sp>
      <p:sp>
        <p:nvSpPr>
          <p:cNvPr id="4" name="TextBox 3"/>
          <p:cNvSpPr txBox="1"/>
          <p:nvPr/>
        </p:nvSpPr>
        <p:spPr>
          <a:xfrm>
            <a:off x="838200" y="5195455"/>
            <a:ext cx="10515600" cy="461665"/>
          </a:xfrm>
          <a:prstGeom prst="rect">
            <a:avLst/>
          </a:prstGeom>
          <a:noFill/>
        </p:spPr>
        <p:txBody>
          <a:bodyPr wrap="square" rtlCol="0">
            <a:spAutoFit/>
          </a:bodyPr>
          <a:lstStyle/>
          <a:p>
            <a:r>
              <a:rPr lang="en-IN" sz="2400" dirty="0" smtClean="0"/>
              <a:t>Q2. How </a:t>
            </a:r>
            <a:r>
              <a:rPr lang="en-IN" sz="2400" dirty="0"/>
              <a:t>many natural number factors of N = 720 are there?</a:t>
            </a:r>
            <a:endParaRPr lang="en-US" sz="2400" dirty="0"/>
          </a:p>
        </p:txBody>
      </p:sp>
      <p:sp>
        <p:nvSpPr>
          <p:cNvPr id="5" name="TextBox 4"/>
          <p:cNvSpPr txBox="1"/>
          <p:nvPr/>
        </p:nvSpPr>
        <p:spPr>
          <a:xfrm>
            <a:off x="838200" y="5860473"/>
            <a:ext cx="10661073" cy="1107996"/>
          </a:xfrm>
          <a:prstGeom prst="rect">
            <a:avLst/>
          </a:prstGeom>
          <a:noFill/>
        </p:spPr>
        <p:txBody>
          <a:bodyPr wrap="square" rtlCol="0">
            <a:spAutoFit/>
          </a:bodyPr>
          <a:lstStyle/>
          <a:p>
            <a:r>
              <a:rPr lang="en-IN" sz="2400" dirty="0"/>
              <a:t>Solution – 720 = 2</a:t>
            </a:r>
            <a:r>
              <a:rPr lang="en-IN" sz="2400" baseline="30000" dirty="0"/>
              <a:t>4</a:t>
            </a:r>
            <a:r>
              <a:rPr lang="en-IN" sz="2400" dirty="0"/>
              <a:t> × 3</a:t>
            </a:r>
            <a:r>
              <a:rPr lang="en-IN" sz="2400" baseline="30000" dirty="0"/>
              <a:t>2</a:t>
            </a:r>
            <a:r>
              <a:rPr lang="en-IN" sz="2400" dirty="0"/>
              <a:t> × 5</a:t>
            </a:r>
            <a:r>
              <a:rPr lang="en-IN" sz="2400" baseline="30000" dirty="0"/>
              <a:t>1</a:t>
            </a:r>
            <a:endParaRPr lang="en-US" sz="2400" dirty="0"/>
          </a:p>
          <a:p>
            <a:r>
              <a:rPr lang="en-IN" sz="2400" dirty="0"/>
              <a:t>Hence number of factors = (4+1) (2+1) (1+1) = 5 × 3 × 2 = 30</a:t>
            </a:r>
            <a:endParaRPr lang="en-US" sz="2400" dirty="0"/>
          </a:p>
          <a:p>
            <a:endParaRPr lang="en-US" dirty="0"/>
          </a:p>
        </p:txBody>
      </p:sp>
    </p:spTree>
    <p:extLst>
      <p:ext uri="{BB962C8B-B14F-4D97-AF65-F5344CB8AC3E}">
        <p14:creationId xmlns:p14="http://schemas.microsoft.com/office/powerpoint/2010/main" val="237494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Finding </a:t>
            </a:r>
            <a:r>
              <a:rPr lang="en-IN" b="1" dirty="0" smtClean="0"/>
              <a:t>even </a:t>
            </a:r>
            <a:r>
              <a:rPr lang="en-IN" b="1" dirty="0"/>
              <a:t>/ odd number </a:t>
            </a:r>
            <a:r>
              <a:rPr lang="en-IN" b="1" dirty="0" smtClean="0"/>
              <a:t>factors</a:t>
            </a:r>
            <a:endParaRPr lang="en-US" dirty="0"/>
          </a:p>
        </p:txBody>
      </p:sp>
      <p:sp>
        <p:nvSpPr>
          <p:cNvPr id="3" name="Content Placeholder 2"/>
          <p:cNvSpPr>
            <a:spLocks noGrp="1"/>
          </p:cNvSpPr>
          <p:nvPr>
            <p:ph idx="1"/>
          </p:nvPr>
        </p:nvSpPr>
        <p:spPr>
          <a:xfrm>
            <a:off x="838200" y="1825625"/>
            <a:ext cx="10515600" cy="862157"/>
          </a:xfrm>
        </p:spPr>
        <p:txBody>
          <a:bodyPr/>
          <a:lstStyle/>
          <a:p>
            <a:r>
              <a:rPr lang="en-IN" dirty="0"/>
              <a:t>Find the odd and even factors of 720.</a:t>
            </a:r>
            <a:endParaRPr lang="en-US" dirty="0"/>
          </a:p>
        </p:txBody>
      </p:sp>
      <p:sp>
        <p:nvSpPr>
          <p:cNvPr id="7" name="TextBox 6"/>
          <p:cNvSpPr txBox="1"/>
          <p:nvPr/>
        </p:nvSpPr>
        <p:spPr>
          <a:xfrm>
            <a:off x="1039091" y="2549236"/>
            <a:ext cx="9337964" cy="1107996"/>
          </a:xfrm>
          <a:prstGeom prst="rect">
            <a:avLst/>
          </a:prstGeom>
          <a:noFill/>
        </p:spPr>
        <p:txBody>
          <a:bodyPr wrap="square" rtlCol="0">
            <a:spAutoFit/>
          </a:bodyPr>
          <a:lstStyle/>
          <a:p>
            <a:r>
              <a:rPr lang="en-IN" sz="2400" dirty="0"/>
              <a:t>Solution - 720 = 2</a:t>
            </a:r>
            <a:r>
              <a:rPr lang="en-IN" sz="2400" baseline="30000" dirty="0"/>
              <a:t>4</a:t>
            </a:r>
            <a:r>
              <a:rPr lang="en-IN" sz="2400" dirty="0"/>
              <a:t> × 3</a:t>
            </a:r>
            <a:r>
              <a:rPr lang="en-IN" sz="2400" baseline="30000" dirty="0"/>
              <a:t>2</a:t>
            </a:r>
            <a:r>
              <a:rPr lang="en-IN" sz="2400" dirty="0"/>
              <a:t> × 5</a:t>
            </a:r>
            <a:r>
              <a:rPr lang="en-IN" sz="2400" baseline="30000" dirty="0"/>
              <a:t>1</a:t>
            </a:r>
            <a:endParaRPr lang="en-US" sz="2400" dirty="0"/>
          </a:p>
          <a:p>
            <a:r>
              <a:rPr lang="en-IN" sz="2400" dirty="0"/>
              <a:t>Different powers of 2, 3 and 5 used are:</a:t>
            </a:r>
            <a:endParaRPr lang="en-US" sz="2400"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576399836"/>
              </p:ext>
            </p:extLst>
          </p:nvPr>
        </p:nvGraphicFramePr>
        <p:xfrm>
          <a:off x="2022763" y="3422932"/>
          <a:ext cx="8188035" cy="2520666"/>
        </p:xfrm>
        <a:graphic>
          <a:graphicData uri="http://schemas.openxmlformats.org/drawingml/2006/table">
            <a:tbl>
              <a:tblPr firstRow="1" firstCol="1" bandRow="1">
                <a:tableStyleId>{5C22544A-7EE6-4342-B048-85BDC9FD1C3A}</a:tableStyleId>
              </a:tblPr>
              <a:tblGrid>
                <a:gridCol w="2322309">
                  <a:extLst>
                    <a:ext uri="{9D8B030D-6E8A-4147-A177-3AD203B41FA5}">
                      <a16:colId xmlns:a16="http://schemas.microsoft.com/office/drawing/2014/main" val="1903251138"/>
                    </a:ext>
                  </a:extLst>
                </a:gridCol>
                <a:gridCol w="2932863">
                  <a:extLst>
                    <a:ext uri="{9D8B030D-6E8A-4147-A177-3AD203B41FA5}">
                      <a16:colId xmlns:a16="http://schemas.microsoft.com/office/drawing/2014/main" val="124299832"/>
                    </a:ext>
                  </a:extLst>
                </a:gridCol>
                <a:gridCol w="2932863">
                  <a:extLst>
                    <a:ext uri="{9D8B030D-6E8A-4147-A177-3AD203B41FA5}">
                      <a16:colId xmlns:a16="http://schemas.microsoft.com/office/drawing/2014/main" val="492885045"/>
                    </a:ext>
                  </a:extLst>
                </a:gridCol>
              </a:tblGrid>
              <a:tr h="420111">
                <a:tc>
                  <a:txBody>
                    <a:bodyPr/>
                    <a:lstStyle/>
                    <a:p>
                      <a:pPr marL="0" marR="0">
                        <a:lnSpc>
                          <a:spcPct val="115000"/>
                        </a:lnSpc>
                        <a:spcBef>
                          <a:spcPts val="0"/>
                        </a:spcBef>
                        <a:spcAft>
                          <a:spcPts val="0"/>
                        </a:spcAft>
                      </a:pPr>
                      <a:r>
                        <a:rPr lang="en-IN" sz="2000" dirty="0">
                          <a:effectLst/>
                        </a:rPr>
                        <a:t>Powers of 2</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a:effectLst/>
                        </a:rPr>
                        <a:t>Powers of 3</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a:effectLst/>
                        </a:rPr>
                        <a:t>Powers of 5</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0085665"/>
                  </a:ext>
                </a:extLst>
              </a:tr>
              <a:tr h="420111">
                <a:tc>
                  <a:txBody>
                    <a:bodyPr/>
                    <a:lstStyle/>
                    <a:p>
                      <a:pPr marL="0" marR="0">
                        <a:lnSpc>
                          <a:spcPct val="115000"/>
                        </a:lnSpc>
                        <a:spcBef>
                          <a:spcPts val="0"/>
                        </a:spcBef>
                        <a:spcAft>
                          <a:spcPts val="0"/>
                        </a:spcAft>
                      </a:pPr>
                      <a:r>
                        <a:rPr lang="en-IN" sz="2000" dirty="0">
                          <a:effectLst/>
                        </a:rPr>
                        <a:t>2</a:t>
                      </a:r>
                      <a:r>
                        <a:rPr lang="en-IN" sz="2000" baseline="30000" dirty="0">
                          <a:effectLst/>
                        </a:rPr>
                        <a:t>0</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a:effectLst/>
                        </a:rPr>
                        <a:t>3</a:t>
                      </a:r>
                      <a:r>
                        <a:rPr lang="en-IN" sz="2000" baseline="30000">
                          <a:effectLst/>
                        </a:rPr>
                        <a:t>0</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a:effectLst/>
                        </a:rPr>
                        <a:t>5</a:t>
                      </a:r>
                      <a:r>
                        <a:rPr lang="en-IN" sz="2000" baseline="30000">
                          <a:effectLst/>
                        </a:rPr>
                        <a:t>0</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0347815"/>
                  </a:ext>
                </a:extLst>
              </a:tr>
              <a:tr h="420111">
                <a:tc>
                  <a:txBody>
                    <a:bodyPr/>
                    <a:lstStyle/>
                    <a:p>
                      <a:pPr marL="0" marR="0">
                        <a:lnSpc>
                          <a:spcPct val="115000"/>
                        </a:lnSpc>
                        <a:spcBef>
                          <a:spcPts val="0"/>
                        </a:spcBef>
                        <a:spcAft>
                          <a:spcPts val="0"/>
                        </a:spcAft>
                      </a:pPr>
                      <a:r>
                        <a:rPr lang="en-IN" sz="2000" dirty="0">
                          <a:effectLst/>
                        </a:rPr>
                        <a:t>2</a:t>
                      </a:r>
                      <a:r>
                        <a:rPr lang="en-IN" sz="2000" baseline="30000" dirty="0">
                          <a:effectLst/>
                        </a:rPr>
                        <a:t>1</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dirty="0">
                          <a:effectLst/>
                        </a:rPr>
                        <a:t>3</a:t>
                      </a:r>
                      <a:r>
                        <a:rPr lang="en-IN" sz="2000" baseline="30000" dirty="0">
                          <a:effectLst/>
                        </a:rPr>
                        <a:t>1</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a:effectLst/>
                        </a:rPr>
                        <a:t>5</a:t>
                      </a:r>
                      <a:r>
                        <a:rPr lang="en-IN" sz="2000" baseline="30000">
                          <a:effectLst/>
                        </a:rPr>
                        <a:t>1</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2655804"/>
                  </a:ext>
                </a:extLst>
              </a:tr>
              <a:tr h="420111">
                <a:tc>
                  <a:txBody>
                    <a:bodyPr/>
                    <a:lstStyle/>
                    <a:p>
                      <a:pPr marL="0" marR="0">
                        <a:lnSpc>
                          <a:spcPct val="115000"/>
                        </a:lnSpc>
                        <a:spcBef>
                          <a:spcPts val="0"/>
                        </a:spcBef>
                        <a:spcAft>
                          <a:spcPts val="0"/>
                        </a:spcAft>
                      </a:pPr>
                      <a:r>
                        <a:rPr lang="en-IN" sz="2000">
                          <a:effectLst/>
                        </a:rPr>
                        <a:t>2</a:t>
                      </a:r>
                      <a:r>
                        <a:rPr lang="en-IN" sz="2000" baseline="30000">
                          <a:effectLst/>
                        </a:rPr>
                        <a:t>2</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dirty="0">
                          <a:effectLst/>
                        </a:rPr>
                        <a:t>3</a:t>
                      </a:r>
                      <a:r>
                        <a:rPr lang="en-IN" sz="2000" baseline="30000" dirty="0">
                          <a:effectLst/>
                        </a:rPr>
                        <a:t>2</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rPr>
                        <a:t>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01862951"/>
                  </a:ext>
                </a:extLst>
              </a:tr>
              <a:tr h="420111">
                <a:tc>
                  <a:txBody>
                    <a:bodyPr/>
                    <a:lstStyle/>
                    <a:p>
                      <a:pPr marL="0" marR="0">
                        <a:lnSpc>
                          <a:spcPct val="115000"/>
                        </a:lnSpc>
                        <a:spcBef>
                          <a:spcPts val="0"/>
                        </a:spcBef>
                        <a:spcAft>
                          <a:spcPts val="0"/>
                        </a:spcAft>
                      </a:pPr>
                      <a:r>
                        <a:rPr lang="en-IN" sz="2000">
                          <a:effectLst/>
                        </a:rPr>
                        <a:t>2</a:t>
                      </a:r>
                      <a:r>
                        <a:rPr lang="en-IN" sz="2000" baseline="30000">
                          <a:effectLst/>
                        </a:rPr>
                        <a:t>3</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1000"/>
                        </a:spcAft>
                      </a:pPr>
                      <a:r>
                        <a:rPr lang="en-US" sz="2000" dirty="0">
                          <a:effectLst/>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3788561896"/>
                  </a:ext>
                </a:extLst>
              </a:tr>
              <a:tr h="420111">
                <a:tc>
                  <a:txBody>
                    <a:bodyPr/>
                    <a:lstStyle/>
                    <a:p>
                      <a:pPr marL="0" marR="0">
                        <a:lnSpc>
                          <a:spcPct val="115000"/>
                        </a:lnSpc>
                        <a:spcBef>
                          <a:spcPts val="0"/>
                        </a:spcBef>
                        <a:spcAft>
                          <a:spcPts val="0"/>
                        </a:spcAft>
                      </a:pPr>
                      <a:r>
                        <a:rPr lang="en-IN" sz="2000">
                          <a:effectLst/>
                        </a:rPr>
                        <a:t>2</a:t>
                      </a:r>
                      <a:r>
                        <a:rPr lang="en-IN" sz="2000" baseline="30000">
                          <a:effectLst/>
                        </a:rPr>
                        <a:t>4</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1000"/>
                        </a:spcAft>
                      </a:pPr>
                      <a:r>
                        <a:rPr lang="en-US" sz="2000" dirty="0">
                          <a:effectLst/>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1366528733"/>
                  </a:ext>
                </a:extLst>
              </a:tr>
            </a:tbl>
          </a:graphicData>
        </a:graphic>
      </p:graphicFrame>
      <p:sp>
        <p:nvSpPr>
          <p:cNvPr id="9" name="TextBox 8"/>
          <p:cNvSpPr txBox="1"/>
          <p:nvPr/>
        </p:nvSpPr>
        <p:spPr>
          <a:xfrm>
            <a:off x="1039091" y="6234545"/>
            <a:ext cx="9171707" cy="923330"/>
          </a:xfrm>
          <a:prstGeom prst="rect">
            <a:avLst/>
          </a:prstGeom>
          <a:noFill/>
        </p:spPr>
        <p:txBody>
          <a:bodyPr wrap="square" rtlCol="0">
            <a:spAutoFit/>
          </a:bodyPr>
          <a:lstStyle/>
          <a:p>
            <a:r>
              <a:rPr lang="en-IN" dirty="0"/>
              <a:t>Hence total number of even factors = 4 × 3 × 2 = 24</a:t>
            </a:r>
            <a:endParaRPr lang="en-US" dirty="0"/>
          </a:p>
          <a:p>
            <a:r>
              <a:rPr lang="en-IN" dirty="0"/>
              <a:t>Hence total number of </a:t>
            </a:r>
            <a:r>
              <a:rPr lang="en-IN" dirty="0" smtClean="0"/>
              <a:t>Odd </a:t>
            </a:r>
            <a:r>
              <a:rPr lang="en-IN" dirty="0"/>
              <a:t>factors = 1 × 3 × 2 = 6.</a:t>
            </a:r>
            <a:endParaRPr lang="en-US" dirty="0"/>
          </a:p>
          <a:p>
            <a:endParaRPr lang="en-US" dirty="0"/>
          </a:p>
        </p:txBody>
      </p:sp>
    </p:spTree>
    <p:extLst>
      <p:ext uri="{BB962C8B-B14F-4D97-AF65-F5344CB8AC3E}">
        <p14:creationId xmlns:p14="http://schemas.microsoft.com/office/powerpoint/2010/main" val="257752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1728</Words>
  <Application>Microsoft Office PowerPoint</Application>
  <PresentationFormat>Widescreen</PresentationFormat>
  <Paragraphs>238</Paragraphs>
  <Slides>19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Symbol</vt:lpstr>
      <vt:lpstr>Times New Roman</vt:lpstr>
      <vt:lpstr>Office Theme</vt:lpstr>
      <vt:lpstr>Equation</vt:lpstr>
      <vt:lpstr>PowerPoint Presentation</vt:lpstr>
      <vt:lpstr>Factors</vt:lpstr>
      <vt:lpstr>Factors</vt:lpstr>
      <vt:lpstr>Factors</vt:lpstr>
      <vt:lpstr>Factors</vt:lpstr>
      <vt:lpstr>Factors</vt:lpstr>
      <vt:lpstr>Finding total number of factors of a number</vt:lpstr>
      <vt:lpstr>Finding total number of factors of a number</vt:lpstr>
      <vt:lpstr>Finding even / odd number factors</vt:lpstr>
      <vt:lpstr>Finding even / odd number factors</vt:lpstr>
      <vt:lpstr>Factors</vt:lpstr>
      <vt:lpstr>Finding Prime factors and Composite factors</vt:lpstr>
      <vt:lpstr>Sum of factors</vt:lpstr>
      <vt:lpstr>Questions</vt:lpstr>
      <vt:lpstr>Questions</vt:lpstr>
      <vt:lpstr>Questions</vt:lpstr>
      <vt:lpstr>Questions</vt:lpstr>
      <vt:lpstr>Questions</vt:lpstr>
      <vt:lpstr>Pr. Ex.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dueNorth Academics</dc:creator>
  <cp:lastModifiedBy>Nishith</cp:lastModifiedBy>
  <cp:revision>25</cp:revision>
  <dcterms:created xsi:type="dcterms:W3CDTF">2021-07-31T14:32:25Z</dcterms:created>
  <dcterms:modified xsi:type="dcterms:W3CDTF">2021-08-02T04:49:55Z</dcterms:modified>
</cp:coreProperties>
</file>