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3724-DEA0-43B5-AF94-D634346C3308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E6A8-FE41-4E82-8B0B-C7683A658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25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3724-DEA0-43B5-AF94-D634346C3308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E6A8-FE41-4E82-8B0B-C7683A658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3724-DEA0-43B5-AF94-D634346C3308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E6A8-FE41-4E82-8B0B-C7683A658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8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3724-DEA0-43B5-AF94-D634346C3308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E6A8-FE41-4E82-8B0B-C7683A658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1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3724-DEA0-43B5-AF94-D634346C3308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E6A8-FE41-4E82-8B0B-C7683A658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5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3724-DEA0-43B5-AF94-D634346C3308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E6A8-FE41-4E82-8B0B-C7683A658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03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3724-DEA0-43B5-AF94-D634346C3308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E6A8-FE41-4E82-8B0B-C7683A658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4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3724-DEA0-43B5-AF94-D634346C3308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E6A8-FE41-4E82-8B0B-C7683A658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5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3724-DEA0-43B5-AF94-D634346C3308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E6A8-FE41-4E82-8B0B-C7683A658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6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3724-DEA0-43B5-AF94-D634346C3308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E6A8-FE41-4E82-8B0B-C7683A658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4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3724-DEA0-43B5-AF94-D634346C3308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E6A8-FE41-4E82-8B0B-C7683A658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0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03724-DEA0-43B5-AF94-D634346C3308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8E6A8-FE41-4E82-8B0B-C7683A658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2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Number System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Digit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3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078844" cy="244529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Q10. What </a:t>
            </a:r>
            <a:r>
              <a:rPr lang="en-IN" dirty="0"/>
              <a:t>are the last two digits of 7</a:t>
            </a:r>
            <a:r>
              <a:rPr lang="en-IN" baseline="30000" dirty="0"/>
              <a:t>2008</a:t>
            </a:r>
            <a:r>
              <a:rPr lang="en-IN" dirty="0"/>
              <a:t>?</a:t>
            </a:r>
            <a:endParaRPr lang="en-US" dirty="0"/>
          </a:p>
          <a:p>
            <a:pPr lvl="2"/>
            <a:r>
              <a:rPr lang="en-IN" dirty="0" smtClean="0"/>
              <a:t>a. </a:t>
            </a:r>
            <a:r>
              <a:rPr lang="en-IN" dirty="0"/>
              <a:t>21 		</a:t>
            </a:r>
            <a:r>
              <a:rPr lang="en-IN" dirty="0" smtClean="0"/>
              <a:t>b. </a:t>
            </a:r>
            <a:r>
              <a:rPr lang="en-IN" dirty="0"/>
              <a:t>61 		</a:t>
            </a:r>
            <a:r>
              <a:rPr lang="en-IN" dirty="0" smtClean="0"/>
              <a:t>c. </a:t>
            </a:r>
            <a:r>
              <a:rPr lang="en-IN" dirty="0"/>
              <a:t>01 		</a:t>
            </a:r>
            <a:r>
              <a:rPr lang="en-IN" dirty="0" smtClean="0"/>
              <a:t>d. </a:t>
            </a:r>
            <a:r>
              <a:rPr lang="en-IN" dirty="0"/>
              <a:t>41 		</a:t>
            </a:r>
            <a:endParaRPr lang="en-US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Q11. The </a:t>
            </a:r>
            <a:r>
              <a:rPr lang="en-IN" dirty="0"/>
              <a:t>rightmost non-zero digits of the number 30</a:t>
            </a:r>
            <a:r>
              <a:rPr lang="en-IN" baseline="30000" dirty="0"/>
              <a:t>2720</a:t>
            </a:r>
            <a:r>
              <a:rPr lang="en-IN" dirty="0"/>
              <a:t> is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>	a.1</a:t>
            </a:r>
            <a:r>
              <a:rPr lang="en-IN" dirty="0"/>
              <a:t>			b.3			c.7			d.9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56425" y="4275176"/>
            <a:ext cx="10078844" cy="24452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 smtClean="0"/>
              <a:t>Q10. 7</a:t>
            </a:r>
            <a:r>
              <a:rPr lang="en-IN" baseline="30000" dirty="0" smtClean="0"/>
              <a:t>2008 = (</a:t>
            </a:r>
            <a:r>
              <a:rPr lang="en-IN" dirty="0" smtClean="0"/>
              <a:t>7</a:t>
            </a:r>
            <a:r>
              <a:rPr lang="en-IN" baseline="30000" dirty="0" smtClean="0"/>
              <a:t>4)502 = (</a:t>
            </a:r>
            <a:r>
              <a:rPr lang="en-IN" dirty="0" smtClean="0"/>
              <a:t>…..01)</a:t>
            </a:r>
            <a:r>
              <a:rPr lang="en-IN" baseline="30000" dirty="0" smtClean="0"/>
              <a:t>502</a:t>
            </a:r>
            <a:endParaRPr lang="en-US" dirty="0" smtClean="0"/>
          </a:p>
          <a:p>
            <a:pPr lvl="2"/>
            <a:r>
              <a:rPr lang="en-IN" dirty="0" smtClean="0"/>
              <a:t>a. 21 		b. 61 		</a:t>
            </a:r>
            <a:r>
              <a:rPr lang="en-IN" dirty="0" smtClean="0">
                <a:solidFill>
                  <a:srgbClr val="FF0000"/>
                </a:solidFill>
              </a:rPr>
              <a:t>c. 01</a:t>
            </a:r>
            <a:r>
              <a:rPr lang="en-IN" dirty="0" smtClean="0"/>
              <a:t> 		d. 41 		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Q11. 30</a:t>
            </a:r>
            <a:r>
              <a:rPr lang="en-IN" baseline="30000" dirty="0" smtClean="0"/>
              <a:t>2720</a:t>
            </a:r>
            <a:r>
              <a:rPr lang="en-IN" dirty="0" smtClean="0"/>
              <a:t> = 3</a:t>
            </a:r>
            <a:r>
              <a:rPr lang="en-IN" baseline="30000" dirty="0" smtClean="0"/>
              <a:t>2720  x </a:t>
            </a:r>
            <a:r>
              <a:rPr lang="en-IN" dirty="0" smtClean="0"/>
              <a:t>10</a:t>
            </a:r>
            <a:r>
              <a:rPr lang="en-IN" baseline="30000" dirty="0" smtClean="0"/>
              <a:t>2720</a:t>
            </a:r>
            <a:r>
              <a:rPr lang="en-IN" dirty="0" smtClean="0"/>
              <a:t> = ….1 x ….0000000000000000 = ….1 (followed by 2720 zeroes).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a.1</a:t>
            </a:r>
            <a:r>
              <a:rPr lang="en-IN" dirty="0"/>
              <a:t>			b.3			c.7			d.9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83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Unit digit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0841877"/>
              </p:ext>
            </p:extLst>
          </p:nvPr>
        </p:nvGraphicFramePr>
        <p:xfrm>
          <a:off x="838200" y="2906282"/>
          <a:ext cx="10515600" cy="1001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53499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5969576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0097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177272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16944126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34628107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3648359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145374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87098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Place Value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Ten lacs / Million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Lacs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Ten Thousand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Thousand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Hundred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Tens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Unit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5640248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38200" y="2371500"/>
            <a:ext cx="54123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spc="25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Consider the following number: 5201862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4253345"/>
            <a:ext cx="10993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 multiplication and addition, to calculate the unit digit, we should focus only upon unit </a:t>
            </a:r>
            <a:r>
              <a:rPr lang="en-IN" sz="2400" dirty="0" smtClean="0"/>
              <a:t>digit.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997527" y="5209309"/>
            <a:ext cx="9975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Unit digit of </a:t>
            </a:r>
            <a:r>
              <a:rPr lang="en-IN" sz="2400" dirty="0" smtClean="0"/>
              <a:t>		  = 8</a:t>
            </a:r>
            <a:r>
              <a:rPr lang="en-IN" sz="2400" dirty="0"/>
              <a:t>. It is independent of the values of A, B, C, D and E.</a:t>
            </a:r>
            <a:endParaRPr lang="en-US" sz="2400" dirty="0"/>
          </a:p>
          <a:p>
            <a:endParaRPr lang="en-IN" sz="2400" dirty="0" smtClean="0"/>
          </a:p>
          <a:p>
            <a:r>
              <a:rPr lang="en-IN" sz="2400" dirty="0" smtClean="0"/>
              <a:t>Unit </a:t>
            </a:r>
            <a:r>
              <a:rPr lang="en-IN" sz="2400" dirty="0"/>
              <a:t>digit of AB2 + CDE4 = 6. It is independent of the values of A, B, C, D and E.</a:t>
            </a:r>
            <a:endParaRPr lang="en-US" sz="2400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318" y="4912184"/>
            <a:ext cx="1276350" cy="781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527" y="5905731"/>
            <a:ext cx="13525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5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Unit digit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6695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Similarly, while calculating tens digit, we should focus only upon the tens place and unit digit, and not on any digit to left hand side of tens digit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283527"/>
            <a:ext cx="10688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Tens digit of </a:t>
            </a:r>
            <a:r>
              <a:rPr lang="en-IN" sz="2400" dirty="0" smtClean="0"/>
              <a:t>                 = </a:t>
            </a:r>
            <a:r>
              <a:rPr lang="en-IN" sz="2400" dirty="0"/>
              <a:t>cannot be calculated unless we have the value of B and E known to </a:t>
            </a:r>
            <a:r>
              <a:rPr lang="en-IN" sz="2400" dirty="0" smtClean="0"/>
              <a:t>us.</a:t>
            </a:r>
          </a:p>
          <a:p>
            <a:endParaRPr lang="en-IN" sz="2400" dirty="0"/>
          </a:p>
          <a:p>
            <a:r>
              <a:rPr lang="en-IN" sz="2400" dirty="0" smtClean="0"/>
              <a:t>Independent </a:t>
            </a:r>
            <a:r>
              <a:rPr lang="en-IN" sz="2400" dirty="0"/>
              <a:t>of the values of A, C and D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204" y="3061082"/>
            <a:ext cx="12763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0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Unit digit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478491" cy="4351338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(Any </a:t>
            </a:r>
            <a:r>
              <a:rPr lang="en-IN" dirty="0"/>
              <a:t>digit)</a:t>
            </a:r>
            <a:r>
              <a:rPr lang="en-IN" baseline="30000" dirty="0"/>
              <a:t>4n+1</a:t>
            </a:r>
            <a:r>
              <a:rPr lang="en-IN" dirty="0"/>
              <a:t> = Same digit will be obtained </a:t>
            </a:r>
            <a:endParaRPr lang="en-US" dirty="0"/>
          </a:p>
          <a:p>
            <a:pPr lvl="1"/>
            <a:r>
              <a:rPr lang="en-IN" dirty="0"/>
              <a:t>Example – Unit digit of 8</a:t>
            </a:r>
            <a:r>
              <a:rPr lang="en-IN" baseline="30000" dirty="0"/>
              <a:t>53</a:t>
            </a:r>
            <a:r>
              <a:rPr lang="en-IN" dirty="0"/>
              <a:t> = 8, or, Unit digit of 7</a:t>
            </a:r>
            <a:r>
              <a:rPr lang="en-IN" baseline="30000" dirty="0"/>
              <a:t>53</a:t>
            </a:r>
            <a:r>
              <a:rPr lang="en-IN" dirty="0"/>
              <a:t> = 7, or, Unit digit of 4</a:t>
            </a:r>
            <a:r>
              <a:rPr lang="en-IN" baseline="30000" dirty="0"/>
              <a:t>9</a:t>
            </a:r>
            <a:r>
              <a:rPr lang="en-IN" dirty="0"/>
              <a:t> = 4.</a:t>
            </a:r>
            <a:endParaRPr lang="en-US" dirty="0"/>
          </a:p>
          <a:p>
            <a:r>
              <a:rPr lang="en-IN" dirty="0" smtClean="0"/>
              <a:t>(</a:t>
            </a:r>
            <a:r>
              <a:rPr lang="en-IN" dirty="0"/>
              <a:t>Any odd digit)</a:t>
            </a:r>
            <a:r>
              <a:rPr lang="en-IN" baseline="30000" dirty="0"/>
              <a:t>4n</a:t>
            </a:r>
            <a:r>
              <a:rPr lang="en-IN" dirty="0"/>
              <a:t> – Unit digit obtained = 1, where n is any natural number.</a:t>
            </a:r>
            <a:endParaRPr lang="en-US" dirty="0"/>
          </a:p>
          <a:p>
            <a:pPr lvl="1"/>
            <a:r>
              <a:rPr lang="en-IN" dirty="0"/>
              <a:t>Exception – if the odd digit = 5, then the unit digit obtained for </a:t>
            </a:r>
            <a:r>
              <a:rPr lang="en-IN" dirty="0" smtClean="0"/>
              <a:t>                   5</a:t>
            </a:r>
            <a:r>
              <a:rPr lang="en-IN" baseline="30000" dirty="0" smtClean="0"/>
              <a:t>any </a:t>
            </a:r>
            <a:r>
              <a:rPr lang="en-IN" baseline="30000" dirty="0"/>
              <a:t>natural number</a:t>
            </a:r>
            <a:r>
              <a:rPr lang="en-IN" dirty="0"/>
              <a:t> = 5.</a:t>
            </a:r>
            <a:endParaRPr lang="en-US" dirty="0"/>
          </a:p>
          <a:p>
            <a:r>
              <a:rPr lang="en-IN" dirty="0" smtClean="0"/>
              <a:t> </a:t>
            </a:r>
            <a:r>
              <a:rPr lang="en-IN" dirty="0"/>
              <a:t>(Any even digit)</a:t>
            </a:r>
            <a:r>
              <a:rPr lang="en-IN" baseline="30000" dirty="0"/>
              <a:t>4n</a:t>
            </a:r>
            <a:r>
              <a:rPr lang="en-IN" dirty="0"/>
              <a:t> – Unit digit obtained = 6, where n is any natural number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if the </a:t>
            </a:r>
            <a:r>
              <a:rPr lang="en-IN" dirty="0" smtClean="0"/>
              <a:t>even </a:t>
            </a:r>
            <a:r>
              <a:rPr lang="en-IN" dirty="0"/>
              <a:t>digit = </a:t>
            </a:r>
            <a:r>
              <a:rPr lang="en-IN" dirty="0" smtClean="0"/>
              <a:t>0, </a:t>
            </a:r>
            <a:r>
              <a:rPr lang="en-IN" dirty="0"/>
              <a:t>then the unit digit obtained for </a:t>
            </a:r>
            <a:r>
              <a:rPr lang="en-IN" dirty="0" smtClean="0"/>
              <a:t>0</a:t>
            </a:r>
            <a:r>
              <a:rPr lang="en-IN" baseline="30000" dirty="0" smtClean="0"/>
              <a:t>any </a:t>
            </a:r>
            <a:r>
              <a:rPr lang="en-IN" baseline="30000" dirty="0"/>
              <a:t>natural number</a:t>
            </a:r>
            <a:r>
              <a:rPr lang="en-IN" dirty="0"/>
              <a:t> = </a:t>
            </a:r>
            <a:r>
              <a:rPr lang="en-IN" dirty="0" smtClean="0"/>
              <a:t>0.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unit digits 0, 1, 5 and 6, irrespective of the power, it will return the same digit.</a:t>
            </a:r>
          </a:p>
          <a:p>
            <a:pPr lvl="1"/>
            <a:r>
              <a:rPr lang="en-US" dirty="0" smtClean="0"/>
              <a:t>E.g. Unit digit of </a:t>
            </a:r>
            <a:r>
              <a:rPr lang="en-IN" dirty="0" smtClean="0"/>
              <a:t>(376)</a:t>
            </a:r>
            <a:r>
              <a:rPr lang="en-IN" baseline="30000" dirty="0" smtClean="0"/>
              <a:t> n</a:t>
            </a:r>
            <a:r>
              <a:rPr lang="en-IN" dirty="0" smtClean="0"/>
              <a:t> = ……..6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81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Unit digit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5939"/>
          </a:xfrm>
        </p:spPr>
        <p:txBody>
          <a:bodyPr/>
          <a:lstStyle/>
          <a:p>
            <a:r>
              <a:rPr lang="en-US" dirty="0" smtClean="0"/>
              <a:t>Two questions that you need to ask yourself:</a:t>
            </a:r>
          </a:p>
          <a:p>
            <a:endParaRPr lang="en-US" dirty="0"/>
          </a:p>
          <a:p>
            <a:r>
              <a:rPr lang="en-US" dirty="0" smtClean="0"/>
              <a:t>Is the unit digit of the number even / odd?</a:t>
            </a:r>
          </a:p>
          <a:p>
            <a:r>
              <a:rPr lang="en-US" dirty="0" smtClean="0"/>
              <a:t>Is the power divisible by 4 or NOT?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114800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Q1. Find the unit </a:t>
            </a:r>
            <a:r>
              <a:rPr lang="en-IN" sz="2400" dirty="0"/>
              <a:t>digit of </a:t>
            </a:r>
            <a:r>
              <a:rPr lang="en-IN" sz="2400" dirty="0" smtClean="0"/>
              <a:t>512</a:t>
            </a:r>
            <a:r>
              <a:rPr lang="en-IN" sz="2400" baseline="30000" dirty="0" smtClean="0"/>
              <a:t>2488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25236" y="4738255"/>
            <a:ext cx="98090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Unit Digit of </a:t>
            </a:r>
            <a:r>
              <a:rPr lang="en-IN" sz="2400" dirty="0" smtClean="0"/>
              <a:t>512</a:t>
            </a:r>
            <a:r>
              <a:rPr lang="en-IN" sz="2400" baseline="30000" dirty="0" smtClean="0"/>
              <a:t>2488 </a:t>
            </a:r>
            <a:r>
              <a:rPr lang="en-US" sz="2400" dirty="0" smtClean="0"/>
              <a:t>= U</a:t>
            </a:r>
            <a:r>
              <a:rPr lang="en-IN" sz="2400" dirty="0" smtClean="0"/>
              <a:t>nit </a:t>
            </a:r>
            <a:r>
              <a:rPr lang="en-IN" sz="2400" dirty="0"/>
              <a:t>digit of </a:t>
            </a:r>
            <a:r>
              <a:rPr lang="en-IN" sz="2400" dirty="0" smtClean="0"/>
              <a:t>2</a:t>
            </a:r>
            <a:r>
              <a:rPr lang="en-IN" sz="2400" baseline="30000" dirty="0" smtClean="0"/>
              <a:t>88</a:t>
            </a:r>
            <a:endParaRPr lang="en-US" sz="2400" dirty="0"/>
          </a:p>
          <a:p>
            <a:r>
              <a:rPr lang="en-US" sz="2400" dirty="0" smtClean="0"/>
              <a:t>Unit Digit = 2 = Even</a:t>
            </a:r>
          </a:p>
          <a:p>
            <a:r>
              <a:rPr lang="en-US" sz="2400" dirty="0" smtClean="0"/>
              <a:t>Power = 2488 </a:t>
            </a:r>
            <a:r>
              <a:rPr lang="en-US" sz="2400" dirty="0" smtClean="0">
                <a:sym typeface="Wingdings" panose="05000000000000000000" pitchFamily="2" charset="2"/>
              </a:rPr>
              <a:t> Divisible by 4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Hence unit digit = …..6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218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Unit digit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870370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Q2. Find the unit </a:t>
            </a:r>
            <a:r>
              <a:rPr lang="en-IN" sz="2400" dirty="0"/>
              <a:t>digit of </a:t>
            </a:r>
            <a:r>
              <a:rPr lang="en-IN" sz="2400" dirty="0" smtClean="0"/>
              <a:t>537</a:t>
            </a:r>
            <a:r>
              <a:rPr lang="en-IN" sz="2400" baseline="30000" dirty="0" smtClean="0"/>
              <a:t>8156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25236" y="2493825"/>
            <a:ext cx="98090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Unit Digit of </a:t>
            </a:r>
            <a:r>
              <a:rPr lang="en-IN" sz="2400" dirty="0" smtClean="0"/>
              <a:t>537</a:t>
            </a:r>
            <a:r>
              <a:rPr lang="en-IN" sz="2400" baseline="30000" dirty="0" smtClean="0"/>
              <a:t>8156 </a:t>
            </a:r>
            <a:r>
              <a:rPr lang="en-US" sz="2400" dirty="0" smtClean="0"/>
              <a:t>= U</a:t>
            </a:r>
            <a:r>
              <a:rPr lang="en-IN" sz="2400" dirty="0" smtClean="0"/>
              <a:t>nit </a:t>
            </a:r>
            <a:r>
              <a:rPr lang="en-IN" sz="2400" dirty="0"/>
              <a:t>digit of </a:t>
            </a:r>
            <a:r>
              <a:rPr lang="en-IN" sz="2400" dirty="0" smtClean="0"/>
              <a:t>7</a:t>
            </a:r>
            <a:r>
              <a:rPr lang="en-IN" sz="2400" baseline="30000" dirty="0"/>
              <a:t>5</a:t>
            </a:r>
            <a:r>
              <a:rPr lang="en-IN" sz="2400" baseline="30000" dirty="0" smtClean="0"/>
              <a:t>6</a:t>
            </a:r>
            <a:endParaRPr lang="en-US" sz="2400" dirty="0"/>
          </a:p>
          <a:p>
            <a:r>
              <a:rPr lang="en-US" sz="2400" dirty="0" smtClean="0"/>
              <a:t>Unit Digit = 7 = Odd</a:t>
            </a:r>
          </a:p>
          <a:p>
            <a:r>
              <a:rPr lang="en-US" sz="2400" dirty="0" smtClean="0"/>
              <a:t>Power = 56 </a:t>
            </a:r>
            <a:r>
              <a:rPr lang="en-US" sz="2400" dirty="0" smtClean="0">
                <a:sym typeface="Wingdings" panose="05000000000000000000" pitchFamily="2" charset="2"/>
              </a:rPr>
              <a:t> Divisible by 4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Hence unit digit = …..1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4114800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Q3. Find the unit </a:t>
            </a:r>
            <a:r>
              <a:rPr lang="en-IN" sz="2400" dirty="0"/>
              <a:t>digit of </a:t>
            </a:r>
            <a:r>
              <a:rPr lang="en-IN" sz="2400" dirty="0" smtClean="0"/>
              <a:t>512</a:t>
            </a:r>
            <a:r>
              <a:rPr lang="en-IN" sz="2400" baseline="30000" dirty="0" smtClean="0"/>
              <a:t>2487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25236" y="4738255"/>
            <a:ext cx="9809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Unit Digit of </a:t>
            </a:r>
            <a:r>
              <a:rPr lang="en-IN" sz="2400" dirty="0" smtClean="0"/>
              <a:t>512</a:t>
            </a:r>
            <a:r>
              <a:rPr lang="en-IN" sz="2400" baseline="30000" dirty="0" smtClean="0"/>
              <a:t>2487 </a:t>
            </a:r>
            <a:r>
              <a:rPr lang="en-US" sz="2400" dirty="0" smtClean="0"/>
              <a:t>= U</a:t>
            </a:r>
            <a:r>
              <a:rPr lang="en-IN" sz="2400" dirty="0" smtClean="0"/>
              <a:t>nit </a:t>
            </a:r>
            <a:r>
              <a:rPr lang="en-IN" sz="2400" dirty="0"/>
              <a:t>digit of </a:t>
            </a:r>
            <a:r>
              <a:rPr lang="en-IN" sz="2400" dirty="0" smtClean="0"/>
              <a:t>2</a:t>
            </a:r>
            <a:r>
              <a:rPr lang="en-IN" sz="2400" baseline="30000" dirty="0" smtClean="0"/>
              <a:t>87</a:t>
            </a:r>
            <a:endParaRPr lang="en-US" sz="2400" dirty="0"/>
          </a:p>
          <a:p>
            <a:r>
              <a:rPr lang="en-US" sz="2400" dirty="0" smtClean="0"/>
              <a:t>Unit Digit = 2 = Even</a:t>
            </a:r>
          </a:p>
          <a:p>
            <a:r>
              <a:rPr lang="en-US" sz="2400" dirty="0" smtClean="0"/>
              <a:t>Power = 87 </a:t>
            </a:r>
            <a:r>
              <a:rPr lang="en-US" sz="2400" dirty="0" smtClean="0">
                <a:sym typeface="Wingdings" panose="05000000000000000000" pitchFamily="2" charset="2"/>
              </a:rPr>
              <a:t> NOT Divisible by 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6073" y="5938584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IN" dirty="0"/>
              <a:t>nit digit of </a:t>
            </a:r>
            <a:r>
              <a:rPr lang="en-IN" dirty="0" smtClean="0"/>
              <a:t>2</a:t>
            </a:r>
            <a:r>
              <a:rPr lang="en-IN" baseline="30000" dirty="0" smtClean="0"/>
              <a:t>87 </a:t>
            </a:r>
            <a:r>
              <a:rPr lang="en-US" dirty="0" smtClean="0"/>
              <a:t>= U</a:t>
            </a:r>
            <a:r>
              <a:rPr lang="en-IN" dirty="0" smtClean="0"/>
              <a:t>nit </a:t>
            </a:r>
            <a:r>
              <a:rPr lang="en-IN" dirty="0"/>
              <a:t>digit of </a:t>
            </a:r>
            <a:r>
              <a:rPr lang="en-IN" dirty="0" smtClean="0"/>
              <a:t>2</a:t>
            </a:r>
            <a:r>
              <a:rPr lang="en-IN" baseline="30000" dirty="0" smtClean="0"/>
              <a:t>84</a:t>
            </a:r>
            <a:r>
              <a:rPr lang="en-IN" dirty="0" smtClean="0"/>
              <a:t> x 2</a:t>
            </a:r>
            <a:r>
              <a:rPr lang="en-IN" baseline="30000" dirty="0" smtClean="0"/>
              <a:t>3</a:t>
            </a:r>
            <a:r>
              <a:rPr lang="en-IN" dirty="0" smtClean="0"/>
              <a:t> = ……..6 x 8 = ….8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50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Unit digit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870370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Q4. Find the unit </a:t>
            </a:r>
            <a:r>
              <a:rPr lang="en-IN" sz="2400" dirty="0"/>
              <a:t>digit of </a:t>
            </a:r>
            <a:r>
              <a:rPr lang="en-IN" sz="2400" dirty="0" smtClean="0"/>
              <a:t>537</a:t>
            </a:r>
            <a:r>
              <a:rPr lang="en-IN" sz="2400" baseline="30000" dirty="0" smtClean="0"/>
              <a:t>8154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25236" y="2493825"/>
            <a:ext cx="9809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Unit Digit of </a:t>
            </a:r>
            <a:r>
              <a:rPr lang="en-IN" sz="2400" dirty="0" smtClean="0"/>
              <a:t>537</a:t>
            </a:r>
            <a:r>
              <a:rPr lang="en-IN" sz="2400" baseline="30000" dirty="0" smtClean="0"/>
              <a:t>8154 </a:t>
            </a:r>
            <a:r>
              <a:rPr lang="en-US" sz="2400" dirty="0" smtClean="0"/>
              <a:t>= U</a:t>
            </a:r>
            <a:r>
              <a:rPr lang="en-IN" sz="2400" dirty="0" smtClean="0"/>
              <a:t>nit </a:t>
            </a:r>
            <a:r>
              <a:rPr lang="en-IN" sz="2400" dirty="0"/>
              <a:t>digit of </a:t>
            </a:r>
            <a:r>
              <a:rPr lang="en-IN" sz="2400" dirty="0" smtClean="0"/>
              <a:t>7</a:t>
            </a:r>
            <a:r>
              <a:rPr lang="en-IN" sz="2400" baseline="30000" dirty="0" smtClean="0"/>
              <a:t>5</a:t>
            </a:r>
            <a:r>
              <a:rPr lang="en-IN" sz="2400" baseline="30000" dirty="0"/>
              <a:t>4</a:t>
            </a:r>
            <a:endParaRPr lang="en-US" sz="2400" dirty="0"/>
          </a:p>
          <a:p>
            <a:r>
              <a:rPr lang="en-US" sz="2400" dirty="0" smtClean="0"/>
              <a:t>Unit Digit = 7 = Odd</a:t>
            </a:r>
          </a:p>
          <a:p>
            <a:r>
              <a:rPr lang="en-US" sz="2400" dirty="0" smtClean="0"/>
              <a:t>Power = 54 </a:t>
            </a:r>
            <a:r>
              <a:rPr lang="en-US" sz="2400" dirty="0" smtClean="0">
                <a:sym typeface="Wingdings" panose="05000000000000000000" pitchFamily="2" charset="2"/>
              </a:rPr>
              <a:t> NOT Divisible by 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25236" y="3855944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IN" dirty="0"/>
              <a:t>nit digit of </a:t>
            </a:r>
            <a:r>
              <a:rPr lang="en-IN" dirty="0" smtClean="0"/>
              <a:t>7</a:t>
            </a:r>
            <a:r>
              <a:rPr lang="en-IN" baseline="30000" dirty="0" smtClean="0"/>
              <a:t>54 </a:t>
            </a:r>
            <a:r>
              <a:rPr lang="en-US" dirty="0" smtClean="0"/>
              <a:t>= U</a:t>
            </a:r>
            <a:r>
              <a:rPr lang="en-IN" dirty="0" smtClean="0"/>
              <a:t>nit </a:t>
            </a:r>
            <a:r>
              <a:rPr lang="en-IN" dirty="0"/>
              <a:t>digit of </a:t>
            </a:r>
            <a:r>
              <a:rPr lang="en-IN" dirty="0" smtClean="0"/>
              <a:t>7</a:t>
            </a:r>
            <a:r>
              <a:rPr lang="en-IN" baseline="30000" dirty="0" smtClean="0"/>
              <a:t>52</a:t>
            </a:r>
            <a:r>
              <a:rPr lang="en-IN" dirty="0" smtClean="0"/>
              <a:t> x 7</a:t>
            </a:r>
            <a:r>
              <a:rPr lang="en-IN" baseline="30000" dirty="0"/>
              <a:t>2</a:t>
            </a:r>
            <a:r>
              <a:rPr lang="en-IN" dirty="0" smtClean="0"/>
              <a:t> = ……..1 x …9 = ….9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73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65720"/>
          </a:xfrm>
        </p:spPr>
        <p:txBody>
          <a:bodyPr/>
          <a:lstStyle/>
          <a:p>
            <a:r>
              <a:rPr lang="en-IN" dirty="0" smtClean="0"/>
              <a:t>Q5 (a</a:t>
            </a:r>
            <a:r>
              <a:rPr lang="en-IN" dirty="0"/>
              <a:t>) 784</a:t>
            </a:r>
            <a:r>
              <a:rPr lang="en-IN" baseline="30000" dirty="0"/>
              <a:t>345</a:t>
            </a:r>
            <a:endParaRPr lang="en-US" dirty="0"/>
          </a:p>
          <a:p>
            <a:r>
              <a:rPr lang="en-IN" dirty="0"/>
              <a:t>(b) 637</a:t>
            </a:r>
            <a:r>
              <a:rPr lang="en-IN" baseline="30000" dirty="0"/>
              <a:t>56934</a:t>
            </a:r>
            <a:endParaRPr lang="en-US" dirty="0"/>
          </a:p>
          <a:p>
            <a:r>
              <a:rPr lang="en-US" dirty="0" smtClean="0"/>
              <a:t>(c) 81 x 82 x …………………….x 89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9927" y="3602182"/>
            <a:ext cx="6428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(d) 1! + 2! + 3! +………………….25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30036" y="4617845"/>
            <a:ext cx="5347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(e) 734</a:t>
            </a:r>
            <a:r>
              <a:rPr lang="en-IN" sz="2400" baseline="30000" dirty="0" smtClean="0"/>
              <a:t>235</a:t>
            </a:r>
            <a:r>
              <a:rPr lang="en-IN" sz="2400" dirty="0" smtClean="0"/>
              <a:t> </a:t>
            </a:r>
            <a:r>
              <a:rPr lang="en-IN" sz="2400" dirty="0"/>
              <a:t>× 378</a:t>
            </a:r>
            <a:r>
              <a:rPr lang="en-IN" sz="2400" baseline="30000" dirty="0"/>
              <a:t>457</a:t>
            </a:r>
            <a:r>
              <a:rPr lang="en-IN" sz="2400" dirty="0"/>
              <a:t> × </a:t>
            </a:r>
            <a:r>
              <a:rPr lang="en-IN" sz="2400" dirty="0" smtClean="0"/>
              <a:t>2156</a:t>
            </a:r>
            <a:r>
              <a:rPr lang="en-IN" sz="2400" baseline="30000" dirty="0" smtClean="0"/>
              <a:t>545</a:t>
            </a:r>
            <a:endParaRPr lang="en-US" sz="2400" dirty="0"/>
          </a:p>
          <a:p>
            <a:r>
              <a:rPr lang="en-IN" sz="2400" dirty="0" smtClean="0"/>
              <a:t>(f) </a:t>
            </a:r>
            <a:r>
              <a:rPr lang="en-IN" sz="2400" dirty="0"/>
              <a:t>246</a:t>
            </a:r>
            <a:r>
              <a:rPr lang="en-IN" sz="2400" baseline="30000" dirty="0"/>
              <a:t>457</a:t>
            </a:r>
            <a:r>
              <a:rPr lang="en-IN" sz="2400" dirty="0"/>
              <a:t> × 347</a:t>
            </a:r>
            <a:r>
              <a:rPr lang="en-IN" sz="2400" baseline="30000" dirty="0"/>
              <a:t>397</a:t>
            </a:r>
            <a:r>
              <a:rPr lang="en-IN" sz="2400" dirty="0"/>
              <a:t> × 378</a:t>
            </a:r>
            <a:r>
              <a:rPr lang="en-IN" sz="2400" baseline="30000" dirty="0"/>
              <a:t>6254734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675290" y="4491467"/>
            <a:ext cx="53478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(e) ….4</a:t>
            </a:r>
            <a:r>
              <a:rPr lang="en-IN" sz="2400" baseline="30000" dirty="0" smtClean="0"/>
              <a:t>35</a:t>
            </a:r>
            <a:r>
              <a:rPr lang="en-IN" sz="2400" dirty="0" smtClean="0"/>
              <a:t> </a:t>
            </a:r>
            <a:r>
              <a:rPr lang="en-IN" sz="2400" dirty="0"/>
              <a:t>× </a:t>
            </a:r>
            <a:r>
              <a:rPr lang="en-IN" sz="2400" dirty="0" smtClean="0"/>
              <a:t>…8</a:t>
            </a:r>
            <a:r>
              <a:rPr lang="en-IN" sz="2400" baseline="30000" dirty="0" smtClean="0"/>
              <a:t>57</a:t>
            </a:r>
            <a:r>
              <a:rPr lang="en-IN" sz="2400" dirty="0" smtClean="0"/>
              <a:t> </a:t>
            </a:r>
            <a:r>
              <a:rPr lang="en-IN" sz="2400" dirty="0"/>
              <a:t>× </a:t>
            </a:r>
            <a:r>
              <a:rPr lang="en-IN" sz="2400" dirty="0" smtClean="0"/>
              <a:t>….6</a:t>
            </a:r>
            <a:r>
              <a:rPr lang="en-IN" sz="2400" baseline="30000" dirty="0" smtClean="0"/>
              <a:t>45 </a:t>
            </a:r>
            <a:r>
              <a:rPr lang="en-IN" sz="2400" dirty="0" smtClean="0"/>
              <a:t>= (4</a:t>
            </a:r>
            <a:r>
              <a:rPr lang="en-IN" sz="2400" baseline="30000" dirty="0" smtClean="0"/>
              <a:t>32</a:t>
            </a:r>
            <a:r>
              <a:rPr lang="en-IN" sz="2400" dirty="0" smtClean="0"/>
              <a:t> </a:t>
            </a:r>
            <a:r>
              <a:rPr lang="en-IN" sz="2400" dirty="0"/>
              <a:t>× </a:t>
            </a:r>
            <a:r>
              <a:rPr lang="en-IN" sz="2400" dirty="0" smtClean="0"/>
              <a:t>4</a:t>
            </a:r>
            <a:r>
              <a:rPr lang="en-IN" sz="2400" baseline="30000" dirty="0" smtClean="0"/>
              <a:t>3</a:t>
            </a:r>
            <a:r>
              <a:rPr lang="en-IN" sz="2400" dirty="0" smtClean="0"/>
              <a:t>) × (8</a:t>
            </a:r>
            <a:r>
              <a:rPr lang="en-IN" sz="2400" baseline="30000" dirty="0" smtClean="0"/>
              <a:t>56</a:t>
            </a:r>
            <a:r>
              <a:rPr lang="en-IN" sz="2400" dirty="0" smtClean="0"/>
              <a:t> </a:t>
            </a:r>
            <a:r>
              <a:rPr lang="en-IN" sz="2400" dirty="0"/>
              <a:t>× </a:t>
            </a:r>
            <a:r>
              <a:rPr lang="en-IN" sz="2400" dirty="0" smtClean="0"/>
              <a:t>8</a:t>
            </a:r>
            <a:r>
              <a:rPr lang="en-IN" sz="2400" baseline="30000" dirty="0" smtClean="0"/>
              <a:t>1</a:t>
            </a:r>
            <a:r>
              <a:rPr lang="en-IN" sz="2400" dirty="0" smtClean="0"/>
              <a:t>) × (6</a:t>
            </a:r>
            <a:r>
              <a:rPr lang="en-IN" sz="2400" baseline="30000" dirty="0" smtClean="0"/>
              <a:t>44</a:t>
            </a:r>
            <a:r>
              <a:rPr lang="en-IN" sz="2400" dirty="0" smtClean="0"/>
              <a:t> </a:t>
            </a:r>
            <a:r>
              <a:rPr lang="en-IN" sz="2400" dirty="0"/>
              <a:t>× </a:t>
            </a:r>
            <a:r>
              <a:rPr lang="en-IN" sz="2400" dirty="0" smtClean="0"/>
              <a:t>6</a:t>
            </a:r>
            <a:r>
              <a:rPr lang="en-IN" sz="2400" baseline="30000" dirty="0" smtClean="0"/>
              <a:t>01) </a:t>
            </a:r>
            <a:r>
              <a:rPr lang="en-IN" sz="2400" dirty="0" smtClean="0"/>
              <a:t>= (..6 x </a:t>
            </a:r>
            <a:r>
              <a:rPr lang="en-IN" sz="2400" dirty="0" smtClean="0"/>
              <a:t>4) </a:t>
            </a:r>
            <a:r>
              <a:rPr lang="en-IN" sz="2400" dirty="0" smtClean="0"/>
              <a:t>x (…6 x 8) x (…6 x 6) = </a:t>
            </a:r>
            <a:r>
              <a:rPr lang="en-IN" sz="2400" dirty="0" smtClean="0"/>
              <a:t>…4 </a:t>
            </a:r>
            <a:r>
              <a:rPr lang="en-IN" sz="2400" dirty="0" smtClean="0"/>
              <a:t>x 8 x 6 </a:t>
            </a:r>
            <a:r>
              <a:rPr lang="en-IN" sz="2400" smtClean="0"/>
              <a:t>= </a:t>
            </a:r>
            <a:r>
              <a:rPr lang="en-IN" sz="2400" smtClean="0"/>
              <a:t>…2</a:t>
            </a:r>
            <a:endParaRPr lang="en-IN" sz="2400" dirty="0" smtClean="0"/>
          </a:p>
          <a:p>
            <a:endParaRPr lang="en-US" sz="2400" dirty="0"/>
          </a:p>
          <a:p>
            <a:r>
              <a:rPr lang="en-IN" sz="2400" dirty="0" smtClean="0"/>
              <a:t>(f) …6</a:t>
            </a:r>
            <a:r>
              <a:rPr lang="en-IN" sz="2400" baseline="30000" dirty="0" smtClean="0"/>
              <a:t>57</a:t>
            </a:r>
            <a:r>
              <a:rPr lang="en-IN" sz="2400" dirty="0" smtClean="0"/>
              <a:t> </a:t>
            </a:r>
            <a:r>
              <a:rPr lang="en-IN" sz="2400" dirty="0"/>
              <a:t>× </a:t>
            </a:r>
            <a:r>
              <a:rPr lang="en-IN" sz="2400" dirty="0" smtClean="0"/>
              <a:t>…7</a:t>
            </a:r>
            <a:r>
              <a:rPr lang="en-IN" sz="2400" baseline="30000" dirty="0" smtClean="0"/>
              <a:t>97</a:t>
            </a:r>
            <a:r>
              <a:rPr lang="en-IN" sz="2400" dirty="0" smtClean="0"/>
              <a:t> </a:t>
            </a:r>
            <a:r>
              <a:rPr lang="en-IN" sz="2400" dirty="0"/>
              <a:t>× </a:t>
            </a:r>
            <a:r>
              <a:rPr lang="en-IN" sz="2400" dirty="0" smtClean="0"/>
              <a:t>..8</a:t>
            </a:r>
            <a:r>
              <a:rPr lang="en-IN" sz="2400" baseline="30000" dirty="0" smtClean="0"/>
              <a:t>34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479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12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Problems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Q6. Find </a:t>
                </a:r>
                <a:r>
                  <a:rPr lang="en-IN" dirty="0"/>
                  <a:t>the unit digit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  <a:p>
                <a:pPr lvl="1"/>
                <a:r>
                  <a:rPr lang="en-IN" dirty="0"/>
                  <a:t>1. 0		2. 1		3. 3		4. 5		5. 7</a:t>
                </a:r>
                <a:endParaRPr lang="en-US" dirty="0"/>
              </a:p>
              <a:p>
                <a:r>
                  <a:rPr lang="en-IN" dirty="0" smtClean="0"/>
                  <a:t>Q7. </a:t>
                </a:r>
                <a:r>
                  <a:rPr lang="en-IN" dirty="0"/>
                  <a:t>What is the unit digit of 11</a:t>
                </a:r>
                <a:r>
                  <a:rPr lang="en-IN" baseline="30000" dirty="0"/>
                  <a:t>(5!)!</a:t>
                </a:r>
                <a:r>
                  <a:rPr lang="en-IN" dirty="0"/>
                  <a:t> – 1?</a:t>
                </a:r>
                <a:endParaRPr lang="en-US" dirty="0"/>
              </a:p>
              <a:p>
                <a:pPr lvl="1"/>
                <a:r>
                  <a:rPr lang="en-IN" dirty="0"/>
                  <a:t>1. 1		2.0		3. 2		4.3		5. None of these </a:t>
                </a:r>
                <a:endParaRPr lang="en-US" dirty="0"/>
              </a:p>
              <a:p>
                <a:r>
                  <a:rPr lang="en-IN" dirty="0" smtClean="0"/>
                  <a:t>Q8. </a:t>
                </a:r>
                <a:r>
                  <a:rPr lang="en-IN" dirty="0"/>
                  <a:t>What is the unit digit of 12</a:t>
                </a:r>
                <a:r>
                  <a:rPr lang="en-IN" baseline="30000" dirty="0"/>
                  <a:t>(5!)!</a:t>
                </a:r>
                <a:r>
                  <a:rPr lang="en-IN" dirty="0"/>
                  <a:t> – 13</a:t>
                </a:r>
                <a:r>
                  <a:rPr lang="en-IN" baseline="30000" dirty="0"/>
                  <a:t>(5!)!</a:t>
                </a:r>
                <a:r>
                  <a:rPr lang="en-IN" dirty="0"/>
                  <a:t> + 17</a:t>
                </a:r>
                <a:r>
                  <a:rPr lang="en-IN" baseline="30000" dirty="0"/>
                  <a:t>(5!)!</a:t>
                </a:r>
                <a:r>
                  <a:rPr lang="en-IN" dirty="0"/>
                  <a:t>?</a:t>
                </a:r>
                <a:endParaRPr lang="en-US" dirty="0"/>
              </a:p>
              <a:p>
                <a:pPr lvl="1"/>
                <a:r>
                  <a:rPr lang="en-IN" dirty="0"/>
                  <a:t>1. 9		2.4		3. 0		4.3		5. None of these </a:t>
                </a:r>
                <a:endParaRPr lang="en-US" dirty="0"/>
              </a:p>
              <a:p>
                <a:r>
                  <a:rPr lang="en-IN" dirty="0" smtClean="0"/>
                  <a:t>Q9. 3</a:t>
                </a:r>
                <a:r>
                  <a:rPr lang="en-IN" baseline="30000" dirty="0" smtClean="0"/>
                  <a:t>332</a:t>
                </a:r>
                <a:r>
                  <a:rPr lang="en-IN" dirty="0" smtClean="0"/>
                  <a:t> </a:t>
                </a:r>
                <a:r>
                  <a:rPr lang="en-IN" dirty="0"/>
                  <a:t>/ 50 = (</a:t>
                </a:r>
                <a:r>
                  <a:rPr lang="en-IN" dirty="0" err="1"/>
                  <a:t>abcd</a:t>
                </a:r>
                <a:r>
                  <a:rPr lang="en-IN" dirty="0"/>
                  <a:t>...............).</a:t>
                </a:r>
                <a:r>
                  <a:rPr lang="en-IN" dirty="0" err="1"/>
                  <a:t>xy</a:t>
                </a:r>
                <a:r>
                  <a:rPr lang="en-IN" dirty="0"/>
                  <a:t>; where number in the bracket is before the decimal, and </a:t>
                </a:r>
                <a:r>
                  <a:rPr lang="en-IN" dirty="0" err="1"/>
                  <a:t>xy</a:t>
                </a:r>
                <a:r>
                  <a:rPr lang="en-IN" dirty="0"/>
                  <a:t> are the 1</a:t>
                </a:r>
                <a:r>
                  <a:rPr lang="en-IN" baseline="30000" dirty="0"/>
                  <a:t>st</a:t>
                </a:r>
                <a:r>
                  <a:rPr lang="en-IN" dirty="0"/>
                  <a:t> two digits obtained after division. Find the value of y.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54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24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653</Words>
  <Application>Microsoft Office PowerPoint</Application>
  <PresentationFormat>Widescreen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Number System </vt:lpstr>
      <vt:lpstr>Concept of Unit digit</vt:lpstr>
      <vt:lpstr>Concept of Unit digit</vt:lpstr>
      <vt:lpstr>Concept of Unit digit</vt:lpstr>
      <vt:lpstr>Concept of Unit digit</vt:lpstr>
      <vt:lpstr>Concept of Unit digit</vt:lpstr>
      <vt:lpstr>Concept of Unit digit</vt:lpstr>
      <vt:lpstr>Practice Questions</vt:lpstr>
      <vt:lpstr>Some More Problems</vt:lpstr>
      <vt:lpstr>Some more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System </dc:title>
  <dc:creator>dueNorth Academics</dc:creator>
  <cp:lastModifiedBy>Nishith</cp:lastModifiedBy>
  <cp:revision>18</cp:revision>
  <dcterms:created xsi:type="dcterms:W3CDTF">2021-07-18T08:15:34Z</dcterms:created>
  <dcterms:modified xsi:type="dcterms:W3CDTF">2021-07-23T07:02:51Z</dcterms:modified>
</cp:coreProperties>
</file>