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58" r:id="rId6"/>
    <p:sldId id="259" r:id="rId7"/>
    <p:sldId id="261" r:id="rId8"/>
    <p:sldId id="260" r:id="rId9"/>
    <p:sldId id="266" r:id="rId10"/>
    <p:sldId id="269" r:id="rId11"/>
    <p:sldId id="265" r:id="rId12"/>
    <p:sldId id="267" r:id="rId13"/>
    <p:sldId id="262" r:id="rId14"/>
    <p:sldId id="264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985"/>
    <a:srgbClr val="171D2B"/>
    <a:srgbClr val="12111E"/>
    <a:srgbClr val="52C7DD"/>
    <a:srgbClr val="74C8DC"/>
    <a:srgbClr val="378699"/>
    <a:srgbClr val="A1A1AB"/>
    <a:srgbClr val="444450"/>
    <a:srgbClr val="21B6D1"/>
    <a:srgbClr val="2E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816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7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4095" y="1967095"/>
            <a:ext cx="2923809" cy="2923809"/>
          </a:xfrm>
          <a:prstGeom prst="rect">
            <a:avLst/>
          </a:prstGeom>
        </p:spPr>
      </p:pic>
      <p:grpSp>
        <p:nvGrpSpPr>
          <p:cNvPr id="19" name="Grupo 18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14" name="Rectángulo 13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Proceso de desarrollo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775069"/>
            <a:chOff x="674556" y="889644"/>
            <a:chExt cx="11517444" cy="775069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Cronograma de actividades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pic>
        <p:nvPicPr>
          <p:cNvPr id="5" name="Imagen 4" descr="Imagen que contiene circuito&#10;&#10;Descripción generada automá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68" y="1614775"/>
            <a:ext cx="11310663" cy="4645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Estándares de documentación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1390622"/>
            <a:chOff x="674556" y="889644"/>
            <a:chExt cx="11517444" cy="1390622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Comunicación y organización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Utilizaremos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Telegram</a:t>
              </a: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para organizar la comunicación por su facilidad para enviar archivos. En cuanto a la planeación, usaremos la herramienta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columns</a:t>
              </a: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para organizar el proyecto.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74556" y="2543732"/>
            <a:ext cx="11517444" cy="1082845"/>
            <a:chOff x="674556" y="889644"/>
            <a:chExt cx="11517444" cy="1082845"/>
          </a:xfrm>
        </p:grpSpPr>
        <p:sp>
          <p:nvSpPr>
            <p:cNvPr id="13" name="CuadroTexto 12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Repositorio principal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674557" y="1264603"/>
              <a:ext cx="115174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El repositorio en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Github</a:t>
              </a: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será de Miguel y cada miembro del equipo lo tendrá activo y actualizado en sus documentos locales.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Estándares de documentación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1390622"/>
            <a:chOff x="674556" y="889644"/>
            <a:chExt cx="11517444" cy="1390622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Platilla de documentación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La documentación constará de una descripción del producto, un índice, títulos, subtítulos y contenido. Véase la Definición de Estándares de Codificación como ejemplo de documentación.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74556" y="2543732"/>
            <a:ext cx="11517444" cy="1390622"/>
            <a:chOff x="674556" y="889644"/>
            <a:chExt cx="11517444" cy="1390622"/>
          </a:xfrm>
        </p:grpSpPr>
        <p:sp>
          <p:nvSpPr>
            <p:cNvPr id="13" name="CuadroTexto 12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Definición de Estándares de Codificación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674557" y="1264603"/>
              <a:ext cx="115174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Para el proyecto TOBARA, se establecerá un estándar para el trabajo armónico entre los integrantes del equipo. 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El estándar general será el idioma a utilizar que será inglés.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674555" y="3939309"/>
            <a:ext cx="11517444" cy="1082845"/>
            <a:chOff x="674556" y="889644"/>
            <a:chExt cx="11517444" cy="1082845"/>
          </a:xfrm>
        </p:grpSpPr>
        <p:sp>
          <p:nvSpPr>
            <p:cNvPr id="18" name="CuadroTexto 17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Nombrado de Variables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674557" y="1264603"/>
              <a:ext cx="115174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Se usará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camelCase</a:t>
              </a: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como el tipo de nombrado de variables para un mayor entendimiento de las mismas. Constará de: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objetoDato</a:t>
              </a: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, por ej. :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userInput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Estándares de documentación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1390622"/>
            <a:chOff x="674556" y="889644"/>
            <a:chExt cx="11517444" cy="1390622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Nombrado de Funciones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Se usará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camelCase</a:t>
              </a: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como el tipo de nombrado de funciones para un mayor entendimiento de las mismas. Constará de: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acciónDescripción</a:t>
              </a: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(), por ej. :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getInformation</a:t>
              </a: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().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74556" y="2543732"/>
            <a:ext cx="11517444" cy="1082845"/>
            <a:chOff x="674556" y="889644"/>
            <a:chExt cx="11517444" cy="1082845"/>
          </a:xfrm>
        </p:grpSpPr>
        <p:sp>
          <p:nvSpPr>
            <p:cNvPr id="13" name="CuadroTexto 12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Nombrado de Archivos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674557" y="1264603"/>
              <a:ext cx="115174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Se usará un nombre escrito completamente en minúsculas separado por un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guión</a:t>
              </a: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donde requiera espacios, por ej. : this-is-a-file.txt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674555" y="3619998"/>
            <a:ext cx="11517444" cy="2313951"/>
            <a:chOff x="674556" y="889644"/>
            <a:chExt cx="11517444" cy="2313951"/>
          </a:xfrm>
        </p:grpSpPr>
        <p:sp>
          <p:nvSpPr>
            <p:cNvPr id="18" name="CuadroTexto 17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Métodos y herramientas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674557" y="1264603"/>
              <a:ext cx="1151744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La metodología utilizar será: SCRUM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Outlook Calendar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Telegram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Columns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Github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Visual Studio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Code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TOBARA – The Only Boolean Algebra Reduction App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775069"/>
            <a:chOff x="674556" y="889644"/>
            <a:chExt cx="11517444" cy="775069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Descripción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Herramienta de reducción de funciones booleanas.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74555" y="2011384"/>
            <a:ext cx="11517444" cy="775069"/>
            <a:chOff x="674556" y="889644"/>
            <a:chExt cx="11517444" cy="775069"/>
          </a:xfrm>
        </p:grpSpPr>
        <p:sp>
          <p:nvSpPr>
            <p:cNvPr id="19" name="CuadroTexto 18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Público objetivo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674557" y="1264603"/>
              <a:ext cx="11517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Estudiantes y docentes del área de matemáticas.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674554" y="2942859"/>
            <a:ext cx="11517444" cy="1390622"/>
            <a:chOff x="674556" y="889644"/>
            <a:chExt cx="11517444" cy="1390622"/>
          </a:xfrm>
        </p:grpSpPr>
        <p:sp>
          <p:nvSpPr>
            <p:cNvPr id="22" name="CuadroTexto 21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Metas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674557" y="1264603"/>
              <a:ext cx="115174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Algoritmos de reducción de funciones booleanas. 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Visualización de datos. (Secundario)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Desarrollo de la interfaz. (Secundario)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Proceso de desarrollo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775069"/>
            <a:chOff x="674556" y="889644"/>
            <a:chExt cx="11517444" cy="775069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Investigación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74557" y="1528069"/>
            <a:ext cx="11517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Para el proceso previo al desarrollo del sistema, se han realizado dos etapas: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Conceptualización. Información definida en los apartados siguientes.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Apartado técnico. Investigación de posibles herramientas y su implementación.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Requerimientos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2006175"/>
            <a:chOff x="674556" y="889644"/>
            <a:chExt cx="11517444" cy="2006175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Actores del sistema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Usuario. Persona que usa el sistema.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Puede consultar si una expresión booleana se encuentra en su expresión mínima (no se puede reducir más). 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Puede ingresar una función booleana para ser reducida a su expresión mínima.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Puede recibir su función booleana en su expresión de suma de productos.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Requerimientos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2313951"/>
            <a:chOff x="674556" y="889644"/>
            <a:chExt cx="11517444" cy="2313951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Requerimientos del usuario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Los usuarios podrán preguntar si una función se encuentra en su expresión mínima.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Los usuarios podrán obtener la tabla de verdad correspondiente a su función.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Los usuarios podrán ingresar una función booleana y obtendrán su expresión mínima.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Los usuarios podrán convertir su función booleana en su forma de suma de productos.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Requerimientos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3545058"/>
            <a:chOff x="674556" y="889644"/>
            <a:chExt cx="11517444" cy="3545058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Requerimientos del sistema - funcionales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RF001 (</a:t>
              </a:r>
              <a:r>
                <a:rPr lang="es-MX" sz="2000" dirty="0">
                  <a:solidFill>
                    <a:srgbClr val="377985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Alta</a:t>
              </a:r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).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El sistema deberá ser capaz de recibir y determinar si una expresión 	booleana se encuentra en su mínima expresión.</a:t>
              </a:r>
              <a:endParaRPr lang="es-MX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RF002 (</a:t>
              </a:r>
              <a:r>
                <a:rPr lang="es-MX" sz="2000" dirty="0">
                  <a:solidFill>
                    <a:srgbClr val="377985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Alta</a:t>
              </a:r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).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El sistema deberá ser capaz de recibir y reducir una expresión booleana 	hasta su mínima expresión.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RF003 (</a:t>
              </a:r>
              <a:r>
                <a:rPr lang="es-MX" sz="2000" dirty="0">
                  <a:solidFill>
                    <a:srgbClr val="377985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Alta</a:t>
              </a:r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).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El sistema deberá ser capaz de recibir una función booleana y generar 	una matriz que representa su tabla de verdad.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RF004 (</a:t>
              </a:r>
              <a:r>
                <a:rPr lang="es-MX" sz="2000" dirty="0">
                  <a:solidFill>
                    <a:srgbClr val="377985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Alta</a:t>
              </a:r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).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El sistema deberá ser capaz de recibir una función booleana y convertirla 	su expresión de suma de productos.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Requerimientos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3237281"/>
            <a:chOff x="674556" y="889644"/>
            <a:chExt cx="11517444" cy="3237281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Requerimientos del sistema – no funcionales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RFN001.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La expresión debe de ser una expresión </a:t>
              </a:r>
              <a:r>
                <a:rPr lang="es-MX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boolena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y contener variables no 	repetidas.</a:t>
              </a:r>
              <a:endParaRPr lang="es-MX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RFN002. 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El sistema se centrara en la reducción mediante la implementación de un 	algoritmo de reducción mediante K-</a:t>
              </a:r>
              <a:r>
                <a:rPr lang="es-MX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maps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RFN003.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La matriz estará ordenada de la manera estándar para la elaboración de tablas 	de verdad. 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RFN004. La expresión será dada con los </a:t>
              </a:r>
              <a:r>
                <a:rPr lang="es-MX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minterminos</a:t>
              </a:r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de la función booleana (2^n 	términos). 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Requerimientos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5391717"/>
            <a:chOff x="674556" y="889644"/>
            <a:chExt cx="11517444" cy="5391717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Casos de uso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CU001.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Expresión mínima.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Descripción. 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Consultar si una función ya esta en su mínima expresión.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Secuencia.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Consulta a la herramienta Mini(</a:t>
              </a:r>
              <a:r>
                <a:rPr lang="es-MX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funciónBool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).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Recibe un valor </a:t>
              </a:r>
              <a:r>
                <a:rPr lang="es-MX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boolneado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Salidas alternativas:  1.1 Si el usuario ingresa una entrada no válido, el sistema le marcará como error y el usuario tendrá que modificarlo.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CU002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Minimizar.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Descripción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. Dada una función booleana, regresa la expresión minimizada.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Consulta a la herramienta </a:t>
              </a:r>
              <a:r>
                <a:rPr lang="es-MX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reducc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(</a:t>
              </a:r>
              <a:r>
                <a:rPr lang="es-MX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funciónBool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).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Recibe un arreglo con la función minimizada.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Salidas alternativas:  1.1 Si el usuario ingresa un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caracter</a:t>
              </a: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no válido, el sistema le marcará como error y el usuario tendrá que modificarlo.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Requerimientos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775069"/>
            <a:chOff x="674556" y="889644"/>
            <a:chExt cx="11517444" cy="775069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Diagrama de casos de uso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2104571" y="1828801"/>
            <a:ext cx="8485641" cy="4513898"/>
            <a:chOff x="0" y="0"/>
            <a:chExt cx="6753225" cy="3795712"/>
          </a:xfrm>
        </p:grpSpPr>
        <p:sp>
          <p:nvSpPr>
            <p:cNvPr id="13" name="Oval 2"/>
            <p:cNvSpPr/>
            <p:nvPr/>
          </p:nvSpPr>
          <p:spPr>
            <a:xfrm>
              <a:off x="2190750" y="0"/>
              <a:ext cx="1795462" cy="7905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Ingresar expresión booleana</a:t>
              </a:r>
              <a:endParaRPr lang="es-MX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4"/>
            <p:cNvSpPr/>
            <p:nvPr/>
          </p:nvSpPr>
          <p:spPr>
            <a:xfrm>
              <a:off x="2228850" y="933450"/>
              <a:ext cx="1795462" cy="7905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Reducción de la expresión </a:t>
              </a:r>
              <a:endParaRPr lang="es-MX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3"/>
            <p:cNvSpPr txBox="1"/>
            <p:nvPr/>
          </p:nvSpPr>
          <p:spPr>
            <a:xfrm>
              <a:off x="0" y="1671637"/>
              <a:ext cx="1352550" cy="385763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Usuario</a:t>
              </a:r>
              <a:endParaRPr lang="es-MX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5"/>
            <p:cNvSpPr/>
            <p:nvPr/>
          </p:nvSpPr>
          <p:spPr>
            <a:xfrm>
              <a:off x="2281238" y="1881187"/>
              <a:ext cx="1795462" cy="895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Visualización de la expresión reducida </a:t>
              </a:r>
              <a:endParaRPr lang="es-MX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" descr="See the source image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30" r="15429" b="21138"/>
            <a:stretch>
              <a:fillRect/>
            </a:stretch>
          </p:blipFill>
          <p:spPr bwMode="auto">
            <a:xfrm>
              <a:off x="481013" y="914400"/>
              <a:ext cx="565785" cy="661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Picture 6" descr="See the source image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30" r="15429" b="21138"/>
            <a:stretch>
              <a:fillRect/>
            </a:stretch>
          </p:blipFill>
          <p:spPr bwMode="auto">
            <a:xfrm>
              <a:off x="5791200" y="947737"/>
              <a:ext cx="565785" cy="6616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Text Box 7"/>
            <p:cNvSpPr txBox="1"/>
            <p:nvPr/>
          </p:nvSpPr>
          <p:spPr>
            <a:xfrm>
              <a:off x="5400675" y="1752600"/>
              <a:ext cx="1352550" cy="385763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Sistema</a:t>
              </a:r>
              <a:endParaRPr lang="es-MX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Connector: Elbow 8"/>
            <p:cNvCxnSpPr/>
            <p:nvPr/>
          </p:nvCxnSpPr>
          <p:spPr>
            <a:xfrm flipV="1">
              <a:off x="1233488" y="404812"/>
              <a:ext cx="957263" cy="962025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or: Elbow 10"/>
            <p:cNvCxnSpPr/>
            <p:nvPr/>
          </p:nvCxnSpPr>
          <p:spPr>
            <a:xfrm flipH="1">
              <a:off x="4176713" y="1257300"/>
              <a:ext cx="1476057" cy="1133475"/>
            </a:xfrm>
            <a:prstGeom prst="bentConnector3">
              <a:avLst>
                <a:gd name="adj1" fmla="val 4676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11"/>
            <p:cNvSpPr/>
            <p:nvPr/>
          </p:nvSpPr>
          <p:spPr>
            <a:xfrm>
              <a:off x="2362200" y="2900362"/>
              <a:ext cx="1795462" cy="895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Aparición del Botón “CLEAR”</a:t>
              </a:r>
              <a:endParaRPr lang="es-MX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Connector: Elbow 12"/>
            <p:cNvCxnSpPr/>
            <p:nvPr/>
          </p:nvCxnSpPr>
          <p:spPr>
            <a:xfrm flipH="1">
              <a:off x="4219575" y="1257300"/>
              <a:ext cx="1500188" cy="2199957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13"/>
            <p:cNvCxnSpPr/>
            <p:nvPr/>
          </p:nvCxnSpPr>
          <p:spPr>
            <a:xfrm flipH="1" flipV="1">
              <a:off x="4138613" y="1257300"/>
              <a:ext cx="1604962" cy="95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4579</Words>
  <Application>WPS Presentation</Application>
  <PresentationFormat>Panorámica</PresentationFormat>
  <Paragraphs>147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Poppins</vt:lpstr>
      <vt:lpstr>Calibri</vt:lpstr>
      <vt:lpstr>Times New Roman</vt:lpstr>
      <vt:lpstr>微软雅黑</vt:lpstr>
      <vt:lpstr>Droid Sans Fallback</vt:lpstr>
      <vt:lpstr>Arial Unicode MS</vt:lpstr>
      <vt:lpstr>DejaVu Sans</vt:lpstr>
      <vt:lpstr>Calibri Light</vt:lpstr>
      <vt:lpstr>C059</vt:lpstr>
      <vt:lpstr>AkrutiTml2</vt:lpstr>
      <vt:lpstr>Tema de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CARLOS LLANES MONTERO</dc:creator>
  <cp:lastModifiedBy>miguel</cp:lastModifiedBy>
  <cp:revision>28</cp:revision>
  <dcterms:created xsi:type="dcterms:W3CDTF">2020-03-06T16:13:49Z</dcterms:created>
  <dcterms:modified xsi:type="dcterms:W3CDTF">2020-03-06T16:13:49Z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