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58" r:id="rId4"/>
    <p:sldId id="259" r:id="rId5"/>
    <p:sldId id="267" r:id="rId6"/>
    <p:sldId id="266" r:id="rId7"/>
    <p:sldId id="268" r:id="rId8"/>
    <p:sldId id="261" r:id="rId9"/>
    <p:sldId id="260" r:id="rId10"/>
    <p:sldId id="263"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C04E00"/>
    <a:srgbClr val="FF6600"/>
    <a:srgbClr val="9900CC"/>
    <a:srgbClr val="638D1F"/>
    <a:srgbClr val="003399"/>
    <a:srgbClr val="AB2B80"/>
    <a:srgbClr val="CC0099"/>
    <a:srgbClr val="FF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0" d="100"/>
          <a:sy n="70" d="100"/>
        </p:scale>
        <p:origin x="-1180" y="-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B3ACB-5235-4BA3-AE04-FCB484BA832A}">
      <dsp:nvSpPr>
        <dsp:cNvPr id="0" name=""/>
        <dsp:cNvSpPr/>
      </dsp:nvSpPr>
      <dsp:spPr>
        <a:xfrm>
          <a:off x="2742770" y="1500"/>
          <a:ext cx="1518441" cy="151844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dirty="0"/>
        </a:p>
      </dsp:txBody>
      <dsp:txXfrm>
        <a:off x="2965141" y="223871"/>
        <a:ext cx="1073699" cy="1073699"/>
      </dsp:txXfrm>
    </dsp:sp>
    <dsp:sp modelId="{42812363-EEBA-45F8-A80F-D98FD7A3BEFF}">
      <dsp:nvSpPr>
        <dsp:cNvPr id="0" name=""/>
        <dsp:cNvSpPr/>
      </dsp:nvSpPr>
      <dsp:spPr>
        <a:xfrm rot="2160000">
          <a:off x="4213437" y="1168340"/>
          <a:ext cx="404547" cy="5124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225026" y="1235167"/>
        <a:ext cx="283183" cy="307484"/>
      </dsp:txXfrm>
    </dsp:sp>
    <dsp:sp modelId="{C36A686D-A1B9-4D26-A2E5-72AB07C684F1}">
      <dsp:nvSpPr>
        <dsp:cNvPr id="0" name=""/>
        <dsp:cNvSpPr/>
      </dsp:nvSpPr>
      <dsp:spPr>
        <a:xfrm>
          <a:off x="4588735" y="1342672"/>
          <a:ext cx="1518441" cy="1518441"/>
        </a:xfrm>
        <a:prstGeom prst="ellipse">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811106" y="1565043"/>
        <a:ext cx="1073699" cy="1073699"/>
      </dsp:txXfrm>
    </dsp:sp>
    <dsp:sp modelId="{F3D2B17D-8166-4ED6-ABF0-79F7C07B6C17}">
      <dsp:nvSpPr>
        <dsp:cNvPr id="0" name=""/>
        <dsp:cNvSpPr/>
      </dsp:nvSpPr>
      <dsp:spPr>
        <a:xfrm rot="6480000">
          <a:off x="4796672" y="2919797"/>
          <a:ext cx="404547" cy="512474"/>
        </a:xfrm>
        <a:prstGeom prst="rightArrow">
          <a:avLst>
            <a:gd name="adj1" fmla="val 60000"/>
            <a:gd name="adj2" fmla="val 50000"/>
          </a:avLst>
        </a:prstGeom>
        <a:solidFill>
          <a:schemeClr val="accent4">
            <a:hueOff val="2450223"/>
            <a:satOff val="-10194"/>
            <a:lumOff val="24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4876106" y="2964580"/>
        <a:ext cx="283183" cy="307484"/>
      </dsp:txXfrm>
    </dsp:sp>
    <dsp:sp modelId="{078955DF-2C13-4207-85F5-76FD0C2AE287}">
      <dsp:nvSpPr>
        <dsp:cNvPr id="0" name=""/>
        <dsp:cNvSpPr/>
      </dsp:nvSpPr>
      <dsp:spPr>
        <a:xfrm>
          <a:off x="3883639" y="3512734"/>
          <a:ext cx="1518441" cy="1518441"/>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106010" y="3735105"/>
        <a:ext cx="1073699" cy="1073699"/>
      </dsp:txXfrm>
    </dsp:sp>
    <dsp:sp modelId="{E1546919-C102-4E22-B50A-4CB17703DB07}">
      <dsp:nvSpPr>
        <dsp:cNvPr id="0" name=""/>
        <dsp:cNvSpPr/>
      </dsp:nvSpPr>
      <dsp:spPr>
        <a:xfrm rot="10800000">
          <a:off x="3311167" y="4015717"/>
          <a:ext cx="404547" cy="512474"/>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432531" y="4118212"/>
        <a:ext cx="283183" cy="307484"/>
      </dsp:txXfrm>
    </dsp:sp>
    <dsp:sp modelId="{910E936A-928F-4DCE-A79F-6E39881E514F}">
      <dsp:nvSpPr>
        <dsp:cNvPr id="0" name=""/>
        <dsp:cNvSpPr/>
      </dsp:nvSpPr>
      <dsp:spPr>
        <a:xfrm>
          <a:off x="1601901" y="3512734"/>
          <a:ext cx="1518441" cy="1518441"/>
        </a:xfrm>
        <a:prstGeom prst="ellipse">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1824272" y="3735105"/>
        <a:ext cx="1073699" cy="1073699"/>
      </dsp:txXfrm>
    </dsp:sp>
    <dsp:sp modelId="{567F1AD8-49B5-4329-99E9-D2F0D0562BF1}">
      <dsp:nvSpPr>
        <dsp:cNvPr id="0" name=""/>
        <dsp:cNvSpPr/>
      </dsp:nvSpPr>
      <dsp:spPr>
        <a:xfrm rot="15120000">
          <a:off x="1809839" y="2941576"/>
          <a:ext cx="404547" cy="512474"/>
        </a:xfrm>
        <a:prstGeom prst="rightArrow">
          <a:avLst>
            <a:gd name="adj1" fmla="val 60000"/>
            <a:gd name="adj2" fmla="val 50000"/>
          </a:avLst>
        </a:prstGeom>
        <a:solidFill>
          <a:schemeClr val="accent4">
            <a:hueOff val="7350668"/>
            <a:satOff val="-30583"/>
            <a:lumOff val="72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1889273" y="3101783"/>
        <a:ext cx="283183" cy="307484"/>
      </dsp:txXfrm>
    </dsp:sp>
    <dsp:sp modelId="{E1571114-9B6D-4F64-B63B-1C6358EFBFE0}">
      <dsp:nvSpPr>
        <dsp:cNvPr id="0" name=""/>
        <dsp:cNvSpPr/>
      </dsp:nvSpPr>
      <dsp:spPr>
        <a:xfrm>
          <a:off x="896805" y="1342672"/>
          <a:ext cx="1518441" cy="1518441"/>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dirty="0"/>
        </a:p>
      </dsp:txBody>
      <dsp:txXfrm>
        <a:off x="1119176" y="1565043"/>
        <a:ext cx="1073699" cy="1073699"/>
      </dsp:txXfrm>
    </dsp:sp>
    <dsp:sp modelId="{54FBC4E9-A895-4837-A19A-CD571EB083F3}">
      <dsp:nvSpPr>
        <dsp:cNvPr id="0" name=""/>
        <dsp:cNvSpPr/>
      </dsp:nvSpPr>
      <dsp:spPr>
        <a:xfrm rot="19440000">
          <a:off x="2367472" y="1181799"/>
          <a:ext cx="404547" cy="512474"/>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79061" y="1319962"/>
        <a:ext cx="283183" cy="307484"/>
      </dsp:txXfrm>
    </dsp:sp>
  </dsp:spTree>
</dsp:drawing>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128348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77007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346669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257878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380106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146163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159389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130099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336038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218499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B027FA-0763-43F1-994F-85ADB9F45785}"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366478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27FA-0763-43F1-994F-85ADB9F45785}" type="datetimeFigureOut">
              <a:rPr lang="en-US" smtClean="0"/>
              <a:pPr/>
              <a:t>11/26/2021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062CF-85C9-4A67-BA79-47ED8FAECDAB}" type="slidenum">
              <a:rPr lang="en-US" smtClean="0"/>
              <a:pPr/>
              <a:t>‹#›</a:t>
            </a:fld>
            <a:endParaRPr lang="en-US"/>
          </a:p>
        </p:txBody>
      </p:sp>
    </p:spTree>
    <p:extLst>
      <p:ext uri="{BB962C8B-B14F-4D97-AF65-F5344CB8AC3E}">
        <p14:creationId xmlns="" xmlns:p14="http://schemas.microsoft.com/office/powerpoint/2010/main" val="682992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60_F_345168512_ts7BR7mn4K3b8n51PhLhyKgG53HPzEIi.jpg"/>
          <p:cNvPicPr>
            <a:picLocks noChangeAspect="1"/>
          </p:cNvPicPr>
          <p:nvPr/>
        </p:nvPicPr>
        <p:blipFill>
          <a:blip r:embed="rId2"/>
          <a:stretch>
            <a:fillRect/>
          </a:stretch>
        </p:blipFill>
        <p:spPr>
          <a:xfrm>
            <a:off x="0" y="0"/>
            <a:ext cx="9144000" cy="6858000"/>
          </a:xfrm>
          <a:prstGeom prst="rect">
            <a:avLst/>
          </a:prstGeom>
        </p:spPr>
      </p:pic>
      <p:pic>
        <p:nvPicPr>
          <p:cNvPr id="5" name="Picture 4">
            <a:extLst>
              <a:ext uri="{FF2B5EF4-FFF2-40B4-BE49-F238E27FC236}">
                <a16:creationId xmlns="" xmlns:a16="http://schemas.microsoft.com/office/drawing/2014/main" id="{F13865E8-27C4-4268-A953-296B11B6DB84}"/>
              </a:ext>
            </a:extLst>
          </p:cNvPr>
          <p:cNvPicPr>
            <a:picLocks noChangeAspect="1"/>
          </p:cNvPicPr>
          <p:nvPr/>
        </p:nvPicPr>
        <p:blipFill>
          <a:blip r:embed="rId3">
            <a:extLst>
              <a:ext uri="{28A0092B-C50C-407E-A947-70E740481C1C}">
                <a14:useLocalDpi xmlns="" xmlns:a14="http://schemas.microsoft.com/office/drawing/2010/main" val="0"/>
              </a:ext>
            </a:extLst>
          </a:blip>
          <a:srcRect l="9416" r="5395" b="1571"/>
          <a:stretch>
            <a:fillRect/>
          </a:stretch>
        </p:blipFill>
        <p:spPr>
          <a:xfrm>
            <a:off x="3567065" y="3191544"/>
            <a:ext cx="2109458" cy="2222428"/>
          </a:xfrm>
          <a:prstGeom prst="rect">
            <a:avLst/>
          </a:prstGeom>
        </p:spPr>
      </p:pic>
      <p:sp>
        <p:nvSpPr>
          <p:cNvPr id="6" name="TextBox 5">
            <a:extLst>
              <a:ext uri="{FF2B5EF4-FFF2-40B4-BE49-F238E27FC236}">
                <a16:creationId xmlns="" xmlns:a16="http://schemas.microsoft.com/office/drawing/2014/main" id="{3645BAED-05F4-4E6F-8421-557FF348E961}"/>
              </a:ext>
            </a:extLst>
          </p:cNvPr>
          <p:cNvSpPr txBox="1"/>
          <p:nvPr/>
        </p:nvSpPr>
        <p:spPr>
          <a:xfrm>
            <a:off x="3092883" y="5449437"/>
            <a:ext cx="3751536" cy="461665"/>
          </a:xfrm>
          <a:prstGeom prst="rect">
            <a:avLst/>
          </a:prstGeom>
          <a:noFill/>
        </p:spPr>
        <p:txBody>
          <a:bodyPr wrap="square" rtlCol="0">
            <a:spAutoFit/>
          </a:bodyPr>
          <a:lstStyle/>
          <a:p>
            <a:r>
              <a:rPr lang="en-US" sz="2400" b="1" dirty="0">
                <a:latin typeface="Arial Black" pitchFamily="34" charset="0"/>
              </a:rPr>
              <a:t>#HackToTheFuture</a:t>
            </a:r>
          </a:p>
        </p:txBody>
      </p:sp>
      <p:pic>
        <p:nvPicPr>
          <p:cNvPr id="4100" name="Picture 4">
            <a:extLst>
              <a:ext uri="{FF2B5EF4-FFF2-40B4-BE49-F238E27FC236}">
                <a16:creationId xmlns="" xmlns:a16="http://schemas.microsoft.com/office/drawing/2014/main" id="{60F2A73C-5C19-4B0A-9B6D-F3F5318F4000}"/>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63743" y="199707"/>
            <a:ext cx="1532021" cy="153202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401B5FA0-5034-4945-A826-B3A43538F401}"/>
              </a:ext>
            </a:extLst>
          </p:cNvPr>
          <p:cNvSpPr txBox="1"/>
          <p:nvPr/>
        </p:nvSpPr>
        <p:spPr>
          <a:xfrm>
            <a:off x="2557910" y="1620575"/>
            <a:ext cx="6414074" cy="646331"/>
          </a:xfrm>
          <a:prstGeom prst="rect">
            <a:avLst/>
          </a:prstGeom>
          <a:noFill/>
        </p:spPr>
        <p:txBody>
          <a:bodyPr wrap="square" rtlCol="0">
            <a:spAutoFit/>
          </a:bodyPr>
          <a:lstStyle/>
          <a:p>
            <a:r>
              <a:rPr lang="en-US" sz="3600" dirty="0">
                <a:solidFill>
                  <a:schemeClr val="bg1"/>
                </a:solidFill>
                <a:latin typeface="Bahnschrift SemiBold SemiConden" panose="020B0502040204020203" pitchFamily="34" charset="0"/>
              </a:rPr>
              <a:t>North South University</a:t>
            </a:r>
          </a:p>
        </p:txBody>
      </p:sp>
    </p:spTree>
    <p:extLst>
      <p:ext uri="{BB962C8B-B14F-4D97-AF65-F5344CB8AC3E}">
        <p14:creationId xmlns="" xmlns:p14="http://schemas.microsoft.com/office/powerpoint/2010/main" val="3175959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B42EB94-6D8A-4B6D-AB99-761A4CEAEC0B}"/>
              </a:ext>
            </a:extLst>
          </p:cNvPr>
          <p:cNvSpPr>
            <a:spLocks noGrp="1"/>
          </p:cNvSpPr>
          <p:nvPr>
            <p:ph idx="1"/>
          </p:nvPr>
        </p:nvSpPr>
        <p:spPr/>
        <p:txBody>
          <a:bodyPr/>
          <a:lstStyle/>
          <a:p>
            <a:pPr algn="just">
              <a:buNone/>
            </a:pPr>
            <a:r>
              <a:rPr lang="en-GB" dirty="0" smtClean="0"/>
              <a:t>   </a:t>
            </a:r>
            <a:r>
              <a:rPr lang="en-GB" sz="1600" dirty="0" err="1" smtClean="0"/>
              <a:t>TeleMedic</a:t>
            </a:r>
            <a:r>
              <a:rPr lang="en-GB" sz="1600" dirty="0" smtClean="0"/>
              <a:t> is such a platform that will help people in every aspect of health issues frequently with less struggle. The absolute purpose of the website is to give outstanding services in tough times and assist people in nourishing health care necessities.</a:t>
            </a:r>
            <a:endParaRPr lang="en-US" sz="1600" dirty="0" smtClean="0"/>
          </a:p>
          <a:p>
            <a:pPr>
              <a:buNone/>
            </a:pPr>
            <a:endParaRPr lang="en-US" sz="1600" dirty="0" smtClean="0"/>
          </a:p>
        </p:txBody>
      </p:sp>
      <p:sp>
        <p:nvSpPr>
          <p:cNvPr id="4" name="Title 1">
            <a:extLst>
              <a:ext uri="{FF2B5EF4-FFF2-40B4-BE49-F238E27FC236}">
                <a16:creationId xmlns="" xmlns:a16="http://schemas.microsoft.com/office/drawing/2014/main" id="{E8D8EA2B-B62B-4EC1-BE6E-9AD265298D65}"/>
              </a:ext>
            </a:extLst>
          </p:cNvPr>
          <p:cNvSpPr txBox="1">
            <a:spLocks/>
          </p:cNvSpPr>
          <p:nvPr/>
        </p:nvSpPr>
        <p:spPr>
          <a:xfrm>
            <a:off x="2954955" y="321443"/>
            <a:ext cx="3436220" cy="977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0099CC"/>
                </a:solidFill>
                <a:latin typeface="Arial" panose="020B0604020202020204" pitchFamily="34" charset="0"/>
                <a:cs typeface="Arial" panose="020B0604020202020204" pitchFamily="34" charset="0"/>
              </a:rPr>
              <a:t>Conclusion</a:t>
            </a:r>
          </a:p>
        </p:txBody>
      </p:sp>
    </p:spTree>
    <p:extLst>
      <p:ext uri="{BB962C8B-B14F-4D97-AF65-F5344CB8AC3E}">
        <p14:creationId xmlns="" xmlns:p14="http://schemas.microsoft.com/office/powerpoint/2010/main" val="1516835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4313" y="2589291"/>
            <a:ext cx="4818397" cy="1200329"/>
          </a:xfrm>
          <a:prstGeom prst="rect">
            <a:avLst/>
          </a:prstGeom>
          <a:noFill/>
        </p:spPr>
        <p:txBody>
          <a:bodyPr wrap="square" rtlCol="0">
            <a:spAutoFit/>
          </a:bodyPr>
          <a:lstStyle/>
          <a:p>
            <a:r>
              <a:rPr lang="en-US" sz="7200" dirty="0" smtClean="0"/>
              <a:t> </a:t>
            </a:r>
            <a:r>
              <a:rPr lang="en-US" sz="7200" b="1" dirty="0" smtClean="0">
                <a:solidFill>
                  <a:schemeClr val="accent1"/>
                </a:solidFill>
              </a:rPr>
              <a:t>Thank you</a:t>
            </a:r>
            <a:endParaRPr lang="en-US" sz="7200" b="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8646968C-A017-424C-9715-07F5DEE1C721}"/>
              </a:ext>
            </a:extLst>
          </p:cNvPr>
          <p:cNvSpPr txBox="1"/>
          <p:nvPr/>
        </p:nvSpPr>
        <p:spPr>
          <a:xfrm>
            <a:off x="3022333" y="940523"/>
            <a:ext cx="4713972" cy="740011"/>
          </a:xfrm>
          <a:prstGeom prst="rect">
            <a:avLst/>
          </a:prstGeom>
          <a:noFill/>
        </p:spPr>
        <p:txBody>
          <a:bodyPr wrap="square">
            <a:spAutoFit/>
          </a:bodyPr>
          <a:lstStyle/>
          <a:p>
            <a:pPr marL="0" marR="0" algn="just">
              <a:lnSpc>
                <a:spcPct val="115000"/>
              </a:lnSpc>
              <a:spcBef>
                <a:spcPts val="0"/>
              </a:spcBef>
              <a:spcAft>
                <a:spcPts val="0"/>
              </a:spcAft>
            </a:pPr>
            <a:r>
              <a:rPr lang="en-GB" sz="4000" b="1" dirty="0">
                <a:solidFill>
                  <a:srgbClr val="0099CC"/>
                </a:solidFill>
                <a:effectLst/>
                <a:latin typeface="Arial" panose="020B0604020202020204" pitchFamily="34" charset="0"/>
                <a:ea typeface="Arial" panose="020B0604020202020204" pitchFamily="34" charset="0"/>
              </a:rPr>
              <a:t>Team: 3 Pixels </a:t>
            </a:r>
            <a:endParaRPr lang="en-US" sz="3600" b="1" dirty="0">
              <a:solidFill>
                <a:srgbClr val="0099CC"/>
              </a:solidFill>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 xmlns:a16="http://schemas.microsoft.com/office/drawing/2014/main" id="{A0060389-40AD-4A69-A213-5F184E166BA4}"/>
              </a:ext>
            </a:extLst>
          </p:cNvPr>
          <p:cNvSpPr txBox="1"/>
          <p:nvPr/>
        </p:nvSpPr>
        <p:spPr>
          <a:xfrm>
            <a:off x="2009274" y="2714324"/>
            <a:ext cx="5284269" cy="2800767"/>
          </a:xfrm>
          <a:prstGeom prst="rect">
            <a:avLst/>
          </a:prstGeom>
          <a:noFill/>
        </p:spPr>
        <p:txBody>
          <a:bodyPr wrap="square" rtlCol="0">
            <a:spAutoFit/>
          </a:bodyPr>
          <a:lstStyle/>
          <a:p>
            <a:pPr algn="ctr"/>
            <a:r>
              <a:rPr lang="en-US" sz="2200" b="1" dirty="0">
                <a:solidFill>
                  <a:schemeClr val="accent6"/>
                </a:solidFill>
              </a:rPr>
              <a:t>Name: </a:t>
            </a:r>
            <a:r>
              <a:rPr lang="en-US" sz="2200" b="1" dirty="0" err="1">
                <a:solidFill>
                  <a:schemeClr val="accent6"/>
                </a:solidFill>
              </a:rPr>
              <a:t>Aporbo</a:t>
            </a:r>
            <a:r>
              <a:rPr lang="en-US" sz="2200" b="1" dirty="0">
                <a:solidFill>
                  <a:schemeClr val="accent6"/>
                </a:solidFill>
              </a:rPr>
              <a:t> Ghosh</a:t>
            </a:r>
          </a:p>
          <a:p>
            <a:pPr algn="ctr"/>
            <a:r>
              <a:rPr lang="en-US" sz="2200" b="1" dirty="0">
                <a:solidFill>
                  <a:schemeClr val="accent6"/>
                </a:solidFill>
              </a:rPr>
              <a:t>ID: </a:t>
            </a:r>
            <a:r>
              <a:rPr lang="en-US" sz="2200" b="1" dirty="0" smtClean="0">
                <a:solidFill>
                  <a:schemeClr val="accent6"/>
                </a:solidFill>
              </a:rPr>
              <a:t>1931458042</a:t>
            </a:r>
            <a:endParaRPr lang="en-US" sz="2200" b="1" dirty="0">
              <a:solidFill>
                <a:schemeClr val="accent6"/>
              </a:solidFill>
            </a:endParaRPr>
          </a:p>
          <a:p>
            <a:pPr algn="ctr"/>
            <a:endParaRPr lang="en-US" sz="2200" b="1" dirty="0">
              <a:solidFill>
                <a:schemeClr val="accent6"/>
              </a:solidFill>
            </a:endParaRPr>
          </a:p>
          <a:p>
            <a:pPr algn="ctr"/>
            <a:r>
              <a:rPr lang="en-US" sz="2200" b="1" dirty="0">
                <a:solidFill>
                  <a:schemeClr val="accent6"/>
                </a:solidFill>
              </a:rPr>
              <a:t>Name: Ayesha Rahman</a:t>
            </a:r>
          </a:p>
          <a:p>
            <a:pPr algn="ctr"/>
            <a:r>
              <a:rPr lang="en-US" sz="2200" b="1" dirty="0">
                <a:solidFill>
                  <a:schemeClr val="accent6"/>
                </a:solidFill>
              </a:rPr>
              <a:t>ID: </a:t>
            </a:r>
            <a:r>
              <a:rPr lang="en-US" sz="2200" b="1" dirty="0" smtClean="0">
                <a:solidFill>
                  <a:schemeClr val="accent6"/>
                </a:solidFill>
              </a:rPr>
              <a:t>1931209042</a:t>
            </a:r>
            <a:endParaRPr lang="en-US" sz="2200" b="1" dirty="0">
              <a:solidFill>
                <a:schemeClr val="accent6"/>
              </a:solidFill>
            </a:endParaRPr>
          </a:p>
          <a:p>
            <a:pPr algn="ctr"/>
            <a:endParaRPr lang="en-US" sz="2200" b="1" dirty="0">
              <a:solidFill>
                <a:schemeClr val="accent6"/>
              </a:solidFill>
            </a:endParaRPr>
          </a:p>
          <a:p>
            <a:pPr algn="ctr"/>
            <a:r>
              <a:rPr lang="en-US" sz="2200" b="1" dirty="0">
                <a:solidFill>
                  <a:schemeClr val="accent6"/>
                </a:solidFill>
              </a:rPr>
              <a:t>Name: Sabrina </a:t>
            </a:r>
            <a:r>
              <a:rPr lang="en-US" sz="2200" b="1" dirty="0" err="1">
                <a:solidFill>
                  <a:schemeClr val="accent6"/>
                </a:solidFill>
              </a:rPr>
              <a:t>Akter</a:t>
            </a:r>
            <a:r>
              <a:rPr lang="en-US" sz="2200" b="1" dirty="0">
                <a:solidFill>
                  <a:schemeClr val="accent6"/>
                </a:solidFill>
              </a:rPr>
              <a:t> Sabina</a:t>
            </a:r>
          </a:p>
          <a:p>
            <a:pPr algn="ctr"/>
            <a:r>
              <a:rPr lang="en-US" sz="2200" b="1" dirty="0">
                <a:solidFill>
                  <a:schemeClr val="accent6"/>
                </a:solidFill>
              </a:rPr>
              <a:t>ID: </a:t>
            </a:r>
            <a:r>
              <a:rPr lang="en-US" sz="2200" b="1" dirty="0" smtClean="0">
                <a:solidFill>
                  <a:schemeClr val="accent6"/>
                </a:solidFill>
              </a:rPr>
              <a:t>1931947042</a:t>
            </a:r>
            <a:endParaRPr lang="en-US" sz="2200" b="1" dirty="0">
              <a:solidFill>
                <a:schemeClr val="accent6"/>
              </a:solidFill>
            </a:endParaRPr>
          </a:p>
        </p:txBody>
      </p:sp>
    </p:spTree>
    <p:extLst>
      <p:ext uri="{BB962C8B-B14F-4D97-AF65-F5344CB8AC3E}">
        <p14:creationId xmlns="" xmlns:p14="http://schemas.microsoft.com/office/powerpoint/2010/main" val="3522511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5E289F99-F6BA-48D6-8841-56031A684699}"/>
              </a:ext>
            </a:extLst>
          </p:cNvPr>
          <p:cNvSpPr txBox="1"/>
          <p:nvPr/>
        </p:nvSpPr>
        <p:spPr>
          <a:xfrm>
            <a:off x="3500618" y="2706549"/>
            <a:ext cx="2329813" cy="1077218"/>
          </a:xfrm>
          <a:prstGeom prst="rect">
            <a:avLst/>
          </a:prstGeom>
          <a:noFill/>
        </p:spPr>
        <p:txBody>
          <a:bodyPr wrap="square" rtlCol="0">
            <a:spAutoFit/>
          </a:bodyPr>
          <a:lstStyle/>
          <a:p>
            <a:pPr algn="ctr"/>
            <a:r>
              <a:rPr lang="en-US" sz="2800" b="1" dirty="0" smtClean="0">
                <a:solidFill>
                  <a:srgbClr val="0099CC"/>
                </a:solidFill>
                <a:latin typeface="Arial" panose="020B0604020202020204" pitchFamily="34" charset="0"/>
                <a:cs typeface="Arial" panose="020B0604020202020204" pitchFamily="34" charset="0"/>
              </a:rPr>
              <a:t>    </a:t>
            </a:r>
            <a:r>
              <a:rPr lang="en-US" sz="3600" b="1" dirty="0" smtClean="0">
                <a:solidFill>
                  <a:srgbClr val="0099CC"/>
                </a:solidFill>
                <a:latin typeface="Arial" panose="020B0604020202020204" pitchFamily="34" charset="0"/>
                <a:cs typeface="Arial" panose="020B0604020202020204" pitchFamily="34" charset="0"/>
              </a:rPr>
              <a:t>Problems</a:t>
            </a:r>
            <a:endParaRPr lang="en-US" sz="3600" dirty="0">
              <a:solidFill>
                <a:schemeClr val="bg1">
                  <a:lumMod val="50000"/>
                </a:schemeClr>
              </a:solidFill>
            </a:endParaRPr>
          </a:p>
        </p:txBody>
      </p:sp>
      <p:sp>
        <p:nvSpPr>
          <p:cNvPr id="6" name="Oval 5"/>
          <p:cNvSpPr/>
          <p:nvPr/>
        </p:nvSpPr>
        <p:spPr>
          <a:xfrm>
            <a:off x="3838670" y="588476"/>
            <a:ext cx="1665838" cy="159341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Lack of home medical support (home doctor, nursing service, physician, etc</a:t>
            </a:r>
            <a:endParaRPr lang="en-US" sz="1200" b="1" dirty="0"/>
          </a:p>
        </p:txBody>
      </p:sp>
      <p:sp>
        <p:nvSpPr>
          <p:cNvPr id="7" name="Oval 6"/>
          <p:cNvSpPr/>
          <p:nvPr/>
        </p:nvSpPr>
        <p:spPr>
          <a:xfrm>
            <a:off x="5973780" y="2071736"/>
            <a:ext cx="1665838" cy="159341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 Failing in maintaining distance for overfill the health </a:t>
            </a:r>
            <a:r>
              <a:rPr lang="en-US" sz="1200" b="1" dirty="0" smtClean="0"/>
              <a:t>centers</a:t>
            </a:r>
            <a:endParaRPr lang="en-US" sz="1200" b="1" dirty="0"/>
          </a:p>
        </p:txBody>
      </p:sp>
      <p:sp>
        <p:nvSpPr>
          <p:cNvPr id="8" name="Oval 7"/>
          <p:cNvSpPr/>
          <p:nvPr/>
        </p:nvSpPr>
        <p:spPr>
          <a:xfrm>
            <a:off x="4804372" y="4197791"/>
            <a:ext cx="1665838" cy="15934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Lack of information (seats available in hospitals and contacts )</a:t>
            </a:r>
            <a:endParaRPr lang="en-US" sz="1200" b="1" dirty="0"/>
          </a:p>
        </p:txBody>
      </p:sp>
      <p:sp>
        <p:nvSpPr>
          <p:cNvPr id="9" name="Oval 8"/>
          <p:cNvSpPr/>
          <p:nvPr/>
        </p:nvSpPr>
        <p:spPr>
          <a:xfrm>
            <a:off x="1661311" y="1932916"/>
            <a:ext cx="1665838" cy="15934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Shortage of medicine and doesn’t know the ambulance are free or not</a:t>
            </a:r>
            <a:endParaRPr lang="en-US" sz="1200" b="1" dirty="0"/>
          </a:p>
        </p:txBody>
      </p:sp>
      <p:sp>
        <p:nvSpPr>
          <p:cNvPr id="10" name="Oval 9"/>
          <p:cNvSpPr/>
          <p:nvPr/>
        </p:nvSpPr>
        <p:spPr>
          <a:xfrm>
            <a:off x="2320704" y="4221933"/>
            <a:ext cx="1665838" cy="159341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Not getting the test reports on time</a:t>
            </a:r>
            <a:endParaRPr lang="en-US" sz="1200" b="1" dirty="0"/>
          </a:p>
        </p:txBody>
      </p:sp>
      <p:sp>
        <p:nvSpPr>
          <p:cNvPr id="11" name="Right Arrow 10"/>
          <p:cNvSpPr/>
          <p:nvPr/>
        </p:nvSpPr>
        <p:spPr>
          <a:xfrm rot="20240307">
            <a:off x="3239132" y="1494224"/>
            <a:ext cx="461727" cy="43319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2342106">
            <a:off x="5782272" y="1454522"/>
            <a:ext cx="434566" cy="40864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rot="19087323">
            <a:off x="6418907" y="4001631"/>
            <a:ext cx="398352" cy="380246"/>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4164595" y="5395866"/>
            <a:ext cx="398352" cy="380245"/>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5079085">
            <a:off x="2097225" y="3741390"/>
            <a:ext cx="408488" cy="4257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68495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My Post (3).png"/>
          <p:cNvPicPr>
            <a:picLocks noChangeAspect="1"/>
          </p:cNvPicPr>
          <p:nvPr/>
        </p:nvPicPr>
        <p:blipFill>
          <a:blip r:embed="rId2" cstate="print"/>
          <a:stretch>
            <a:fillRect/>
          </a:stretch>
        </p:blipFill>
        <p:spPr>
          <a:xfrm>
            <a:off x="2009870" y="1457608"/>
            <a:ext cx="1294645" cy="624689"/>
          </a:xfrm>
          <a:prstGeom prst="rect">
            <a:avLst/>
          </a:prstGeom>
        </p:spPr>
      </p:pic>
      <p:sp>
        <p:nvSpPr>
          <p:cNvPr id="4" name="Title 1">
            <a:extLst>
              <a:ext uri="{FF2B5EF4-FFF2-40B4-BE49-F238E27FC236}">
                <a16:creationId xmlns="" xmlns:a16="http://schemas.microsoft.com/office/drawing/2014/main" id="{333D256B-C84C-41F3-8FE7-A39247C18E72}"/>
              </a:ext>
            </a:extLst>
          </p:cNvPr>
          <p:cNvSpPr txBox="1">
            <a:spLocks/>
          </p:cNvSpPr>
          <p:nvPr/>
        </p:nvSpPr>
        <p:spPr>
          <a:xfrm>
            <a:off x="1892174" y="321443"/>
            <a:ext cx="5323437" cy="79508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0099CC"/>
                </a:solidFill>
                <a:latin typeface="Arial" panose="020B0604020202020204" pitchFamily="34" charset="0"/>
                <a:cs typeface="Arial" panose="020B0604020202020204" pitchFamily="34" charset="0"/>
              </a:rPr>
              <a:t>Solution And Features</a:t>
            </a:r>
            <a:endParaRPr lang="en-US" sz="4000" b="1" dirty="0">
              <a:solidFill>
                <a:srgbClr val="0099CC"/>
              </a:solidFill>
              <a:latin typeface="Arial" panose="020B0604020202020204" pitchFamily="34" charset="0"/>
              <a:cs typeface="Arial" panose="020B0604020202020204" pitchFamily="34" charset="0"/>
            </a:endParaRPr>
          </a:p>
        </p:txBody>
      </p:sp>
      <p:pic>
        <p:nvPicPr>
          <p:cNvPr id="1026" name="Picture 2" descr="Bootstrap Login Examples">
            <a:extLst>
              <a:ext uri="{FF2B5EF4-FFF2-40B4-BE49-F238E27FC236}">
                <a16:creationId xmlns="" xmlns:a16="http://schemas.microsoft.com/office/drawing/2014/main" id="{C225DBFB-F8B6-4E20-953A-05D144E9B727}"/>
              </a:ext>
            </a:extLst>
          </p:cNvPr>
          <p:cNvPicPr>
            <a:picLocks noGrp="1" noChangeAspect="1" noChangeArrowheads="1"/>
          </p:cNvPicPr>
          <p:nvPr>
            <p:ph idx="1"/>
          </p:nvPr>
        </p:nvPicPr>
        <p:blipFill rotWithShape="1">
          <a:blip r:embed="rId3">
            <a:extLst>
              <a:ext uri="{28A0092B-C50C-407E-A947-70E740481C1C}">
                <a14:useLocalDpi xmlns="" xmlns:a14="http://schemas.microsoft.com/office/drawing/2010/main" val="0"/>
              </a:ext>
            </a:extLst>
          </a:blip>
          <a:srcRect l="28273" t="32919" r="28021" b="9480"/>
          <a:stretch/>
        </p:blipFill>
        <p:spPr bwMode="auto">
          <a:xfrm>
            <a:off x="5284688" y="3013851"/>
            <a:ext cx="1734988" cy="1337909"/>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descr="46710-telemedicine ppt presentation.png"/>
          <p:cNvPicPr>
            <a:picLocks noChangeAspect="1"/>
          </p:cNvPicPr>
          <p:nvPr/>
        </p:nvPicPr>
        <p:blipFill>
          <a:blip r:embed="rId4"/>
          <a:stretch>
            <a:fillRect/>
          </a:stretch>
        </p:blipFill>
        <p:spPr>
          <a:xfrm>
            <a:off x="1263873" y="1787973"/>
            <a:ext cx="2451659" cy="1308398"/>
          </a:xfrm>
          <a:prstGeom prst="rect">
            <a:avLst/>
          </a:prstGeom>
        </p:spPr>
      </p:pic>
      <p:pic>
        <p:nvPicPr>
          <p:cNvPr id="15" name="Picture 14" descr="555-5555397_schedule-icon-2-with-black-time-and-date (1).png"/>
          <p:cNvPicPr>
            <a:picLocks noChangeAspect="1"/>
          </p:cNvPicPr>
          <p:nvPr/>
        </p:nvPicPr>
        <p:blipFill>
          <a:blip r:embed="rId5" cstate="print"/>
          <a:stretch>
            <a:fillRect/>
          </a:stretch>
        </p:blipFill>
        <p:spPr>
          <a:xfrm>
            <a:off x="488887" y="5379509"/>
            <a:ext cx="692849" cy="686313"/>
          </a:xfrm>
          <a:prstGeom prst="rect">
            <a:avLst/>
          </a:prstGeom>
        </p:spPr>
      </p:pic>
      <p:sp>
        <p:nvSpPr>
          <p:cNvPr id="16" name="Oval 15"/>
          <p:cNvSpPr/>
          <p:nvPr/>
        </p:nvSpPr>
        <p:spPr>
          <a:xfrm>
            <a:off x="6554709" y="1991763"/>
            <a:ext cx="1267485" cy="552261"/>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Doctors can login with his bio</a:t>
            </a:r>
            <a:endParaRPr lang="en-US" sz="1100" b="1" dirty="0"/>
          </a:p>
        </p:txBody>
      </p:sp>
      <p:sp>
        <p:nvSpPr>
          <p:cNvPr id="18" name="Oval 17"/>
          <p:cNvSpPr/>
          <p:nvPr/>
        </p:nvSpPr>
        <p:spPr>
          <a:xfrm>
            <a:off x="7360466" y="3232087"/>
            <a:ext cx="1448556" cy="6065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Nurses can login for home service</a:t>
            </a:r>
            <a:endParaRPr lang="en-US" sz="1100" b="1" dirty="0"/>
          </a:p>
        </p:txBody>
      </p:sp>
      <p:sp>
        <p:nvSpPr>
          <p:cNvPr id="20" name="Oval 19"/>
          <p:cNvSpPr/>
          <p:nvPr/>
        </p:nvSpPr>
        <p:spPr>
          <a:xfrm>
            <a:off x="6571308" y="4615759"/>
            <a:ext cx="1468169" cy="662412"/>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Patients can login for take services</a:t>
            </a:r>
            <a:endParaRPr lang="en-US" sz="1100" b="1" dirty="0"/>
          </a:p>
        </p:txBody>
      </p:sp>
      <p:sp>
        <p:nvSpPr>
          <p:cNvPr id="22" name="Rounded Rectangle 21"/>
          <p:cNvSpPr/>
          <p:nvPr/>
        </p:nvSpPr>
        <p:spPr>
          <a:xfrm>
            <a:off x="1783533" y="4291342"/>
            <a:ext cx="1665838" cy="1077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Patient can take appointments and can interact  virtually with doctor</a:t>
            </a:r>
            <a:endParaRPr lang="en-US" sz="1200" dirty="0"/>
          </a:p>
        </p:txBody>
      </p:sp>
      <p:sp>
        <p:nvSpPr>
          <p:cNvPr id="25" name="Rectangle 24"/>
          <p:cNvSpPr/>
          <p:nvPr/>
        </p:nvSpPr>
        <p:spPr>
          <a:xfrm>
            <a:off x="1013988" y="5848539"/>
            <a:ext cx="1358020" cy="7061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Reminder can help patients to attend doctors</a:t>
            </a:r>
            <a:endParaRPr lang="en-US" sz="1100" dirty="0"/>
          </a:p>
        </p:txBody>
      </p:sp>
      <p:cxnSp>
        <p:nvCxnSpPr>
          <p:cNvPr id="30" name="Elbow Connector 29"/>
          <p:cNvCxnSpPr>
            <a:stCxn id="13" idx="3"/>
            <a:endCxn id="1026" idx="1"/>
          </p:cNvCxnSpPr>
          <p:nvPr/>
        </p:nvCxnSpPr>
        <p:spPr>
          <a:xfrm>
            <a:off x="3715532" y="2442172"/>
            <a:ext cx="1569156" cy="12406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4"/>
            <a:endCxn id="1026" idx="0"/>
          </p:cNvCxnSpPr>
          <p:nvPr/>
        </p:nvCxnSpPr>
        <p:spPr>
          <a:xfrm rot="5400000">
            <a:off x="6435404" y="2260802"/>
            <a:ext cx="469827" cy="1036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8" idx="2"/>
            <a:endCxn id="1026" idx="3"/>
          </p:cNvCxnSpPr>
          <p:nvPr/>
        </p:nvCxnSpPr>
        <p:spPr>
          <a:xfrm rot="10800000" flipV="1">
            <a:off x="7019676" y="3535378"/>
            <a:ext cx="340790" cy="147427"/>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pngtree-smart-medical-video-call-with-doctor-general-check-up-png-image_3599455.png"/>
          <p:cNvPicPr>
            <a:picLocks noChangeAspect="1"/>
          </p:cNvPicPr>
          <p:nvPr/>
        </p:nvPicPr>
        <p:blipFill>
          <a:blip r:embed="rId6"/>
          <a:stretch>
            <a:fillRect/>
          </a:stretch>
        </p:blipFill>
        <p:spPr>
          <a:xfrm>
            <a:off x="3067693" y="4698749"/>
            <a:ext cx="1548239" cy="1537310"/>
          </a:xfrm>
          <a:prstGeom prst="rect">
            <a:avLst/>
          </a:prstGeom>
        </p:spPr>
      </p:pic>
      <p:cxnSp>
        <p:nvCxnSpPr>
          <p:cNvPr id="38" name="Elbow Connector 37"/>
          <p:cNvCxnSpPr>
            <a:stCxn id="25" idx="3"/>
            <a:endCxn id="14" idx="1"/>
          </p:cNvCxnSpPr>
          <p:nvPr/>
        </p:nvCxnSpPr>
        <p:spPr>
          <a:xfrm flipV="1">
            <a:off x="2372008" y="5467404"/>
            <a:ext cx="695685" cy="7342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Shape 39"/>
          <p:cNvCxnSpPr>
            <a:stCxn id="1026" idx="2"/>
            <a:endCxn id="14" idx="3"/>
          </p:cNvCxnSpPr>
          <p:nvPr/>
        </p:nvCxnSpPr>
        <p:spPr>
          <a:xfrm rot="5400000">
            <a:off x="4826235" y="4141457"/>
            <a:ext cx="1115644" cy="15362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1"/>
          </p:cNvCxnSpPr>
          <p:nvPr/>
        </p:nvCxnSpPr>
        <p:spPr>
          <a:xfrm rot="16200000" flipV="1">
            <a:off x="6396428" y="4322878"/>
            <a:ext cx="376156" cy="4036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64776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png"/>
          <p:cNvPicPr>
            <a:picLocks noChangeAspect="1"/>
          </p:cNvPicPr>
          <p:nvPr/>
        </p:nvPicPr>
        <p:blipFill>
          <a:blip r:embed="rId2"/>
          <a:stretch>
            <a:fillRect/>
          </a:stretch>
        </p:blipFill>
        <p:spPr>
          <a:xfrm>
            <a:off x="966058" y="4354715"/>
            <a:ext cx="880471" cy="820468"/>
          </a:xfrm>
          <a:prstGeom prst="rect">
            <a:avLst/>
          </a:prstGeom>
        </p:spPr>
      </p:pic>
      <p:sp>
        <p:nvSpPr>
          <p:cNvPr id="14" name="Rounded Rectangle 13"/>
          <p:cNvSpPr/>
          <p:nvPr/>
        </p:nvSpPr>
        <p:spPr>
          <a:xfrm>
            <a:off x="1455512" y="5063505"/>
            <a:ext cx="2021018" cy="105663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rgbClr val="FF0000"/>
              </a:solidFill>
            </a:endParaRPr>
          </a:p>
          <a:p>
            <a:pPr algn="ctr"/>
            <a:r>
              <a:rPr lang="en-US" sz="1050" b="1" dirty="0" smtClean="0">
                <a:solidFill>
                  <a:schemeClr val="tx1"/>
                </a:solidFill>
              </a:rPr>
              <a:t>Patients </a:t>
            </a:r>
            <a:r>
              <a:rPr lang="en-US" sz="1050" b="1" dirty="0" smtClean="0">
                <a:solidFill>
                  <a:schemeClr val="tx1"/>
                </a:solidFill>
              </a:rPr>
              <a:t>can get home services like home doctors, nurse service, physicians etc along with their detailed information with 100% security </a:t>
            </a:r>
            <a:r>
              <a:rPr lang="en-US" sz="1050" b="1" dirty="0" smtClean="0">
                <a:solidFill>
                  <a:schemeClr val="tx1"/>
                </a:solidFill>
              </a:rPr>
              <a:t>assurance</a:t>
            </a:r>
            <a:endParaRPr lang="en-US" sz="900" dirty="0" smtClean="0">
              <a:solidFill>
                <a:schemeClr val="tx1"/>
              </a:solidFill>
            </a:endParaRPr>
          </a:p>
          <a:p>
            <a:pPr algn="ctr"/>
            <a:endParaRPr lang="en-US" dirty="0">
              <a:solidFill>
                <a:srgbClr val="FF0000"/>
              </a:solidFill>
            </a:endParaRPr>
          </a:p>
        </p:txBody>
      </p:sp>
      <p:pic>
        <p:nvPicPr>
          <p:cNvPr id="5" name="Picture 4" descr="6041.png_860 (1).png"/>
          <p:cNvPicPr>
            <a:picLocks noChangeAspect="1"/>
          </p:cNvPicPr>
          <p:nvPr/>
        </p:nvPicPr>
        <p:blipFill>
          <a:blip r:embed="rId3" cstate="print"/>
          <a:stretch>
            <a:fillRect/>
          </a:stretch>
        </p:blipFill>
        <p:spPr>
          <a:xfrm>
            <a:off x="5748951" y="4500580"/>
            <a:ext cx="1144767" cy="871071"/>
          </a:xfrm>
          <a:prstGeom prst="rect">
            <a:avLst/>
          </a:prstGeom>
        </p:spPr>
      </p:pic>
      <p:pic>
        <p:nvPicPr>
          <p:cNvPr id="6" name="Picture 5" descr="download (2).png"/>
          <p:cNvPicPr>
            <a:picLocks noChangeAspect="1"/>
          </p:cNvPicPr>
          <p:nvPr/>
        </p:nvPicPr>
        <p:blipFill>
          <a:blip r:embed="rId4"/>
          <a:stretch>
            <a:fillRect/>
          </a:stretch>
        </p:blipFill>
        <p:spPr>
          <a:xfrm>
            <a:off x="689202" y="812165"/>
            <a:ext cx="688110" cy="719193"/>
          </a:xfrm>
          <a:prstGeom prst="rect">
            <a:avLst/>
          </a:prstGeom>
        </p:spPr>
      </p:pic>
      <p:pic>
        <p:nvPicPr>
          <p:cNvPr id="9" name="Picture 8" descr="pngtree-blood-donation-image_2227474.png"/>
          <p:cNvPicPr>
            <a:picLocks noChangeAspect="1"/>
          </p:cNvPicPr>
          <p:nvPr/>
        </p:nvPicPr>
        <p:blipFill>
          <a:blip r:embed="rId5" cstate="print"/>
          <a:stretch>
            <a:fillRect/>
          </a:stretch>
        </p:blipFill>
        <p:spPr>
          <a:xfrm>
            <a:off x="5776109" y="860080"/>
            <a:ext cx="691778" cy="910214"/>
          </a:xfrm>
          <a:prstGeom prst="rect">
            <a:avLst/>
          </a:prstGeom>
        </p:spPr>
      </p:pic>
      <p:sp>
        <p:nvSpPr>
          <p:cNvPr id="23" name="Bent Arrow 22"/>
          <p:cNvSpPr/>
          <p:nvPr/>
        </p:nvSpPr>
        <p:spPr>
          <a:xfrm>
            <a:off x="4979406" y="2136618"/>
            <a:ext cx="887240" cy="606582"/>
          </a:xfrm>
          <a:prstGeom prst="ben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10800000">
            <a:off x="3603279" y="4418090"/>
            <a:ext cx="606581" cy="796706"/>
          </a:xfrm>
          <a:prstGeom prst="ben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ent Arrow 24"/>
          <p:cNvSpPr/>
          <p:nvPr/>
        </p:nvSpPr>
        <p:spPr>
          <a:xfrm rot="5400000">
            <a:off x="5720281" y="3719466"/>
            <a:ext cx="887240" cy="606582"/>
          </a:xfrm>
          <a:prstGeom prst="ben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ent Arrow 25"/>
          <p:cNvSpPr/>
          <p:nvPr/>
        </p:nvSpPr>
        <p:spPr>
          <a:xfrm rot="16200000">
            <a:off x="2424820" y="2660210"/>
            <a:ext cx="887240" cy="606582"/>
          </a:xfrm>
          <a:prstGeom prst="ben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1792587" y="4716855"/>
            <a:ext cx="1855960" cy="369332"/>
          </a:xfrm>
          <a:prstGeom prst="rect">
            <a:avLst/>
          </a:prstGeom>
          <a:noFill/>
        </p:spPr>
        <p:txBody>
          <a:bodyPr wrap="square" rtlCol="0">
            <a:spAutoFit/>
          </a:bodyPr>
          <a:lstStyle/>
          <a:p>
            <a:r>
              <a:rPr lang="en-US" b="1" dirty="0" smtClean="0">
                <a:solidFill>
                  <a:srgbClr val="FF0000"/>
                </a:solidFill>
              </a:rPr>
              <a:t>Nurse at Home</a:t>
            </a:r>
            <a:endParaRPr lang="en-US" b="1" dirty="0">
              <a:solidFill>
                <a:srgbClr val="FF0000"/>
              </a:solidFill>
            </a:endParaRPr>
          </a:p>
        </p:txBody>
      </p:sp>
      <p:sp>
        <p:nvSpPr>
          <p:cNvPr id="28" name="Rounded Rectangle 27"/>
          <p:cNvSpPr/>
          <p:nvPr/>
        </p:nvSpPr>
        <p:spPr>
          <a:xfrm>
            <a:off x="6288553" y="5125371"/>
            <a:ext cx="2021018" cy="105663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Here user can view health tips and can get help by seeing the health tips that the doctors uploaded in the website</a:t>
            </a:r>
            <a:endParaRPr lang="en-US" sz="1100" b="1" dirty="0">
              <a:solidFill>
                <a:schemeClr val="tx1"/>
              </a:solidFill>
            </a:endParaRPr>
          </a:p>
        </p:txBody>
      </p:sp>
      <p:sp>
        <p:nvSpPr>
          <p:cNvPr id="29" name="Rounded Rectangle 28"/>
          <p:cNvSpPr/>
          <p:nvPr/>
        </p:nvSpPr>
        <p:spPr>
          <a:xfrm>
            <a:off x="6179912" y="1377235"/>
            <a:ext cx="2021018" cy="105663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schemeClr val="tx1"/>
              </a:solidFill>
            </a:endParaRPr>
          </a:p>
          <a:p>
            <a:pPr algn="ctr"/>
            <a:r>
              <a:rPr lang="en-US" sz="1100" b="1" dirty="0" smtClean="0">
                <a:solidFill>
                  <a:schemeClr val="tx1"/>
                </a:solidFill>
              </a:rPr>
              <a:t>User can contact the blood bank urgently and contact nearby hospitals </a:t>
            </a:r>
            <a:endParaRPr lang="en-US" sz="1100" b="1" dirty="0" smtClean="0">
              <a:solidFill>
                <a:schemeClr val="tx1"/>
              </a:solidFill>
            </a:endParaRPr>
          </a:p>
          <a:p>
            <a:pPr algn="ctr"/>
            <a:endParaRPr lang="en-US" sz="1100" b="1" dirty="0">
              <a:solidFill>
                <a:schemeClr val="tx1"/>
              </a:solidFill>
            </a:endParaRPr>
          </a:p>
        </p:txBody>
      </p:sp>
      <p:sp>
        <p:nvSpPr>
          <p:cNvPr id="30" name="Rounded Rectangle 29"/>
          <p:cNvSpPr/>
          <p:nvPr/>
        </p:nvSpPr>
        <p:spPr>
          <a:xfrm>
            <a:off x="1191452" y="1223327"/>
            <a:ext cx="2021018" cy="105663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User can register for test according to their want and see all the fees. They can test from home as many of the test are available</a:t>
            </a:r>
            <a:endParaRPr lang="en-US" b="1" dirty="0">
              <a:solidFill>
                <a:schemeClr val="tx1"/>
              </a:solidFill>
            </a:endParaRPr>
          </a:p>
        </p:txBody>
      </p:sp>
      <p:sp>
        <p:nvSpPr>
          <p:cNvPr id="31" name="Oval 30"/>
          <p:cNvSpPr/>
          <p:nvPr/>
        </p:nvSpPr>
        <p:spPr>
          <a:xfrm>
            <a:off x="3458424" y="2752252"/>
            <a:ext cx="2281473" cy="1403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2" name="Picture 31" descr="My Post (3).png"/>
          <p:cNvPicPr>
            <a:picLocks noChangeAspect="1"/>
          </p:cNvPicPr>
          <p:nvPr/>
        </p:nvPicPr>
        <p:blipFill>
          <a:blip r:embed="rId6" cstate="print"/>
          <a:stretch>
            <a:fillRect/>
          </a:stretch>
        </p:blipFill>
        <p:spPr>
          <a:xfrm>
            <a:off x="3711045" y="3061299"/>
            <a:ext cx="1776234" cy="80855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5260062" y="1339913"/>
            <a:ext cx="3545527" cy="1430448"/>
            <a:chOff x="5151421" y="715223"/>
            <a:chExt cx="3545527" cy="1430448"/>
          </a:xfrm>
        </p:grpSpPr>
        <p:pic>
          <p:nvPicPr>
            <p:cNvPr id="6" name="Picture 5" descr="TrackQlik-Delivery-dispatch-Software.png"/>
            <p:cNvPicPr>
              <a:picLocks noChangeAspect="1"/>
            </p:cNvPicPr>
            <p:nvPr/>
          </p:nvPicPr>
          <p:blipFill>
            <a:blip r:embed="rId2" cstate="print"/>
            <a:stretch>
              <a:fillRect/>
            </a:stretch>
          </p:blipFill>
          <p:spPr>
            <a:xfrm>
              <a:off x="7112416" y="715223"/>
              <a:ext cx="1584532" cy="1430448"/>
            </a:xfrm>
            <a:prstGeom prst="rect">
              <a:avLst/>
            </a:prstGeom>
          </p:spPr>
        </p:pic>
        <p:sp>
          <p:nvSpPr>
            <p:cNvPr id="7" name="Oval 6"/>
            <p:cNvSpPr/>
            <p:nvPr/>
          </p:nvSpPr>
          <p:spPr>
            <a:xfrm>
              <a:off x="5151421" y="743290"/>
              <a:ext cx="2109008" cy="119229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p>
            <a:p>
              <a:pPr algn="ctr"/>
              <a:endParaRPr lang="en-US" sz="800" dirty="0" smtClean="0"/>
            </a:p>
            <a:p>
              <a:pPr algn="ctr"/>
              <a:endParaRPr lang="en-US" sz="800" dirty="0" smtClean="0"/>
            </a:p>
            <a:p>
              <a:pPr algn="ctr"/>
              <a:r>
                <a:rPr lang="en-US" sz="800" b="1" dirty="0" smtClean="0">
                  <a:solidFill>
                    <a:schemeClr val="tx1"/>
                  </a:solidFill>
                </a:rPr>
                <a:t>For </a:t>
              </a:r>
              <a:r>
                <a:rPr lang="en-US" sz="800" b="1" dirty="0" smtClean="0">
                  <a:solidFill>
                    <a:schemeClr val="tx1"/>
                  </a:solidFill>
                </a:rPr>
                <a:t>patient user can order food as his/her doctor prescribed and see the categories of food. User can include their demands in the description bar and mention the patient current </a:t>
              </a:r>
              <a:r>
                <a:rPr lang="en-US" sz="800" b="1" dirty="0" smtClean="0">
                  <a:solidFill>
                    <a:schemeClr val="tx1"/>
                  </a:solidFill>
                </a:rPr>
                <a:t>condition</a:t>
              </a:r>
              <a:endParaRPr lang="en-US" sz="800" b="1" dirty="0" smtClean="0">
                <a:solidFill>
                  <a:schemeClr val="tx1"/>
                </a:solidFill>
              </a:endParaRPr>
            </a:p>
            <a:p>
              <a:pPr algn="ctr"/>
              <a:endParaRPr lang="en-US" dirty="0"/>
            </a:p>
          </p:txBody>
        </p:sp>
      </p:grpSp>
      <p:grpSp>
        <p:nvGrpSpPr>
          <p:cNvPr id="11" name="Group 10"/>
          <p:cNvGrpSpPr/>
          <p:nvPr/>
        </p:nvGrpSpPr>
        <p:grpSpPr>
          <a:xfrm>
            <a:off x="271603" y="1430447"/>
            <a:ext cx="3548956" cy="1530037"/>
            <a:chOff x="4464900" y="2317687"/>
            <a:chExt cx="3637952" cy="1700103"/>
          </a:xfrm>
        </p:grpSpPr>
        <p:pic>
          <p:nvPicPr>
            <p:cNvPr id="5" name="Picture 4" descr="download (5).png"/>
            <p:cNvPicPr>
              <a:picLocks noChangeAspect="1"/>
            </p:cNvPicPr>
            <p:nvPr/>
          </p:nvPicPr>
          <p:blipFill>
            <a:blip r:embed="rId3"/>
            <a:stretch>
              <a:fillRect/>
            </a:stretch>
          </p:blipFill>
          <p:spPr>
            <a:xfrm>
              <a:off x="4464900" y="2785890"/>
              <a:ext cx="1644650" cy="1231900"/>
            </a:xfrm>
            <a:prstGeom prst="rect">
              <a:avLst/>
            </a:prstGeom>
          </p:spPr>
        </p:pic>
        <p:sp>
          <p:nvSpPr>
            <p:cNvPr id="8" name="Oval 7"/>
            <p:cNvSpPr/>
            <p:nvPr/>
          </p:nvSpPr>
          <p:spPr>
            <a:xfrm>
              <a:off x="6029609" y="2317687"/>
              <a:ext cx="2073243" cy="13021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p>
            <a:p>
              <a:pPr algn="ctr"/>
              <a:endParaRPr lang="en-US" sz="800" dirty="0" smtClean="0"/>
            </a:p>
            <a:p>
              <a:pPr algn="ctr"/>
              <a:r>
                <a:rPr lang="en-US" sz="800" b="1" dirty="0" smtClean="0">
                  <a:solidFill>
                    <a:schemeClr val="tx1"/>
                  </a:solidFill>
                </a:rPr>
                <a:t>User </a:t>
              </a:r>
              <a:r>
                <a:rPr lang="en-US" sz="800" b="1" dirty="0" smtClean="0">
                  <a:solidFill>
                    <a:schemeClr val="tx1"/>
                  </a:solidFill>
                </a:rPr>
                <a:t>can call for ambulance in the appointed number if they want and can see all the types available ambulances with their reaching </a:t>
              </a:r>
              <a:r>
                <a:rPr lang="en-US" sz="800" b="1" dirty="0" smtClean="0">
                  <a:solidFill>
                    <a:schemeClr val="tx1"/>
                  </a:solidFill>
                </a:rPr>
                <a:t>time</a:t>
              </a:r>
              <a:endParaRPr lang="en-US" sz="800" b="1" dirty="0" smtClean="0">
                <a:solidFill>
                  <a:schemeClr val="tx1"/>
                </a:solidFill>
              </a:endParaRPr>
            </a:p>
            <a:p>
              <a:pPr algn="ctr"/>
              <a:endParaRPr lang="en-US" dirty="0"/>
            </a:p>
          </p:txBody>
        </p:sp>
      </p:grpSp>
      <p:grpSp>
        <p:nvGrpSpPr>
          <p:cNvPr id="12" name="Group 11"/>
          <p:cNvGrpSpPr/>
          <p:nvPr/>
        </p:nvGrpSpPr>
        <p:grpSpPr>
          <a:xfrm>
            <a:off x="3051017" y="4780231"/>
            <a:ext cx="3447219" cy="1285593"/>
            <a:chOff x="1103014" y="4861710"/>
            <a:chExt cx="3629797" cy="1547907"/>
          </a:xfrm>
        </p:grpSpPr>
        <p:pic>
          <p:nvPicPr>
            <p:cNvPr id="4" name="Picture 3" descr="255-2558522_transparent-cartoon-building-png-pharmacy-cartoon-png-png.png"/>
            <p:cNvPicPr>
              <a:picLocks noChangeAspect="1"/>
            </p:cNvPicPr>
            <p:nvPr/>
          </p:nvPicPr>
          <p:blipFill>
            <a:blip r:embed="rId4"/>
            <a:stretch>
              <a:fillRect/>
            </a:stretch>
          </p:blipFill>
          <p:spPr>
            <a:xfrm>
              <a:off x="3112164" y="4861710"/>
              <a:ext cx="1620647" cy="1547907"/>
            </a:xfrm>
            <a:prstGeom prst="rect">
              <a:avLst/>
            </a:prstGeom>
          </p:spPr>
        </p:pic>
        <p:sp>
          <p:nvSpPr>
            <p:cNvPr id="9" name="Oval 8"/>
            <p:cNvSpPr/>
            <p:nvPr/>
          </p:nvSpPr>
          <p:spPr>
            <a:xfrm>
              <a:off x="1103014" y="4952247"/>
              <a:ext cx="2073243" cy="136556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User can buy their required medicine seeing full description written here just like online </a:t>
              </a:r>
              <a:r>
                <a:rPr lang="en-US" sz="900" b="1" dirty="0" err="1" smtClean="0">
                  <a:solidFill>
                    <a:schemeClr val="tx1"/>
                  </a:solidFill>
                </a:rPr>
                <a:t>oder</a:t>
              </a:r>
              <a:endParaRPr lang="en-US" sz="900" b="1" dirty="0">
                <a:solidFill>
                  <a:schemeClr val="tx1"/>
                </a:solidFill>
              </a:endParaRPr>
            </a:p>
          </p:txBody>
        </p:sp>
      </p:grpSp>
      <p:sp>
        <p:nvSpPr>
          <p:cNvPr id="27" name="Oval 26"/>
          <p:cNvSpPr/>
          <p:nvPr/>
        </p:nvSpPr>
        <p:spPr>
          <a:xfrm>
            <a:off x="3458424" y="2752252"/>
            <a:ext cx="2281473" cy="1403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0" name="Picture 29" descr="My Post (3).png"/>
          <p:cNvPicPr>
            <a:picLocks noChangeAspect="1"/>
          </p:cNvPicPr>
          <p:nvPr/>
        </p:nvPicPr>
        <p:blipFill>
          <a:blip r:embed="rId5" cstate="print"/>
          <a:stretch>
            <a:fillRect/>
          </a:stretch>
        </p:blipFill>
        <p:spPr>
          <a:xfrm>
            <a:off x="3711045" y="3061299"/>
            <a:ext cx="1776234" cy="808553"/>
          </a:xfrm>
          <a:prstGeom prst="rect">
            <a:avLst/>
          </a:prstGeom>
        </p:spPr>
      </p:pic>
      <p:cxnSp>
        <p:nvCxnSpPr>
          <p:cNvPr id="33" name="Straight Arrow Connector 32"/>
          <p:cNvCxnSpPr>
            <a:stCxn id="27" idx="1"/>
            <a:endCxn id="8" idx="4"/>
          </p:cNvCxnSpPr>
          <p:nvPr/>
        </p:nvCxnSpPr>
        <p:spPr>
          <a:xfrm rot="16200000" flipV="1">
            <a:off x="3123227" y="2288447"/>
            <a:ext cx="355383" cy="983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7"/>
            <a:endCxn id="7" idx="4"/>
          </p:cNvCxnSpPr>
          <p:nvPr/>
        </p:nvCxnSpPr>
        <p:spPr>
          <a:xfrm rot="5400000" flipH="1" flipV="1">
            <a:off x="5661434" y="2304628"/>
            <a:ext cx="397480" cy="908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4"/>
            <a:endCxn id="9" idx="0"/>
          </p:cNvCxnSpPr>
          <p:nvPr/>
        </p:nvCxnSpPr>
        <p:spPr>
          <a:xfrm rot="5400000">
            <a:off x="3967387" y="4223651"/>
            <a:ext cx="699884" cy="563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D8EA2B-B62B-4EC1-BE6E-9AD265298D65}"/>
              </a:ext>
            </a:extLst>
          </p:cNvPr>
          <p:cNvSpPr txBox="1">
            <a:spLocks/>
          </p:cNvSpPr>
          <p:nvPr/>
        </p:nvSpPr>
        <p:spPr>
          <a:xfrm>
            <a:off x="2329309" y="321443"/>
            <a:ext cx="4620127" cy="91059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0099CC"/>
                </a:solidFill>
                <a:latin typeface="Arial" panose="020B0604020202020204" pitchFamily="34" charset="0"/>
                <a:cs typeface="Arial" panose="020B0604020202020204" pitchFamily="34" charset="0"/>
              </a:rPr>
              <a:t>System Architecture of Solution</a:t>
            </a:r>
            <a:endParaRPr lang="en-US" sz="4000" b="1" dirty="0">
              <a:solidFill>
                <a:srgbClr val="0099CC"/>
              </a:solidFill>
              <a:latin typeface="Arial" panose="020B0604020202020204" pitchFamily="34" charset="0"/>
              <a:cs typeface="Arial" panose="020B0604020202020204" pitchFamily="34" charset="0"/>
            </a:endParaRPr>
          </a:p>
        </p:txBody>
      </p:sp>
      <p:pic>
        <p:nvPicPr>
          <p:cNvPr id="7" name="Picture 6" descr="h.drawio (5).drawio (1).png"/>
          <p:cNvPicPr>
            <a:picLocks noChangeAspect="1"/>
          </p:cNvPicPr>
          <p:nvPr/>
        </p:nvPicPr>
        <p:blipFill>
          <a:blip r:embed="rId2"/>
          <a:stretch>
            <a:fillRect/>
          </a:stretch>
        </p:blipFill>
        <p:spPr>
          <a:xfrm>
            <a:off x="1976140" y="1394234"/>
            <a:ext cx="5191720" cy="51876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D8EA2B-B62B-4EC1-BE6E-9AD265298D65}"/>
              </a:ext>
            </a:extLst>
          </p:cNvPr>
          <p:cNvSpPr txBox="1">
            <a:spLocks/>
          </p:cNvSpPr>
          <p:nvPr/>
        </p:nvSpPr>
        <p:spPr>
          <a:xfrm>
            <a:off x="2136807" y="134853"/>
            <a:ext cx="4774131" cy="977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0099CC"/>
                </a:solidFill>
                <a:latin typeface="Arial" panose="020B0604020202020204" pitchFamily="34" charset="0"/>
                <a:cs typeface="Arial" panose="020B0604020202020204" pitchFamily="34" charset="0"/>
              </a:rPr>
              <a:t>W</a:t>
            </a:r>
            <a:r>
              <a:rPr lang="en-US" sz="4000" b="1" dirty="0" smtClean="0">
                <a:solidFill>
                  <a:srgbClr val="0099CC"/>
                </a:solidFill>
                <a:latin typeface="Arial" panose="020B0604020202020204" pitchFamily="34" charset="0"/>
                <a:cs typeface="Arial" panose="020B0604020202020204" pitchFamily="34" charset="0"/>
              </a:rPr>
              <a:t>hy </a:t>
            </a:r>
            <a:r>
              <a:rPr lang="en-US" sz="4000" b="1" dirty="0" err="1" smtClean="0">
                <a:solidFill>
                  <a:srgbClr val="0099CC"/>
                </a:solidFill>
                <a:latin typeface="Arial" panose="020B0604020202020204" pitchFamily="34" charset="0"/>
                <a:cs typeface="Arial" panose="020B0604020202020204" pitchFamily="34" charset="0"/>
              </a:rPr>
              <a:t>TeleMedic</a:t>
            </a:r>
            <a:endParaRPr lang="en-US" sz="4000" b="1" dirty="0">
              <a:solidFill>
                <a:srgbClr val="0099CC"/>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81096154-07A0-4BA1-A871-FB64AFDA763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88250" y="1245090"/>
            <a:ext cx="5906198" cy="5428292"/>
          </a:xfrm>
          <a:prstGeom prst="rect">
            <a:avLst/>
          </a:prstGeom>
        </p:spPr>
      </p:pic>
      <p:sp>
        <p:nvSpPr>
          <p:cNvPr id="7" name="TextBox 6">
            <a:extLst>
              <a:ext uri="{FF2B5EF4-FFF2-40B4-BE49-F238E27FC236}">
                <a16:creationId xmlns="" xmlns:a16="http://schemas.microsoft.com/office/drawing/2014/main" id="{6B6BB900-5121-4D50-8C8B-C8199832196C}"/>
              </a:ext>
            </a:extLst>
          </p:cNvPr>
          <p:cNvSpPr txBox="1"/>
          <p:nvPr/>
        </p:nvSpPr>
        <p:spPr>
          <a:xfrm>
            <a:off x="2376392" y="2616452"/>
            <a:ext cx="1210376" cy="646331"/>
          </a:xfrm>
          <a:prstGeom prst="rect">
            <a:avLst/>
          </a:prstGeom>
          <a:noFill/>
        </p:spPr>
        <p:txBody>
          <a:bodyPr wrap="square" rtlCol="0">
            <a:spAutoFit/>
          </a:bodyPr>
          <a:lstStyle/>
          <a:p>
            <a:r>
              <a:rPr lang="en-US" sz="1200" b="1" dirty="0" smtClean="0">
                <a:solidFill>
                  <a:srgbClr val="003399"/>
                </a:solidFill>
              </a:rPr>
              <a:t>Get more specific information </a:t>
            </a:r>
            <a:endParaRPr lang="en-US" sz="1200" b="1" dirty="0">
              <a:solidFill>
                <a:srgbClr val="003399"/>
              </a:solidFill>
            </a:endParaRPr>
          </a:p>
        </p:txBody>
      </p:sp>
      <p:sp>
        <p:nvSpPr>
          <p:cNvPr id="9" name="TextBox 8">
            <a:extLst>
              <a:ext uri="{FF2B5EF4-FFF2-40B4-BE49-F238E27FC236}">
                <a16:creationId xmlns="" xmlns:a16="http://schemas.microsoft.com/office/drawing/2014/main" id="{E7D65AE2-3DB4-43FE-9EC5-62D7B26F33D4}"/>
              </a:ext>
            </a:extLst>
          </p:cNvPr>
          <p:cNvSpPr txBox="1"/>
          <p:nvPr/>
        </p:nvSpPr>
        <p:spPr>
          <a:xfrm>
            <a:off x="4435642" y="1539498"/>
            <a:ext cx="1210376" cy="461665"/>
          </a:xfrm>
          <a:prstGeom prst="rect">
            <a:avLst/>
          </a:prstGeom>
          <a:noFill/>
        </p:spPr>
        <p:txBody>
          <a:bodyPr wrap="square" rtlCol="0">
            <a:spAutoFit/>
          </a:bodyPr>
          <a:lstStyle/>
          <a:p>
            <a:r>
              <a:rPr lang="en-US" sz="1200" b="1" dirty="0" smtClean="0">
                <a:solidFill>
                  <a:srgbClr val="AB2B80"/>
                </a:solidFill>
              </a:rPr>
              <a:t>Doctors are on digital devices</a:t>
            </a:r>
            <a:endParaRPr lang="en-US" sz="1200" b="1" dirty="0">
              <a:solidFill>
                <a:srgbClr val="AB2B80"/>
              </a:solidFill>
            </a:endParaRPr>
          </a:p>
        </p:txBody>
      </p:sp>
      <p:sp>
        <p:nvSpPr>
          <p:cNvPr id="10" name="TextBox 9">
            <a:extLst>
              <a:ext uri="{FF2B5EF4-FFF2-40B4-BE49-F238E27FC236}">
                <a16:creationId xmlns="" xmlns:a16="http://schemas.microsoft.com/office/drawing/2014/main" id="{CC9BDD73-AA77-4288-9C74-B40217967077}"/>
              </a:ext>
            </a:extLst>
          </p:cNvPr>
          <p:cNvSpPr txBox="1"/>
          <p:nvPr/>
        </p:nvSpPr>
        <p:spPr>
          <a:xfrm>
            <a:off x="6391175" y="3906253"/>
            <a:ext cx="1322377" cy="461665"/>
          </a:xfrm>
          <a:prstGeom prst="rect">
            <a:avLst/>
          </a:prstGeom>
          <a:noFill/>
        </p:spPr>
        <p:txBody>
          <a:bodyPr wrap="square" rtlCol="0">
            <a:spAutoFit/>
          </a:bodyPr>
          <a:lstStyle/>
          <a:p>
            <a:r>
              <a:rPr lang="en-US" sz="1200" b="1" dirty="0" smtClean="0">
                <a:solidFill>
                  <a:srgbClr val="638D1F"/>
                </a:solidFill>
              </a:rPr>
              <a:t>Get reports on time</a:t>
            </a:r>
            <a:endParaRPr lang="en-US" sz="1200" b="1" dirty="0">
              <a:solidFill>
                <a:srgbClr val="638D1F"/>
              </a:solidFill>
            </a:endParaRPr>
          </a:p>
        </p:txBody>
      </p:sp>
      <p:sp>
        <p:nvSpPr>
          <p:cNvPr id="11" name="TextBox 10">
            <a:extLst>
              <a:ext uri="{FF2B5EF4-FFF2-40B4-BE49-F238E27FC236}">
                <a16:creationId xmlns="" xmlns:a16="http://schemas.microsoft.com/office/drawing/2014/main" id="{2D89D88C-3DF8-4DB0-9A6D-4826222CED8D}"/>
              </a:ext>
            </a:extLst>
          </p:cNvPr>
          <p:cNvSpPr txBox="1"/>
          <p:nvPr/>
        </p:nvSpPr>
        <p:spPr>
          <a:xfrm>
            <a:off x="2102421" y="4854279"/>
            <a:ext cx="1210376" cy="1015663"/>
          </a:xfrm>
          <a:prstGeom prst="rect">
            <a:avLst/>
          </a:prstGeom>
          <a:noFill/>
        </p:spPr>
        <p:txBody>
          <a:bodyPr wrap="square" rtlCol="0">
            <a:spAutoFit/>
          </a:bodyPr>
          <a:lstStyle/>
          <a:p>
            <a:r>
              <a:rPr lang="en-US" sz="1200" b="1" dirty="0" smtClean="0">
                <a:solidFill>
                  <a:srgbClr val="C04E00"/>
                </a:solidFill>
              </a:rPr>
              <a:t>Get nurses and food with doctor requirements at home</a:t>
            </a:r>
            <a:endParaRPr lang="en-US" sz="1200" b="1" dirty="0" smtClean="0">
              <a:solidFill>
                <a:srgbClr val="003399"/>
              </a:solidFill>
            </a:endParaRPr>
          </a:p>
        </p:txBody>
      </p:sp>
      <p:sp>
        <p:nvSpPr>
          <p:cNvPr id="12" name="TextBox 11">
            <a:extLst>
              <a:ext uri="{FF2B5EF4-FFF2-40B4-BE49-F238E27FC236}">
                <a16:creationId xmlns="" xmlns:a16="http://schemas.microsoft.com/office/drawing/2014/main" id="{109293E6-37A0-4E6C-95F9-E8BCB588886C}"/>
              </a:ext>
            </a:extLst>
          </p:cNvPr>
          <p:cNvSpPr txBox="1"/>
          <p:nvPr/>
        </p:nvSpPr>
        <p:spPr>
          <a:xfrm>
            <a:off x="5423848" y="5672917"/>
            <a:ext cx="1210376" cy="646331"/>
          </a:xfrm>
          <a:prstGeom prst="rect">
            <a:avLst/>
          </a:prstGeom>
          <a:noFill/>
        </p:spPr>
        <p:txBody>
          <a:bodyPr wrap="square" rtlCol="0">
            <a:spAutoFit/>
          </a:bodyPr>
          <a:lstStyle/>
          <a:p>
            <a:r>
              <a:rPr lang="en-US" sz="1200" b="1" dirty="0" smtClean="0">
                <a:solidFill>
                  <a:srgbClr val="9900CC"/>
                </a:solidFill>
              </a:rPr>
              <a:t>Worldwide doctors can access</a:t>
            </a:r>
            <a:endParaRPr lang="en-US" sz="1200" b="1" dirty="0">
              <a:solidFill>
                <a:srgbClr val="9900CC"/>
              </a:solidFill>
            </a:endParaRPr>
          </a:p>
        </p:txBody>
      </p:sp>
    </p:spTree>
    <p:extLst>
      <p:ext uri="{BB962C8B-B14F-4D97-AF65-F5344CB8AC3E}">
        <p14:creationId xmlns="" xmlns:p14="http://schemas.microsoft.com/office/powerpoint/2010/main" val="631324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9B3703-8C42-47FF-9B4D-91FDFB23A82D}"/>
              </a:ext>
            </a:extLst>
          </p:cNvPr>
          <p:cNvSpPr>
            <a:spLocks noGrp="1"/>
          </p:cNvSpPr>
          <p:nvPr>
            <p:ph idx="1"/>
          </p:nvPr>
        </p:nvSpPr>
        <p:spPr/>
        <p:txBody>
          <a:bodyPr>
            <a:normAutofit/>
          </a:bodyPr>
          <a:lstStyle/>
          <a:p>
            <a:r>
              <a:rPr lang="en-GB" sz="1600" dirty="0" smtClean="0"/>
              <a:t>Increase appointment bookings and capture patient demand 24/7. Time efficiency and access to the best health care service can make people's life easier. </a:t>
            </a:r>
          </a:p>
          <a:p>
            <a:r>
              <a:rPr lang="en-GB" sz="1600" dirty="0" smtClean="0"/>
              <a:t>Reaching out to the rural areas with abundant health services must be a significant concern.</a:t>
            </a:r>
          </a:p>
          <a:p>
            <a:r>
              <a:rPr lang="en-GB" sz="1600" dirty="0" smtClean="0"/>
              <a:t>International consults and suggestions are available in case of people's requirements and needs. From the rural area of the country connectivity with the all over the world, services and assistance can be provided for the sake of wellness program.</a:t>
            </a:r>
            <a:endParaRPr lang="en-US" sz="1600" dirty="0" smtClean="0"/>
          </a:p>
          <a:p>
            <a:endParaRPr lang="en-US" dirty="0"/>
          </a:p>
        </p:txBody>
      </p:sp>
      <p:sp>
        <p:nvSpPr>
          <p:cNvPr id="7" name="Title 1">
            <a:extLst>
              <a:ext uri="{FF2B5EF4-FFF2-40B4-BE49-F238E27FC236}">
                <a16:creationId xmlns="" xmlns:a16="http://schemas.microsoft.com/office/drawing/2014/main" id="{8FD2F4F2-5CEE-4BAA-B51D-FC3B092E9DFB}"/>
              </a:ext>
            </a:extLst>
          </p:cNvPr>
          <p:cNvSpPr txBox="1">
            <a:spLocks/>
          </p:cNvSpPr>
          <p:nvPr/>
        </p:nvSpPr>
        <p:spPr>
          <a:xfrm>
            <a:off x="2954955" y="321443"/>
            <a:ext cx="3234090" cy="795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0099CC"/>
                </a:solidFill>
                <a:latin typeface="Arial" panose="020B0604020202020204" pitchFamily="34" charset="0"/>
                <a:cs typeface="Arial" panose="020B0604020202020204" pitchFamily="34" charset="0"/>
              </a:rPr>
              <a:t>Impact</a:t>
            </a:r>
          </a:p>
        </p:txBody>
      </p:sp>
    </p:spTree>
    <p:extLst>
      <p:ext uri="{BB962C8B-B14F-4D97-AF65-F5344CB8AC3E}">
        <p14:creationId xmlns="" xmlns:p14="http://schemas.microsoft.com/office/powerpoint/2010/main" val="1318699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690</TotalTime>
  <Words>448</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Sabrina</cp:lastModifiedBy>
  <cp:revision>66</cp:revision>
  <dcterms:created xsi:type="dcterms:W3CDTF">2021-11-19T13:32:27Z</dcterms:created>
  <dcterms:modified xsi:type="dcterms:W3CDTF">2021-11-26T10:35:34Z</dcterms:modified>
</cp:coreProperties>
</file>