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74" r:id="rId3"/>
    <p:sldId id="257" r:id="rId4"/>
    <p:sldId id="258" r:id="rId5"/>
    <p:sldId id="259" r:id="rId6"/>
    <p:sldId id="264" r:id="rId7"/>
    <p:sldId id="263" r:id="rId8"/>
    <p:sldId id="262" r:id="rId9"/>
    <p:sldId id="275" r:id="rId10"/>
    <p:sldId id="260" r:id="rId11"/>
    <p:sldId id="261" r:id="rId12"/>
    <p:sldId id="268" r:id="rId13"/>
    <p:sldId id="265" r:id="rId14"/>
    <p:sldId id="266" r:id="rId15"/>
    <p:sldId id="267" r:id="rId16"/>
    <p:sldId id="269" r:id="rId17"/>
    <p:sldId id="270"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55" autoAdjust="0"/>
    <p:restoredTop sz="94660"/>
  </p:normalViewPr>
  <p:slideViewPr>
    <p:cSldViewPr>
      <p:cViewPr varScale="1">
        <p:scale>
          <a:sx n="65" d="100"/>
          <a:sy n="65" d="100"/>
        </p:scale>
        <p:origin x="-1320"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419F325-DE52-4216-AB95-760A75BFECC8}" type="datetimeFigureOut">
              <a:rPr lang="en-US" smtClean="0"/>
              <a:t>4/30/2022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DF8C83-41DF-457F-A79C-91F9987BD5AB}"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0C94032-CD4C-4C25-B0C2-CEC720522D92}"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F0C94032-CD4C-4C25-B0C2-CEC720522D92}"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4/30/2022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3A271A1-F6D6-438B-A432-4747EE7ECD40}" type="datetimeFigureOut">
              <a:rPr lang="en-US" smtClean="0"/>
              <a:pPr/>
              <a:t>4/30/2022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3A271A1-F6D6-438B-A432-4747EE7ECD40}" type="datetimeFigureOut">
              <a:rPr lang="en-US" smtClean="0"/>
              <a:pPr/>
              <a:t>4/30/2022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F0C94032-CD4C-4C25-B0C2-CEC720522D92}" type="slidenum">
              <a:rPr kumimoji="0" lang="en-US" smtClean="0"/>
              <a:pPr algn="ctr" eaLnBrk="1" latinLnBrk="0" hangingPunct="1"/>
              <a:t>‹#›</a:t>
            </a:fld>
            <a:endParaRPr kumimoji="0"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4/30/2022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3A271A1-F6D6-438B-A432-4747EE7ECD40}" type="datetimeFigureOut">
              <a:rPr lang="en-US" smtClean="0"/>
              <a:pPr/>
              <a:t>4/30/2022</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0C94032-CD4C-4C25-B0C2-CEC720522D92}" type="slidenum">
              <a:rPr kumimoji="0" lang="en-US" smtClean="0"/>
              <a:pPr/>
              <a:t>‹#›</a:t>
            </a:fld>
            <a:endParaRPr kumimoji="0" lang="en-US" dirty="0">
              <a:solidFill>
                <a:srgbClr val="FFFFFF"/>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3A271A1-F6D6-438B-A432-4747EE7ECD40}" type="datetimeFigureOut">
              <a:rPr lang="en-US" smtClean="0"/>
              <a:pPr/>
              <a:t>4/30/2022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3A271A1-F6D6-438B-A432-4747EE7ECD40}" type="datetimeFigureOut">
              <a:rPr lang="en-US" smtClean="0"/>
              <a:pPr/>
              <a:t>4/30/2022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3A271A1-F6D6-438B-A432-4747EE7ECD40}" type="datetimeFigureOut">
              <a:rPr lang="en-US" smtClean="0"/>
              <a:pPr/>
              <a:t>4/30/2022</a:t>
            </a:fld>
            <a:endParaRPr lang="en-US" sz="1400" dirty="0">
              <a:solidFill>
                <a:schemeClr val="tx2"/>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endParaRPr kumimoji="0" lang="en-US" sz="1400" dirty="0">
              <a:solidFill>
                <a:schemeClr val="tx2"/>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219200"/>
          </a:xfrm>
        </p:spPr>
        <p:txBody>
          <a:bodyPr/>
          <a:lstStyle/>
          <a:p>
            <a:r>
              <a:rPr lang="en-US" b="1" i="1" dirty="0" smtClean="0">
                <a:effectLst>
                  <a:outerShdw blurRad="38100" dist="38100" dir="2700000" algn="tl">
                    <a:srgbClr val="000000">
                      <a:alpha val="43137"/>
                    </a:srgbClr>
                  </a:outerShdw>
                </a:effectLst>
              </a:rPr>
              <a:t>  Process Scheduling</a:t>
            </a:r>
            <a:endParaRPr lang="en-US" b="1" i="1" dirty="0">
              <a:effectLst>
                <a:outerShdw blurRad="38100" dist="38100" dir="2700000" algn="tl">
                  <a:srgbClr val="000000">
                    <a:alpha val="43137"/>
                  </a:srgbClr>
                </a:outerShdw>
              </a:effectLst>
            </a:endParaRPr>
          </a:p>
        </p:txBody>
      </p:sp>
      <p:sp>
        <p:nvSpPr>
          <p:cNvPr id="4" name="TextBox 3"/>
          <p:cNvSpPr txBox="1"/>
          <p:nvPr/>
        </p:nvSpPr>
        <p:spPr>
          <a:xfrm>
            <a:off x="1371600" y="3505200"/>
            <a:ext cx="3337773" cy="584775"/>
          </a:xfrm>
          <a:prstGeom prst="rect">
            <a:avLst/>
          </a:prstGeom>
          <a:noFill/>
        </p:spPr>
        <p:txBody>
          <a:bodyPr wrap="none" rtlCol="0">
            <a:spAutoFit/>
          </a:bodyPr>
          <a:lstStyle/>
          <a:p>
            <a:r>
              <a:rPr lang="en-US" sz="1600" b="1" i="1" u="sng" dirty="0" smtClean="0"/>
              <a:t>Submitted to: </a:t>
            </a:r>
          </a:p>
          <a:p>
            <a:r>
              <a:rPr lang="en-US" sz="1600" dirty="0" smtClean="0"/>
              <a:t>                             </a:t>
            </a:r>
            <a:r>
              <a:rPr lang="en-US" sz="1600" dirty="0" err="1" smtClean="0"/>
              <a:t>Rashed</a:t>
            </a:r>
            <a:r>
              <a:rPr lang="en-US" sz="1600" dirty="0" smtClean="0"/>
              <a:t> </a:t>
            </a:r>
            <a:r>
              <a:rPr lang="en-US" sz="1600" dirty="0" err="1" smtClean="0"/>
              <a:t>Mazumder</a:t>
            </a:r>
            <a:endParaRPr lang="en-US" sz="1600" dirty="0" smtClean="0"/>
          </a:p>
        </p:txBody>
      </p:sp>
      <p:sp>
        <p:nvSpPr>
          <p:cNvPr id="5" name="TextBox 4"/>
          <p:cNvSpPr txBox="1"/>
          <p:nvPr/>
        </p:nvSpPr>
        <p:spPr>
          <a:xfrm>
            <a:off x="3048000" y="4953000"/>
            <a:ext cx="3709670" cy="1107996"/>
          </a:xfrm>
          <a:prstGeom prst="rect">
            <a:avLst/>
          </a:prstGeom>
          <a:noFill/>
        </p:spPr>
        <p:txBody>
          <a:bodyPr wrap="none" rtlCol="0">
            <a:spAutoFit/>
          </a:bodyPr>
          <a:lstStyle/>
          <a:p>
            <a:pPr marL="342900" indent="-342900">
              <a:buAutoNum type="arabicPeriod"/>
            </a:pPr>
            <a:r>
              <a:rPr lang="en-US" sz="1600" dirty="0" err="1" smtClean="0"/>
              <a:t>Hridy</a:t>
            </a:r>
            <a:r>
              <a:rPr lang="en-US" sz="1600" dirty="0" smtClean="0"/>
              <a:t> </a:t>
            </a:r>
            <a:r>
              <a:rPr lang="en-US" sz="1600" dirty="0" err="1" smtClean="0"/>
              <a:t>Chowdhury</a:t>
            </a:r>
            <a:r>
              <a:rPr lang="en-US" sz="1600" dirty="0" smtClean="0"/>
              <a:t>(</a:t>
            </a:r>
            <a:r>
              <a:rPr lang="en-US" sz="1600" dirty="0" smtClean="0"/>
              <a:t>1931527042)</a:t>
            </a:r>
            <a:endParaRPr lang="en-US" sz="1600" dirty="0" smtClean="0"/>
          </a:p>
          <a:p>
            <a:pPr marL="342900" indent="-342900">
              <a:buAutoNum type="arabicPeriod"/>
            </a:pPr>
            <a:r>
              <a:rPr lang="en-US" sz="1600" dirty="0" smtClean="0"/>
              <a:t>Ayesha </a:t>
            </a:r>
            <a:r>
              <a:rPr lang="en-US" sz="1600" dirty="0" err="1" smtClean="0"/>
              <a:t>Rahman</a:t>
            </a:r>
            <a:r>
              <a:rPr lang="en-US" sz="1600" dirty="0" smtClean="0"/>
              <a:t>(1931209)</a:t>
            </a:r>
          </a:p>
          <a:p>
            <a:pPr marL="342900" indent="-342900">
              <a:buFontTx/>
              <a:buAutoNum type="arabicPeriod"/>
            </a:pPr>
            <a:r>
              <a:rPr lang="en-US" sz="1600" dirty="0" smtClean="0"/>
              <a:t>Sabrina </a:t>
            </a:r>
            <a:r>
              <a:rPr lang="en-US" sz="1600" dirty="0" err="1" smtClean="0"/>
              <a:t>Akter</a:t>
            </a:r>
            <a:r>
              <a:rPr lang="en-US" sz="1600" dirty="0" smtClean="0"/>
              <a:t> Sabina(1931947042)</a:t>
            </a:r>
          </a:p>
          <a:p>
            <a:pPr marL="342900" indent="-342900">
              <a:buAutoNum type="arabicPeriod"/>
            </a:pPr>
            <a:r>
              <a:rPr lang="en-US" sz="1600" dirty="0" err="1" smtClean="0"/>
              <a:t>Aporbo</a:t>
            </a:r>
            <a:r>
              <a:rPr lang="en-US" sz="1600" dirty="0" smtClean="0"/>
              <a:t> </a:t>
            </a:r>
            <a:r>
              <a:rPr lang="en-US" sz="1600" dirty="0" err="1" smtClean="0"/>
              <a:t>Ghosh</a:t>
            </a:r>
            <a:r>
              <a:rPr lang="en-US" sz="1600" dirty="0" smtClean="0"/>
              <a:t>(1931458042)</a:t>
            </a:r>
          </a:p>
        </p:txBody>
      </p:sp>
      <p:sp>
        <p:nvSpPr>
          <p:cNvPr id="6" name="TextBox 5"/>
          <p:cNvSpPr txBox="1"/>
          <p:nvPr/>
        </p:nvSpPr>
        <p:spPr>
          <a:xfrm>
            <a:off x="1447800" y="4495800"/>
            <a:ext cx="1693092" cy="338554"/>
          </a:xfrm>
          <a:prstGeom prst="rect">
            <a:avLst/>
          </a:prstGeom>
          <a:noFill/>
        </p:spPr>
        <p:txBody>
          <a:bodyPr wrap="none" rtlCol="0">
            <a:spAutoFit/>
          </a:bodyPr>
          <a:lstStyle/>
          <a:p>
            <a:r>
              <a:rPr lang="en-US" sz="1600" b="1" i="1" u="sng" dirty="0" smtClean="0"/>
              <a:t>Submitted</a:t>
            </a:r>
            <a:r>
              <a:rPr lang="en-US" sz="1600" b="1" i="1" dirty="0" smtClean="0"/>
              <a:t>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503920" cy="6784848"/>
          </a:xfrm>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p:txBody>
      </p:sp>
      <p:pic>
        <p:nvPicPr>
          <p:cNvPr id="5" name="Picture 2"/>
          <p:cNvPicPr>
            <a:picLocks noChangeAspect="1" noChangeArrowheads="1"/>
          </p:cNvPicPr>
          <p:nvPr/>
        </p:nvPicPr>
        <p:blipFill>
          <a:blip r:embed="rId2"/>
          <a:srcRect/>
          <a:stretch>
            <a:fillRect/>
          </a:stretch>
        </p:blipFill>
        <p:spPr bwMode="auto">
          <a:xfrm rot="10800000">
            <a:off x="152400" y="152400"/>
            <a:ext cx="8839201" cy="6248400"/>
          </a:xfrm>
          <a:prstGeom prst="rect">
            <a:avLst/>
          </a:prstGeom>
          <a:noFill/>
          <a:ln w="9525">
            <a:noFill/>
            <a:miter lim="800000"/>
            <a:headEnd/>
            <a:tailEnd/>
          </a:ln>
          <a:effectLst/>
        </p:spPr>
      </p:pic>
      <p:sp>
        <p:nvSpPr>
          <p:cNvPr id="6" name="TextBox 5"/>
          <p:cNvSpPr txBox="1"/>
          <p:nvPr/>
        </p:nvSpPr>
        <p:spPr>
          <a:xfrm>
            <a:off x="1219200" y="2971800"/>
            <a:ext cx="7162800" cy="954107"/>
          </a:xfrm>
          <a:prstGeom prst="rect">
            <a:avLst/>
          </a:prstGeom>
          <a:noFill/>
        </p:spPr>
        <p:txBody>
          <a:bodyPr wrap="square" rtlCol="0">
            <a:spAutoFit/>
          </a:bodyPr>
          <a:lstStyle/>
          <a:p>
            <a:r>
              <a:rPr lang="en-US" sz="2800" b="1" i="1" dirty="0" smtClean="0">
                <a:solidFill>
                  <a:schemeClr val="tx2">
                    <a:lumMod val="50000"/>
                  </a:schemeClr>
                </a:solidFill>
                <a:effectLst>
                  <a:outerShdw blurRad="38100" dist="38100" dir="2700000" algn="tl">
                    <a:srgbClr val="000000">
                      <a:alpha val="43137"/>
                    </a:srgbClr>
                  </a:outerShdw>
                </a:effectLst>
              </a:rPr>
              <a:t> Scheduler Performance Evaluation</a:t>
            </a:r>
          </a:p>
          <a:p>
            <a:endParaRPr lang="en-US" sz="2800" dirty="0">
              <a:solidFill>
                <a:schemeClr val="tx2">
                  <a:lumMod val="50000"/>
                </a:schemeClr>
              </a:solidFill>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52400" y="152401"/>
            <a:ext cx="8839200" cy="6553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rot="10800000">
            <a:off x="0" y="0"/>
            <a:ext cx="9143999" cy="6858000"/>
          </a:xfrm>
          <a:prstGeom prst="rect">
            <a:avLst/>
          </a:prstGeom>
          <a:noFill/>
          <a:ln w="9525">
            <a:noFill/>
            <a:miter lim="800000"/>
            <a:headEnd/>
            <a:tailEnd/>
          </a:ln>
          <a:effectLst/>
        </p:spPr>
      </p:pic>
      <p:sp>
        <p:nvSpPr>
          <p:cNvPr id="7" name="TextBox 6"/>
          <p:cNvSpPr txBox="1"/>
          <p:nvPr/>
        </p:nvSpPr>
        <p:spPr>
          <a:xfrm>
            <a:off x="457200" y="1676400"/>
            <a:ext cx="8077200" cy="3754874"/>
          </a:xfrm>
          <a:prstGeom prst="rect">
            <a:avLst/>
          </a:prstGeom>
          <a:noFill/>
        </p:spPr>
        <p:txBody>
          <a:bodyPr wrap="square" rtlCol="0">
            <a:spAutoFit/>
          </a:bodyPr>
          <a:lstStyle/>
          <a:p>
            <a:r>
              <a:rPr lang="en-US" sz="2000" b="1" u="sng" dirty="0"/>
              <a:t>Input stage maps input</a:t>
            </a:r>
            <a:r>
              <a:rPr lang="en-US" sz="2000" b="1" u="sng" dirty="0" smtClean="0"/>
              <a:t>:</a:t>
            </a:r>
          </a:p>
          <a:p>
            <a:endParaRPr lang="en-US" b="0" dirty="0" smtClean="0"/>
          </a:p>
          <a:p>
            <a:pPr>
              <a:buFont typeface="Wingdings" pitchFamily="2" charset="2"/>
              <a:buChar char="Ø"/>
            </a:pPr>
            <a:r>
              <a:rPr lang="en-US" dirty="0" smtClean="0"/>
              <a:t>Deadline</a:t>
            </a:r>
            <a:endParaRPr lang="en-US" b="0" dirty="0" smtClean="0"/>
          </a:p>
          <a:p>
            <a:pPr>
              <a:buFont typeface="Wingdings" pitchFamily="2" charset="2"/>
              <a:buChar char="Ø"/>
            </a:pPr>
            <a:r>
              <a:rPr lang="en-US" dirty="0"/>
              <a:t>Priority</a:t>
            </a:r>
            <a:r>
              <a:rPr lang="en-US" dirty="0" smtClean="0"/>
              <a:t>.</a:t>
            </a:r>
          </a:p>
          <a:p>
            <a:endParaRPr lang="en-US" b="0" dirty="0" smtClean="0"/>
          </a:p>
          <a:p>
            <a:endParaRPr lang="en-US" b="0" dirty="0" smtClean="0"/>
          </a:p>
          <a:p>
            <a:r>
              <a:rPr lang="en-US" sz="2000" b="1" u="sng" dirty="0"/>
              <a:t>Processing Stage</a:t>
            </a:r>
            <a:r>
              <a:rPr lang="en-US" sz="2000" b="1" u="sng" dirty="0" smtClean="0"/>
              <a:t>:</a:t>
            </a:r>
          </a:p>
          <a:p>
            <a:endParaRPr lang="en-US" b="0" dirty="0" smtClean="0"/>
          </a:p>
          <a:p>
            <a:pPr>
              <a:buFont typeface="Wingdings" pitchFamily="2" charset="2"/>
              <a:buChar char="Ø"/>
            </a:pPr>
            <a:r>
              <a:rPr lang="en-US" dirty="0"/>
              <a:t>Collection of rules in the form of IF-THEN statements. </a:t>
            </a:r>
            <a:endParaRPr lang="en-US" b="0" dirty="0" smtClean="0"/>
          </a:p>
          <a:p>
            <a:pPr>
              <a:buFont typeface="Wingdings" pitchFamily="2" charset="2"/>
              <a:buChar char="Ø"/>
            </a:pPr>
            <a:r>
              <a:rPr lang="en-US" dirty="0"/>
              <a:t>Decisions are based on testing all the rules in Fuzzy Inference Subsystem.</a:t>
            </a:r>
            <a:endParaRPr lang="en-US" b="0" dirty="0" smtClean="0"/>
          </a:p>
          <a:p>
            <a:pPr>
              <a:buFont typeface="Wingdings" pitchFamily="2" charset="2"/>
              <a:buChar char="Ø"/>
            </a:pPr>
            <a:r>
              <a:rPr lang="en-US" dirty="0" err="1"/>
              <a:t>eg</a:t>
            </a:r>
            <a:r>
              <a:rPr lang="en-US" dirty="0"/>
              <a:t>: </a:t>
            </a:r>
            <a:r>
              <a:rPr lang="en-US" dirty="0" err="1"/>
              <a:t>Mamdani</a:t>
            </a:r>
            <a:r>
              <a:rPr lang="en-US" dirty="0"/>
              <a:t> FIS, </a:t>
            </a:r>
            <a:r>
              <a:rPr lang="en-US" dirty="0" err="1"/>
              <a:t>Sugeno</a:t>
            </a:r>
            <a:r>
              <a:rPr lang="en-US" dirty="0"/>
              <a:t> FIS.</a:t>
            </a:r>
            <a:endParaRPr lang="en-US" b="0" dirty="0" smtClean="0"/>
          </a:p>
          <a:p>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rot="10800000">
            <a:off x="152400" y="152400"/>
            <a:ext cx="8839201" cy="6248400"/>
          </a:xfrm>
          <a:prstGeom prst="rect">
            <a:avLst/>
          </a:prstGeom>
          <a:noFill/>
          <a:ln w="9525">
            <a:noFill/>
            <a:miter lim="800000"/>
            <a:headEnd/>
            <a:tailEnd/>
          </a:ln>
          <a:effectLst/>
        </p:spPr>
      </p:pic>
      <p:sp>
        <p:nvSpPr>
          <p:cNvPr id="9" name="TextBox 8"/>
          <p:cNvSpPr txBox="1"/>
          <p:nvPr/>
        </p:nvSpPr>
        <p:spPr>
          <a:xfrm>
            <a:off x="2362200" y="2819400"/>
            <a:ext cx="4419600" cy="830997"/>
          </a:xfrm>
          <a:prstGeom prst="rect">
            <a:avLst/>
          </a:prstGeom>
          <a:noFill/>
        </p:spPr>
        <p:txBody>
          <a:bodyPr wrap="square" rtlCol="0">
            <a:spAutoFit/>
          </a:bodyPr>
          <a:lstStyle/>
          <a:p>
            <a:r>
              <a:rPr lang="en-US" sz="4800" b="1" dirty="0" smtClean="0">
                <a:solidFill>
                  <a:schemeClr val="tx2">
                    <a:lumMod val="50000"/>
                  </a:schemeClr>
                </a:solidFill>
                <a:effectLst>
                  <a:outerShdw blurRad="38100" dist="38100" dir="2700000" algn="tl">
                    <a:srgbClr val="000000">
                      <a:alpha val="43137"/>
                    </a:srgbClr>
                  </a:outerShdw>
                </a:effectLst>
              </a:rPr>
              <a:t>THANK YOU</a:t>
            </a:r>
            <a:endParaRPr lang="en-US" sz="4800" b="1" dirty="0">
              <a:solidFill>
                <a:schemeClr val="tx2">
                  <a:lumMod val="50000"/>
                </a:schemeClr>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effectLst>
                  <a:outerShdw blurRad="38100" dist="38100" dir="2700000" algn="tl">
                    <a:srgbClr val="000000">
                      <a:alpha val="43137"/>
                    </a:srgbClr>
                  </a:outerShdw>
                </a:effectLst>
              </a:rPr>
              <a:t>Inroduction</a:t>
            </a:r>
            <a:endParaRPr lang="en-US" dirty="0"/>
          </a:p>
        </p:txBody>
      </p:sp>
      <p:sp>
        <p:nvSpPr>
          <p:cNvPr id="3" name="Content Placeholder 2"/>
          <p:cNvSpPr>
            <a:spLocks noGrp="1"/>
          </p:cNvSpPr>
          <p:nvPr>
            <p:ph sz="quarter" idx="1"/>
          </p:nvPr>
        </p:nvSpPr>
        <p:spPr/>
        <p:txBody>
          <a:bodyPr/>
          <a:lstStyle/>
          <a:p>
            <a:pPr algn="just">
              <a:buNone/>
            </a:pPr>
            <a:r>
              <a:rPr lang="en-US" dirty="0" smtClean="0"/>
              <a:t>   </a:t>
            </a:r>
            <a:r>
              <a:rPr lang="en-US" sz="1800" dirty="0" smtClean="0"/>
              <a:t>The </a:t>
            </a:r>
            <a:r>
              <a:rPr lang="en-US" sz="1800" dirty="0" smtClean="0"/>
              <a:t>main purpose of this application is to compare and select the best algorithm for a particular set of input pertaining to the processes and in conclusion display the best algorithm. Process Scheduling is a key concept in computer </a:t>
            </a:r>
            <a:r>
              <a:rPr lang="en-US" sz="1800" dirty="0" smtClean="0"/>
              <a:t>multitasking, multiprocessing </a:t>
            </a:r>
            <a:r>
              <a:rPr lang="en-US" sz="1800" dirty="0" smtClean="0"/>
              <a:t>operating system and real‐time operating system designs. Scheduling refers to the way processes are assigned to run on the available CPUs, since there are typically many more processes running than there are available CPUs.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Objectives</a:t>
            </a:r>
            <a:endParaRPr lang="en-US" b="1" i="1" dirty="0">
              <a:effectLst>
                <a:outerShdw blurRad="38100" dist="38100" dir="2700000" algn="tl">
                  <a:srgbClr val="000000">
                    <a:alpha val="43137"/>
                  </a:srgbClr>
                </a:outerShdw>
              </a:effectLst>
            </a:endParaRPr>
          </a:p>
        </p:txBody>
      </p:sp>
      <p:sp>
        <p:nvSpPr>
          <p:cNvPr id="9" name="Content Placeholder 8"/>
          <p:cNvSpPr>
            <a:spLocks noGrp="1"/>
          </p:cNvSpPr>
          <p:nvPr>
            <p:ph sz="quarter" idx="1"/>
          </p:nvPr>
        </p:nvSpPr>
        <p:spPr/>
        <p:txBody>
          <a:bodyPr/>
          <a:lstStyle/>
          <a:p>
            <a:pPr>
              <a:buNone/>
            </a:pPr>
            <a:r>
              <a:rPr lang="en-US" dirty="0" smtClean="0"/>
              <a:t>   </a:t>
            </a:r>
            <a:r>
              <a:rPr lang="en-US" sz="1800" dirty="0" smtClean="0"/>
              <a:t>The </a:t>
            </a:r>
            <a:r>
              <a:rPr lang="en-US" sz="1800" dirty="0" smtClean="0"/>
              <a:t>process scheduling is the activity of the process manager that handles the removal of the running process from the CPU and the selection of another process on the basis of a particular strategy. </a:t>
            </a:r>
            <a:endParaRPr lang="en-US" sz="1800" dirty="0" smtClean="0"/>
          </a:p>
          <a:p>
            <a:pPr>
              <a:buNone/>
            </a:pPr>
            <a:r>
              <a:rPr lang="en-US" sz="1800" dirty="0" smtClean="0"/>
              <a:t> </a:t>
            </a:r>
            <a:r>
              <a:rPr lang="en-US" sz="1800" dirty="0" smtClean="0"/>
              <a:t>   </a:t>
            </a:r>
          </a:p>
          <a:p>
            <a:pPr>
              <a:buNone/>
            </a:pPr>
            <a:r>
              <a:rPr lang="en-US" sz="1800" dirty="0" smtClean="0"/>
              <a:t> </a:t>
            </a:r>
            <a:r>
              <a:rPr lang="en-US" sz="1800" dirty="0" smtClean="0"/>
              <a:t>    Process </a:t>
            </a:r>
            <a:r>
              <a:rPr lang="en-US" sz="1800" dirty="0" smtClean="0"/>
              <a:t>scheduling is an essential part of </a:t>
            </a:r>
            <a:r>
              <a:rPr lang="en-US" sz="1800" dirty="0" smtClean="0"/>
              <a:t>a Multiprogramming </a:t>
            </a:r>
            <a:r>
              <a:rPr lang="en-US" sz="1800" dirty="0" smtClean="0"/>
              <a:t>operating systems. Such operating systems allow more than one process to be loaded into the executable memory at a time and the loaded process shares the CPU using time multiplexing.</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effectLst>
                  <a:outerShdw blurRad="38100" dist="38100" dir="2700000" algn="tl">
                    <a:srgbClr val="000000">
                      <a:alpha val="43137"/>
                    </a:srgbClr>
                  </a:outerShdw>
                </a:effectLst>
              </a:rPr>
              <a:t>Alogorithm’s</a:t>
            </a:r>
            <a:r>
              <a:rPr lang="en-US" b="1" i="1" dirty="0" smtClean="0">
                <a:effectLst>
                  <a:outerShdw blurRad="38100" dist="38100" dir="2700000" algn="tl">
                    <a:srgbClr val="000000">
                      <a:alpha val="43137"/>
                    </a:srgbClr>
                  </a:outerShdw>
                </a:effectLst>
              </a:rPr>
              <a:t> Criteria</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01752" y="1527048"/>
            <a:ext cx="8503920" cy="4572000"/>
          </a:xfrm>
        </p:spPr>
        <p:txBody>
          <a:bodyPr>
            <a:normAutofit fontScale="62500" lnSpcReduction="20000"/>
          </a:bodyPr>
          <a:lstStyle/>
          <a:p>
            <a:pPr>
              <a:buNone/>
            </a:pPr>
            <a:r>
              <a:rPr lang="en-US" b="1" dirty="0" smtClean="0"/>
              <a:t>Any Process </a:t>
            </a:r>
            <a:r>
              <a:rPr lang="en-US" b="1" dirty="0" smtClean="0"/>
              <a:t>scheduling algorithm relies on the following criteria. They are</a:t>
            </a:r>
            <a:r>
              <a:rPr lang="en-US" b="1" dirty="0" smtClean="0"/>
              <a:t>:</a:t>
            </a:r>
          </a:p>
          <a:p>
            <a:pPr>
              <a:buNone/>
            </a:pPr>
            <a:endParaRPr lang="en-US" b="1" dirty="0" smtClean="0"/>
          </a:p>
          <a:p>
            <a:r>
              <a:rPr lang="en-US" sz="2200" b="1" dirty="0" smtClean="0"/>
              <a:t>CPU Utilization: </a:t>
            </a:r>
            <a:r>
              <a:rPr lang="en-US" sz="2200" dirty="0" smtClean="0"/>
              <a:t>CPU utilization refers to a computer's usage of processing resources, or the amount of work handled by a CPU</a:t>
            </a:r>
            <a:r>
              <a:rPr lang="en-US" sz="2200" dirty="0" smtClean="0"/>
              <a:t>.</a:t>
            </a:r>
          </a:p>
          <a:p>
            <a:endParaRPr lang="en-US" sz="2200" dirty="0" smtClean="0"/>
          </a:p>
          <a:p>
            <a:r>
              <a:rPr lang="en-US" sz="2200" b="1" dirty="0" smtClean="0"/>
              <a:t>Throughput: </a:t>
            </a:r>
            <a:r>
              <a:rPr lang="en-US" sz="2200" dirty="0" smtClean="0"/>
              <a:t>Throughput </a:t>
            </a:r>
            <a:r>
              <a:rPr lang="en-US" sz="2200" dirty="0" smtClean="0"/>
              <a:t>refers to the performance of tasks by a computing service or device over a specific period. It measures the amount of completed work against time consumed and may be used to measure the performance of a processor, memory and/or network communications.</a:t>
            </a:r>
            <a:endParaRPr lang="en-US" sz="2200" dirty="0" smtClean="0"/>
          </a:p>
          <a:p>
            <a:endParaRPr lang="en-US" sz="2200" dirty="0" smtClean="0"/>
          </a:p>
          <a:p>
            <a:r>
              <a:rPr lang="en-US" sz="2200" b="1" dirty="0" smtClean="0"/>
              <a:t>Response </a:t>
            </a:r>
            <a:r>
              <a:rPr lang="en-US" sz="2200" b="1" dirty="0" smtClean="0"/>
              <a:t>time : </a:t>
            </a:r>
            <a:r>
              <a:rPr lang="en-US" sz="2200" dirty="0" smtClean="0"/>
              <a:t>Response time is the time from the arrival of a request up until the </a:t>
            </a:r>
            <a:r>
              <a:rPr lang="en-US" sz="2200" dirty="0" smtClean="0"/>
              <a:t>first response </a:t>
            </a:r>
            <a:r>
              <a:rPr lang="en-US" sz="2200" dirty="0" smtClean="0"/>
              <a:t>is produced</a:t>
            </a:r>
            <a:r>
              <a:rPr lang="en-US" sz="2200" dirty="0" smtClean="0"/>
              <a:t>.</a:t>
            </a:r>
          </a:p>
          <a:p>
            <a:pPr>
              <a:buNone/>
            </a:pPr>
            <a:endParaRPr lang="en-US" sz="2200" dirty="0" smtClean="0"/>
          </a:p>
          <a:p>
            <a:r>
              <a:rPr lang="en-US" sz="2200" b="1" dirty="0" smtClean="0"/>
              <a:t>Turnaround </a:t>
            </a:r>
            <a:r>
              <a:rPr lang="en-US" sz="2200" b="1" dirty="0" smtClean="0"/>
              <a:t>Time: </a:t>
            </a:r>
            <a:r>
              <a:rPr lang="en-US" sz="2200" dirty="0" smtClean="0"/>
              <a:t>The time interval from the time of arrival of a process to the time </a:t>
            </a:r>
            <a:r>
              <a:rPr lang="en-US" sz="2200" dirty="0" smtClean="0"/>
              <a:t>of completion </a:t>
            </a:r>
            <a:r>
              <a:rPr lang="en-US" sz="2200" dirty="0" smtClean="0"/>
              <a:t>is the turnaround time. Total turnaround time is calculation is the sum of the </a:t>
            </a:r>
            <a:r>
              <a:rPr lang="en-US" sz="2200" dirty="0" smtClean="0"/>
              <a:t>time periods </a:t>
            </a:r>
            <a:r>
              <a:rPr lang="en-US" sz="2200" dirty="0" smtClean="0"/>
              <a:t>spent waiting to get into memory, waiting in the ready queue, executing on the </a:t>
            </a:r>
            <a:r>
              <a:rPr lang="en-US" sz="2200" dirty="0" smtClean="0"/>
              <a:t>CPU, and </a:t>
            </a:r>
            <a:r>
              <a:rPr lang="en-US" sz="2200" dirty="0" smtClean="0"/>
              <a:t>doing I/O</a:t>
            </a:r>
            <a:r>
              <a:rPr lang="en-US" sz="2200" dirty="0" smtClean="0"/>
              <a:t>.</a:t>
            </a:r>
          </a:p>
          <a:p>
            <a:endParaRPr lang="en-US" sz="2200" dirty="0" smtClean="0"/>
          </a:p>
          <a:p>
            <a:r>
              <a:rPr lang="en-US" sz="2200" b="1" dirty="0" smtClean="0"/>
              <a:t>Waiting </a:t>
            </a:r>
            <a:r>
              <a:rPr lang="en-US" sz="2200" b="1" dirty="0" smtClean="0"/>
              <a:t>Time: </a:t>
            </a:r>
            <a:r>
              <a:rPr lang="en-US" sz="2200" dirty="0" smtClean="0"/>
              <a:t>The waiting time is not the measurement of time when a process executes </a:t>
            </a:r>
            <a:r>
              <a:rPr lang="en-US" sz="2200" dirty="0" smtClean="0"/>
              <a:t>or does </a:t>
            </a:r>
            <a:r>
              <a:rPr lang="en-US" sz="2200" dirty="0" smtClean="0"/>
              <a:t>I/O completion; it affects only the amount of time of submission of a process </a:t>
            </a:r>
            <a:r>
              <a:rPr lang="en-US" sz="2200" dirty="0" smtClean="0"/>
              <a:t>spends waiting </a:t>
            </a:r>
            <a:r>
              <a:rPr lang="en-US" sz="2200" dirty="0" smtClean="0"/>
              <a:t>in the ready queue. We keep average waiting time should be less.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First come first </a:t>
            </a:r>
            <a:r>
              <a:rPr lang="en-US" b="1" i="1" dirty="0" smtClean="0">
                <a:effectLst>
                  <a:outerShdw blurRad="38100" dist="38100" dir="2700000" algn="tl">
                    <a:srgbClr val="000000">
                      <a:alpha val="43137"/>
                    </a:srgbClr>
                  </a:outerShdw>
                </a:effectLst>
              </a:rPr>
              <a:t>serve</a:t>
            </a:r>
            <a:endParaRPr lang="en-US" b="1" i="1" dirty="0" smtClean="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None/>
            </a:pPr>
            <a:endParaRPr lang="en-US" dirty="0" smtClean="0"/>
          </a:p>
          <a:p>
            <a:pPr>
              <a:buNone/>
            </a:pPr>
            <a:r>
              <a:rPr lang="en-US" sz="2200" b="1" dirty="0" smtClean="0"/>
              <a:t>Advantages: </a:t>
            </a:r>
          </a:p>
          <a:p>
            <a:r>
              <a:rPr lang="en-US" sz="2200" dirty="0" smtClean="0"/>
              <a:t>Simple</a:t>
            </a:r>
          </a:p>
          <a:p>
            <a:r>
              <a:rPr lang="en-US" sz="2200" dirty="0" smtClean="0"/>
              <a:t>Easy to </a:t>
            </a:r>
            <a:r>
              <a:rPr lang="en-US" sz="2200" dirty="0" smtClean="0"/>
              <a:t>implement</a:t>
            </a:r>
          </a:p>
          <a:p>
            <a:endParaRPr lang="en-US" dirty="0" smtClean="0"/>
          </a:p>
          <a:p>
            <a:pPr>
              <a:buNone/>
            </a:pPr>
            <a:r>
              <a:rPr lang="en-US" sz="2200" b="1" dirty="0" smtClean="0"/>
              <a:t>Disadvantages:</a:t>
            </a:r>
            <a:endParaRPr lang="en-US" sz="2200" dirty="0" smtClean="0"/>
          </a:p>
          <a:p>
            <a:r>
              <a:rPr lang="en-US" sz="2000" dirty="0" smtClean="0"/>
              <a:t>Non preemptive, short processes at the back of queue have to wait too </a:t>
            </a:r>
            <a:r>
              <a:rPr lang="en-US" sz="2000" dirty="0" smtClean="0"/>
              <a:t>long</a:t>
            </a: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Shortest </a:t>
            </a:r>
            <a:r>
              <a:rPr lang="en-US" b="1" i="1" dirty="0" smtClean="0">
                <a:effectLst>
                  <a:outerShdw blurRad="38100" dist="38100" dir="2700000" algn="tl">
                    <a:srgbClr val="000000">
                      <a:alpha val="43137"/>
                    </a:srgbClr>
                  </a:outerShdw>
                </a:effectLst>
              </a:rPr>
              <a:t>job First</a:t>
            </a:r>
            <a:endParaRPr lang="en-US" i="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None/>
            </a:pPr>
            <a:endParaRPr lang="en-US" dirty="0" smtClean="0"/>
          </a:p>
          <a:p>
            <a:pPr>
              <a:buNone/>
            </a:pPr>
            <a:r>
              <a:rPr lang="en-US" b="1" dirty="0" smtClean="0"/>
              <a:t>Advantages: </a:t>
            </a:r>
            <a:endParaRPr lang="en-US" dirty="0" smtClean="0"/>
          </a:p>
          <a:p>
            <a:r>
              <a:rPr lang="en-US" sz="2200" dirty="0" smtClean="0"/>
              <a:t>Minimizes average wait time</a:t>
            </a:r>
            <a:r>
              <a:rPr lang="en-US" sz="2200" dirty="0" smtClean="0"/>
              <a:t>.</a:t>
            </a:r>
          </a:p>
          <a:p>
            <a:endParaRPr lang="en-US" dirty="0" smtClean="0"/>
          </a:p>
          <a:p>
            <a:pPr>
              <a:buNone/>
            </a:pPr>
            <a:r>
              <a:rPr lang="en-US" sz="2200" b="1" dirty="0" smtClean="0"/>
              <a:t>Disadvantages:</a:t>
            </a:r>
            <a:endParaRPr lang="en-US" sz="2200" dirty="0" smtClean="0"/>
          </a:p>
          <a:p>
            <a:r>
              <a:rPr lang="en-US" sz="2200" b="1" dirty="0" smtClean="0"/>
              <a:t>Non Preemptive</a:t>
            </a:r>
            <a:endParaRPr lang="en-US" sz="2200" dirty="0" smtClean="0"/>
          </a:p>
          <a:p>
            <a:r>
              <a:rPr lang="en-US" sz="2200" dirty="0" smtClean="0"/>
              <a:t>Requires future knowledge of burst time.</a:t>
            </a:r>
          </a:p>
          <a:p>
            <a:r>
              <a:rPr lang="en-US" sz="2200" dirty="0" smtClean="0"/>
              <a:t>Can lead to starvation as long jobs may never be scheduled</a:t>
            </a:r>
            <a:r>
              <a:rPr lang="en-US" sz="2200" dirty="0" smtClean="0"/>
              <a:t>.</a:t>
            </a: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effectLst>
                  <a:outerShdw blurRad="38100" dist="38100" dir="2700000" algn="tl">
                    <a:srgbClr val="000000">
                      <a:alpha val="43137"/>
                    </a:srgbClr>
                  </a:outerShdw>
                </a:effectLst>
              </a:rPr>
              <a:t>Round </a:t>
            </a:r>
            <a:r>
              <a:rPr lang="en-US" b="1" i="1" dirty="0" smtClean="0">
                <a:effectLst>
                  <a:outerShdw blurRad="38100" dist="38100" dir="2700000" algn="tl">
                    <a:srgbClr val="000000">
                      <a:alpha val="43137"/>
                    </a:srgbClr>
                  </a:outerShdw>
                </a:effectLst>
              </a:rPr>
              <a:t>Robin</a:t>
            </a:r>
            <a:endParaRPr lang="en-US" i="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None/>
            </a:pPr>
            <a:endParaRPr lang="en-US" dirty="0" smtClean="0"/>
          </a:p>
          <a:p>
            <a:pPr>
              <a:buNone/>
            </a:pPr>
            <a:r>
              <a:rPr lang="en-US" sz="2000" b="1" dirty="0" smtClean="0"/>
              <a:t>Advantages: </a:t>
            </a:r>
            <a:endParaRPr lang="en-US" sz="2000" dirty="0" smtClean="0"/>
          </a:p>
          <a:p>
            <a:r>
              <a:rPr lang="en-US" sz="2000" dirty="0" smtClean="0"/>
              <a:t>Jobs get fair share of CPU (No starvation)</a:t>
            </a:r>
          </a:p>
          <a:p>
            <a:r>
              <a:rPr lang="en-US" sz="2000" dirty="0" smtClean="0"/>
              <a:t>CPU utilization is almost 100% as the CPU never gets idle. </a:t>
            </a:r>
            <a:endParaRPr lang="en-US" sz="2000" dirty="0" smtClean="0"/>
          </a:p>
          <a:p>
            <a:endParaRPr lang="en-US" sz="2000" dirty="0" smtClean="0"/>
          </a:p>
          <a:p>
            <a:pPr>
              <a:buNone/>
            </a:pPr>
            <a:r>
              <a:rPr lang="en-US" sz="2000" b="1" dirty="0" smtClean="0"/>
              <a:t>Disadvantages:</a:t>
            </a:r>
            <a:endParaRPr lang="en-US" sz="2000" dirty="0" smtClean="0"/>
          </a:p>
          <a:p>
            <a:r>
              <a:rPr lang="en-US" sz="2000" dirty="0" smtClean="0"/>
              <a:t>If the time quantum is too short, then too much process switching will take place and design will become slow.</a:t>
            </a:r>
          </a:p>
          <a:p>
            <a:r>
              <a:rPr lang="en-US" sz="2000" dirty="0" smtClean="0"/>
              <a:t>If time quantum too large then it may act as FCFS.</a:t>
            </a:r>
          </a:p>
          <a:p>
            <a:pPr>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Priority Based (PB</a:t>
            </a:r>
            <a:r>
              <a:rPr lang="en-US" b="1" dirty="0" smtClean="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a:buNone/>
            </a:pPr>
            <a:endParaRPr lang="en-US" b="1" dirty="0" smtClean="0"/>
          </a:p>
          <a:p>
            <a:pPr>
              <a:buNone/>
            </a:pPr>
            <a:r>
              <a:rPr lang="en-US" sz="2000" b="1" dirty="0" smtClean="0"/>
              <a:t>Advantages:</a:t>
            </a:r>
          </a:p>
          <a:p>
            <a:r>
              <a:rPr lang="en-US" sz="2000" dirty="0" smtClean="0"/>
              <a:t>This </a:t>
            </a:r>
            <a:r>
              <a:rPr lang="en-US" sz="2000" dirty="0" smtClean="0"/>
              <a:t>provides a good mechanism where the relative importance of each process maybe precisely defined</a:t>
            </a:r>
            <a:r>
              <a:rPr lang="en-US" sz="2000" dirty="0" smtClean="0"/>
              <a:t>.</a:t>
            </a:r>
          </a:p>
          <a:p>
            <a:pPr>
              <a:buNone/>
            </a:pPr>
            <a:endParaRPr lang="en-US" sz="2000" dirty="0" smtClean="0"/>
          </a:p>
          <a:p>
            <a:pPr>
              <a:buNone/>
            </a:pPr>
            <a:r>
              <a:rPr lang="en-US" sz="2000" b="1" dirty="0" smtClean="0"/>
              <a:t>Disadvantages:</a:t>
            </a:r>
          </a:p>
          <a:p>
            <a:r>
              <a:rPr lang="en-US" sz="2000" dirty="0" smtClean="0"/>
              <a:t>If </a:t>
            </a:r>
            <a:r>
              <a:rPr lang="en-US" sz="2000" dirty="0" smtClean="0"/>
              <a:t>high priority processes use up a lot of CPU time, lower priority processes may starve and be postponed indefinitely.</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UML Diagram</a:t>
            </a:r>
            <a:endParaRPr lang="en-US" b="1" i="1" dirty="0">
              <a:effectLst>
                <a:outerShdw blurRad="38100" dist="38100" dir="2700000" algn="tl">
                  <a:srgbClr val="000000">
                    <a:alpha val="43137"/>
                  </a:srgbClr>
                </a:outerShdw>
              </a:effectLst>
            </a:endParaRPr>
          </a:p>
        </p:txBody>
      </p:sp>
      <p:pic>
        <p:nvPicPr>
          <p:cNvPr id="9218" name="Picture 2"/>
          <p:cNvPicPr>
            <a:picLocks noGrp="1" noChangeAspect="1" noChangeArrowheads="1"/>
          </p:cNvPicPr>
          <p:nvPr>
            <p:ph sz="quarter" idx="1"/>
          </p:nvPr>
        </p:nvPicPr>
        <p:blipFill>
          <a:blip r:embed="rId2"/>
          <a:srcRect/>
          <a:stretch>
            <a:fillRect/>
          </a:stretch>
        </p:blipFill>
        <p:spPr bwMode="auto">
          <a:xfrm>
            <a:off x="381000" y="1527174"/>
            <a:ext cx="8458200" cy="5026026"/>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666</TotalTime>
  <Words>318</Words>
  <Application>Microsoft Office PowerPoint</Application>
  <PresentationFormat>On-screen Show (4:3)</PresentationFormat>
  <Paragraphs>78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  Process Scheduling</vt:lpstr>
      <vt:lpstr>Inroduction</vt:lpstr>
      <vt:lpstr>Objectives</vt:lpstr>
      <vt:lpstr>Alogorithm’s Criteria</vt:lpstr>
      <vt:lpstr>First come first serve</vt:lpstr>
      <vt:lpstr>Shortest job First</vt:lpstr>
      <vt:lpstr>Round Robin</vt:lpstr>
      <vt:lpstr>Priority Based (PB)</vt:lpstr>
      <vt:lpstr>UML Diagram</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Sabrina</dc:creator>
  <cp:lastModifiedBy>Sabrina</cp:lastModifiedBy>
  <cp:revision>33</cp:revision>
  <dcterms:created xsi:type="dcterms:W3CDTF">2022-04-29T22:16:51Z</dcterms:created>
  <dcterms:modified xsi:type="dcterms:W3CDTF">2022-04-30T09:22:52Z</dcterms:modified>
</cp:coreProperties>
</file>