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redoka" charset="1" panose="02000000000000000000"/>
      <p:regular r:id="rId20"/>
    </p:embeddedFont>
    <p:embeddedFont>
      <p:font typeface="Almarai Bold" charset="1" panose="00000000000000000000"/>
      <p:regular r:id="rId21"/>
    </p:embeddedFont>
    <p:embeddedFont>
      <p:font typeface="Muli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396230" y="5026274"/>
            <a:ext cx="10364544" cy="191896"/>
            <a:chOff x="0" y="0"/>
            <a:chExt cx="13819392" cy="2558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19378" cy="255651"/>
            </a:xfrm>
            <a:custGeom>
              <a:avLst/>
              <a:gdLst/>
              <a:ahLst/>
              <a:cxnLst/>
              <a:rect r="r" b="b" t="t" l="l"/>
              <a:pathLst>
                <a:path h="255651" w="13819378">
                  <a:moveTo>
                    <a:pt x="0" y="0"/>
                  </a:moveTo>
                  <a:lnTo>
                    <a:pt x="0" y="255651"/>
                  </a:lnTo>
                  <a:lnTo>
                    <a:pt x="13819378" y="255651"/>
                  </a:lnTo>
                  <a:lnTo>
                    <a:pt x="13819378" y="0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7000" y="9061850"/>
            <a:ext cx="1015150" cy="114800"/>
            <a:chOff x="0" y="0"/>
            <a:chExt cx="1353533" cy="1530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3439" cy="153035"/>
            </a:xfrm>
            <a:custGeom>
              <a:avLst/>
              <a:gdLst/>
              <a:ahLst/>
              <a:cxnLst/>
              <a:rect r="r" b="b" t="t" l="l"/>
              <a:pathLst>
                <a:path h="153035" w="1353439">
                  <a:moveTo>
                    <a:pt x="303276" y="0"/>
                  </a:moveTo>
                  <a:lnTo>
                    <a:pt x="153924" y="134874"/>
                  </a:lnTo>
                  <a:lnTo>
                    <a:pt x="9144" y="4191"/>
                  </a:lnTo>
                  <a:lnTo>
                    <a:pt x="0" y="14097"/>
                  </a:lnTo>
                  <a:lnTo>
                    <a:pt x="153924" y="153035"/>
                  </a:lnTo>
                  <a:lnTo>
                    <a:pt x="303276" y="18161"/>
                  </a:lnTo>
                  <a:lnTo>
                    <a:pt x="452628" y="153035"/>
                  </a:lnTo>
                  <a:lnTo>
                    <a:pt x="602107" y="18161"/>
                  </a:lnTo>
                  <a:lnTo>
                    <a:pt x="751459" y="153035"/>
                  </a:lnTo>
                  <a:lnTo>
                    <a:pt x="900811" y="18161"/>
                  </a:lnTo>
                  <a:lnTo>
                    <a:pt x="1050163" y="153035"/>
                  </a:lnTo>
                  <a:lnTo>
                    <a:pt x="1199642" y="18161"/>
                  </a:lnTo>
                  <a:lnTo>
                    <a:pt x="1344549" y="148971"/>
                  </a:lnTo>
                  <a:lnTo>
                    <a:pt x="1353439" y="138938"/>
                  </a:lnTo>
                  <a:lnTo>
                    <a:pt x="1199642" y="0"/>
                  </a:lnTo>
                  <a:lnTo>
                    <a:pt x="1050163" y="134874"/>
                  </a:lnTo>
                  <a:lnTo>
                    <a:pt x="900811" y="0"/>
                  </a:lnTo>
                  <a:lnTo>
                    <a:pt x="751459" y="134874"/>
                  </a:lnTo>
                  <a:lnTo>
                    <a:pt x="602107" y="0"/>
                  </a:lnTo>
                  <a:lnTo>
                    <a:pt x="452628" y="134874"/>
                  </a:lnTo>
                  <a:lnTo>
                    <a:pt x="3032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4948184" y="8005044"/>
            <a:ext cx="3005851" cy="1503005"/>
            <a:chOff x="0" y="0"/>
            <a:chExt cx="3609728" cy="1804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09721" cy="1804924"/>
            </a:xfrm>
            <a:custGeom>
              <a:avLst/>
              <a:gdLst/>
              <a:ahLst/>
              <a:cxnLst/>
              <a:rect r="r" b="b" t="t" l="l"/>
              <a:pathLst>
                <a:path h="1804924" w="3609721">
                  <a:moveTo>
                    <a:pt x="0" y="0"/>
                  </a:moveTo>
                  <a:cubicBezTo>
                    <a:pt x="0" y="995045"/>
                    <a:pt x="809498" y="1804924"/>
                    <a:pt x="1804924" y="1804924"/>
                  </a:cubicBezTo>
                  <a:cubicBezTo>
                    <a:pt x="2800096" y="1804924"/>
                    <a:pt x="3609721" y="995045"/>
                    <a:pt x="3609721" y="0"/>
                  </a:cubicBezTo>
                  <a:lnTo>
                    <a:pt x="2794762" y="0"/>
                  </a:lnTo>
                  <a:cubicBezTo>
                    <a:pt x="2794762" y="545719"/>
                    <a:pt x="2350516" y="989711"/>
                    <a:pt x="1804924" y="989711"/>
                  </a:cubicBezTo>
                  <a:cubicBezTo>
                    <a:pt x="1259205" y="989711"/>
                    <a:pt x="814959" y="545719"/>
                    <a:pt x="814959" y="0"/>
                  </a:cubicBez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183300" y="10469550"/>
            <a:ext cx="182150" cy="10150"/>
            <a:chOff x="0" y="0"/>
            <a:chExt cx="242867" cy="135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824" cy="13589"/>
            </a:xfrm>
            <a:custGeom>
              <a:avLst/>
              <a:gdLst/>
              <a:ahLst/>
              <a:cxnLst/>
              <a:rect r="r" b="b" t="t" l="l"/>
              <a:pathLst>
                <a:path h="13589" w="242824">
                  <a:moveTo>
                    <a:pt x="0" y="0"/>
                  </a:moveTo>
                  <a:lnTo>
                    <a:pt x="0" y="13589"/>
                  </a:lnTo>
                  <a:lnTo>
                    <a:pt x="242824" y="13589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-60050"/>
            <a:ext cx="3350445" cy="10364544"/>
            <a:chOff x="0" y="0"/>
            <a:chExt cx="4467260" cy="138193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7318" cy="13819392"/>
            </a:xfrm>
            <a:custGeom>
              <a:avLst/>
              <a:gdLst/>
              <a:ahLst/>
              <a:cxnLst/>
              <a:rect r="r" b="b" t="t" l="l"/>
              <a:pathLst>
                <a:path h="13819392" w="4467318">
                  <a:moveTo>
                    <a:pt x="0" y="0"/>
                  </a:moveTo>
                  <a:lnTo>
                    <a:pt x="4467318" y="0"/>
                  </a:lnTo>
                  <a:lnTo>
                    <a:pt x="4467318" y="13819392"/>
                  </a:lnTo>
                  <a:lnTo>
                    <a:pt x="0" y="1381939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766722" y="17494"/>
            <a:ext cx="492578" cy="2821135"/>
          </a:xfrm>
          <a:custGeom>
            <a:avLst/>
            <a:gdLst/>
            <a:ahLst/>
            <a:cxnLst/>
            <a:rect r="r" b="b" t="t" l="l"/>
            <a:pathLst>
              <a:path h="2821135" w="492578">
                <a:moveTo>
                  <a:pt x="0" y="0"/>
                </a:moveTo>
                <a:lnTo>
                  <a:pt x="492578" y="0"/>
                </a:lnTo>
                <a:lnTo>
                  <a:pt x="492578" y="2821135"/>
                </a:lnTo>
                <a:lnTo>
                  <a:pt x="0" y="2821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0445" y="4726538"/>
            <a:ext cx="8521385" cy="5494623"/>
          </a:xfrm>
          <a:custGeom>
            <a:avLst/>
            <a:gdLst/>
            <a:ahLst/>
            <a:cxnLst/>
            <a:rect r="r" b="b" t="t" l="l"/>
            <a:pathLst>
              <a:path h="5494623" w="8521385">
                <a:moveTo>
                  <a:pt x="0" y="0"/>
                </a:moveTo>
                <a:lnTo>
                  <a:pt x="8521385" y="0"/>
                </a:lnTo>
                <a:lnTo>
                  <a:pt x="8521385" y="5494623"/>
                </a:lnTo>
                <a:lnTo>
                  <a:pt x="0" y="54946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59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13742" y="3000554"/>
            <a:ext cx="13145558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8"/>
              </a:lnSpc>
            </a:pPr>
            <a:r>
              <a:rPr lang="en-US" sz="5332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“Ai driven virtual try-on system in </a:t>
            </a:r>
          </a:p>
          <a:p>
            <a:pPr algn="ctr">
              <a:lnSpc>
                <a:spcPts val="6398"/>
              </a:lnSpc>
            </a:pPr>
            <a:r>
              <a:rPr lang="en-US" sz="5332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E-commerce“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38102" y="2089071"/>
            <a:ext cx="44700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b="true" sz="3299">
                <a:solidFill>
                  <a:srgbClr val="434343"/>
                </a:solidFill>
                <a:latin typeface="Almarai Bold"/>
                <a:ea typeface="Almarai Bold"/>
                <a:cs typeface="Almarai Bold"/>
                <a:sym typeface="Almarai Bold"/>
              </a:rPr>
              <a:t>Project Proposal 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76660" y="1363008"/>
            <a:ext cx="4611600" cy="58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6"/>
              </a:lnSpc>
              <a:spcBef>
                <a:spcPct val="0"/>
              </a:spcBef>
            </a:pPr>
            <a:r>
              <a:rPr lang="en-US" sz="3772">
                <a:solidFill>
                  <a:srgbClr val="FF5757"/>
                </a:solidFill>
                <a:latin typeface="Muli"/>
                <a:ea typeface="Muli"/>
                <a:cs typeface="Muli"/>
                <a:sym typeface="Muli"/>
              </a:rPr>
              <a:t>Caffeine Overflow’s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60922" y="5785267"/>
            <a:ext cx="4182814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Aporbo Ghosh-1931458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86521" y="6566317"/>
            <a:ext cx="594152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Tasfia Anjum Zuairia- 2221233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1079000"/>
            <a:ext cx="16861800" cy="901800"/>
            <a:chOff x="0" y="0"/>
            <a:chExt cx="22482400" cy="12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82429" cy="1202436"/>
            </a:xfrm>
            <a:custGeom>
              <a:avLst/>
              <a:gdLst/>
              <a:ahLst/>
              <a:cxnLst/>
              <a:rect r="r" b="b" t="t" l="l"/>
              <a:pathLst>
                <a:path h="1202436" w="22482429">
                  <a:moveTo>
                    <a:pt x="0" y="0"/>
                  </a:moveTo>
                  <a:lnTo>
                    <a:pt x="22482429" y="0"/>
                  </a:lnTo>
                  <a:lnTo>
                    <a:pt x="2248242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812344" y="670198"/>
            <a:ext cx="1532316" cy="191896"/>
            <a:chOff x="0" y="0"/>
            <a:chExt cx="2043088" cy="255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3049" cy="255651"/>
            </a:xfrm>
            <a:custGeom>
              <a:avLst/>
              <a:gdLst/>
              <a:ahLst/>
              <a:cxnLst/>
              <a:rect r="r" b="b" t="t" l="l"/>
              <a:pathLst>
                <a:path h="255651" w="2043049">
                  <a:moveTo>
                    <a:pt x="0" y="0"/>
                  </a:moveTo>
                  <a:lnTo>
                    <a:pt x="0" y="255651"/>
                  </a:lnTo>
                  <a:lnTo>
                    <a:pt x="2043049" y="255651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7448446" y="1754846"/>
            <a:ext cx="260110" cy="191896"/>
            <a:chOff x="0" y="0"/>
            <a:chExt cx="346813" cy="2558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6837" cy="255651"/>
            </a:xfrm>
            <a:custGeom>
              <a:avLst/>
              <a:gdLst/>
              <a:ahLst/>
              <a:cxnLst/>
              <a:rect r="r" b="b" t="t" l="l"/>
              <a:pathLst>
                <a:path h="255651" w="346837">
                  <a:moveTo>
                    <a:pt x="0" y="0"/>
                  </a:moveTo>
                  <a:lnTo>
                    <a:pt x="0" y="255651"/>
                  </a:lnTo>
                  <a:lnTo>
                    <a:pt x="346837" y="255651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41501" y="405025"/>
            <a:ext cx="1569850" cy="274100"/>
          </a:xfrm>
          <a:custGeom>
            <a:avLst/>
            <a:gdLst/>
            <a:ahLst/>
            <a:cxnLst/>
            <a:rect r="r" b="b" t="t" l="l"/>
            <a:pathLst>
              <a:path h="274100" w="1569850">
                <a:moveTo>
                  <a:pt x="0" y="0"/>
                </a:moveTo>
                <a:lnTo>
                  <a:pt x="1569850" y="0"/>
                </a:lnTo>
                <a:lnTo>
                  <a:pt x="1569850" y="274100"/>
                </a:lnTo>
                <a:lnTo>
                  <a:pt x="0" y="27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-8" y="9040300"/>
            <a:ext cx="1237558" cy="1237558"/>
            <a:chOff x="0" y="0"/>
            <a:chExt cx="1650077" cy="1650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50111" cy="1650111"/>
            </a:xfrm>
            <a:custGeom>
              <a:avLst/>
              <a:gdLst/>
              <a:ahLst/>
              <a:cxnLst/>
              <a:rect r="r" b="b" t="t" l="l"/>
              <a:pathLst>
                <a:path h="1650111" w="1650111">
                  <a:moveTo>
                    <a:pt x="1650111" y="0"/>
                  </a:moveTo>
                  <a:cubicBezTo>
                    <a:pt x="738759" y="0"/>
                    <a:pt x="0" y="738759"/>
                    <a:pt x="0" y="1650111"/>
                  </a:cubicBezTo>
                  <a:lnTo>
                    <a:pt x="909447" y="1650111"/>
                  </a:lnTo>
                  <a:cubicBezTo>
                    <a:pt x="909447" y="1241171"/>
                    <a:pt x="1241044" y="909447"/>
                    <a:pt x="1650111" y="909447"/>
                  </a:cubicBezTo>
                  <a:lnTo>
                    <a:pt x="165011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17875" y="1216212"/>
            <a:ext cx="152521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68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0980" y="3309454"/>
            <a:ext cx="562019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Summary of key benefits: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08450" y="4802207"/>
            <a:ext cx="913209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Personalized, interactive shopping experience.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34828" y="5759516"/>
            <a:ext cx="499184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Reduced product returns.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34828" y="6721541"/>
            <a:ext cx="821248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Better insights for retailers through data.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352766" y="9735557"/>
            <a:ext cx="1184399" cy="574691"/>
            <a:chOff x="0" y="0"/>
            <a:chExt cx="1579199" cy="76625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579199" cy="766255"/>
              <a:chOff x="0" y="0"/>
              <a:chExt cx="2990823" cy="145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99062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2990622">
                    <a:moveTo>
                      <a:pt x="0" y="725551"/>
                    </a:moveTo>
                    <a:cubicBezTo>
                      <a:pt x="0" y="324866"/>
                      <a:pt x="669526" y="0"/>
                      <a:pt x="1495311" y="0"/>
                    </a:cubicBezTo>
                    <a:cubicBezTo>
                      <a:pt x="2321095" y="0"/>
                      <a:pt x="2990622" y="324866"/>
                      <a:pt x="2990622" y="725551"/>
                    </a:cubicBezTo>
                    <a:cubicBezTo>
                      <a:pt x="2990622" y="1126236"/>
                      <a:pt x="2321095" y="1451102"/>
                      <a:pt x="1495311" y="1451102"/>
                    </a:cubicBezTo>
                    <a:cubicBezTo>
                      <a:pt x="669526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511453" y="59278"/>
              <a:ext cx="556293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779876" y="8256500"/>
            <a:ext cx="2707296" cy="1353720"/>
            <a:chOff x="0" y="0"/>
            <a:chExt cx="3609728" cy="1804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09721" cy="1804924"/>
            </a:xfrm>
            <a:custGeom>
              <a:avLst/>
              <a:gdLst/>
              <a:ahLst/>
              <a:cxnLst/>
              <a:rect r="r" b="b" t="t" l="l"/>
              <a:pathLst>
                <a:path h="1804924" w="3609721">
                  <a:moveTo>
                    <a:pt x="0" y="0"/>
                  </a:moveTo>
                  <a:cubicBezTo>
                    <a:pt x="0" y="995045"/>
                    <a:pt x="809498" y="1804924"/>
                    <a:pt x="1804924" y="1804924"/>
                  </a:cubicBezTo>
                  <a:cubicBezTo>
                    <a:pt x="2800096" y="1804924"/>
                    <a:pt x="3609721" y="995045"/>
                    <a:pt x="3609721" y="0"/>
                  </a:cubicBezTo>
                  <a:lnTo>
                    <a:pt x="2794762" y="0"/>
                  </a:lnTo>
                  <a:cubicBezTo>
                    <a:pt x="2794762" y="545719"/>
                    <a:pt x="2350516" y="989711"/>
                    <a:pt x="1804924" y="989711"/>
                  </a:cubicBezTo>
                  <a:cubicBezTo>
                    <a:pt x="1259205" y="989711"/>
                    <a:pt x="814959" y="545719"/>
                    <a:pt x="8149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006510" y="-196082"/>
            <a:ext cx="5171332" cy="191896"/>
            <a:chOff x="0" y="0"/>
            <a:chExt cx="6895109" cy="255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95084" cy="255651"/>
            </a:xfrm>
            <a:custGeom>
              <a:avLst/>
              <a:gdLst/>
              <a:ahLst/>
              <a:cxnLst/>
              <a:rect r="r" b="b" t="t" l="l"/>
              <a:pathLst>
                <a:path h="255651" w="6895084">
                  <a:moveTo>
                    <a:pt x="0" y="0"/>
                  </a:moveTo>
                  <a:lnTo>
                    <a:pt x="0" y="255651"/>
                  </a:lnTo>
                  <a:lnTo>
                    <a:pt x="6895084" y="255651"/>
                  </a:lnTo>
                  <a:lnTo>
                    <a:pt x="689508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4684946" y="9530026"/>
            <a:ext cx="4803980" cy="2402118"/>
            <a:chOff x="0" y="0"/>
            <a:chExt cx="6405307" cy="32028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05245" cy="3202813"/>
            </a:xfrm>
            <a:custGeom>
              <a:avLst/>
              <a:gdLst/>
              <a:ahLst/>
              <a:cxnLst/>
              <a:rect r="r" b="b" t="t" l="l"/>
              <a:pathLst>
                <a:path h="3202813" w="6405245">
                  <a:moveTo>
                    <a:pt x="0" y="0"/>
                  </a:moveTo>
                  <a:cubicBezTo>
                    <a:pt x="0" y="1765681"/>
                    <a:pt x="1436497" y="3202813"/>
                    <a:pt x="3202813" y="3202813"/>
                  </a:cubicBezTo>
                  <a:cubicBezTo>
                    <a:pt x="4968875" y="3202813"/>
                    <a:pt x="6405245" y="1765681"/>
                    <a:pt x="6405245" y="0"/>
                  </a:cubicBezTo>
                  <a:lnTo>
                    <a:pt x="4959350" y="0"/>
                  </a:lnTo>
                  <a:cubicBezTo>
                    <a:pt x="4959350" y="968375"/>
                    <a:pt x="4170934" y="1756156"/>
                    <a:pt x="3202940" y="1756156"/>
                  </a:cubicBezTo>
                  <a:cubicBezTo>
                    <a:pt x="2234565" y="1756156"/>
                    <a:pt x="1446149" y="968502"/>
                    <a:pt x="14461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41525" y="404751"/>
            <a:ext cx="1569850" cy="274100"/>
          </a:xfrm>
          <a:custGeom>
            <a:avLst/>
            <a:gdLst/>
            <a:ahLst/>
            <a:cxnLst/>
            <a:rect r="r" b="b" t="t" l="l"/>
            <a:pathLst>
              <a:path h="274100" w="1569850">
                <a:moveTo>
                  <a:pt x="0" y="0"/>
                </a:moveTo>
                <a:lnTo>
                  <a:pt x="1569850" y="0"/>
                </a:lnTo>
                <a:lnTo>
                  <a:pt x="1569850" y="274100"/>
                </a:lnTo>
                <a:lnTo>
                  <a:pt x="0" y="27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07248" y="2495057"/>
            <a:ext cx="11273504" cy="463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84"/>
              </a:lnSpc>
            </a:pPr>
            <a:r>
              <a:rPr lang="en-US" sz="1532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Thank</a:t>
            </a:r>
          </a:p>
          <a:p>
            <a:pPr algn="ctr">
              <a:lnSpc>
                <a:spcPts val="18384"/>
              </a:lnSpc>
            </a:pPr>
            <a:r>
              <a:rPr lang="en-US" sz="1532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319830" y="9712309"/>
            <a:ext cx="1008740" cy="574691"/>
            <a:chOff x="0" y="0"/>
            <a:chExt cx="1344987" cy="76625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344987" cy="766255"/>
              <a:chOff x="0" y="0"/>
              <a:chExt cx="2547252" cy="14512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547080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2547080">
                    <a:moveTo>
                      <a:pt x="0" y="725551"/>
                    </a:moveTo>
                    <a:cubicBezTo>
                      <a:pt x="0" y="324866"/>
                      <a:pt x="570228" y="0"/>
                      <a:pt x="1273540" y="0"/>
                    </a:cubicBezTo>
                    <a:cubicBezTo>
                      <a:pt x="1976851" y="0"/>
                      <a:pt x="2547080" y="324866"/>
                      <a:pt x="2547080" y="725551"/>
                    </a:cubicBezTo>
                    <a:cubicBezTo>
                      <a:pt x="2547080" y="1126236"/>
                      <a:pt x="1976851" y="1451102"/>
                      <a:pt x="1273540" y="1451102"/>
                    </a:cubicBezTo>
                    <a:cubicBezTo>
                      <a:pt x="570228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35599" y="59278"/>
              <a:ext cx="473789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1079000"/>
            <a:ext cx="17259450" cy="923067"/>
            <a:chOff x="0" y="0"/>
            <a:chExt cx="22482400" cy="12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82429" cy="1202436"/>
            </a:xfrm>
            <a:custGeom>
              <a:avLst/>
              <a:gdLst/>
              <a:ahLst/>
              <a:cxnLst/>
              <a:rect r="r" b="b" t="t" l="l"/>
              <a:pathLst>
                <a:path h="1202436" w="22482429">
                  <a:moveTo>
                    <a:pt x="0" y="0"/>
                  </a:moveTo>
                  <a:lnTo>
                    <a:pt x="22482429" y="0"/>
                  </a:lnTo>
                  <a:lnTo>
                    <a:pt x="2248242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470700" y="0"/>
            <a:ext cx="349566" cy="2002067"/>
          </a:xfrm>
          <a:custGeom>
            <a:avLst/>
            <a:gdLst/>
            <a:ahLst/>
            <a:cxnLst/>
            <a:rect r="r" b="b" t="t" l="l"/>
            <a:pathLst>
              <a:path h="2002067" w="349566">
                <a:moveTo>
                  <a:pt x="0" y="0"/>
                </a:moveTo>
                <a:lnTo>
                  <a:pt x="349566" y="0"/>
                </a:lnTo>
                <a:lnTo>
                  <a:pt x="349566" y="2002067"/>
                </a:lnTo>
                <a:lnTo>
                  <a:pt x="0" y="20020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7787424">
            <a:off x="16882246" y="9616148"/>
            <a:ext cx="1728422" cy="864258"/>
            <a:chOff x="0" y="0"/>
            <a:chExt cx="2304563" cy="11523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542" cy="1152398"/>
            </a:xfrm>
            <a:custGeom>
              <a:avLst/>
              <a:gdLst/>
              <a:ahLst/>
              <a:cxnLst/>
              <a:rect r="r" b="b" t="t" l="l"/>
              <a:pathLst>
                <a:path h="1152398" w="2304542">
                  <a:moveTo>
                    <a:pt x="0" y="0"/>
                  </a:moveTo>
                  <a:cubicBezTo>
                    <a:pt x="0" y="635254"/>
                    <a:pt x="516890" y="1152398"/>
                    <a:pt x="1152398" y="1152398"/>
                  </a:cubicBezTo>
                  <a:cubicBezTo>
                    <a:pt x="1787906" y="1152398"/>
                    <a:pt x="2304542" y="635254"/>
                    <a:pt x="2304542" y="0"/>
                  </a:cubicBezTo>
                  <a:lnTo>
                    <a:pt x="1784350" y="0"/>
                  </a:lnTo>
                  <a:cubicBezTo>
                    <a:pt x="1784350" y="348488"/>
                    <a:pt x="1500759" y="631825"/>
                    <a:pt x="1152398" y="631825"/>
                  </a:cubicBezTo>
                  <a:cubicBezTo>
                    <a:pt x="804037" y="631825"/>
                    <a:pt x="520319" y="348488"/>
                    <a:pt x="52031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38080" y="1183346"/>
            <a:ext cx="1561184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68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99504" y="0"/>
            <a:ext cx="2967158" cy="1483706"/>
            <a:chOff x="0" y="0"/>
            <a:chExt cx="3956211" cy="19782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56177" cy="1978279"/>
            </a:xfrm>
            <a:custGeom>
              <a:avLst/>
              <a:gdLst/>
              <a:ahLst/>
              <a:cxnLst/>
              <a:rect r="r" b="b" t="t" l="l"/>
              <a:pathLst>
                <a:path h="1978279" w="3956177">
                  <a:moveTo>
                    <a:pt x="0" y="0"/>
                  </a:moveTo>
                  <a:cubicBezTo>
                    <a:pt x="0" y="1090549"/>
                    <a:pt x="887222" y="1978279"/>
                    <a:pt x="1978152" y="1978279"/>
                  </a:cubicBezTo>
                  <a:cubicBezTo>
                    <a:pt x="3068955" y="1978279"/>
                    <a:pt x="3956177" y="1090549"/>
                    <a:pt x="3956177" y="0"/>
                  </a:cubicBezTo>
                  <a:lnTo>
                    <a:pt x="3063113" y="0"/>
                  </a:lnTo>
                  <a:cubicBezTo>
                    <a:pt x="3063113" y="598170"/>
                    <a:pt x="2576195" y="1084707"/>
                    <a:pt x="1978279" y="1084707"/>
                  </a:cubicBezTo>
                  <a:cubicBezTo>
                    <a:pt x="1380109" y="1084707"/>
                    <a:pt x="893191" y="598170"/>
                    <a:pt x="89319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4557" y="4657725"/>
            <a:ext cx="1556474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 What does an AI- driven virtual try-on system in E-commerce actually entail?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6377" y="6294960"/>
            <a:ext cx="1525354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 Advanced Computer vision and Augmented Reality for enhanced experience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78907" y="9712309"/>
            <a:ext cx="701337" cy="574691"/>
            <a:chOff x="0" y="0"/>
            <a:chExt cx="1771002" cy="145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0882" cy="1451102"/>
            </a:xfrm>
            <a:custGeom>
              <a:avLst/>
              <a:gdLst/>
              <a:ahLst/>
              <a:cxnLst/>
              <a:rect r="r" b="b" t="t" l="l"/>
              <a:pathLst>
                <a:path h="1451102" w="1770882">
                  <a:moveTo>
                    <a:pt x="0" y="725551"/>
                  </a:moveTo>
                  <a:cubicBezTo>
                    <a:pt x="0" y="324866"/>
                    <a:pt x="396457" y="0"/>
                    <a:pt x="885441" y="0"/>
                  </a:cubicBezTo>
                  <a:cubicBezTo>
                    <a:pt x="1374426" y="0"/>
                    <a:pt x="1770882" y="324866"/>
                    <a:pt x="1770882" y="725551"/>
                  </a:cubicBezTo>
                  <a:cubicBezTo>
                    <a:pt x="1770882" y="1126236"/>
                    <a:pt x="1374426" y="1451102"/>
                    <a:pt x="885441" y="1451102"/>
                  </a:cubicBezTo>
                  <a:cubicBezTo>
                    <a:pt x="396457" y="1451102"/>
                    <a:pt x="0" y="1126363"/>
                    <a:pt x="0" y="725551"/>
                  </a:cubicBezTo>
                  <a:close/>
                </a:path>
              </a:pathLst>
            </a:custGeom>
            <a:solidFill>
              <a:srgbClr val="43434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505849" y="9756767"/>
            <a:ext cx="24745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124230" y="8730778"/>
            <a:ext cx="2967044" cy="191896"/>
            <a:chOff x="0" y="0"/>
            <a:chExt cx="3956059" cy="2558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56050" cy="255651"/>
            </a:xfrm>
            <a:custGeom>
              <a:avLst/>
              <a:gdLst/>
              <a:ahLst/>
              <a:cxnLst/>
              <a:rect r="r" b="b" t="t" l="l"/>
              <a:pathLst>
                <a:path h="255651" w="3956050">
                  <a:moveTo>
                    <a:pt x="0" y="0"/>
                  </a:moveTo>
                  <a:lnTo>
                    <a:pt x="0" y="255651"/>
                  </a:lnTo>
                  <a:lnTo>
                    <a:pt x="3956050" y="255651"/>
                  </a:lnTo>
                  <a:lnTo>
                    <a:pt x="39560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17494"/>
            <a:ext cx="18288000" cy="2701775"/>
            <a:chOff x="0" y="0"/>
            <a:chExt cx="24384000" cy="3602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3601690"/>
            </a:xfrm>
            <a:custGeom>
              <a:avLst/>
              <a:gdLst/>
              <a:ahLst/>
              <a:cxnLst/>
              <a:rect r="r" b="b" t="t" l="l"/>
              <a:pathLst>
                <a:path h="360169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601690"/>
                  </a:lnTo>
                  <a:lnTo>
                    <a:pt x="0" y="3601690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784284" y="1325336"/>
            <a:ext cx="2962670" cy="191896"/>
            <a:chOff x="0" y="0"/>
            <a:chExt cx="3950227" cy="2558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50208" cy="255651"/>
            </a:xfrm>
            <a:custGeom>
              <a:avLst/>
              <a:gdLst/>
              <a:ahLst/>
              <a:cxnLst/>
              <a:rect r="r" b="b" t="t" l="l"/>
              <a:pathLst>
                <a:path h="255651" w="3950208">
                  <a:moveTo>
                    <a:pt x="0" y="0"/>
                  </a:moveTo>
                  <a:lnTo>
                    <a:pt x="0" y="255651"/>
                  </a:lnTo>
                  <a:lnTo>
                    <a:pt x="3950208" y="255651"/>
                  </a:lnTo>
                  <a:lnTo>
                    <a:pt x="395020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575128" y="3058224"/>
            <a:ext cx="243896" cy="197748"/>
            <a:chOff x="0" y="0"/>
            <a:chExt cx="325195" cy="2636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247" cy="263398"/>
            </a:xfrm>
            <a:custGeom>
              <a:avLst/>
              <a:gdLst/>
              <a:ahLst/>
              <a:cxnLst/>
              <a:rect r="r" b="b" t="t" l="l"/>
              <a:pathLst>
                <a:path h="263398" w="325247">
                  <a:moveTo>
                    <a:pt x="0" y="0"/>
                  </a:moveTo>
                  <a:lnTo>
                    <a:pt x="0" y="263398"/>
                  </a:lnTo>
                  <a:lnTo>
                    <a:pt x="325247" y="263398"/>
                  </a:lnTo>
                  <a:lnTo>
                    <a:pt x="325247" y="0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7470700" y="0"/>
            <a:ext cx="274100" cy="1569850"/>
          </a:xfrm>
          <a:custGeom>
            <a:avLst/>
            <a:gdLst/>
            <a:ahLst/>
            <a:cxnLst/>
            <a:rect r="r" b="b" t="t" l="l"/>
            <a:pathLst>
              <a:path h="1569850" w="274100">
                <a:moveTo>
                  <a:pt x="0" y="0"/>
                </a:moveTo>
                <a:lnTo>
                  <a:pt x="274100" y="0"/>
                </a:lnTo>
                <a:lnTo>
                  <a:pt x="274100" y="1569850"/>
                </a:lnTo>
                <a:lnTo>
                  <a:pt x="0" y="1569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42040" y="993700"/>
            <a:ext cx="152521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68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Literature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32336" y="3474850"/>
            <a:ext cx="12823329" cy="61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5215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Increasing popularity in virtual try-on systems in e-commerce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32188" y="4524375"/>
            <a:ext cx="11734800" cy="61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5215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Several research papers on virtual try- on technologies</a:t>
            </a: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32188" y="5625878"/>
            <a:ext cx="14180046" cy="61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5215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The “Anyfit project”(generating realistic 3D models from 2D images)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32188" y="6727380"/>
            <a:ext cx="10402342" cy="61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5215"/>
              </a:lnSpc>
              <a:buFont typeface="Arial"/>
              <a:buChar char="•"/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One major issue - High Computational Complexity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352766" y="9735557"/>
            <a:ext cx="701337" cy="574691"/>
            <a:chOff x="0" y="0"/>
            <a:chExt cx="935115" cy="76625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28" y="9102880"/>
            <a:ext cx="5145558" cy="191896"/>
            <a:chOff x="0" y="0"/>
            <a:chExt cx="6860744" cy="2558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60794" cy="255651"/>
            </a:xfrm>
            <a:custGeom>
              <a:avLst/>
              <a:gdLst/>
              <a:ahLst/>
              <a:cxnLst/>
              <a:rect r="r" b="b" t="t" l="l"/>
              <a:pathLst>
                <a:path h="255651" w="6860794">
                  <a:moveTo>
                    <a:pt x="0" y="0"/>
                  </a:moveTo>
                  <a:lnTo>
                    <a:pt x="0" y="255651"/>
                  </a:lnTo>
                  <a:lnTo>
                    <a:pt x="6860794" y="255651"/>
                  </a:lnTo>
                  <a:lnTo>
                    <a:pt x="686079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48" y="0"/>
            <a:ext cx="18288000" cy="243600"/>
            <a:chOff x="0" y="0"/>
            <a:chExt cx="24384000" cy="32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324739"/>
            </a:xfrm>
            <a:custGeom>
              <a:avLst/>
              <a:gdLst/>
              <a:ahLst/>
              <a:cxnLst/>
              <a:rect r="r" b="b" t="t" l="l"/>
              <a:pathLst>
                <a:path h="32473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24739"/>
                  </a:lnTo>
                  <a:lnTo>
                    <a:pt x="0" y="32473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470700" y="0"/>
            <a:ext cx="274100" cy="1569850"/>
          </a:xfrm>
          <a:custGeom>
            <a:avLst/>
            <a:gdLst/>
            <a:ahLst/>
            <a:cxnLst/>
            <a:rect r="r" b="b" t="t" l="l"/>
            <a:pathLst>
              <a:path h="1569850" w="274100">
                <a:moveTo>
                  <a:pt x="0" y="0"/>
                </a:moveTo>
                <a:lnTo>
                  <a:pt x="274100" y="0"/>
                </a:lnTo>
                <a:lnTo>
                  <a:pt x="274100" y="1569850"/>
                </a:lnTo>
                <a:lnTo>
                  <a:pt x="0" y="1569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5325246" y="9250276"/>
            <a:ext cx="4803980" cy="2402118"/>
            <a:chOff x="0" y="0"/>
            <a:chExt cx="6405307" cy="32028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05245" cy="3202813"/>
            </a:xfrm>
            <a:custGeom>
              <a:avLst/>
              <a:gdLst/>
              <a:ahLst/>
              <a:cxnLst/>
              <a:rect r="r" b="b" t="t" l="l"/>
              <a:pathLst>
                <a:path h="3202813" w="6405245">
                  <a:moveTo>
                    <a:pt x="0" y="0"/>
                  </a:moveTo>
                  <a:cubicBezTo>
                    <a:pt x="0" y="1765681"/>
                    <a:pt x="1436497" y="3202813"/>
                    <a:pt x="3202813" y="3202813"/>
                  </a:cubicBezTo>
                  <a:cubicBezTo>
                    <a:pt x="4968875" y="3202813"/>
                    <a:pt x="6405245" y="1765681"/>
                    <a:pt x="6405245" y="0"/>
                  </a:cubicBezTo>
                  <a:lnTo>
                    <a:pt x="4959350" y="0"/>
                  </a:lnTo>
                  <a:cubicBezTo>
                    <a:pt x="4959350" y="968375"/>
                    <a:pt x="4170934" y="1756156"/>
                    <a:pt x="3202940" y="1756156"/>
                  </a:cubicBezTo>
                  <a:cubicBezTo>
                    <a:pt x="2234565" y="1756156"/>
                    <a:pt x="1446149" y="968502"/>
                    <a:pt x="14461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259300" y="1785500"/>
            <a:ext cx="821400" cy="821400"/>
            <a:chOff x="0" y="0"/>
            <a:chExt cx="1095200" cy="1095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95248" cy="1095248"/>
            </a:xfrm>
            <a:custGeom>
              <a:avLst/>
              <a:gdLst/>
              <a:ahLst/>
              <a:cxnLst/>
              <a:rect r="r" b="b" t="t" l="l"/>
              <a:pathLst>
                <a:path h="1095248" w="1095248">
                  <a:moveTo>
                    <a:pt x="0" y="547624"/>
                  </a:moveTo>
                  <a:cubicBezTo>
                    <a:pt x="0" y="245110"/>
                    <a:pt x="245110" y="0"/>
                    <a:pt x="547624" y="0"/>
                  </a:cubicBezTo>
                  <a:cubicBezTo>
                    <a:pt x="850138" y="0"/>
                    <a:pt x="1095248" y="245110"/>
                    <a:pt x="1095248" y="547624"/>
                  </a:cubicBezTo>
                  <a:cubicBezTo>
                    <a:pt x="1095248" y="850138"/>
                    <a:pt x="850011" y="1095248"/>
                    <a:pt x="547624" y="1095248"/>
                  </a:cubicBezTo>
                  <a:cubicBezTo>
                    <a:pt x="245237" y="1095248"/>
                    <a:pt x="0" y="850011"/>
                    <a:pt x="0" y="54762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50" y="1079000"/>
            <a:ext cx="17259450" cy="923067"/>
            <a:chOff x="0" y="0"/>
            <a:chExt cx="22482400" cy="1202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482429" cy="1202436"/>
            </a:xfrm>
            <a:custGeom>
              <a:avLst/>
              <a:gdLst/>
              <a:ahLst/>
              <a:cxnLst/>
              <a:rect r="r" b="b" t="t" l="l"/>
              <a:pathLst>
                <a:path h="1202436" w="22482429">
                  <a:moveTo>
                    <a:pt x="0" y="0"/>
                  </a:moveTo>
                  <a:lnTo>
                    <a:pt x="22482429" y="0"/>
                  </a:lnTo>
                  <a:lnTo>
                    <a:pt x="2248242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314568" y="1217425"/>
            <a:ext cx="315428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1"/>
              </a:lnSpc>
              <a:spcBef>
                <a:spcPct val="0"/>
              </a:spcBef>
            </a:pPr>
            <a:r>
              <a:rPr lang="en-US" sz="465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Motivation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88851" y="3682642"/>
            <a:ext cx="1000571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-Rapid growth of E-commerce in the retail industry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88851" y="4900612"/>
            <a:ext cx="682942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-The limitations of online shopping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88851" y="6119812"/>
            <a:ext cx="1168226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-How virtual try-on system helps in solving these limitation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352766" y="9735557"/>
            <a:ext cx="701337" cy="574691"/>
            <a:chOff x="0" y="0"/>
            <a:chExt cx="935115" cy="76625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1079000"/>
            <a:ext cx="16861800" cy="901800"/>
            <a:chOff x="0" y="0"/>
            <a:chExt cx="22482400" cy="12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82429" cy="1202436"/>
            </a:xfrm>
            <a:custGeom>
              <a:avLst/>
              <a:gdLst/>
              <a:ahLst/>
              <a:cxnLst/>
              <a:rect r="r" b="b" t="t" l="l"/>
              <a:pathLst>
                <a:path h="1202436" w="22482429">
                  <a:moveTo>
                    <a:pt x="0" y="0"/>
                  </a:moveTo>
                  <a:lnTo>
                    <a:pt x="22482429" y="0"/>
                  </a:lnTo>
                  <a:lnTo>
                    <a:pt x="2248242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812344" y="670198"/>
            <a:ext cx="1532316" cy="191896"/>
            <a:chOff x="0" y="0"/>
            <a:chExt cx="2043088" cy="255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3049" cy="255651"/>
            </a:xfrm>
            <a:custGeom>
              <a:avLst/>
              <a:gdLst/>
              <a:ahLst/>
              <a:cxnLst/>
              <a:rect r="r" b="b" t="t" l="l"/>
              <a:pathLst>
                <a:path h="255651" w="2043049">
                  <a:moveTo>
                    <a:pt x="0" y="0"/>
                  </a:moveTo>
                  <a:lnTo>
                    <a:pt x="0" y="255651"/>
                  </a:lnTo>
                  <a:lnTo>
                    <a:pt x="2043049" y="255651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198850"/>
            <a:ext cx="859200" cy="257400"/>
            <a:chOff x="0" y="0"/>
            <a:chExt cx="1145600" cy="343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5540" cy="343154"/>
            </a:xfrm>
            <a:custGeom>
              <a:avLst/>
              <a:gdLst/>
              <a:ahLst/>
              <a:cxnLst/>
              <a:rect r="r" b="b" t="t" l="l"/>
              <a:pathLst>
                <a:path h="343154" w="1145540">
                  <a:moveTo>
                    <a:pt x="0" y="0"/>
                  </a:moveTo>
                  <a:lnTo>
                    <a:pt x="1145540" y="0"/>
                  </a:lnTo>
                  <a:lnTo>
                    <a:pt x="1145540" y="343154"/>
                  </a:lnTo>
                  <a:lnTo>
                    <a:pt x="0" y="343154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689500" y="8780350"/>
            <a:ext cx="1695750" cy="1695750"/>
            <a:chOff x="0" y="0"/>
            <a:chExt cx="2261000" cy="2261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127"/>
              <a:ext cx="2260981" cy="2260854"/>
            </a:xfrm>
            <a:custGeom>
              <a:avLst/>
              <a:gdLst/>
              <a:ahLst/>
              <a:cxnLst/>
              <a:rect r="r" b="b" t="t" l="l"/>
              <a:pathLst>
                <a:path h="2260854" w="2260981">
                  <a:moveTo>
                    <a:pt x="2260854" y="0"/>
                  </a:moveTo>
                  <a:cubicBezTo>
                    <a:pt x="1012190" y="0"/>
                    <a:pt x="0" y="1012190"/>
                    <a:pt x="0" y="2260854"/>
                  </a:cubicBezTo>
                  <a:lnTo>
                    <a:pt x="1246124" y="2260854"/>
                  </a:lnTo>
                  <a:cubicBezTo>
                    <a:pt x="1246124" y="1700403"/>
                    <a:pt x="1700530" y="1245997"/>
                    <a:pt x="2260981" y="1245997"/>
                  </a:cubicBezTo>
                  <a:lnTo>
                    <a:pt x="2260981" y="0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34400" y="7742100"/>
            <a:ext cx="274100" cy="1569850"/>
          </a:xfrm>
          <a:custGeom>
            <a:avLst/>
            <a:gdLst/>
            <a:ahLst/>
            <a:cxnLst/>
            <a:rect r="r" b="b" t="t" l="l"/>
            <a:pathLst>
              <a:path h="1569850" w="274100">
                <a:moveTo>
                  <a:pt x="0" y="0"/>
                </a:moveTo>
                <a:lnTo>
                  <a:pt x="274100" y="0"/>
                </a:lnTo>
                <a:lnTo>
                  <a:pt x="274100" y="1569850"/>
                </a:lnTo>
                <a:lnTo>
                  <a:pt x="0" y="1569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99504" y="0"/>
            <a:ext cx="2967158" cy="1483706"/>
            <a:chOff x="0" y="0"/>
            <a:chExt cx="3956211" cy="19782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56177" cy="1978279"/>
            </a:xfrm>
            <a:custGeom>
              <a:avLst/>
              <a:gdLst/>
              <a:ahLst/>
              <a:cxnLst/>
              <a:rect r="r" b="b" t="t" l="l"/>
              <a:pathLst>
                <a:path h="1978279" w="3956177">
                  <a:moveTo>
                    <a:pt x="0" y="0"/>
                  </a:moveTo>
                  <a:cubicBezTo>
                    <a:pt x="0" y="1090549"/>
                    <a:pt x="887222" y="1978279"/>
                    <a:pt x="1978152" y="1978279"/>
                  </a:cubicBezTo>
                  <a:cubicBezTo>
                    <a:pt x="3068955" y="1978279"/>
                    <a:pt x="3956177" y="1090549"/>
                    <a:pt x="3956177" y="0"/>
                  </a:cubicBezTo>
                  <a:lnTo>
                    <a:pt x="3063113" y="0"/>
                  </a:lnTo>
                  <a:cubicBezTo>
                    <a:pt x="3063113" y="598170"/>
                    <a:pt x="2576195" y="1084707"/>
                    <a:pt x="1978279" y="1084707"/>
                  </a:cubicBezTo>
                  <a:cubicBezTo>
                    <a:pt x="1380109" y="1084707"/>
                    <a:pt x="893191" y="598170"/>
                    <a:pt x="89319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60463" y="3131692"/>
            <a:ext cx="5809628" cy="7346281"/>
          </a:xfrm>
          <a:custGeom>
            <a:avLst/>
            <a:gdLst/>
            <a:ahLst/>
            <a:cxnLst/>
            <a:rect r="r" b="b" t="t" l="l"/>
            <a:pathLst>
              <a:path h="7346281" w="5809628">
                <a:moveTo>
                  <a:pt x="0" y="0"/>
                </a:moveTo>
                <a:lnTo>
                  <a:pt x="5809628" y="0"/>
                </a:lnTo>
                <a:lnTo>
                  <a:pt x="5809628" y="7346281"/>
                </a:lnTo>
                <a:lnTo>
                  <a:pt x="0" y="7346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915006" y="1179879"/>
            <a:ext cx="6912875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1"/>
              </a:lnSpc>
            </a:pPr>
            <a:r>
              <a:rPr lang="en-US" sz="465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Goals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61712" y="2599714"/>
            <a:ext cx="1401273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Main goal- visualization of clothes fitting as realistically as possible, by applying the following methods: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94197" y="4657725"/>
            <a:ext cx="96586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45D73"/>
                </a:solidFill>
                <a:latin typeface="Fredoka"/>
                <a:ea typeface="Fredoka"/>
                <a:cs typeface="Fredoka"/>
                <a:sym typeface="Fredoka"/>
              </a:rPr>
              <a:t>- Develop an AI-Driven Virtual Try-On Platform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94197" y="5499907"/>
            <a:ext cx="943674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>
                <a:solidFill>
                  <a:srgbClr val="445D73"/>
                </a:solidFill>
                <a:latin typeface="Fredoka"/>
                <a:ea typeface="Fredoka"/>
                <a:cs typeface="Fredoka"/>
                <a:sym typeface="Fredoka"/>
              </a:rPr>
              <a:t>-Enhance Fit Accuracy Through Computer Vision: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94197" y="6319057"/>
            <a:ext cx="100077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45D73"/>
                </a:solidFill>
                <a:latin typeface="Fredoka"/>
                <a:ea typeface="Fredoka"/>
                <a:cs typeface="Fredoka"/>
                <a:sym typeface="Fredoka"/>
              </a:rPr>
              <a:t>-Provide Personalized Clothing Recommendations: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60616" y="7130604"/>
            <a:ext cx="112219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45D73"/>
                </a:solidFill>
                <a:latin typeface="Fredoka"/>
                <a:ea typeface="Fredoka"/>
                <a:cs typeface="Fredoka"/>
                <a:sym typeface="Fredoka"/>
              </a:rPr>
              <a:t>-Integrate Augmented Reality for Real-Time Interaction: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94197" y="7940229"/>
            <a:ext cx="531867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445D73"/>
                </a:solidFill>
                <a:latin typeface="Fredoka"/>
                <a:ea typeface="Fredoka"/>
                <a:cs typeface="Fredoka"/>
                <a:sym typeface="Fredoka"/>
              </a:rPr>
              <a:t>-Optimize User Experience: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352766" y="9735557"/>
            <a:ext cx="701337" cy="574691"/>
            <a:chOff x="0" y="0"/>
            <a:chExt cx="935115" cy="76625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0"/>
            <a:ext cx="18288000" cy="10287000"/>
            <a:chOff x="0" y="0"/>
            <a:chExt cx="21931366" cy="12336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31396" cy="12336364"/>
            </a:xfrm>
            <a:custGeom>
              <a:avLst/>
              <a:gdLst/>
              <a:ahLst/>
              <a:cxnLst/>
              <a:rect r="r" b="b" t="t" l="l"/>
              <a:pathLst>
                <a:path h="12336364" w="21931396">
                  <a:moveTo>
                    <a:pt x="0" y="0"/>
                  </a:moveTo>
                  <a:lnTo>
                    <a:pt x="21931396" y="0"/>
                  </a:lnTo>
                  <a:lnTo>
                    <a:pt x="21931396" y="12336364"/>
                  </a:lnTo>
                  <a:lnTo>
                    <a:pt x="0" y="12336364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595775" y="1227800"/>
            <a:ext cx="11269551" cy="901800"/>
            <a:chOff x="0" y="0"/>
            <a:chExt cx="15026067" cy="120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26067" cy="1202436"/>
            </a:xfrm>
            <a:custGeom>
              <a:avLst/>
              <a:gdLst/>
              <a:ahLst/>
              <a:cxnLst/>
              <a:rect r="r" b="b" t="t" l="l"/>
              <a:pathLst>
                <a:path h="1202436" w="15026067">
                  <a:moveTo>
                    <a:pt x="0" y="0"/>
                  </a:moveTo>
                  <a:lnTo>
                    <a:pt x="15026067" y="0"/>
                  </a:lnTo>
                  <a:lnTo>
                    <a:pt x="15026067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470700" y="0"/>
            <a:ext cx="274100" cy="1569850"/>
          </a:xfrm>
          <a:custGeom>
            <a:avLst/>
            <a:gdLst/>
            <a:ahLst/>
            <a:cxnLst/>
            <a:rect r="r" b="b" t="t" l="l"/>
            <a:pathLst>
              <a:path h="1569850" w="274100">
                <a:moveTo>
                  <a:pt x="0" y="0"/>
                </a:moveTo>
                <a:lnTo>
                  <a:pt x="274100" y="0"/>
                </a:lnTo>
                <a:lnTo>
                  <a:pt x="274100" y="1569850"/>
                </a:lnTo>
                <a:lnTo>
                  <a:pt x="0" y="1569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961024" y="0"/>
            <a:ext cx="2157840" cy="1078978"/>
            <a:chOff x="0" y="0"/>
            <a:chExt cx="2877120" cy="1438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7185" cy="1438656"/>
            </a:xfrm>
            <a:custGeom>
              <a:avLst/>
              <a:gdLst/>
              <a:ahLst/>
              <a:cxnLst/>
              <a:rect r="r" b="b" t="t" l="l"/>
              <a:pathLst>
                <a:path h="1438656" w="2877185">
                  <a:moveTo>
                    <a:pt x="0" y="0"/>
                  </a:moveTo>
                  <a:cubicBezTo>
                    <a:pt x="0" y="793115"/>
                    <a:pt x="645287" y="1438656"/>
                    <a:pt x="1438656" y="1438656"/>
                  </a:cubicBezTo>
                  <a:cubicBezTo>
                    <a:pt x="2231898" y="1438656"/>
                    <a:pt x="2877185" y="793115"/>
                    <a:pt x="2877185" y="0"/>
                  </a:cubicBezTo>
                  <a:lnTo>
                    <a:pt x="2227580" y="0"/>
                  </a:lnTo>
                  <a:cubicBezTo>
                    <a:pt x="2227580" y="434975"/>
                    <a:pt x="1873504" y="788797"/>
                    <a:pt x="1438656" y="788797"/>
                  </a:cubicBezTo>
                  <a:cubicBezTo>
                    <a:pt x="1003681" y="788797"/>
                    <a:pt x="649478" y="434975"/>
                    <a:pt x="64947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26740" y="479300"/>
            <a:ext cx="1199400" cy="1199400"/>
            <a:chOff x="0" y="0"/>
            <a:chExt cx="1599200" cy="159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9184" cy="1599184"/>
            </a:xfrm>
            <a:custGeom>
              <a:avLst/>
              <a:gdLst/>
              <a:ahLst/>
              <a:cxnLst/>
              <a:rect r="r" b="b" t="t" l="l"/>
              <a:pathLst>
                <a:path h="1599184" w="1599184">
                  <a:moveTo>
                    <a:pt x="0" y="799592"/>
                  </a:moveTo>
                  <a:cubicBezTo>
                    <a:pt x="0" y="358013"/>
                    <a:pt x="358013" y="0"/>
                    <a:pt x="799592" y="0"/>
                  </a:cubicBezTo>
                  <a:cubicBezTo>
                    <a:pt x="1241171" y="0"/>
                    <a:pt x="1599184" y="358013"/>
                    <a:pt x="1599184" y="799592"/>
                  </a:cubicBezTo>
                  <a:cubicBezTo>
                    <a:pt x="1599184" y="1241171"/>
                    <a:pt x="1241171" y="1599184"/>
                    <a:pt x="799592" y="1599184"/>
                  </a:cubicBezTo>
                  <a:cubicBezTo>
                    <a:pt x="358013" y="1599184"/>
                    <a:pt x="0" y="1241171"/>
                    <a:pt x="0" y="7995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4536392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488013" y="1321512"/>
            <a:ext cx="859232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68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Applications in Real Life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89857" y="5813151"/>
            <a:ext cx="74421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Personalized shopping experience.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89857" y="3986212"/>
            <a:ext cx="65803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Enhancing online shopping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89857" y="4900612"/>
            <a:ext cx="877080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Reducing returns and operational costs.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341788" y="9712309"/>
            <a:ext cx="701337" cy="574691"/>
            <a:chOff x="0" y="0"/>
            <a:chExt cx="935115" cy="76625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1079000"/>
            <a:ext cx="16861800" cy="901800"/>
            <a:chOff x="0" y="0"/>
            <a:chExt cx="22482400" cy="12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82429" cy="1202436"/>
            </a:xfrm>
            <a:custGeom>
              <a:avLst/>
              <a:gdLst/>
              <a:ahLst/>
              <a:cxnLst/>
              <a:rect r="r" b="b" t="t" l="l"/>
              <a:pathLst>
                <a:path h="1202436" w="22482429">
                  <a:moveTo>
                    <a:pt x="0" y="0"/>
                  </a:moveTo>
                  <a:lnTo>
                    <a:pt x="22482429" y="0"/>
                  </a:lnTo>
                  <a:lnTo>
                    <a:pt x="2248242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812344" y="670198"/>
            <a:ext cx="1532316" cy="191896"/>
            <a:chOff x="0" y="0"/>
            <a:chExt cx="2043088" cy="255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3049" cy="255651"/>
            </a:xfrm>
            <a:custGeom>
              <a:avLst/>
              <a:gdLst/>
              <a:ahLst/>
              <a:cxnLst/>
              <a:rect r="r" b="b" t="t" l="l"/>
              <a:pathLst>
                <a:path h="255651" w="2043049">
                  <a:moveTo>
                    <a:pt x="0" y="0"/>
                  </a:moveTo>
                  <a:lnTo>
                    <a:pt x="0" y="255651"/>
                  </a:lnTo>
                  <a:lnTo>
                    <a:pt x="2043049" y="255651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" y="-182798"/>
            <a:ext cx="2721848" cy="2721848"/>
            <a:chOff x="0" y="0"/>
            <a:chExt cx="3629131" cy="3629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3629025" cy="3629025"/>
            </a:xfrm>
            <a:custGeom>
              <a:avLst/>
              <a:gdLst/>
              <a:ahLst/>
              <a:cxnLst/>
              <a:rect r="r" b="b" t="t" l="l"/>
              <a:pathLst>
                <a:path h="3629025" w="3629025">
                  <a:moveTo>
                    <a:pt x="3629025" y="0"/>
                  </a:moveTo>
                  <a:cubicBezTo>
                    <a:pt x="1624711" y="0"/>
                    <a:pt x="0" y="1624711"/>
                    <a:pt x="0" y="3629025"/>
                  </a:cubicBezTo>
                  <a:lnTo>
                    <a:pt x="2000123" y="3629025"/>
                  </a:lnTo>
                  <a:cubicBezTo>
                    <a:pt x="2000123" y="2729484"/>
                    <a:pt x="2729484" y="2000123"/>
                    <a:pt x="3629025" y="2000123"/>
                  </a:cubicBezTo>
                  <a:lnTo>
                    <a:pt x="362902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7789765" y="69422"/>
            <a:ext cx="413704" cy="2369400"/>
          </a:xfrm>
          <a:custGeom>
            <a:avLst/>
            <a:gdLst/>
            <a:ahLst/>
            <a:cxnLst/>
            <a:rect r="r" b="b" t="t" l="l"/>
            <a:pathLst>
              <a:path h="2369400" w="413704">
                <a:moveTo>
                  <a:pt x="0" y="0"/>
                </a:moveTo>
                <a:lnTo>
                  <a:pt x="413703" y="0"/>
                </a:lnTo>
                <a:lnTo>
                  <a:pt x="413703" y="2369400"/>
                </a:lnTo>
                <a:lnTo>
                  <a:pt x="0" y="2369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31424" y="2208274"/>
            <a:ext cx="3216967" cy="2412725"/>
          </a:xfrm>
          <a:custGeom>
            <a:avLst/>
            <a:gdLst/>
            <a:ahLst/>
            <a:cxnLst/>
            <a:rect r="r" b="b" t="t" l="l"/>
            <a:pathLst>
              <a:path h="2412725" w="3216967">
                <a:moveTo>
                  <a:pt x="0" y="0"/>
                </a:moveTo>
                <a:lnTo>
                  <a:pt x="3216967" y="0"/>
                </a:lnTo>
                <a:lnTo>
                  <a:pt x="3216967" y="2412725"/>
                </a:lnTo>
                <a:lnTo>
                  <a:pt x="0" y="24127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78657" y="5405743"/>
            <a:ext cx="4091958" cy="1228438"/>
          </a:xfrm>
          <a:custGeom>
            <a:avLst/>
            <a:gdLst/>
            <a:ahLst/>
            <a:cxnLst/>
            <a:rect r="r" b="b" t="t" l="l"/>
            <a:pathLst>
              <a:path h="1228438" w="4091958">
                <a:moveTo>
                  <a:pt x="0" y="0"/>
                </a:moveTo>
                <a:lnTo>
                  <a:pt x="4091958" y="0"/>
                </a:lnTo>
                <a:lnTo>
                  <a:pt x="4091958" y="1228438"/>
                </a:lnTo>
                <a:lnTo>
                  <a:pt x="0" y="1228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98" r="0" b="-79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25544" y="6829003"/>
            <a:ext cx="2758714" cy="1306005"/>
          </a:xfrm>
          <a:custGeom>
            <a:avLst/>
            <a:gdLst/>
            <a:ahLst/>
            <a:cxnLst/>
            <a:rect r="r" b="b" t="t" l="l"/>
            <a:pathLst>
              <a:path h="1306005" w="2758714">
                <a:moveTo>
                  <a:pt x="0" y="0"/>
                </a:moveTo>
                <a:lnTo>
                  <a:pt x="2758714" y="0"/>
                </a:lnTo>
                <a:lnTo>
                  <a:pt x="2758714" y="1306005"/>
                </a:lnTo>
                <a:lnTo>
                  <a:pt x="0" y="13060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142" r="0" b="-314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18916" y="8432283"/>
            <a:ext cx="2465343" cy="826017"/>
          </a:xfrm>
          <a:custGeom>
            <a:avLst/>
            <a:gdLst/>
            <a:ahLst/>
            <a:cxnLst/>
            <a:rect r="r" b="b" t="t" l="l"/>
            <a:pathLst>
              <a:path h="826017" w="2465343">
                <a:moveTo>
                  <a:pt x="0" y="0"/>
                </a:moveTo>
                <a:lnTo>
                  <a:pt x="2465342" y="0"/>
                </a:lnTo>
                <a:lnTo>
                  <a:pt x="2465342" y="826017"/>
                </a:lnTo>
                <a:lnTo>
                  <a:pt x="0" y="8260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7875" y="1330512"/>
            <a:ext cx="152521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Tools Needed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25544" y="4592739"/>
            <a:ext cx="4038078" cy="45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001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OpenPose/DensePose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75409" y="3186817"/>
            <a:ext cx="165141" cy="45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001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75409" y="4620999"/>
            <a:ext cx="165141" cy="45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001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75409" y="5792142"/>
            <a:ext cx="165141" cy="45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001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5409" y="7254186"/>
            <a:ext cx="165141" cy="45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001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75409" y="8652874"/>
            <a:ext cx="165141" cy="45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1"/>
              </a:lnSpc>
              <a:spcBef>
                <a:spcPct val="0"/>
              </a:spcBef>
            </a:pPr>
            <a:r>
              <a:rPr lang="en-US" sz="3001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-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352766" y="9735557"/>
            <a:ext cx="701337" cy="574691"/>
            <a:chOff x="0" y="0"/>
            <a:chExt cx="935115" cy="76625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000" y="-136404"/>
            <a:ext cx="18308000" cy="10423404"/>
            <a:chOff x="0" y="0"/>
            <a:chExt cx="24410667" cy="13897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10667" cy="13897873"/>
            </a:xfrm>
            <a:custGeom>
              <a:avLst/>
              <a:gdLst/>
              <a:ahLst/>
              <a:cxnLst/>
              <a:rect r="r" b="b" t="t" l="l"/>
              <a:pathLst>
                <a:path h="13897873" w="24410667">
                  <a:moveTo>
                    <a:pt x="0" y="0"/>
                  </a:moveTo>
                  <a:lnTo>
                    <a:pt x="24410667" y="0"/>
                  </a:lnTo>
                  <a:lnTo>
                    <a:pt x="24410667" y="13897873"/>
                  </a:lnTo>
                  <a:lnTo>
                    <a:pt x="0" y="13897873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0" y="9603182"/>
            <a:ext cx="1728342" cy="864216"/>
            <a:chOff x="0" y="0"/>
            <a:chExt cx="2304456" cy="11522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4415" cy="1152271"/>
            </a:xfrm>
            <a:custGeom>
              <a:avLst/>
              <a:gdLst/>
              <a:ahLst/>
              <a:cxnLst/>
              <a:rect r="r" b="b" t="t" l="l"/>
              <a:pathLst>
                <a:path h="1152271" w="2304415">
                  <a:moveTo>
                    <a:pt x="0" y="0"/>
                  </a:moveTo>
                  <a:cubicBezTo>
                    <a:pt x="0" y="635254"/>
                    <a:pt x="516763" y="1152271"/>
                    <a:pt x="1152271" y="1152271"/>
                  </a:cubicBezTo>
                  <a:cubicBezTo>
                    <a:pt x="1787779" y="1152271"/>
                    <a:pt x="2304415" y="635254"/>
                    <a:pt x="2304415" y="0"/>
                  </a:cubicBezTo>
                  <a:lnTo>
                    <a:pt x="1784223" y="0"/>
                  </a:lnTo>
                  <a:cubicBezTo>
                    <a:pt x="1784223" y="348361"/>
                    <a:pt x="1500632" y="631825"/>
                    <a:pt x="1152271" y="631825"/>
                  </a:cubicBezTo>
                  <a:cubicBezTo>
                    <a:pt x="803910" y="631825"/>
                    <a:pt x="520192" y="348361"/>
                    <a:pt x="52019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604557" y="225011"/>
            <a:ext cx="11594062" cy="901800"/>
            <a:chOff x="0" y="0"/>
            <a:chExt cx="15458750" cy="120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58749" cy="1202436"/>
            </a:xfrm>
            <a:custGeom>
              <a:avLst/>
              <a:gdLst/>
              <a:ahLst/>
              <a:cxnLst/>
              <a:rect r="r" b="b" t="t" l="l"/>
              <a:pathLst>
                <a:path h="1202436" w="15458749">
                  <a:moveTo>
                    <a:pt x="0" y="0"/>
                  </a:moveTo>
                  <a:lnTo>
                    <a:pt x="15458749" y="0"/>
                  </a:lnTo>
                  <a:lnTo>
                    <a:pt x="1545874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470700" y="0"/>
            <a:ext cx="274100" cy="1569850"/>
          </a:xfrm>
          <a:custGeom>
            <a:avLst/>
            <a:gdLst/>
            <a:ahLst/>
            <a:cxnLst/>
            <a:rect r="r" b="b" t="t" l="l"/>
            <a:pathLst>
              <a:path h="1569850" w="274100">
                <a:moveTo>
                  <a:pt x="0" y="0"/>
                </a:moveTo>
                <a:lnTo>
                  <a:pt x="274100" y="0"/>
                </a:lnTo>
                <a:lnTo>
                  <a:pt x="274100" y="1569850"/>
                </a:lnTo>
                <a:lnTo>
                  <a:pt x="0" y="1569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605089">
            <a:off x="-1299342" y="-479098"/>
            <a:ext cx="3620878" cy="1810534"/>
            <a:chOff x="0" y="0"/>
            <a:chExt cx="4827837" cy="24140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27778" cy="2414016"/>
            </a:xfrm>
            <a:custGeom>
              <a:avLst/>
              <a:gdLst/>
              <a:ahLst/>
              <a:cxnLst/>
              <a:rect r="r" b="b" t="t" l="l"/>
              <a:pathLst>
                <a:path h="2414016" w="4827778">
                  <a:moveTo>
                    <a:pt x="0" y="0"/>
                  </a:moveTo>
                  <a:cubicBezTo>
                    <a:pt x="0" y="1330833"/>
                    <a:pt x="1082675" y="2414016"/>
                    <a:pt x="2414016" y="2414016"/>
                  </a:cubicBezTo>
                  <a:cubicBezTo>
                    <a:pt x="3745103" y="2414016"/>
                    <a:pt x="4827778" y="1330833"/>
                    <a:pt x="4827778" y="0"/>
                  </a:cubicBezTo>
                  <a:lnTo>
                    <a:pt x="3737991" y="0"/>
                  </a:lnTo>
                  <a:cubicBezTo>
                    <a:pt x="3737991" y="729996"/>
                    <a:pt x="3143758" y="1323594"/>
                    <a:pt x="2414143" y="1323594"/>
                  </a:cubicBezTo>
                  <a:cubicBezTo>
                    <a:pt x="1684147" y="1323594"/>
                    <a:pt x="1089914" y="729996"/>
                    <a:pt x="10899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16653824" y="9254618"/>
            <a:ext cx="1907848" cy="191896"/>
            <a:chOff x="0" y="0"/>
            <a:chExt cx="2543797" cy="2558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43810" cy="255651"/>
            </a:xfrm>
            <a:custGeom>
              <a:avLst/>
              <a:gdLst/>
              <a:ahLst/>
              <a:cxnLst/>
              <a:rect r="r" b="b" t="t" l="l"/>
              <a:pathLst>
                <a:path h="255651" w="2543810">
                  <a:moveTo>
                    <a:pt x="0" y="0"/>
                  </a:moveTo>
                  <a:lnTo>
                    <a:pt x="0" y="255651"/>
                  </a:lnTo>
                  <a:lnTo>
                    <a:pt x="2543810" y="255651"/>
                  </a:lnTo>
                  <a:lnTo>
                    <a:pt x="254381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7485778" y="8043274"/>
            <a:ext cx="243896" cy="197748"/>
            <a:chOff x="0" y="0"/>
            <a:chExt cx="325195" cy="2636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5247" cy="263398"/>
            </a:xfrm>
            <a:custGeom>
              <a:avLst/>
              <a:gdLst/>
              <a:ahLst/>
              <a:cxnLst/>
              <a:rect r="r" b="b" t="t" l="l"/>
              <a:pathLst>
                <a:path h="263398" w="325247">
                  <a:moveTo>
                    <a:pt x="0" y="0"/>
                  </a:moveTo>
                  <a:lnTo>
                    <a:pt x="0" y="263398"/>
                  </a:lnTo>
                  <a:lnTo>
                    <a:pt x="325247" y="263398"/>
                  </a:lnTo>
                  <a:lnTo>
                    <a:pt x="325247" y="0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552028" y="410536"/>
            <a:ext cx="600000" cy="599400"/>
            <a:chOff x="0" y="0"/>
            <a:chExt cx="800000" cy="799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0100" cy="799084"/>
            </a:xfrm>
            <a:custGeom>
              <a:avLst/>
              <a:gdLst/>
              <a:ahLst/>
              <a:cxnLst/>
              <a:rect r="r" b="b" t="t" l="l"/>
              <a:pathLst>
                <a:path h="799084" w="800100">
                  <a:moveTo>
                    <a:pt x="0" y="399542"/>
                  </a:moveTo>
                  <a:cubicBezTo>
                    <a:pt x="0" y="178943"/>
                    <a:pt x="179070" y="0"/>
                    <a:pt x="400050" y="0"/>
                  </a:cubicBezTo>
                  <a:cubicBezTo>
                    <a:pt x="621030" y="0"/>
                    <a:pt x="800100" y="178943"/>
                    <a:pt x="800100" y="399542"/>
                  </a:cubicBezTo>
                  <a:cubicBezTo>
                    <a:pt x="800100" y="620141"/>
                    <a:pt x="621030" y="799084"/>
                    <a:pt x="400050" y="799084"/>
                  </a:cubicBezTo>
                  <a:cubicBezTo>
                    <a:pt x="179070" y="799084"/>
                    <a:pt x="0" y="620268"/>
                    <a:pt x="0" y="3995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572443" y="1271930"/>
            <a:ext cx="11329751" cy="8649220"/>
          </a:xfrm>
          <a:custGeom>
            <a:avLst/>
            <a:gdLst/>
            <a:ahLst/>
            <a:cxnLst/>
            <a:rect r="r" b="b" t="t" l="l"/>
            <a:pathLst>
              <a:path h="8649220" w="11329751">
                <a:moveTo>
                  <a:pt x="0" y="0"/>
                </a:moveTo>
                <a:lnTo>
                  <a:pt x="11329751" y="0"/>
                </a:lnTo>
                <a:lnTo>
                  <a:pt x="11329751" y="8649219"/>
                </a:lnTo>
                <a:lnTo>
                  <a:pt x="0" y="8649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47" t="0" r="-14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442663" y="9712309"/>
            <a:ext cx="701337" cy="574691"/>
            <a:chOff x="0" y="0"/>
            <a:chExt cx="935115" cy="76625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8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497351" y="295561"/>
            <a:ext cx="70945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68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Schematic Diagram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" y="1079000"/>
            <a:ext cx="16861800" cy="901800"/>
            <a:chOff x="0" y="0"/>
            <a:chExt cx="22482400" cy="12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82429" cy="1202436"/>
            </a:xfrm>
            <a:custGeom>
              <a:avLst/>
              <a:gdLst/>
              <a:ahLst/>
              <a:cxnLst/>
              <a:rect r="r" b="b" t="t" l="l"/>
              <a:pathLst>
                <a:path h="1202436" w="22482429">
                  <a:moveTo>
                    <a:pt x="0" y="0"/>
                  </a:moveTo>
                  <a:lnTo>
                    <a:pt x="22482429" y="0"/>
                  </a:lnTo>
                  <a:lnTo>
                    <a:pt x="22482429" y="1202436"/>
                  </a:lnTo>
                  <a:lnTo>
                    <a:pt x="0" y="1202436"/>
                  </a:lnTo>
                  <a:close/>
                </a:path>
              </a:pathLst>
            </a:custGeom>
            <a:solidFill>
              <a:srgbClr val="FFC71C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812344" y="670198"/>
            <a:ext cx="1532316" cy="191896"/>
            <a:chOff x="0" y="0"/>
            <a:chExt cx="2043088" cy="255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3049" cy="255651"/>
            </a:xfrm>
            <a:custGeom>
              <a:avLst/>
              <a:gdLst/>
              <a:ahLst/>
              <a:cxnLst/>
              <a:rect r="r" b="b" t="t" l="l"/>
              <a:pathLst>
                <a:path h="255651" w="2043049">
                  <a:moveTo>
                    <a:pt x="0" y="0"/>
                  </a:moveTo>
                  <a:lnTo>
                    <a:pt x="0" y="255651"/>
                  </a:lnTo>
                  <a:lnTo>
                    <a:pt x="2043049" y="255651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2400" y="9427268"/>
            <a:ext cx="522600" cy="522600"/>
            <a:chOff x="0" y="0"/>
            <a:chExt cx="696800" cy="69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6849" cy="696849"/>
            </a:xfrm>
            <a:custGeom>
              <a:avLst/>
              <a:gdLst/>
              <a:ahLst/>
              <a:cxnLst/>
              <a:rect r="r" b="b" t="t" l="l"/>
              <a:pathLst>
                <a:path h="696849" w="696849">
                  <a:moveTo>
                    <a:pt x="0" y="348361"/>
                  </a:moveTo>
                  <a:cubicBezTo>
                    <a:pt x="0" y="155956"/>
                    <a:pt x="155956" y="0"/>
                    <a:pt x="348361" y="0"/>
                  </a:cubicBezTo>
                  <a:cubicBezTo>
                    <a:pt x="540766" y="0"/>
                    <a:pt x="696849" y="155956"/>
                    <a:pt x="696849" y="348361"/>
                  </a:cubicBezTo>
                  <a:cubicBezTo>
                    <a:pt x="696849" y="540766"/>
                    <a:pt x="540766" y="696849"/>
                    <a:pt x="348361" y="696849"/>
                  </a:cubicBezTo>
                  <a:cubicBezTo>
                    <a:pt x="155956" y="696849"/>
                    <a:pt x="0" y="540766"/>
                    <a:pt x="0" y="348361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425" y="9551501"/>
            <a:ext cx="1569850" cy="274100"/>
          </a:xfrm>
          <a:custGeom>
            <a:avLst/>
            <a:gdLst/>
            <a:ahLst/>
            <a:cxnLst/>
            <a:rect r="r" b="b" t="t" l="l"/>
            <a:pathLst>
              <a:path h="274100" w="1569850">
                <a:moveTo>
                  <a:pt x="0" y="0"/>
                </a:moveTo>
                <a:lnTo>
                  <a:pt x="1569850" y="0"/>
                </a:lnTo>
                <a:lnTo>
                  <a:pt x="1569850" y="274100"/>
                </a:lnTo>
                <a:lnTo>
                  <a:pt x="0" y="27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723850" y="8840700"/>
            <a:ext cx="1695750" cy="1695750"/>
            <a:chOff x="0" y="0"/>
            <a:chExt cx="2261000" cy="2261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127"/>
              <a:ext cx="2260981" cy="2260854"/>
            </a:xfrm>
            <a:custGeom>
              <a:avLst/>
              <a:gdLst/>
              <a:ahLst/>
              <a:cxnLst/>
              <a:rect r="r" b="b" t="t" l="l"/>
              <a:pathLst>
                <a:path h="2260854" w="2260981">
                  <a:moveTo>
                    <a:pt x="2260854" y="0"/>
                  </a:moveTo>
                  <a:cubicBezTo>
                    <a:pt x="1012190" y="0"/>
                    <a:pt x="0" y="1012190"/>
                    <a:pt x="0" y="2260854"/>
                  </a:cubicBezTo>
                  <a:lnTo>
                    <a:pt x="1246124" y="2260854"/>
                  </a:lnTo>
                  <a:cubicBezTo>
                    <a:pt x="1246124" y="1700403"/>
                    <a:pt x="1700530" y="1245997"/>
                    <a:pt x="2260981" y="1245997"/>
                  </a:cubicBezTo>
                  <a:lnTo>
                    <a:pt x="226098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748085">
            <a:off x="-765662" y="-680502"/>
            <a:ext cx="3860872" cy="1930580"/>
            <a:chOff x="0" y="0"/>
            <a:chExt cx="5147829" cy="25741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47818" cy="2574163"/>
            </a:xfrm>
            <a:custGeom>
              <a:avLst/>
              <a:gdLst/>
              <a:ahLst/>
              <a:cxnLst/>
              <a:rect r="r" b="b" t="t" l="l"/>
              <a:pathLst>
                <a:path h="2574163" w="5147818">
                  <a:moveTo>
                    <a:pt x="0" y="0"/>
                  </a:moveTo>
                  <a:cubicBezTo>
                    <a:pt x="0" y="1419098"/>
                    <a:pt x="1154430" y="2574163"/>
                    <a:pt x="2574036" y="2574163"/>
                  </a:cubicBezTo>
                  <a:cubicBezTo>
                    <a:pt x="3993388" y="2574163"/>
                    <a:pt x="5147818" y="1419098"/>
                    <a:pt x="5147818" y="0"/>
                  </a:cubicBezTo>
                  <a:lnTo>
                    <a:pt x="3985641" y="0"/>
                  </a:lnTo>
                  <a:cubicBezTo>
                    <a:pt x="3985641" y="778383"/>
                    <a:pt x="3352038" y="1411351"/>
                    <a:pt x="2574036" y="1411351"/>
                  </a:cubicBezTo>
                  <a:cubicBezTo>
                    <a:pt x="1795780" y="1411351"/>
                    <a:pt x="1162177" y="778383"/>
                    <a:pt x="116217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7411666" y="1702304"/>
            <a:ext cx="320156" cy="191896"/>
            <a:chOff x="0" y="0"/>
            <a:chExt cx="426875" cy="2558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6847" cy="255651"/>
            </a:xfrm>
            <a:custGeom>
              <a:avLst/>
              <a:gdLst/>
              <a:ahLst/>
              <a:cxnLst/>
              <a:rect r="r" b="b" t="t" l="l"/>
              <a:pathLst>
                <a:path h="255651" w="426847">
                  <a:moveTo>
                    <a:pt x="0" y="0"/>
                  </a:moveTo>
                  <a:lnTo>
                    <a:pt x="0" y="255651"/>
                  </a:lnTo>
                  <a:lnTo>
                    <a:pt x="426847" y="255651"/>
                  </a:lnTo>
                  <a:lnTo>
                    <a:pt x="426847" y="0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17875" y="1216212"/>
            <a:ext cx="152521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68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Projected Timeline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4774" y="3406808"/>
            <a:ext cx="727546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Breakdown of project phases: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27265" y="4657725"/>
            <a:ext cx="823347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Week 1-2: </a:t>
            </a:r>
            <a:r>
              <a:rPr lang="en-US" sz="3200">
                <a:solidFill>
                  <a:srgbClr val="5F7D95"/>
                </a:solidFill>
                <a:latin typeface="Fredoka"/>
                <a:ea typeface="Fredoka"/>
                <a:cs typeface="Fredoka"/>
                <a:sym typeface="Fredoka"/>
              </a:rPr>
              <a:t>Data collection, frontend setup</a:t>
            </a:r>
            <a:r>
              <a:rPr lang="en-US" sz="3200">
                <a:solidFill>
                  <a:srgbClr val="7994A9"/>
                </a:solidFill>
                <a:latin typeface="Fredoka"/>
                <a:ea typeface="Fredoka"/>
                <a:cs typeface="Fredoka"/>
                <a:sym typeface="Fredoka"/>
              </a:rPr>
              <a:t>.</a:t>
            </a: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129287" y="5799885"/>
            <a:ext cx="802942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Week 3-4: </a:t>
            </a:r>
            <a:r>
              <a:rPr lang="en-US" sz="3200">
                <a:solidFill>
                  <a:srgbClr val="5F7D95"/>
                </a:solidFill>
                <a:latin typeface="Fredoka"/>
                <a:ea typeface="Fredoka"/>
                <a:cs typeface="Fredoka"/>
                <a:sym typeface="Fredoka"/>
              </a:rPr>
              <a:t>AI and 3D model development</a:t>
            </a:r>
            <a:r>
              <a:rPr lang="en-US" sz="3200">
                <a:solidFill>
                  <a:srgbClr val="435D74"/>
                </a:solidFill>
                <a:latin typeface="Fredoka"/>
                <a:ea typeface="Fredoka"/>
                <a:cs typeface="Fredoka"/>
                <a:sym typeface="Fredoka"/>
              </a:rPr>
              <a:t>.</a:t>
            </a: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129287" y="6771435"/>
            <a:ext cx="110091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Week 5-6: </a:t>
            </a:r>
            <a:r>
              <a:rPr lang="en-US" sz="3200">
                <a:solidFill>
                  <a:srgbClr val="5F7D95"/>
                </a:solidFill>
                <a:latin typeface="Fredoka"/>
                <a:ea typeface="Fredoka"/>
                <a:cs typeface="Fredoka"/>
                <a:sym typeface="Fredoka"/>
              </a:rPr>
              <a:t>AR and recommendation engine development.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29361" y="7735114"/>
            <a:ext cx="58900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Week 7-8: </a:t>
            </a:r>
            <a:r>
              <a:rPr lang="en-US" sz="3200">
                <a:solidFill>
                  <a:srgbClr val="5F7D95"/>
                </a:solidFill>
                <a:latin typeface="Fredoka"/>
                <a:ea typeface="Fredoka"/>
                <a:cs typeface="Fredoka"/>
                <a:sym typeface="Fredoka"/>
              </a:rPr>
              <a:t>Testing and launch</a:t>
            </a:r>
            <a:r>
              <a:rPr lang="en-US" sz="3200">
                <a:solidFill>
                  <a:srgbClr val="434343"/>
                </a:solidFill>
                <a:latin typeface="Fredoka"/>
                <a:ea typeface="Fredoka"/>
                <a:cs typeface="Fredoka"/>
                <a:sym typeface="Fredoka"/>
              </a:rPr>
              <a:t>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352766" y="9735557"/>
            <a:ext cx="701337" cy="574691"/>
            <a:chOff x="0" y="0"/>
            <a:chExt cx="935115" cy="76625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35115" cy="766255"/>
              <a:chOff x="0" y="0"/>
              <a:chExt cx="1771002" cy="145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770882" cy="1451102"/>
              </a:xfrm>
              <a:custGeom>
                <a:avLst/>
                <a:gdLst/>
                <a:ahLst/>
                <a:cxnLst/>
                <a:rect r="r" b="b" t="t" l="l"/>
                <a:pathLst>
                  <a:path h="1451102" w="1770882">
                    <a:moveTo>
                      <a:pt x="0" y="725551"/>
                    </a:moveTo>
                    <a:cubicBezTo>
                      <a:pt x="0" y="324866"/>
                      <a:pt x="396457" y="0"/>
                      <a:pt x="885441" y="0"/>
                    </a:cubicBezTo>
                    <a:cubicBezTo>
                      <a:pt x="1374426" y="0"/>
                      <a:pt x="1770882" y="324866"/>
                      <a:pt x="1770882" y="725551"/>
                    </a:cubicBezTo>
                    <a:cubicBezTo>
                      <a:pt x="1770882" y="1126236"/>
                      <a:pt x="1374426" y="1451102"/>
                      <a:pt x="885441" y="1451102"/>
                    </a:cubicBezTo>
                    <a:cubicBezTo>
                      <a:pt x="396457" y="1451102"/>
                      <a:pt x="0" y="1126363"/>
                      <a:pt x="0" y="725551"/>
                    </a:cubicBezTo>
                    <a:close/>
                  </a:path>
                </a:pathLst>
              </a:custGeom>
              <a:solidFill>
                <a:srgbClr val="434343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302855" y="59278"/>
              <a:ext cx="32940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DAGRl27fC6U</dc:identifier>
  <dcterms:modified xsi:type="dcterms:W3CDTF">2011-08-01T06:04:30Z</dcterms:modified>
  <cp:revision>1</cp:revision>
  <dc:title>Copy of clothing-retailer-business-plan.pptx</dc:title>
</cp:coreProperties>
</file>