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30"/>
  </p:notesMasterIdLst>
  <p:handoutMasterIdLst>
    <p:handoutMasterId r:id="rId31"/>
  </p:handoutMasterIdLst>
  <p:sldIdLst>
    <p:sldId id="377" r:id="rId2"/>
    <p:sldId id="393" r:id="rId3"/>
    <p:sldId id="378" r:id="rId4"/>
    <p:sldId id="411" r:id="rId5"/>
    <p:sldId id="386" r:id="rId6"/>
    <p:sldId id="392" r:id="rId7"/>
    <p:sldId id="388" r:id="rId8"/>
    <p:sldId id="390" r:id="rId9"/>
    <p:sldId id="408" r:id="rId10"/>
    <p:sldId id="394" r:id="rId11"/>
    <p:sldId id="395" r:id="rId12"/>
    <p:sldId id="397" r:id="rId13"/>
    <p:sldId id="398" r:id="rId14"/>
    <p:sldId id="399" r:id="rId15"/>
    <p:sldId id="400" r:id="rId16"/>
    <p:sldId id="401" r:id="rId17"/>
    <p:sldId id="402" r:id="rId18"/>
    <p:sldId id="409" r:id="rId19"/>
    <p:sldId id="412" r:id="rId20"/>
    <p:sldId id="413" r:id="rId21"/>
    <p:sldId id="414" r:id="rId22"/>
    <p:sldId id="416" r:id="rId23"/>
    <p:sldId id="419" r:id="rId24"/>
    <p:sldId id="415" r:id="rId25"/>
    <p:sldId id="420" r:id="rId26"/>
    <p:sldId id="423" r:id="rId27"/>
    <p:sldId id="421" r:id="rId28"/>
    <p:sldId id="422" r:id="rId29"/>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0080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79487" autoAdjust="0"/>
  </p:normalViewPr>
  <p:slideViewPr>
    <p:cSldViewPr>
      <p:cViewPr varScale="1">
        <p:scale>
          <a:sx n="87" d="100"/>
          <a:sy n="87" d="100"/>
        </p:scale>
        <p:origin x="1008" y="78"/>
      </p:cViewPr>
      <p:guideLst>
        <p:guide orient="horz" pos="2160"/>
        <p:guide pos="2880"/>
      </p:guideLst>
    </p:cSldViewPr>
  </p:slideViewPr>
  <p:notesTextViewPr>
    <p:cViewPr>
      <p:scale>
        <a:sx n="1" d="1"/>
        <a:sy n="1" d="1"/>
      </p:scale>
      <p:origin x="0" y="0"/>
    </p:cViewPr>
  </p:notesTextViewPr>
  <p:sorterViewPr>
    <p:cViewPr>
      <p:scale>
        <a:sx n="100" d="100"/>
        <a:sy n="100" d="100"/>
      </p:scale>
      <p:origin x="0" y="42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25" cy="4968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29050" y="0"/>
            <a:ext cx="2930525" cy="496888"/>
          </a:xfrm>
          <a:prstGeom prst="rect">
            <a:avLst/>
          </a:prstGeom>
        </p:spPr>
        <p:txBody>
          <a:bodyPr vert="horz" lIns="91440" tIns="45720" rIns="91440" bIns="45720" rtlCol="0"/>
          <a:lstStyle>
            <a:lvl1pPr algn="r">
              <a:defRPr sz="1200"/>
            </a:lvl1pPr>
          </a:lstStyle>
          <a:p>
            <a:fld id="{032BC16D-5724-4104-9122-E4E4EF7CEB3C}" type="datetimeFigureOut">
              <a:rPr lang="en-IN" smtClean="0"/>
              <a:t>09-11-2022</a:t>
            </a:fld>
            <a:endParaRPr lang="en-IN"/>
          </a:p>
        </p:txBody>
      </p:sp>
      <p:sp>
        <p:nvSpPr>
          <p:cNvPr id="4" name="Footer Placeholder 3"/>
          <p:cNvSpPr>
            <a:spLocks noGrp="1"/>
          </p:cNvSpPr>
          <p:nvPr>
            <p:ph type="ftr" sz="quarter" idx="2"/>
          </p:nvPr>
        </p:nvSpPr>
        <p:spPr>
          <a:xfrm>
            <a:off x="0" y="9444038"/>
            <a:ext cx="2930525" cy="4968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29050" y="9444038"/>
            <a:ext cx="2930525" cy="496887"/>
          </a:xfrm>
          <a:prstGeom prst="rect">
            <a:avLst/>
          </a:prstGeom>
        </p:spPr>
        <p:txBody>
          <a:bodyPr vert="horz" lIns="91440" tIns="45720" rIns="91440" bIns="45720" rtlCol="0" anchor="b"/>
          <a:lstStyle>
            <a:lvl1pPr algn="r">
              <a:defRPr sz="1200"/>
            </a:lvl1pPr>
          </a:lstStyle>
          <a:p>
            <a:fld id="{881AA8C2-59B7-4359-98FB-CF3E2C88DA1F}" type="slidenum">
              <a:rPr lang="en-IN" smtClean="0"/>
              <a:t>‹#›</a:t>
            </a:fld>
            <a:endParaRPr lang="en-IN"/>
          </a:p>
        </p:txBody>
      </p:sp>
    </p:spTree>
    <p:extLst>
      <p:ext uri="{BB962C8B-B14F-4D97-AF65-F5344CB8AC3E}">
        <p14:creationId xmlns:p14="http://schemas.microsoft.com/office/powerpoint/2010/main" val="587362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1F8F24AD-B2AA-4F71-97FA-E5E8710B16F0}" type="datetimeFigureOut">
              <a:rPr lang="en-US" smtClean="0"/>
              <a:pPr/>
              <a:t>11/9/2022</a:t>
            </a:fld>
            <a:endParaRPr lang="en-US"/>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7238D3E4-A11F-4202-B7F2-F7B0418B84A9}" type="slidenum">
              <a:rPr lang="en-US" smtClean="0"/>
              <a:pPr/>
              <a:t>‹#›</a:t>
            </a:fld>
            <a:endParaRPr lang="en-US"/>
          </a:p>
        </p:txBody>
      </p:sp>
    </p:spTree>
    <p:extLst>
      <p:ext uri="{BB962C8B-B14F-4D97-AF65-F5344CB8AC3E}">
        <p14:creationId xmlns:p14="http://schemas.microsoft.com/office/powerpoint/2010/main" val="28481857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extLst>
      <p:ext uri="{BB962C8B-B14F-4D97-AF65-F5344CB8AC3E}">
        <p14:creationId xmlns:p14="http://schemas.microsoft.com/office/powerpoint/2010/main" val="3848187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10</a:t>
            </a:fld>
            <a:endParaRPr lang="en-US"/>
          </a:p>
        </p:txBody>
      </p:sp>
    </p:spTree>
    <p:extLst>
      <p:ext uri="{BB962C8B-B14F-4D97-AF65-F5344CB8AC3E}">
        <p14:creationId xmlns:p14="http://schemas.microsoft.com/office/powerpoint/2010/main" val="256378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https://www.tutorialspoint.com/android/android_hello_world_example.htm</a:t>
            </a:r>
          </a:p>
        </p:txBody>
      </p:sp>
      <p:sp>
        <p:nvSpPr>
          <p:cNvPr id="4" name="Slide Number Placeholder 3"/>
          <p:cNvSpPr>
            <a:spLocks noGrp="1"/>
          </p:cNvSpPr>
          <p:nvPr>
            <p:ph type="sldNum" sz="quarter" idx="10"/>
          </p:nvPr>
        </p:nvSpPr>
        <p:spPr/>
        <p:txBody>
          <a:bodyPr/>
          <a:lstStyle/>
          <a:p>
            <a:fld id="{6786FAA0-2047-4D80-A740-FDA669FD06DC}" type="slidenum">
              <a:rPr lang="en-US" smtClean="0"/>
              <a:pPr/>
              <a:t>14</a:t>
            </a:fld>
            <a:endParaRPr lang="en-US"/>
          </a:p>
        </p:txBody>
      </p:sp>
    </p:spTree>
    <p:extLst>
      <p:ext uri="{BB962C8B-B14F-4D97-AF65-F5344CB8AC3E}">
        <p14:creationId xmlns:p14="http://schemas.microsoft.com/office/powerpoint/2010/main" val="314512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15</a:t>
            </a:fld>
            <a:endParaRPr lang="en-US"/>
          </a:p>
        </p:txBody>
      </p:sp>
    </p:spTree>
    <p:extLst>
      <p:ext uri="{BB962C8B-B14F-4D97-AF65-F5344CB8AC3E}">
        <p14:creationId xmlns:p14="http://schemas.microsoft.com/office/powerpoint/2010/main" val="656331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16</a:t>
            </a:fld>
            <a:endParaRPr lang="en-US"/>
          </a:p>
        </p:txBody>
      </p:sp>
    </p:spTree>
    <p:extLst>
      <p:ext uri="{BB962C8B-B14F-4D97-AF65-F5344CB8AC3E}">
        <p14:creationId xmlns:p14="http://schemas.microsoft.com/office/powerpoint/2010/main" val="584825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18</a:t>
            </a:fld>
            <a:endParaRPr lang="en-US"/>
          </a:p>
        </p:txBody>
      </p:sp>
    </p:spTree>
    <p:extLst>
      <p:ext uri="{BB962C8B-B14F-4D97-AF65-F5344CB8AC3E}">
        <p14:creationId xmlns:p14="http://schemas.microsoft.com/office/powerpoint/2010/main" val="2966782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238D3E4-A11F-4202-B7F2-F7B0418B84A9}" type="slidenum">
              <a:rPr lang="en-US" smtClean="0"/>
              <a:pPr/>
              <a:t>23</a:t>
            </a:fld>
            <a:endParaRPr lang="en-US"/>
          </a:p>
        </p:txBody>
      </p:sp>
    </p:spTree>
    <p:extLst>
      <p:ext uri="{BB962C8B-B14F-4D97-AF65-F5344CB8AC3E}">
        <p14:creationId xmlns:p14="http://schemas.microsoft.com/office/powerpoint/2010/main" val="1068391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extLst>
      <p:ext uri="{BB962C8B-B14F-4D97-AF65-F5344CB8AC3E}">
        <p14:creationId xmlns:p14="http://schemas.microsoft.com/office/powerpoint/2010/main" val="2229924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extLst>
      <p:ext uri="{BB962C8B-B14F-4D97-AF65-F5344CB8AC3E}">
        <p14:creationId xmlns:p14="http://schemas.microsoft.com/office/powerpoint/2010/main" val="15185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extLst>
      <p:ext uri="{BB962C8B-B14F-4D97-AF65-F5344CB8AC3E}">
        <p14:creationId xmlns:p14="http://schemas.microsoft.com/office/powerpoint/2010/main" val="15185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extLst>
      <p:ext uri="{BB962C8B-B14F-4D97-AF65-F5344CB8AC3E}">
        <p14:creationId xmlns:p14="http://schemas.microsoft.com/office/powerpoint/2010/main" val="268511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extLst>
      <p:ext uri="{BB962C8B-B14F-4D97-AF65-F5344CB8AC3E}">
        <p14:creationId xmlns:p14="http://schemas.microsoft.com/office/powerpoint/2010/main" val="1930163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extLst>
      <p:ext uri="{BB962C8B-B14F-4D97-AF65-F5344CB8AC3E}">
        <p14:creationId xmlns:p14="http://schemas.microsoft.com/office/powerpoint/2010/main" val="1059389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extLst>
      <p:ext uri="{BB962C8B-B14F-4D97-AF65-F5344CB8AC3E}">
        <p14:creationId xmlns:p14="http://schemas.microsoft.com/office/powerpoint/2010/main" val="1478922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extLst>
      <p:ext uri="{BB962C8B-B14F-4D97-AF65-F5344CB8AC3E}">
        <p14:creationId xmlns:p14="http://schemas.microsoft.com/office/powerpoint/2010/main" val="1478922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B52ADC8-6DC5-4C6E-9D5E-A00E91DC7C72}" type="datetime3">
              <a:rPr lang="en-US" smtClean="0"/>
              <a:t>9 November 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solidFill>
                  <a:srgbClr val="000000"/>
                </a:solidFill>
              </a:rPr>
              <a:t>SINDHU K, DEPT. OF ISE, BMSCE</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B2CE0DE-867F-455F-B20B-96D381B4AB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B9CE1-F319-4FB4-A606-34559FB36B75}" type="datetime3">
              <a:rPr lang="en-US" smtClean="0"/>
              <a:t>9 November 2022</a:t>
            </a:fld>
            <a:endParaRPr lang="en-US"/>
          </a:p>
        </p:txBody>
      </p:sp>
      <p:sp>
        <p:nvSpPr>
          <p:cNvPr id="5" name="Footer Placeholder 4"/>
          <p:cNvSpPr>
            <a:spLocks noGrp="1"/>
          </p:cNvSpPr>
          <p:nvPr>
            <p:ph type="ftr" sz="quarter" idx="11"/>
          </p:nvPr>
        </p:nvSpPr>
        <p:spPr/>
        <p:txBody>
          <a:bodyPr/>
          <a:lstStyle/>
          <a:p>
            <a:r>
              <a:rPr lang="en-US">
                <a:solidFill>
                  <a:srgbClr val="000000"/>
                </a:solidFill>
              </a:rPr>
              <a:t>SINDHU K, DEPT. OF ISE, BMSCE</a:t>
            </a:r>
          </a:p>
        </p:txBody>
      </p:sp>
      <p:sp>
        <p:nvSpPr>
          <p:cNvPr id="6" name="Slide Number Placeholder 5"/>
          <p:cNvSpPr>
            <a:spLocks noGrp="1"/>
          </p:cNvSpPr>
          <p:nvPr>
            <p:ph type="sldNum" sz="quarter" idx="12"/>
          </p:nvPr>
        </p:nvSpPr>
        <p:spPr/>
        <p:txBody>
          <a:bodyPr/>
          <a:lstStyle/>
          <a:p>
            <a:fld id="{BB2CE0DE-867F-455F-B20B-96D381B4AB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C41C8F-09BF-41F0-9750-5660B2FC3EA7}" type="datetime3">
              <a:rPr lang="en-US" smtClean="0"/>
              <a:t>9 November 2022</a:t>
            </a:fld>
            <a:endParaRPr lang="en-US"/>
          </a:p>
        </p:txBody>
      </p:sp>
      <p:sp>
        <p:nvSpPr>
          <p:cNvPr id="5" name="Footer Placeholder 4"/>
          <p:cNvSpPr>
            <a:spLocks noGrp="1"/>
          </p:cNvSpPr>
          <p:nvPr>
            <p:ph type="ftr" sz="quarter" idx="11"/>
          </p:nvPr>
        </p:nvSpPr>
        <p:spPr/>
        <p:txBody>
          <a:bodyPr/>
          <a:lstStyle/>
          <a:p>
            <a:r>
              <a:rPr lang="en-US">
                <a:solidFill>
                  <a:srgbClr val="000000"/>
                </a:solidFill>
              </a:rPr>
              <a:t>SINDHU K, DEPT. OF ISE, BMSCE</a:t>
            </a:r>
          </a:p>
        </p:txBody>
      </p:sp>
      <p:sp>
        <p:nvSpPr>
          <p:cNvPr id="6" name="Slide Number Placeholder 5"/>
          <p:cNvSpPr>
            <a:spLocks noGrp="1"/>
          </p:cNvSpPr>
          <p:nvPr>
            <p:ph type="sldNum" sz="quarter" idx="12"/>
          </p:nvPr>
        </p:nvSpPr>
        <p:spPr/>
        <p:txBody>
          <a:bodyPr/>
          <a:lstStyle/>
          <a:p>
            <a:fld id="{BB2CE0DE-867F-455F-B20B-96D381B4AB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417A7E-32B2-4862-BA54-6A39E44B37F6}" type="datetime3">
              <a:rPr lang="en-US" smtClean="0"/>
              <a:t>9 November 2022</a:t>
            </a:fld>
            <a:endParaRPr lang="en-US"/>
          </a:p>
        </p:txBody>
      </p:sp>
      <p:sp>
        <p:nvSpPr>
          <p:cNvPr id="5" name="Footer Placeholder 4"/>
          <p:cNvSpPr>
            <a:spLocks noGrp="1"/>
          </p:cNvSpPr>
          <p:nvPr>
            <p:ph type="ftr" sz="quarter" idx="11"/>
          </p:nvPr>
        </p:nvSpPr>
        <p:spPr/>
        <p:txBody>
          <a:bodyPr/>
          <a:lstStyle/>
          <a:p>
            <a:r>
              <a:rPr lang="en-US">
                <a:solidFill>
                  <a:srgbClr val="000000"/>
                </a:solidFill>
              </a:rPr>
              <a:t>SINDHU K, DEPT. OF ISE, BMSCE</a:t>
            </a:r>
          </a:p>
        </p:txBody>
      </p:sp>
      <p:sp>
        <p:nvSpPr>
          <p:cNvPr id="6" name="Slide Number Placeholder 5"/>
          <p:cNvSpPr>
            <a:spLocks noGrp="1"/>
          </p:cNvSpPr>
          <p:nvPr>
            <p:ph type="sldNum" sz="quarter" idx="12"/>
          </p:nvPr>
        </p:nvSpPr>
        <p:spPr/>
        <p:txBody>
          <a:bodyPr/>
          <a:lstStyle/>
          <a:p>
            <a:fld id="{BB2CE0DE-867F-455F-B20B-96D381B4AB71}"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FD7DEEC-17AE-4CAF-9D4D-6723C8067571}" type="datetime3">
              <a:rPr lang="en-US" smtClean="0"/>
              <a:t>9 November 2022</a:t>
            </a:fld>
            <a:endParaRPr lang="en-US"/>
          </a:p>
        </p:txBody>
      </p:sp>
      <p:sp>
        <p:nvSpPr>
          <p:cNvPr id="5" name="Footer Placeholder 4"/>
          <p:cNvSpPr>
            <a:spLocks noGrp="1"/>
          </p:cNvSpPr>
          <p:nvPr>
            <p:ph type="ftr" sz="quarter" idx="11"/>
          </p:nvPr>
        </p:nvSpPr>
        <p:spPr/>
        <p:txBody>
          <a:bodyPr/>
          <a:lstStyle/>
          <a:p>
            <a:r>
              <a:rPr lang="en-US">
                <a:solidFill>
                  <a:srgbClr val="000000"/>
                </a:solidFill>
              </a:rPr>
              <a:t>SINDHU K, DEPT. OF ISE, BMSCE</a:t>
            </a:r>
          </a:p>
        </p:txBody>
      </p:sp>
      <p:sp>
        <p:nvSpPr>
          <p:cNvPr id="6" name="Slide Number Placeholder 5"/>
          <p:cNvSpPr>
            <a:spLocks noGrp="1"/>
          </p:cNvSpPr>
          <p:nvPr>
            <p:ph type="sldNum" sz="quarter" idx="12"/>
          </p:nvPr>
        </p:nvSpPr>
        <p:spPr/>
        <p:txBody>
          <a:bodyPr/>
          <a:lstStyle/>
          <a:p>
            <a:fld id="{BB2CE0DE-867F-455F-B20B-96D381B4AB7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88E287E-2F72-4C5B-BAD5-1F87762BD78D}" type="datetime3">
              <a:rPr lang="en-US" smtClean="0"/>
              <a:t>9 November 2022</a:t>
            </a:fld>
            <a:endParaRPr lang="en-US"/>
          </a:p>
        </p:txBody>
      </p:sp>
      <p:sp>
        <p:nvSpPr>
          <p:cNvPr id="6" name="Footer Placeholder 5"/>
          <p:cNvSpPr>
            <a:spLocks noGrp="1"/>
          </p:cNvSpPr>
          <p:nvPr>
            <p:ph type="ftr" sz="quarter" idx="11"/>
          </p:nvPr>
        </p:nvSpPr>
        <p:spPr/>
        <p:txBody>
          <a:bodyPr/>
          <a:lstStyle/>
          <a:p>
            <a:r>
              <a:rPr lang="en-US">
                <a:solidFill>
                  <a:srgbClr val="000000"/>
                </a:solidFill>
              </a:rPr>
              <a:t>SINDHU K, DEPT. OF ISE, BMSCE</a:t>
            </a:r>
          </a:p>
        </p:txBody>
      </p:sp>
      <p:sp>
        <p:nvSpPr>
          <p:cNvPr id="7" name="Slide Number Placeholder 6"/>
          <p:cNvSpPr>
            <a:spLocks noGrp="1"/>
          </p:cNvSpPr>
          <p:nvPr>
            <p:ph type="sldNum" sz="quarter" idx="12"/>
          </p:nvPr>
        </p:nvSpPr>
        <p:spPr/>
        <p:txBody>
          <a:bodyPr/>
          <a:lstStyle/>
          <a:p>
            <a:fld id="{BB2CE0DE-867F-455F-B20B-96D381B4AB71}"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9BD3463-7C7A-4E75-BF2D-DD2C1A02F59B}" type="datetime3">
              <a:rPr lang="en-US" smtClean="0"/>
              <a:t>9 November 2022</a:t>
            </a:fld>
            <a:endParaRPr lang="en-US"/>
          </a:p>
        </p:txBody>
      </p:sp>
      <p:sp>
        <p:nvSpPr>
          <p:cNvPr id="8" name="Footer Placeholder 7"/>
          <p:cNvSpPr>
            <a:spLocks noGrp="1"/>
          </p:cNvSpPr>
          <p:nvPr>
            <p:ph type="ftr" sz="quarter" idx="11"/>
          </p:nvPr>
        </p:nvSpPr>
        <p:spPr/>
        <p:txBody>
          <a:bodyPr/>
          <a:lstStyle/>
          <a:p>
            <a:r>
              <a:rPr lang="en-US">
                <a:solidFill>
                  <a:srgbClr val="000000"/>
                </a:solidFill>
              </a:rPr>
              <a:t>SINDHU K, DEPT. OF ISE, BMSCE</a:t>
            </a:r>
          </a:p>
        </p:txBody>
      </p:sp>
      <p:sp>
        <p:nvSpPr>
          <p:cNvPr id="9" name="Slide Number Placeholder 8"/>
          <p:cNvSpPr>
            <a:spLocks noGrp="1"/>
          </p:cNvSpPr>
          <p:nvPr>
            <p:ph type="sldNum" sz="quarter" idx="12"/>
          </p:nvPr>
        </p:nvSpPr>
        <p:spPr/>
        <p:txBody>
          <a:bodyPr/>
          <a:lstStyle/>
          <a:p>
            <a:fld id="{BB2CE0DE-867F-455F-B20B-96D381B4AB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F49D12-9FCF-4792-BA00-D7D1D3F0B28D}" type="datetime3">
              <a:rPr lang="en-US" smtClean="0"/>
              <a:t>9 November 2022</a:t>
            </a:fld>
            <a:endParaRPr lang="en-US"/>
          </a:p>
        </p:txBody>
      </p:sp>
      <p:sp>
        <p:nvSpPr>
          <p:cNvPr id="4" name="Footer Placeholder 3"/>
          <p:cNvSpPr>
            <a:spLocks noGrp="1"/>
          </p:cNvSpPr>
          <p:nvPr>
            <p:ph type="ftr" sz="quarter" idx="11"/>
          </p:nvPr>
        </p:nvSpPr>
        <p:spPr/>
        <p:txBody>
          <a:bodyPr/>
          <a:lstStyle/>
          <a:p>
            <a:r>
              <a:rPr lang="en-US">
                <a:solidFill>
                  <a:srgbClr val="000000"/>
                </a:solidFill>
              </a:rPr>
              <a:t>SINDHU K, DEPT. OF ISE, BMSCE</a:t>
            </a:r>
          </a:p>
        </p:txBody>
      </p:sp>
      <p:sp>
        <p:nvSpPr>
          <p:cNvPr id="5" name="Slide Number Placeholder 4"/>
          <p:cNvSpPr>
            <a:spLocks noGrp="1"/>
          </p:cNvSpPr>
          <p:nvPr>
            <p:ph type="sldNum" sz="quarter" idx="12"/>
          </p:nvPr>
        </p:nvSpPr>
        <p:spPr/>
        <p:txBody>
          <a:bodyPr/>
          <a:lstStyle/>
          <a:p>
            <a:fld id="{BB2CE0DE-867F-455F-B20B-96D381B4AB71}"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3BC2F-FFF9-4C39-B06E-5DAA9CEE91A5}" type="datetime3">
              <a:rPr lang="en-US" smtClean="0"/>
              <a:t>9 November 2022</a:t>
            </a:fld>
            <a:endParaRPr lang="en-US"/>
          </a:p>
        </p:txBody>
      </p:sp>
      <p:sp>
        <p:nvSpPr>
          <p:cNvPr id="3" name="Footer Placeholder 2"/>
          <p:cNvSpPr>
            <a:spLocks noGrp="1"/>
          </p:cNvSpPr>
          <p:nvPr>
            <p:ph type="ftr" sz="quarter" idx="11"/>
          </p:nvPr>
        </p:nvSpPr>
        <p:spPr/>
        <p:txBody>
          <a:bodyPr/>
          <a:lstStyle/>
          <a:p>
            <a:r>
              <a:rPr lang="en-US">
                <a:solidFill>
                  <a:srgbClr val="000000"/>
                </a:solidFill>
              </a:rPr>
              <a:t>SINDHU K, DEPT. OF ISE, BMSCE</a:t>
            </a:r>
          </a:p>
        </p:txBody>
      </p:sp>
      <p:sp>
        <p:nvSpPr>
          <p:cNvPr id="4" name="Slide Number Placeholder 3"/>
          <p:cNvSpPr>
            <a:spLocks noGrp="1"/>
          </p:cNvSpPr>
          <p:nvPr>
            <p:ph type="sldNum" sz="quarter" idx="12"/>
          </p:nvPr>
        </p:nvSpPr>
        <p:spPr/>
        <p:txBody>
          <a:bodyPr/>
          <a:lstStyle/>
          <a:p>
            <a:fld id="{BB2CE0DE-867F-455F-B20B-96D381B4AB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6B6FCB4-DBD3-4FCC-BC50-AC71E7E69580}" type="datetime3">
              <a:rPr lang="en-US" smtClean="0"/>
              <a:t>9 November 2022</a:t>
            </a:fld>
            <a:endParaRPr lang="en-US"/>
          </a:p>
        </p:txBody>
      </p:sp>
      <p:sp>
        <p:nvSpPr>
          <p:cNvPr id="6" name="Footer Placeholder 5"/>
          <p:cNvSpPr>
            <a:spLocks noGrp="1"/>
          </p:cNvSpPr>
          <p:nvPr>
            <p:ph type="ftr" sz="quarter" idx="11"/>
          </p:nvPr>
        </p:nvSpPr>
        <p:spPr/>
        <p:txBody>
          <a:bodyPr/>
          <a:lstStyle/>
          <a:p>
            <a:r>
              <a:rPr lang="en-US">
                <a:solidFill>
                  <a:srgbClr val="000000"/>
                </a:solidFill>
              </a:rPr>
              <a:t>SINDHU K, DEPT. OF ISE, BMSCE</a:t>
            </a:r>
          </a:p>
        </p:txBody>
      </p:sp>
      <p:sp>
        <p:nvSpPr>
          <p:cNvPr id="7" name="Slide Number Placeholder 6"/>
          <p:cNvSpPr>
            <a:spLocks noGrp="1"/>
          </p:cNvSpPr>
          <p:nvPr>
            <p:ph type="sldNum" sz="quarter" idx="12"/>
          </p:nvPr>
        </p:nvSpPr>
        <p:spPr/>
        <p:txBody>
          <a:bodyPr/>
          <a:lstStyle/>
          <a:p>
            <a:fld id="{BB2CE0DE-867F-455F-B20B-96D381B4AB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F2865B7-7602-45A2-B570-2CD0A9852CC2}" type="datetime3">
              <a:rPr lang="en-US" smtClean="0"/>
              <a:t>9 November 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solidFill>
                  <a:srgbClr val="000000"/>
                </a:solidFill>
              </a:rPr>
              <a:t>SINDHU K, DEPT. OF ISE, BMSCE</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B2CE0DE-867F-455F-B20B-96D381B4AB7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54491EB-8CA2-453D-98B1-11349CB643D2}" type="datetime3">
              <a:rPr lang="en-US" smtClean="0"/>
              <a:t>9 November 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solidFill>
                  <a:srgbClr val="000000"/>
                </a:solidFill>
              </a:rPr>
              <a:t>SINDHU K, DEPT. OF ISE, BMSCE</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B2CE0DE-867F-455F-B20B-96D381B4AB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idx="4294967295"/>
          </p:nvPr>
        </p:nvSpPr>
        <p:spPr>
          <a:xfrm>
            <a:off x="381001" y="0"/>
            <a:ext cx="8763000" cy="762000"/>
          </a:xfrm>
        </p:spPr>
        <p:txBody>
          <a:bodyPr vert="horz" lIns="91439" tIns="45719" rIns="91439" bIns="45719" anchor="b">
            <a:normAutofit/>
            <a:scene3d>
              <a:camera prst="orthographicFront"/>
              <a:lightRig rig="soft" dir="t"/>
            </a:scene3d>
            <a:sp3d prstMaterial="softEdge">
              <a:bevelT w="25400" h="25400"/>
            </a:sp3d>
          </a:bodyPr>
          <a:lstStyle/>
          <a:p>
            <a:pPr algn="ctr" eaLnBrk="1" hangingPunct="1"/>
            <a:r>
              <a:rPr lang="en-US" altLang="en-US" sz="3600" dirty="0">
                <a:effectLst/>
                <a:latin typeface="Times New Roman" panose="02020603050405020304" pitchFamily="18" charset="0"/>
                <a:cs typeface="Times New Roman" panose="02020603050405020304" pitchFamily="18" charset="0"/>
              </a:rPr>
              <a:t>The Android Software Stack</a:t>
            </a:r>
          </a:p>
        </p:txBody>
      </p:sp>
      <p:sp>
        <p:nvSpPr>
          <p:cNvPr id="2" name="TextBox 1"/>
          <p:cNvSpPr txBox="1"/>
          <p:nvPr/>
        </p:nvSpPr>
        <p:spPr>
          <a:xfrm>
            <a:off x="609600" y="990600"/>
            <a:ext cx="7696200" cy="353943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Android stack has five layers:</a:t>
            </a:r>
          </a:p>
          <a:p>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Linux Kernel</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Libraries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Application Framework</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Applications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Android Runtime</a:t>
            </a:r>
          </a:p>
          <a:p>
            <a:r>
              <a:rPr lang="en-IN" sz="28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BB2CE0DE-867F-455F-B20B-96D381B4AB71}" type="slidenum">
              <a:rPr lang="en-US" smtClean="0"/>
              <a:pPr/>
              <a:t>1</a:t>
            </a:fld>
            <a:endParaRPr lang="en-US"/>
          </a:p>
        </p:txBody>
      </p:sp>
      <p:sp>
        <p:nvSpPr>
          <p:cNvPr id="6" name="Footer Placeholder 5"/>
          <p:cNvSpPr>
            <a:spLocks noGrp="1"/>
          </p:cNvSpPr>
          <p:nvPr>
            <p:ph type="ftr" sz="quarter" idx="11"/>
          </p:nvPr>
        </p:nvSpPr>
        <p:spPr/>
        <p:txBody>
          <a:bodyPr/>
          <a:lstStyle/>
          <a:p>
            <a:r>
              <a:rPr lang="en-US">
                <a:solidFill>
                  <a:srgbClr val="000000"/>
                </a:solidFill>
              </a:rPr>
              <a:t>SINDHU K, DEPT. OF ISE, BMSCE</a:t>
            </a:r>
          </a:p>
        </p:txBody>
      </p:sp>
    </p:spTree>
    <p:extLst>
      <p:ext uri="{BB962C8B-B14F-4D97-AF65-F5344CB8AC3E}">
        <p14:creationId xmlns:p14="http://schemas.microsoft.com/office/powerpoint/2010/main" val="2858723144"/>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pPr algn="just"/>
            <a:r>
              <a:rPr lang="en-US" sz="1600" dirty="0"/>
              <a:t>The </a:t>
            </a:r>
            <a:r>
              <a:rPr lang="en-US" sz="1600" b="1" dirty="0"/>
              <a:t>activity_main.xml</a:t>
            </a:r>
            <a:r>
              <a:rPr lang="en-US" sz="1600" dirty="0"/>
              <a:t> is a layout file available in </a:t>
            </a:r>
            <a:r>
              <a:rPr lang="en-US" sz="1600" i="1" dirty="0"/>
              <a:t>res/layout</a:t>
            </a:r>
            <a:r>
              <a:rPr lang="en-US" sz="1600" dirty="0"/>
              <a:t> directory, that is referenced by your application when building its interface. You will modify this file very frequently to change the layout of your application.</a:t>
            </a:r>
          </a:p>
        </p:txBody>
      </p:sp>
      <p:sp>
        <p:nvSpPr>
          <p:cNvPr id="6" name="Slide Number Placeholder 5"/>
          <p:cNvSpPr>
            <a:spLocks noGrp="1"/>
          </p:cNvSpPr>
          <p:nvPr>
            <p:ph type="sldNum" sz="quarter" idx="12"/>
          </p:nvPr>
        </p:nvSpPr>
        <p:spPr/>
        <p:txBody>
          <a:bodyPr/>
          <a:lstStyle/>
          <a:p>
            <a:fld id="{BB2CE0DE-867F-455F-B20B-96D381B4AB71}" type="slidenum">
              <a:rPr lang="en-US" smtClean="0"/>
              <a:pPr/>
              <a:t>10</a:t>
            </a:fld>
            <a:endParaRPr lang="en-US"/>
          </a:p>
        </p:txBody>
      </p:sp>
      <p:sp>
        <p:nvSpPr>
          <p:cNvPr id="2" name="Title 1"/>
          <p:cNvSpPr>
            <a:spLocks noGrp="1"/>
          </p:cNvSpPr>
          <p:nvPr>
            <p:ph type="title"/>
          </p:nvPr>
        </p:nvSpPr>
        <p:spPr>
          <a:xfrm>
            <a:off x="457200" y="274638"/>
            <a:ext cx="8229600" cy="792162"/>
          </a:xfrm>
        </p:spPr>
        <p:txBody>
          <a:bodyPr>
            <a:noAutofit/>
          </a:bodyPr>
          <a:lstStyle/>
          <a:p>
            <a:pPr algn="ctr"/>
            <a:r>
              <a:rPr lang="en-US" sz="3600" dirty="0">
                <a:effectLst/>
                <a:latin typeface="Times New Roman" panose="02020603050405020304" pitchFamily="18" charset="0"/>
                <a:cs typeface="Times New Roman" panose="02020603050405020304" pitchFamily="18" charset="0"/>
              </a:rPr>
              <a:t>App Fundamentals</a:t>
            </a:r>
          </a:p>
        </p:txBody>
      </p:sp>
      <p:pic>
        <p:nvPicPr>
          <p:cNvPr id="4" name="Picture 3"/>
          <p:cNvPicPr>
            <a:picLocks noChangeAspect="1"/>
          </p:cNvPicPr>
          <p:nvPr/>
        </p:nvPicPr>
        <p:blipFill>
          <a:blip r:embed="rId3" cstate="print"/>
          <a:stretch>
            <a:fillRect/>
          </a:stretch>
        </p:blipFill>
        <p:spPr>
          <a:xfrm>
            <a:off x="685800" y="2209800"/>
            <a:ext cx="8101013" cy="4267200"/>
          </a:xfrm>
          <a:prstGeom prst="rect">
            <a:avLst/>
          </a:prstGeom>
        </p:spPr>
      </p:pic>
      <p:sp>
        <p:nvSpPr>
          <p:cNvPr id="7" name="Footer Placeholder 6"/>
          <p:cNvSpPr>
            <a:spLocks noGrp="1"/>
          </p:cNvSpPr>
          <p:nvPr>
            <p:ph type="ftr" sz="quarter" idx="11"/>
          </p:nvPr>
        </p:nvSpPr>
        <p:spPr/>
        <p:txBody>
          <a:bodyPr/>
          <a:lstStyle/>
          <a:p>
            <a:r>
              <a:rPr lang="en-US">
                <a:solidFill>
                  <a:srgbClr val="000000"/>
                </a:solidFill>
              </a:rPr>
              <a:t>SINDHU K, DEPT. OF ISE, BMSCE</a:t>
            </a:r>
          </a:p>
        </p:txBody>
      </p:sp>
    </p:spTree>
    <p:extLst>
      <p:ext uri="{BB962C8B-B14F-4D97-AF65-F5344CB8AC3E}">
        <p14:creationId xmlns:p14="http://schemas.microsoft.com/office/powerpoint/2010/main" val="185456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940491"/>
          </a:xfrm>
        </p:spPr>
        <p:txBody>
          <a:bodyPr/>
          <a:lstStyle/>
          <a:p>
            <a:pPr algn="just"/>
            <a:r>
              <a:rPr lang="en-US" sz="1800" dirty="0"/>
              <a:t>The main activity code is a Java file </a:t>
            </a:r>
            <a:r>
              <a:rPr lang="en-US" sz="1800" b="1" dirty="0"/>
              <a:t>MainActivity.java</a:t>
            </a:r>
            <a:r>
              <a:rPr lang="en-US" sz="1800" dirty="0"/>
              <a:t>. This is the actual application file which ultimately gets converted to a </a:t>
            </a:r>
            <a:r>
              <a:rPr lang="en-US" sz="1800" dirty="0" err="1"/>
              <a:t>Dalvik</a:t>
            </a:r>
            <a:r>
              <a:rPr lang="en-US" sz="1800" dirty="0"/>
              <a:t> executable and runs your application.</a:t>
            </a:r>
          </a:p>
        </p:txBody>
      </p:sp>
      <p:sp>
        <p:nvSpPr>
          <p:cNvPr id="6" name="Slide Number Placeholder 5"/>
          <p:cNvSpPr>
            <a:spLocks noGrp="1"/>
          </p:cNvSpPr>
          <p:nvPr>
            <p:ph type="sldNum" sz="quarter" idx="12"/>
          </p:nvPr>
        </p:nvSpPr>
        <p:spPr/>
        <p:txBody>
          <a:bodyPr/>
          <a:lstStyle/>
          <a:p>
            <a:fld id="{BB2CE0DE-867F-455F-B20B-96D381B4AB71}" type="slidenum">
              <a:rPr lang="en-US" smtClean="0"/>
              <a:pPr/>
              <a:t>11</a:t>
            </a:fld>
            <a:endParaRPr lang="en-US"/>
          </a:p>
        </p:txBody>
      </p:sp>
      <p:sp>
        <p:nvSpPr>
          <p:cNvPr id="2" name="Title 1"/>
          <p:cNvSpPr>
            <a:spLocks noGrp="1"/>
          </p:cNvSpPr>
          <p:nvPr>
            <p:ph type="title"/>
          </p:nvPr>
        </p:nvSpPr>
        <p:spPr>
          <a:xfrm>
            <a:off x="457200" y="274638"/>
            <a:ext cx="8229600" cy="715962"/>
          </a:xfrm>
        </p:spPr>
        <p:txBody>
          <a:bodyPr>
            <a:noAutofit/>
          </a:bodyPr>
          <a:lstStyle/>
          <a:p>
            <a:pPr algn="ctr"/>
            <a:r>
              <a:rPr lang="en-US" sz="3600" dirty="0">
                <a:effectLst/>
                <a:latin typeface="Times New Roman" panose="02020603050405020304" pitchFamily="18" charset="0"/>
                <a:cs typeface="Times New Roman" panose="02020603050405020304" pitchFamily="18" charset="0"/>
              </a:rPr>
              <a:t>App Fundamentals</a:t>
            </a:r>
          </a:p>
        </p:txBody>
      </p:sp>
      <p:pic>
        <p:nvPicPr>
          <p:cNvPr id="4" name="Picture 3"/>
          <p:cNvPicPr>
            <a:picLocks noChangeAspect="1"/>
          </p:cNvPicPr>
          <p:nvPr/>
        </p:nvPicPr>
        <p:blipFill>
          <a:blip r:embed="rId2" cstate="print"/>
          <a:stretch>
            <a:fillRect/>
          </a:stretch>
        </p:blipFill>
        <p:spPr>
          <a:xfrm>
            <a:off x="914400" y="1981200"/>
            <a:ext cx="7467600" cy="4181475"/>
          </a:xfrm>
          <a:prstGeom prst="rect">
            <a:avLst/>
          </a:prstGeom>
        </p:spPr>
      </p:pic>
      <p:sp>
        <p:nvSpPr>
          <p:cNvPr id="7" name="Footer Placeholder 6"/>
          <p:cNvSpPr>
            <a:spLocks noGrp="1"/>
          </p:cNvSpPr>
          <p:nvPr>
            <p:ph type="ftr" sz="quarter" idx="11"/>
          </p:nvPr>
        </p:nvSpPr>
        <p:spPr/>
        <p:txBody>
          <a:bodyPr/>
          <a:lstStyle/>
          <a:p>
            <a:r>
              <a:rPr lang="en-US">
                <a:solidFill>
                  <a:srgbClr val="000000"/>
                </a:solidFill>
              </a:rPr>
              <a:t>SINDHU K, DEPT. OF ISE, BMSCE</a:t>
            </a:r>
          </a:p>
        </p:txBody>
      </p:sp>
    </p:spTree>
    <p:extLst>
      <p:ext uri="{BB962C8B-B14F-4D97-AF65-F5344CB8AC3E}">
        <p14:creationId xmlns:p14="http://schemas.microsoft.com/office/powerpoint/2010/main" val="79312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The AndroidManifest.xml file contains information of your package, including components of the application such as activities, services, broadcast receivers, content providers etc.</a:t>
            </a:r>
          </a:p>
          <a:p>
            <a:r>
              <a:rPr lang="en-IN" sz="2800" dirty="0">
                <a:latin typeface="Times New Roman" panose="02020603050405020304" pitchFamily="18" charset="0"/>
                <a:cs typeface="Times New Roman" panose="02020603050405020304" pitchFamily="18" charset="0"/>
              </a:rPr>
              <a:t>It is responsible to protect the application to access any protected parts by providing the permissions.</a:t>
            </a:r>
          </a:p>
          <a:p>
            <a:r>
              <a:rPr lang="en-IN" sz="2800" dirty="0">
                <a:latin typeface="Times New Roman" panose="02020603050405020304" pitchFamily="18" charset="0"/>
                <a:cs typeface="Times New Roman" panose="02020603050405020304" pitchFamily="18" charset="0"/>
              </a:rPr>
              <a:t>It also declares the android </a:t>
            </a:r>
            <a:r>
              <a:rPr lang="en-IN" sz="2800" dirty="0" err="1">
                <a:latin typeface="Times New Roman" panose="02020603050405020304" pitchFamily="18" charset="0"/>
                <a:cs typeface="Times New Roman" panose="02020603050405020304" pitchFamily="18" charset="0"/>
              </a:rPr>
              <a:t>api</a:t>
            </a:r>
            <a:r>
              <a:rPr lang="en-IN" sz="2800" dirty="0">
                <a:latin typeface="Times New Roman" panose="02020603050405020304" pitchFamily="18" charset="0"/>
                <a:cs typeface="Times New Roman" panose="02020603050405020304" pitchFamily="18" charset="0"/>
              </a:rPr>
              <a:t> that the application is going to use.</a:t>
            </a:r>
          </a:p>
          <a:p>
            <a:r>
              <a:rPr lang="en-IN" sz="2800" dirty="0">
                <a:latin typeface="Times New Roman" panose="02020603050405020304" pitchFamily="18" charset="0"/>
                <a:cs typeface="Times New Roman" panose="02020603050405020304" pitchFamily="18" charset="0"/>
              </a:rPr>
              <a:t>This is the required xml file for all the android application and located inside the root directory.</a:t>
            </a:r>
          </a:p>
          <a:p>
            <a:pPr lvl="1" eaLnBrk="1" hangingPunct="1">
              <a:lnSpc>
                <a:spcPct val="90000"/>
              </a:lnSpc>
            </a:pPr>
            <a:endParaRPr lang="en-US" altLang="en-US" sz="2600" dirty="0"/>
          </a:p>
        </p:txBody>
      </p:sp>
      <p:sp>
        <p:nvSpPr>
          <p:cNvPr id="18434" name="Title 1"/>
          <p:cNvSpPr>
            <a:spLocks noGrp="1"/>
          </p:cNvSpPr>
          <p:nvPr>
            <p:ph type="title"/>
          </p:nvPr>
        </p:nvSpPr>
        <p:spPr/>
        <p:txBody>
          <a:bodyPr>
            <a:normAutofit/>
          </a:bodyPr>
          <a:lstStyle/>
          <a:p>
            <a:pPr algn="ctr"/>
            <a:r>
              <a:rPr lang="en-US" altLang="en-US" sz="3600" dirty="0">
                <a:effectLst/>
                <a:latin typeface="Times New Roman" panose="02020603050405020304" pitchFamily="18" charset="0"/>
                <a:cs typeface="Times New Roman" panose="02020603050405020304" pitchFamily="18" charset="0"/>
              </a:rPr>
              <a:t>App Manifest</a:t>
            </a:r>
          </a:p>
        </p:txBody>
      </p:sp>
      <p:sp>
        <p:nvSpPr>
          <p:cNvPr id="4" name="Slide Number Placeholder 3"/>
          <p:cNvSpPr>
            <a:spLocks noGrp="1"/>
          </p:cNvSpPr>
          <p:nvPr>
            <p:ph type="sldNum" sz="quarter" idx="12"/>
          </p:nvPr>
        </p:nvSpPr>
        <p:spPr/>
        <p:txBody>
          <a:bodyPr/>
          <a:lstStyle/>
          <a:p>
            <a:fld id="{BB2CE0DE-867F-455F-B20B-96D381B4AB71}" type="slidenum">
              <a:rPr lang="en-US" smtClean="0"/>
              <a:pPr/>
              <a:t>12</a:t>
            </a:fld>
            <a:endParaRPr lang="en-US"/>
          </a:p>
        </p:txBody>
      </p:sp>
      <p:sp>
        <p:nvSpPr>
          <p:cNvPr id="5" name="Footer Placeholder 4"/>
          <p:cNvSpPr>
            <a:spLocks noGrp="1"/>
          </p:cNvSpPr>
          <p:nvPr>
            <p:ph type="ftr" sz="quarter" idx="11"/>
          </p:nvPr>
        </p:nvSpPr>
        <p:spPr/>
        <p:txBody>
          <a:bodyPr/>
          <a:lstStyle/>
          <a:p>
            <a:r>
              <a:rPr lang="en-US">
                <a:solidFill>
                  <a:srgbClr val="000000"/>
                </a:solidFill>
              </a:rPr>
              <a:t>SINDHU K, DEPT. OF ISE, BMSCE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effectLst/>
                <a:latin typeface="Times New Roman" panose="02020603050405020304" pitchFamily="18" charset="0"/>
                <a:cs typeface="Times New Roman" panose="02020603050405020304" pitchFamily="18" charset="0"/>
              </a:rPr>
              <a:t>AndroidManifest.xml</a:t>
            </a:r>
          </a:p>
        </p:txBody>
      </p:sp>
      <p:pic>
        <p:nvPicPr>
          <p:cNvPr id="3" name="Picture 2"/>
          <p:cNvPicPr>
            <a:picLocks noChangeAspect="1"/>
          </p:cNvPicPr>
          <p:nvPr/>
        </p:nvPicPr>
        <p:blipFill>
          <a:blip r:embed="rId2" cstate="print"/>
          <a:stretch>
            <a:fillRect/>
          </a:stretch>
        </p:blipFill>
        <p:spPr>
          <a:xfrm>
            <a:off x="533400" y="1219200"/>
            <a:ext cx="7086600" cy="4962525"/>
          </a:xfrm>
          <a:prstGeom prst="rect">
            <a:avLst/>
          </a:prstGeom>
        </p:spPr>
      </p:pic>
      <p:sp>
        <p:nvSpPr>
          <p:cNvPr id="4" name="Slide Number Placeholder 3"/>
          <p:cNvSpPr>
            <a:spLocks noGrp="1"/>
          </p:cNvSpPr>
          <p:nvPr>
            <p:ph type="sldNum" sz="quarter" idx="12"/>
          </p:nvPr>
        </p:nvSpPr>
        <p:spPr/>
        <p:txBody>
          <a:bodyPr/>
          <a:lstStyle/>
          <a:p>
            <a:fld id="{BB2CE0DE-867F-455F-B20B-96D381B4AB71}" type="slidenum">
              <a:rPr lang="en-US" smtClean="0"/>
              <a:pPr/>
              <a:t>13</a:t>
            </a:fld>
            <a:endParaRPr lang="en-US"/>
          </a:p>
        </p:txBody>
      </p:sp>
      <p:sp>
        <p:nvSpPr>
          <p:cNvPr id="5" name="Footer Placeholder 4"/>
          <p:cNvSpPr>
            <a:spLocks noGrp="1"/>
          </p:cNvSpPr>
          <p:nvPr>
            <p:ph type="ftr" sz="quarter" idx="11"/>
          </p:nvPr>
        </p:nvSpPr>
        <p:spPr/>
        <p:txBody>
          <a:bodyPr/>
          <a:lstStyle/>
          <a:p>
            <a:r>
              <a:rPr lang="en-US">
                <a:solidFill>
                  <a:srgbClr val="000000"/>
                </a:solidFill>
              </a:rPr>
              <a:t>SINDHU K, DEPT. OF ISE, BMSCE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effectLst/>
                <a:latin typeface="Times New Roman" panose="02020603050405020304" pitchFamily="18" charset="0"/>
                <a:cs typeface="Times New Roman" panose="02020603050405020304" pitchFamily="18" charset="0"/>
              </a:rPr>
              <a:t>Structure of Android Application</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4487" y="1163139"/>
            <a:ext cx="418516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14282" y="1104861"/>
            <a:ext cx="4027064" cy="5324535"/>
          </a:xfrm>
          <a:prstGeom prst="rect">
            <a:avLst/>
          </a:prstGeom>
          <a:noFill/>
        </p:spPr>
        <p:txBody>
          <a:bodyPr wrap="none" rtlCol="0">
            <a:spAutoFit/>
          </a:bodyPr>
          <a:lstStyle/>
          <a:p>
            <a:r>
              <a:rPr lang="en-US" sz="2000" dirty="0"/>
              <a:t>Before we run our app,</a:t>
            </a:r>
          </a:p>
          <a:p>
            <a:r>
              <a:rPr lang="en-US" sz="2000" dirty="0"/>
              <a:t>we should be aware of a </a:t>
            </a:r>
          </a:p>
          <a:p>
            <a:r>
              <a:rPr lang="en-US" sz="2000" dirty="0"/>
              <a:t>few directories and files </a:t>
            </a:r>
          </a:p>
          <a:p>
            <a:r>
              <a:rPr lang="en-US" sz="2000" dirty="0"/>
              <a:t>in the Android project.</a:t>
            </a:r>
          </a:p>
          <a:p>
            <a:endParaRPr lang="en-US" sz="2000" dirty="0"/>
          </a:p>
          <a:p>
            <a:r>
              <a:rPr lang="en-IN" sz="2000" dirty="0"/>
              <a:t>Each project module appears </a:t>
            </a:r>
          </a:p>
          <a:p>
            <a:r>
              <a:rPr lang="en-IN" sz="2000" dirty="0"/>
              <a:t>as a folder at the top level </a:t>
            </a:r>
          </a:p>
          <a:p>
            <a:r>
              <a:rPr lang="en-IN" sz="2000" dirty="0"/>
              <a:t>of the project hierarchy </a:t>
            </a:r>
          </a:p>
          <a:p>
            <a:r>
              <a:rPr lang="en-IN" sz="2000" dirty="0"/>
              <a:t>and contains these three </a:t>
            </a:r>
          </a:p>
          <a:p>
            <a:r>
              <a:rPr lang="en-IN" sz="2000" dirty="0"/>
              <a:t>elements at the top level:</a:t>
            </a:r>
          </a:p>
          <a:p>
            <a:r>
              <a:rPr lang="en-IN" sz="2000" b="1" dirty="0"/>
              <a:t>java/</a:t>
            </a:r>
            <a:r>
              <a:rPr lang="en-IN" sz="2000" dirty="0"/>
              <a:t> : </a:t>
            </a:r>
          </a:p>
          <a:p>
            <a:r>
              <a:rPr lang="en-IN" sz="2000" dirty="0"/>
              <a:t>Source files for the module.</a:t>
            </a:r>
          </a:p>
          <a:p>
            <a:r>
              <a:rPr lang="en-IN" sz="2000" b="1" dirty="0"/>
              <a:t>manifests/</a:t>
            </a:r>
            <a:r>
              <a:rPr lang="en-IN" sz="2000" dirty="0"/>
              <a:t> : </a:t>
            </a:r>
          </a:p>
          <a:p>
            <a:r>
              <a:rPr lang="en-IN" sz="2000" dirty="0"/>
              <a:t>Manifest files for the module</a:t>
            </a:r>
          </a:p>
          <a:p>
            <a:r>
              <a:rPr lang="en-IN" sz="2000" b="1" dirty="0"/>
              <a:t>res/</a:t>
            </a:r>
            <a:r>
              <a:rPr lang="en-IN" sz="2000" dirty="0"/>
              <a:t> : </a:t>
            </a:r>
          </a:p>
          <a:p>
            <a:r>
              <a:rPr lang="en-IN" sz="2000" dirty="0"/>
              <a:t>Resource files for the module</a:t>
            </a:r>
          </a:p>
          <a:p>
            <a:endParaRPr lang="en-US" sz="2000" dirty="0"/>
          </a:p>
        </p:txBody>
      </p:sp>
      <p:sp>
        <p:nvSpPr>
          <p:cNvPr id="5" name="Slide Number Placeholder 4"/>
          <p:cNvSpPr>
            <a:spLocks noGrp="1"/>
          </p:cNvSpPr>
          <p:nvPr>
            <p:ph type="sldNum" sz="quarter" idx="12"/>
          </p:nvPr>
        </p:nvSpPr>
        <p:spPr/>
        <p:txBody>
          <a:bodyPr/>
          <a:lstStyle/>
          <a:p>
            <a:fld id="{BB2CE0DE-867F-455F-B20B-96D381B4AB71}" type="slidenum">
              <a:rPr lang="en-US" smtClean="0"/>
              <a:pPr/>
              <a:t>14</a:t>
            </a:fld>
            <a:endParaRPr lang="en-US"/>
          </a:p>
        </p:txBody>
      </p:sp>
      <p:sp>
        <p:nvSpPr>
          <p:cNvPr id="6" name="Footer Placeholder 5"/>
          <p:cNvSpPr>
            <a:spLocks noGrp="1"/>
          </p:cNvSpPr>
          <p:nvPr>
            <p:ph type="ftr" sz="quarter" idx="11"/>
          </p:nvPr>
        </p:nvSpPr>
        <p:spPr/>
        <p:txBody>
          <a:bodyPr/>
          <a:lstStyle/>
          <a:p>
            <a:r>
              <a:rPr lang="en-US">
                <a:solidFill>
                  <a:srgbClr val="000000"/>
                </a:solidFill>
              </a:rPr>
              <a:t>SINDHU K, DEPT. OF ISE, BMSCE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990600"/>
          <a:ext cx="8610600" cy="4702674"/>
        </p:xfrm>
        <a:graphic>
          <a:graphicData uri="http://schemas.openxmlformats.org/drawingml/2006/table">
            <a:tbl>
              <a:tblPr/>
              <a:tblGrid>
                <a:gridCol w="685800">
                  <a:extLst>
                    <a:ext uri="{9D8B030D-6E8A-4147-A177-3AD203B41FA5}">
                      <a16:colId xmlns:a16="http://schemas.microsoft.com/office/drawing/2014/main" val="20000"/>
                    </a:ext>
                  </a:extLst>
                </a:gridCol>
                <a:gridCol w="7924800">
                  <a:extLst>
                    <a:ext uri="{9D8B030D-6E8A-4147-A177-3AD203B41FA5}">
                      <a16:colId xmlns:a16="http://schemas.microsoft.com/office/drawing/2014/main" val="20001"/>
                    </a:ext>
                  </a:extLst>
                </a:gridCol>
              </a:tblGrid>
              <a:tr h="246110">
                <a:tc>
                  <a:txBody>
                    <a:bodyPr/>
                    <a:lstStyle/>
                    <a:p>
                      <a:pPr algn="ctr" fontAlgn="t"/>
                      <a:r>
                        <a:rPr lang="en-US" sz="1400" dirty="0" err="1">
                          <a:effectLst/>
                        </a:rPr>
                        <a:t>Sl.No</a:t>
                      </a:r>
                      <a:r>
                        <a:rPr lang="en-US" sz="1400" dirty="0">
                          <a:effectLst/>
                        </a:rPr>
                        <a:t>.</a:t>
                      </a: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sz="1400" dirty="0">
                          <a:effectLst/>
                        </a:rPr>
                        <a:t>Folder, File &amp; Description</a:t>
                      </a: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69262">
                <a:tc>
                  <a:txBody>
                    <a:bodyPr/>
                    <a:lstStyle/>
                    <a:p>
                      <a:pPr algn="ctr" fontAlgn="ctr"/>
                      <a:r>
                        <a:rPr lang="en-US" sz="1800" dirty="0">
                          <a:effectLst/>
                        </a:rPr>
                        <a:t>1</a:t>
                      </a:r>
                    </a:p>
                  </a:txBody>
                  <a:tcPr marL="26751" marR="26751" marT="26751" marB="26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dirty="0">
                          <a:solidFill>
                            <a:srgbClr val="000000"/>
                          </a:solidFill>
                          <a:effectLst/>
                        </a:rPr>
                        <a:t>Java: </a:t>
                      </a:r>
                      <a:r>
                        <a:rPr lang="en-US" sz="1800" dirty="0">
                          <a:solidFill>
                            <a:srgbClr val="000000"/>
                          </a:solidFill>
                          <a:effectLst/>
                        </a:rPr>
                        <a:t>This contains the </a:t>
                      </a:r>
                      <a:r>
                        <a:rPr lang="en-US" sz="1800" b="1" dirty="0">
                          <a:solidFill>
                            <a:srgbClr val="000000"/>
                          </a:solidFill>
                          <a:effectLst/>
                        </a:rPr>
                        <a:t>.java</a:t>
                      </a:r>
                      <a:r>
                        <a:rPr lang="en-US" sz="1800" dirty="0">
                          <a:solidFill>
                            <a:srgbClr val="000000"/>
                          </a:solidFill>
                          <a:effectLst/>
                        </a:rPr>
                        <a:t> source files for your project. By default, it includes an </a:t>
                      </a:r>
                      <a:r>
                        <a:rPr lang="en-US" sz="1800" i="1" dirty="0">
                          <a:solidFill>
                            <a:srgbClr val="000000"/>
                          </a:solidFill>
                          <a:effectLst/>
                        </a:rPr>
                        <a:t>MainActivity.java</a:t>
                      </a:r>
                      <a:r>
                        <a:rPr lang="en-US" sz="1800" dirty="0">
                          <a:solidFill>
                            <a:srgbClr val="000000"/>
                          </a:solidFill>
                          <a:effectLst/>
                        </a:rPr>
                        <a:t> source file having an activity class that runs when your app is launched using the app icon.</a:t>
                      </a: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5021">
                <a:tc>
                  <a:txBody>
                    <a:bodyPr/>
                    <a:lstStyle/>
                    <a:p>
                      <a:pPr algn="ctr" fontAlgn="ctr"/>
                      <a:r>
                        <a:rPr lang="en-US" sz="1800" dirty="0">
                          <a:effectLst/>
                        </a:rPr>
                        <a:t>2</a:t>
                      </a:r>
                    </a:p>
                  </a:txBody>
                  <a:tcPr marL="26751" marR="26751" marT="26751" marB="26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dirty="0">
                          <a:solidFill>
                            <a:srgbClr val="000000"/>
                          </a:solidFill>
                          <a:effectLst/>
                        </a:rPr>
                        <a:t>res/</a:t>
                      </a:r>
                      <a:r>
                        <a:rPr lang="en-US" sz="1800" b="1" dirty="0" err="1">
                          <a:solidFill>
                            <a:srgbClr val="000000"/>
                          </a:solidFill>
                          <a:effectLst/>
                        </a:rPr>
                        <a:t>drawable-hdpi</a:t>
                      </a:r>
                      <a:r>
                        <a:rPr lang="en-US" sz="1800" b="1" dirty="0">
                          <a:solidFill>
                            <a:srgbClr val="000000"/>
                          </a:solidFill>
                          <a:effectLst/>
                        </a:rPr>
                        <a:t>: </a:t>
                      </a:r>
                      <a:r>
                        <a:rPr lang="en-US" sz="1800" dirty="0">
                          <a:solidFill>
                            <a:srgbClr val="000000"/>
                          </a:solidFill>
                          <a:effectLst/>
                        </a:rPr>
                        <a:t>This is a directory for </a:t>
                      </a:r>
                      <a:r>
                        <a:rPr lang="en-US" sz="1800" dirty="0" err="1">
                          <a:solidFill>
                            <a:srgbClr val="000000"/>
                          </a:solidFill>
                          <a:effectLst/>
                        </a:rPr>
                        <a:t>drawable</a:t>
                      </a:r>
                      <a:r>
                        <a:rPr lang="en-US" sz="1800" dirty="0">
                          <a:solidFill>
                            <a:srgbClr val="000000"/>
                          </a:solidFill>
                          <a:effectLst/>
                        </a:rPr>
                        <a:t> objects that are designed for high-density screens.</a:t>
                      </a: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8717">
                <a:tc>
                  <a:txBody>
                    <a:bodyPr/>
                    <a:lstStyle/>
                    <a:p>
                      <a:pPr algn="ctr" fontAlgn="ctr"/>
                      <a:r>
                        <a:rPr lang="en-US" sz="1800" dirty="0">
                          <a:effectLst/>
                        </a:rPr>
                        <a:t>3</a:t>
                      </a:r>
                    </a:p>
                  </a:txBody>
                  <a:tcPr marL="26751" marR="26751" marT="26751" marB="26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dirty="0">
                          <a:solidFill>
                            <a:srgbClr val="000000"/>
                          </a:solidFill>
                          <a:effectLst/>
                        </a:rPr>
                        <a:t>res/layout: </a:t>
                      </a:r>
                      <a:r>
                        <a:rPr lang="en-US" sz="1800" dirty="0">
                          <a:solidFill>
                            <a:srgbClr val="000000"/>
                          </a:solidFill>
                          <a:effectLst/>
                        </a:rPr>
                        <a:t>This is a directory for files that define your app's user interface.</a:t>
                      </a: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7524">
                <a:tc>
                  <a:txBody>
                    <a:bodyPr/>
                    <a:lstStyle/>
                    <a:p>
                      <a:pPr algn="ctr" fontAlgn="ctr"/>
                      <a:r>
                        <a:rPr lang="en-US" sz="1800">
                          <a:effectLst/>
                        </a:rPr>
                        <a:t>4</a:t>
                      </a:r>
                    </a:p>
                  </a:txBody>
                  <a:tcPr marL="26751" marR="26751" marT="26751" marB="26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dirty="0">
                          <a:solidFill>
                            <a:srgbClr val="000000"/>
                          </a:solidFill>
                          <a:effectLst/>
                        </a:rPr>
                        <a:t>res/values: </a:t>
                      </a:r>
                      <a:r>
                        <a:rPr lang="en-US" sz="1800" dirty="0">
                          <a:solidFill>
                            <a:srgbClr val="000000"/>
                          </a:solidFill>
                          <a:effectLst/>
                        </a:rPr>
                        <a:t>This is a directory for other various XML files that contain a collection of resources, such as strings and </a:t>
                      </a:r>
                      <a:r>
                        <a:rPr lang="en-US" sz="1800" dirty="0" err="1">
                          <a:solidFill>
                            <a:srgbClr val="000000"/>
                          </a:solidFill>
                          <a:effectLst/>
                        </a:rPr>
                        <a:t>colours</a:t>
                      </a:r>
                      <a:r>
                        <a:rPr lang="en-US" sz="1800" dirty="0">
                          <a:solidFill>
                            <a:srgbClr val="000000"/>
                          </a:solidFill>
                          <a:effectLst/>
                        </a:rPr>
                        <a:t> definitions.</a:t>
                      </a: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02142">
                <a:tc>
                  <a:txBody>
                    <a:bodyPr/>
                    <a:lstStyle/>
                    <a:p>
                      <a:pPr algn="ctr" fontAlgn="ctr"/>
                      <a:r>
                        <a:rPr lang="en-US" sz="1800">
                          <a:effectLst/>
                        </a:rPr>
                        <a:t>5</a:t>
                      </a:r>
                    </a:p>
                  </a:txBody>
                  <a:tcPr marL="26751" marR="26751" marT="26751" marB="26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dirty="0">
                          <a:solidFill>
                            <a:srgbClr val="000000"/>
                          </a:solidFill>
                          <a:effectLst/>
                        </a:rPr>
                        <a:t>AndroidManifest.xml: </a:t>
                      </a:r>
                      <a:r>
                        <a:rPr lang="en-US" sz="1800" dirty="0">
                          <a:solidFill>
                            <a:srgbClr val="000000"/>
                          </a:solidFill>
                          <a:effectLst/>
                        </a:rPr>
                        <a:t>This is the manifest file which describes the fundamental characteristics of the app and defines each of its components.</a:t>
                      </a: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79250">
                <a:tc>
                  <a:txBody>
                    <a:bodyPr/>
                    <a:lstStyle/>
                    <a:p>
                      <a:pPr algn="ctr" fontAlgn="ctr"/>
                      <a:r>
                        <a:rPr lang="en-US" sz="1800" dirty="0">
                          <a:effectLst/>
                        </a:rPr>
                        <a:t>6</a:t>
                      </a:r>
                    </a:p>
                  </a:txBody>
                  <a:tcPr marL="26751" marR="26751" marT="26751" marB="26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dirty="0" err="1">
                          <a:solidFill>
                            <a:srgbClr val="000000"/>
                          </a:solidFill>
                          <a:effectLst/>
                        </a:rPr>
                        <a:t>Build.gradle</a:t>
                      </a:r>
                      <a:r>
                        <a:rPr lang="en-US" sz="1800" b="1" dirty="0">
                          <a:solidFill>
                            <a:srgbClr val="000000"/>
                          </a:solidFill>
                          <a:effectLst/>
                        </a:rPr>
                        <a:t>: </a:t>
                      </a:r>
                      <a:r>
                        <a:rPr lang="en-US" sz="1800" dirty="0">
                          <a:solidFill>
                            <a:srgbClr val="000000"/>
                          </a:solidFill>
                          <a:effectLst/>
                        </a:rPr>
                        <a:t>This is an auto generated file which contains </a:t>
                      </a:r>
                      <a:r>
                        <a:rPr lang="en-US" sz="1800" dirty="0" err="1">
                          <a:solidFill>
                            <a:srgbClr val="000000"/>
                          </a:solidFill>
                          <a:effectLst/>
                        </a:rPr>
                        <a:t>compileSdkVersion</a:t>
                      </a:r>
                      <a:r>
                        <a:rPr lang="en-US" sz="1800" dirty="0">
                          <a:solidFill>
                            <a:srgbClr val="000000"/>
                          </a:solidFill>
                          <a:effectLst/>
                        </a:rPr>
                        <a:t>, </a:t>
                      </a:r>
                      <a:r>
                        <a:rPr lang="en-US" sz="1800" dirty="0" err="1">
                          <a:solidFill>
                            <a:srgbClr val="000000"/>
                          </a:solidFill>
                          <a:effectLst/>
                        </a:rPr>
                        <a:t>buildToolsVersion</a:t>
                      </a:r>
                      <a:r>
                        <a:rPr lang="en-US" sz="1800" dirty="0">
                          <a:solidFill>
                            <a:srgbClr val="000000"/>
                          </a:solidFill>
                          <a:effectLst/>
                        </a:rPr>
                        <a:t>, </a:t>
                      </a:r>
                      <a:r>
                        <a:rPr lang="en-US" sz="1800" dirty="0" err="1">
                          <a:solidFill>
                            <a:srgbClr val="000000"/>
                          </a:solidFill>
                          <a:effectLst/>
                        </a:rPr>
                        <a:t>applicationId</a:t>
                      </a:r>
                      <a:r>
                        <a:rPr lang="en-US" sz="1800" dirty="0">
                          <a:solidFill>
                            <a:srgbClr val="000000"/>
                          </a:solidFill>
                          <a:effectLst/>
                        </a:rPr>
                        <a:t>, </a:t>
                      </a:r>
                      <a:r>
                        <a:rPr lang="en-US" sz="1800" dirty="0" err="1">
                          <a:solidFill>
                            <a:srgbClr val="000000"/>
                          </a:solidFill>
                          <a:effectLst/>
                        </a:rPr>
                        <a:t>minSdkVersion</a:t>
                      </a:r>
                      <a:r>
                        <a:rPr lang="en-US" sz="1800" dirty="0">
                          <a:solidFill>
                            <a:srgbClr val="000000"/>
                          </a:solidFill>
                          <a:effectLst/>
                        </a:rPr>
                        <a:t>, </a:t>
                      </a:r>
                      <a:r>
                        <a:rPr lang="en-US" sz="1800" dirty="0" err="1">
                          <a:solidFill>
                            <a:srgbClr val="000000"/>
                          </a:solidFill>
                          <a:effectLst/>
                        </a:rPr>
                        <a:t>targetSdkVersion</a:t>
                      </a:r>
                      <a:r>
                        <a:rPr lang="en-US" sz="1800" dirty="0">
                          <a:solidFill>
                            <a:srgbClr val="000000"/>
                          </a:solidFill>
                          <a:effectLst/>
                        </a:rPr>
                        <a:t>, </a:t>
                      </a:r>
                      <a:r>
                        <a:rPr lang="en-US" sz="1800" dirty="0" err="1">
                          <a:solidFill>
                            <a:srgbClr val="000000"/>
                          </a:solidFill>
                          <a:effectLst/>
                        </a:rPr>
                        <a:t>versionCode</a:t>
                      </a:r>
                      <a:r>
                        <a:rPr lang="en-US" sz="1800" dirty="0">
                          <a:solidFill>
                            <a:srgbClr val="000000"/>
                          </a:solidFill>
                          <a:effectLst/>
                        </a:rPr>
                        <a:t> and </a:t>
                      </a:r>
                      <a:r>
                        <a:rPr lang="en-US" sz="1800" dirty="0" err="1">
                          <a:solidFill>
                            <a:srgbClr val="000000"/>
                          </a:solidFill>
                          <a:effectLst/>
                        </a:rPr>
                        <a:t>versionName</a:t>
                      </a:r>
                      <a:endParaRPr lang="en-US" sz="1800" dirty="0">
                        <a:solidFill>
                          <a:srgbClr val="000000"/>
                        </a:solidFill>
                        <a:effectLst/>
                      </a:endParaRP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a:xfrm>
            <a:off x="457200" y="274638"/>
            <a:ext cx="8229600" cy="563562"/>
          </a:xfrm>
        </p:spPr>
        <p:txBody>
          <a:bodyPr/>
          <a:lstStyle/>
          <a:p>
            <a:pPr algn="ctr"/>
            <a:r>
              <a:rPr lang="en-US" sz="2800" dirty="0">
                <a:effectLst/>
                <a:latin typeface="Times New Roman" panose="02020603050405020304" pitchFamily="18" charset="0"/>
                <a:cs typeface="Times New Roman" panose="02020603050405020304" pitchFamily="18" charset="0"/>
              </a:rPr>
              <a:t>Structure of Android Application</a:t>
            </a:r>
            <a:endParaRPr lang="en-US" sz="2800" dirty="0"/>
          </a:p>
        </p:txBody>
      </p:sp>
      <p:sp>
        <p:nvSpPr>
          <p:cNvPr id="4" name="Slide Number Placeholder 3"/>
          <p:cNvSpPr>
            <a:spLocks noGrp="1"/>
          </p:cNvSpPr>
          <p:nvPr>
            <p:ph type="sldNum" sz="quarter" idx="12"/>
          </p:nvPr>
        </p:nvSpPr>
        <p:spPr/>
        <p:txBody>
          <a:bodyPr/>
          <a:lstStyle/>
          <a:p>
            <a:fld id="{BB2CE0DE-867F-455F-B20B-96D381B4AB71}" type="slidenum">
              <a:rPr lang="en-US" smtClean="0"/>
              <a:pPr/>
              <a:t>15</a:t>
            </a:fld>
            <a:endParaRPr lang="en-US"/>
          </a:p>
        </p:txBody>
      </p:sp>
      <p:sp>
        <p:nvSpPr>
          <p:cNvPr id="5" name="Footer Placeholder 4"/>
          <p:cNvSpPr>
            <a:spLocks noGrp="1"/>
          </p:cNvSpPr>
          <p:nvPr>
            <p:ph type="ftr" sz="quarter" idx="11"/>
          </p:nvPr>
        </p:nvSpPr>
        <p:spPr/>
        <p:txBody>
          <a:bodyPr/>
          <a:lstStyle/>
          <a:p>
            <a:r>
              <a:rPr lang="en-US">
                <a:solidFill>
                  <a:srgbClr val="000000"/>
                </a:solidFill>
              </a:rPr>
              <a:t>SINDHU K, DEPT. OF ISE, BMSCE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1"/>
            <a:ext cx="8229600" cy="3581400"/>
          </a:xfrm>
        </p:spPr>
        <p:txBody>
          <a:bodyPr/>
          <a:lstStyle/>
          <a:p>
            <a:pPr marL="0" indent="0">
              <a:buNone/>
            </a:pPr>
            <a:r>
              <a:rPr lang="en-US" sz="2800" b="1" dirty="0"/>
              <a:t>What is </a:t>
            </a:r>
            <a:r>
              <a:rPr lang="en-US" sz="2800" b="1" dirty="0">
                <a:solidFill>
                  <a:srgbClr val="C00000"/>
                </a:solidFill>
              </a:rPr>
              <a:t>activity_main.xml</a:t>
            </a:r>
            <a:r>
              <a:rPr lang="en-US" sz="2800" b="1" dirty="0"/>
              <a:t> in android?</a:t>
            </a:r>
          </a:p>
          <a:p>
            <a:r>
              <a:rPr lang="en-US" sz="2800" b="1" dirty="0"/>
              <a:t>It has information about </a:t>
            </a:r>
            <a:r>
              <a:rPr lang="en-US" sz="2800" b="1" dirty="0">
                <a:solidFill>
                  <a:srgbClr val="C00000"/>
                </a:solidFill>
              </a:rPr>
              <a:t>layout </a:t>
            </a:r>
            <a:r>
              <a:rPr lang="en-US" sz="2800" b="1" dirty="0"/>
              <a:t>in an application</a:t>
            </a:r>
          </a:p>
          <a:p>
            <a:pPr marL="0" indent="0">
              <a:buNone/>
            </a:pPr>
            <a:r>
              <a:rPr lang="en-US" sz="2800" b="1" dirty="0"/>
              <a:t>What is </a:t>
            </a:r>
            <a:r>
              <a:rPr lang="en-US" sz="2800" b="1" dirty="0">
                <a:solidFill>
                  <a:srgbClr val="C00000"/>
                </a:solidFill>
              </a:rPr>
              <a:t>MainActivity.java</a:t>
            </a:r>
            <a:r>
              <a:rPr lang="en-US" sz="2800" b="1" dirty="0"/>
              <a:t> in android?</a:t>
            </a:r>
          </a:p>
          <a:p>
            <a:r>
              <a:rPr lang="en-US" sz="2800" b="1" dirty="0"/>
              <a:t>It has the information about </a:t>
            </a:r>
            <a:r>
              <a:rPr lang="en-US" sz="2800" b="1" dirty="0">
                <a:solidFill>
                  <a:srgbClr val="C00000"/>
                </a:solidFill>
              </a:rPr>
              <a:t>activities</a:t>
            </a:r>
            <a:r>
              <a:rPr lang="en-US" sz="2800" b="1" dirty="0"/>
              <a:t> in an application</a:t>
            </a:r>
          </a:p>
          <a:p>
            <a:endParaRPr lang="en-US" dirty="0"/>
          </a:p>
        </p:txBody>
      </p:sp>
      <p:sp>
        <p:nvSpPr>
          <p:cNvPr id="4" name="Slide Number Placeholder 3"/>
          <p:cNvSpPr>
            <a:spLocks noGrp="1"/>
          </p:cNvSpPr>
          <p:nvPr>
            <p:ph type="sldNum" sz="quarter" idx="12"/>
          </p:nvPr>
        </p:nvSpPr>
        <p:spPr/>
        <p:txBody>
          <a:bodyPr/>
          <a:lstStyle/>
          <a:p>
            <a:fld id="{BB2CE0DE-867F-455F-B20B-96D381B4AB71}" type="slidenum">
              <a:rPr lang="en-US" smtClean="0"/>
              <a:pPr/>
              <a:t>16</a:t>
            </a:fld>
            <a:endParaRPr lang="en-US"/>
          </a:p>
        </p:txBody>
      </p:sp>
      <p:sp>
        <p:nvSpPr>
          <p:cNvPr id="5" name="Footer Placeholder 4"/>
          <p:cNvSpPr>
            <a:spLocks noGrp="1"/>
          </p:cNvSpPr>
          <p:nvPr>
            <p:ph type="ftr" sz="quarter" idx="11"/>
          </p:nvPr>
        </p:nvSpPr>
        <p:spPr/>
        <p:txBody>
          <a:bodyPr/>
          <a:lstStyle/>
          <a:p>
            <a:r>
              <a:rPr lang="en-US">
                <a:solidFill>
                  <a:srgbClr val="000000"/>
                </a:solidFill>
              </a:rPr>
              <a:t>SINDHU K, DEPT. OF ISE, BMSCE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sz="2000" dirty="0"/>
              <a:t>An activity represents a single screen with a user interface. For example, an email application might have one activity that shows a list of new emails, another activity to compose an email, and one for reading emails. If an application has more than one activity, then one of them should be marked as the activity that is presented when the application is launched.</a:t>
            </a:r>
            <a:r>
              <a:rPr lang="en-US" sz="2000" dirty="0"/>
              <a:t>For example, </a:t>
            </a:r>
            <a:r>
              <a:rPr lang="en-US" sz="2000" b="1" dirty="0" err="1"/>
              <a:t>MainActivity</a:t>
            </a:r>
            <a:r>
              <a:rPr lang="en-US" sz="2000" b="1" dirty="0"/>
              <a:t> </a:t>
            </a:r>
            <a:r>
              <a:rPr lang="en-US" sz="2000" dirty="0"/>
              <a:t>class is </a:t>
            </a:r>
            <a:r>
              <a:rPr lang="en-US" sz="2000" dirty="0" err="1"/>
              <a:t>subclassing</a:t>
            </a:r>
            <a:r>
              <a:rPr lang="en-US" sz="2000" dirty="0"/>
              <a:t> a super class called as a </a:t>
            </a:r>
            <a:r>
              <a:rPr lang="en-US" sz="2000" dirty="0" err="1"/>
              <a:t>AppCompatActivity</a:t>
            </a:r>
            <a:endParaRPr lang="en-US" sz="2000" dirty="0"/>
          </a:p>
          <a:p>
            <a:pPr algn="just"/>
            <a:endParaRPr lang="en-US" sz="2000" dirty="0"/>
          </a:p>
          <a:p>
            <a:pPr algn="just"/>
            <a:endParaRPr lang="en-US" sz="2000" dirty="0"/>
          </a:p>
        </p:txBody>
      </p:sp>
      <p:sp>
        <p:nvSpPr>
          <p:cNvPr id="2" name="Title 1"/>
          <p:cNvSpPr>
            <a:spLocks noGrp="1"/>
          </p:cNvSpPr>
          <p:nvPr>
            <p:ph type="title"/>
          </p:nvPr>
        </p:nvSpPr>
        <p:spPr/>
        <p:txBody>
          <a:bodyPr/>
          <a:lstStyle/>
          <a:p>
            <a:pPr algn="ctr"/>
            <a:r>
              <a:rPr lang="en-US" sz="3600" dirty="0">
                <a:effectLst/>
                <a:latin typeface="Times New Roman" panose="02020603050405020304" pitchFamily="18" charset="0"/>
                <a:cs typeface="Times New Roman" panose="02020603050405020304" pitchFamily="18" charset="0"/>
              </a:rPr>
              <a:t>What is Activity?</a:t>
            </a:r>
          </a:p>
        </p:txBody>
      </p:sp>
      <p:pic>
        <p:nvPicPr>
          <p:cNvPr id="9" name="Picture 8"/>
          <p:cNvPicPr>
            <a:picLocks noChangeAspect="1"/>
          </p:cNvPicPr>
          <p:nvPr/>
        </p:nvPicPr>
        <p:blipFill>
          <a:blip r:embed="rId2" cstate="print"/>
          <a:stretch>
            <a:fillRect/>
          </a:stretch>
        </p:blipFill>
        <p:spPr>
          <a:xfrm>
            <a:off x="4191000" y="3744309"/>
            <a:ext cx="4000500" cy="2771775"/>
          </a:xfrm>
          <a:prstGeom prst="rect">
            <a:avLst/>
          </a:prstGeom>
        </p:spPr>
      </p:pic>
      <p:sp>
        <p:nvSpPr>
          <p:cNvPr id="5" name="Slide Number Placeholder 4"/>
          <p:cNvSpPr>
            <a:spLocks noGrp="1"/>
          </p:cNvSpPr>
          <p:nvPr>
            <p:ph type="sldNum" sz="quarter" idx="12"/>
          </p:nvPr>
        </p:nvSpPr>
        <p:spPr/>
        <p:txBody>
          <a:bodyPr/>
          <a:lstStyle/>
          <a:p>
            <a:fld id="{BB2CE0DE-867F-455F-B20B-96D381B4AB71}" type="slidenum">
              <a:rPr lang="en-US" smtClean="0"/>
              <a:pPr/>
              <a:t>17</a:t>
            </a:fld>
            <a:endParaRPr lang="en-US"/>
          </a:p>
        </p:txBody>
      </p:sp>
      <p:sp>
        <p:nvSpPr>
          <p:cNvPr id="6" name="Footer Placeholder 5"/>
          <p:cNvSpPr>
            <a:spLocks noGrp="1"/>
          </p:cNvSpPr>
          <p:nvPr>
            <p:ph type="ftr" sz="quarter" idx="11"/>
          </p:nvPr>
        </p:nvSpPr>
        <p:spPr/>
        <p:txBody>
          <a:bodyPr/>
          <a:lstStyle/>
          <a:p>
            <a:r>
              <a:rPr lang="en-US">
                <a:solidFill>
                  <a:srgbClr val="000000"/>
                </a:solidFill>
              </a:rPr>
              <a:t>SINDHU K, DEPT. OF ISE, BMSCE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effectLst/>
                <a:latin typeface="Times New Roman" panose="02020603050405020304" pitchFamily="18" charset="0"/>
                <a:cs typeface="Times New Roman" panose="02020603050405020304" pitchFamily="18" charset="0"/>
              </a:rPr>
              <a:t>R.java</a:t>
            </a:r>
          </a:p>
        </p:txBody>
      </p:sp>
      <p:sp>
        <p:nvSpPr>
          <p:cNvPr id="5" name="Rectangle 4"/>
          <p:cNvSpPr/>
          <p:nvPr/>
        </p:nvSpPr>
        <p:spPr>
          <a:xfrm>
            <a:off x="685800" y="1720840"/>
            <a:ext cx="7772400" cy="2862322"/>
          </a:xfrm>
          <a:prstGeom prst="rect">
            <a:avLst/>
          </a:prstGeom>
        </p:spPr>
        <p:txBody>
          <a:bodyPr wrap="square">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Android R.java is an auto-generated file by </a:t>
            </a:r>
            <a:r>
              <a:rPr lang="en-IN" sz="2000" dirty="0" err="1">
                <a:latin typeface="Times New Roman" panose="02020603050405020304" pitchFamily="18" charset="0"/>
                <a:cs typeface="Times New Roman" panose="02020603050405020304" pitchFamily="18" charset="0"/>
              </a:rPr>
              <a:t>aapt</a:t>
            </a:r>
            <a:r>
              <a:rPr lang="en-IN" sz="2000" dirty="0">
                <a:latin typeface="Times New Roman" panose="02020603050405020304" pitchFamily="18" charset="0"/>
                <a:cs typeface="Times New Roman" panose="02020603050405020304" pitchFamily="18" charset="0"/>
              </a:rPr>
              <a:t> (Android Asset Packaging Tool) that contains resource IDs for all the resources of res/ directory.</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you create any component in the activity_main.xml file, id for the corresponding component is automatically created in this file. </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id can be used in the activity source file to perform any action on the component.</a:t>
            </a:r>
          </a:p>
        </p:txBody>
      </p:sp>
      <p:sp>
        <p:nvSpPr>
          <p:cNvPr id="6" name="Slide Number Placeholder 5"/>
          <p:cNvSpPr>
            <a:spLocks noGrp="1"/>
          </p:cNvSpPr>
          <p:nvPr>
            <p:ph type="sldNum" sz="quarter" idx="12"/>
          </p:nvPr>
        </p:nvSpPr>
        <p:spPr/>
        <p:txBody>
          <a:bodyPr/>
          <a:lstStyle/>
          <a:p>
            <a:fld id="{BB2CE0DE-867F-455F-B20B-96D381B4AB71}" type="slidenum">
              <a:rPr lang="en-US" smtClean="0"/>
              <a:pPr/>
              <a:t>18</a:t>
            </a:fld>
            <a:endParaRPr lang="en-US"/>
          </a:p>
        </p:txBody>
      </p:sp>
      <p:sp>
        <p:nvSpPr>
          <p:cNvPr id="7" name="Footer Placeholder 6"/>
          <p:cNvSpPr>
            <a:spLocks noGrp="1"/>
          </p:cNvSpPr>
          <p:nvPr>
            <p:ph type="ftr" sz="quarter" idx="11"/>
          </p:nvPr>
        </p:nvSpPr>
        <p:spPr/>
        <p:txBody>
          <a:bodyPr/>
          <a:lstStyle/>
          <a:p>
            <a:r>
              <a:rPr lang="en-US">
                <a:solidFill>
                  <a:srgbClr val="000000"/>
                </a:solidFill>
              </a:rPr>
              <a:t>SINDHU K, DEPT. OF ISE, BMSCE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44562"/>
          </a:xfrm>
        </p:spPr>
        <p:txBody>
          <a:bodyPr/>
          <a:lstStyle/>
          <a:p>
            <a:pPr algn="ctr"/>
            <a:r>
              <a:rPr lang="en-IN" sz="3600" dirty="0">
                <a:effectLst/>
                <a:latin typeface="Times New Roman" panose="02020603050405020304" pitchFamily="18" charset="0"/>
                <a:cs typeface="Times New Roman" panose="02020603050405020304" pitchFamily="18" charset="0"/>
              </a:rPr>
              <a:t>Android Core Building Blocks</a:t>
            </a:r>
          </a:p>
        </p:txBody>
      </p:sp>
      <p:sp>
        <p:nvSpPr>
          <p:cNvPr id="6" name="Slide Number Placeholder 5"/>
          <p:cNvSpPr>
            <a:spLocks noGrp="1"/>
          </p:cNvSpPr>
          <p:nvPr>
            <p:ph type="sldNum" sz="quarter" idx="12"/>
          </p:nvPr>
        </p:nvSpPr>
        <p:spPr/>
        <p:txBody>
          <a:bodyPr/>
          <a:lstStyle/>
          <a:p>
            <a:fld id="{BB2CE0DE-867F-455F-B20B-96D381B4AB71}" type="slidenum">
              <a:rPr lang="en-US" smtClean="0"/>
              <a:pPr/>
              <a:t>19</a:t>
            </a:fld>
            <a:endParaRPr lang="en-US"/>
          </a:p>
        </p:txBody>
      </p:sp>
      <p:sp>
        <p:nvSpPr>
          <p:cNvPr id="7" name="Footer Placeholder 6"/>
          <p:cNvSpPr>
            <a:spLocks noGrp="1"/>
          </p:cNvSpPr>
          <p:nvPr>
            <p:ph type="ftr" sz="quarter" idx="11"/>
          </p:nvPr>
        </p:nvSpPr>
        <p:spPr/>
        <p:txBody>
          <a:bodyPr/>
          <a:lstStyle/>
          <a:p>
            <a:r>
              <a:rPr lang="en-US">
                <a:solidFill>
                  <a:srgbClr val="000000"/>
                </a:solidFill>
              </a:rPr>
              <a:t>SINDHU K, DEPT. OF ISE, BMSCE</a:t>
            </a:r>
          </a:p>
        </p:txBody>
      </p:sp>
      <p:sp>
        <p:nvSpPr>
          <p:cNvPr id="8" name="Content Placeholder 7"/>
          <p:cNvSpPr>
            <a:spLocks noGrp="1"/>
          </p:cNvSpPr>
          <p:nvPr>
            <p:ph idx="1"/>
          </p:nvPr>
        </p:nvSpPr>
        <p:spPr/>
        <p:txBody>
          <a:bodyPr/>
          <a:lstStyle/>
          <a:p>
            <a:pPr marL="109728" indent="0">
              <a:buNone/>
            </a:pPr>
            <a:r>
              <a:rPr lang="en-IN" dirty="0">
                <a:latin typeface="Times New Roman" panose="02020603050405020304" pitchFamily="18" charset="0"/>
                <a:cs typeface="Times New Roman" panose="02020603050405020304" pitchFamily="18" charset="0"/>
              </a:rPr>
              <a:t>The core building blocks or fundamental components of android are :</a:t>
            </a:r>
          </a:p>
          <a:p>
            <a:pPr marL="1795463" lvl="1" indent="-271463"/>
            <a:r>
              <a:rPr lang="en-IN" dirty="0">
                <a:latin typeface="Times New Roman" panose="02020603050405020304" pitchFamily="18" charset="0"/>
                <a:cs typeface="Times New Roman" panose="02020603050405020304" pitchFamily="18" charset="0"/>
              </a:rPr>
              <a:t>Activities</a:t>
            </a:r>
          </a:p>
          <a:p>
            <a:pPr marL="1795463" lvl="1" indent="-271463"/>
            <a:r>
              <a:rPr lang="en-IN" dirty="0">
                <a:latin typeface="Times New Roman" panose="02020603050405020304" pitchFamily="18" charset="0"/>
                <a:cs typeface="Times New Roman" panose="02020603050405020304" pitchFamily="18" charset="0"/>
              </a:rPr>
              <a:t>Views</a:t>
            </a:r>
          </a:p>
          <a:p>
            <a:pPr marL="1795463" lvl="1" indent="-271463"/>
            <a:r>
              <a:rPr lang="en-IN" dirty="0">
                <a:latin typeface="Times New Roman" panose="02020603050405020304" pitchFamily="18" charset="0"/>
                <a:cs typeface="Times New Roman" panose="02020603050405020304" pitchFamily="18" charset="0"/>
              </a:rPr>
              <a:t>Intents</a:t>
            </a:r>
          </a:p>
          <a:p>
            <a:pPr marL="1795463" lvl="1" indent="-271463"/>
            <a:r>
              <a:rPr lang="en-IN" dirty="0">
                <a:latin typeface="Times New Roman" panose="02020603050405020304" pitchFamily="18" charset="0"/>
                <a:cs typeface="Times New Roman" panose="02020603050405020304" pitchFamily="18" charset="0"/>
              </a:rPr>
              <a:t>Services</a:t>
            </a:r>
          </a:p>
          <a:p>
            <a:pPr marL="1795463" lvl="1" indent="-271463"/>
            <a:r>
              <a:rPr lang="en-IN" dirty="0">
                <a:latin typeface="Times New Roman" panose="02020603050405020304" pitchFamily="18" charset="0"/>
                <a:cs typeface="Times New Roman" panose="02020603050405020304" pitchFamily="18" charset="0"/>
              </a:rPr>
              <a:t>Content providers </a:t>
            </a:r>
          </a:p>
          <a:p>
            <a:pPr marL="1795463" lvl="1" indent="-271463"/>
            <a:r>
              <a:rPr lang="en-IN" dirty="0">
                <a:latin typeface="Times New Roman" panose="02020603050405020304" pitchFamily="18" charset="0"/>
                <a:cs typeface="Times New Roman" panose="02020603050405020304" pitchFamily="18" charset="0"/>
              </a:rPr>
              <a:t>Fragments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idx="4294967295"/>
          </p:nvPr>
        </p:nvSpPr>
        <p:spPr>
          <a:xfrm>
            <a:off x="1160463" y="0"/>
            <a:ext cx="7983537" cy="762000"/>
          </a:xfrm>
        </p:spPr>
        <p:txBody>
          <a:bodyPr vert="horz" lIns="91439" tIns="45719" rIns="91439" bIns="45719" anchor="b">
            <a:normAutofit/>
            <a:scene3d>
              <a:camera prst="orthographicFront"/>
              <a:lightRig rig="soft" dir="t"/>
            </a:scene3d>
            <a:sp3d prstMaterial="softEdge">
              <a:bevelT w="25400" h="25400"/>
            </a:sp3d>
          </a:bodyPr>
          <a:lstStyle/>
          <a:p>
            <a:pPr algn="ctr"/>
            <a:r>
              <a:rPr lang="en-US" altLang="en-US" sz="3600" dirty="0">
                <a:effectLst/>
                <a:latin typeface="Times New Roman" panose="02020603050405020304" pitchFamily="18" charset="0"/>
                <a:cs typeface="Times New Roman" panose="02020603050405020304" pitchFamily="18" charset="0"/>
              </a:rPr>
              <a:t>The Android Software Stack</a:t>
            </a:r>
          </a:p>
        </p:txBody>
      </p:sp>
      <p:pic>
        <p:nvPicPr>
          <p:cNvPr id="1638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135" y="990600"/>
            <a:ext cx="7789545" cy="5593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B2CE0DE-867F-455F-B20B-96D381B4AB71}" type="slidenum">
              <a:rPr lang="en-US" smtClean="0"/>
              <a:pPr/>
              <a:t>2</a:t>
            </a:fld>
            <a:endParaRPr lang="en-US"/>
          </a:p>
        </p:txBody>
      </p:sp>
      <p:sp>
        <p:nvSpPr>
          <p:cNvPr id="6" name="Footer Placeholder 5"/>
          <p:cNvSpPr>
            <a:spLocks noGrp="1"/>
          </p:cNvSpPr>
          <p:nvPr>
            <p:ph type="ftr" sz="quarter" idx="11"/>
          </p:nvPr>
        </p:nvSpPr>
        <p:spPr/>
        <p:txBody>
          <a:bodyPr/>
          <a:lstStyle/>
          <a:p>
            <a:r>
              <a:rPr lang="en-US">
                <a:solidFill>
                  <a:srgbClr val="000000"/>
                </a:solidFill>
              </a:rPr>
              <a:t>SINDHU K, DEPT. OF ISE, BMSCE</a:t>
            </a:r>
          </a:p>
        </p:txBody>
      </p:sp>
    </p:spTree>
    <p:extLst>
      <p:ext uri="{BB962C8B-B14F-4D97-AF65-F5344CB8AC3E}">
        <p14:creationId xmlns:p14="http://schemas.microsoft.com/office/powerpoint/2010/main" val="158694748"/>
      </p:ext>
    </p:extLst>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44562"/>
          </a:xfrm>
        </p:spPr>
        <p:txBody>
          <a:bodyPr/>
          <a:lstStyle/>
          <a:p>
            <a:pPr algn="ctr"/>
            <a:r>
              <a:rPr lang="en-IN" sz="3600" dirty="0">
                <a:effectLst/>
                <a:latin typeface="Times New Roman" panose="02020603050405020304" pitchFamily="18" charset="0"/>
                <a:cs typeface="Times New Roman" panose="02020603050405020304" pitchFamily="18" charset="0"/>
              </a:rPr>
              <a:t>Android Core Building Blocks</a:t>
            </a:r>
          </a:p>
        </p:txBody>
      </p:sp>
      <p:sp>
        <p:nvSpPr>
          <p:cNvPr id="6" name="Slide Number Placeholder 5"/>
          <p:cNvSpPr>
            <a:spLocks noGrp="1"/>
          </p:cNvSpPr>
          <p:nvPr>
            <p:ph type="sldNum" sz="quarter" idx="12"/>
          </p:nvPr>
        </p:nvSpPr>
        <p:spPr/>
        <p:txBody>
          <a:bodyPr/>
          <a:lstStyle/>
          <a:p>
            <a:fld id="{BB2CE0DE-867F-455F-B20B-96D381B4AB71}" type="slidenum">
              <a:rPr lang="en-US" smtClean="0"/>
              <a:pPr/>
              <a:t>20</a:t>
            </a:fld>
            <a:endParaRPr lang="en-US"/>
          </a:p>
        </p:txBody>
      </p:sp>
      <p:sp>
        <p:nvSpPr>
          <p:cNvPr id="7" name="Footer Placeholder 6"/>
          <p:cNvSpPr>
            <a:spLocks noGrp="1"/>
          </p:cNvSpPr>
          <p:nvPr>
            <p:ph type="ftr" sz="quarter" idx="11"/>
          </p:nvPr>
        </p:nvSpPr>
        <p:spPr/>
        <p:txBody>
          <a:bodyPr/>
          <a:lstStyle/>
          <a:p>
            <a:r>
              <a:rPr lang="en-US">
                <a:solidFill>
                  <a:srgbClr val="000000"/>
                </a:solidFill>
              </a:rPr>
              <a:t>SINDHU K, DEPT. OF ISE, BMSCE</a:t>
            </a:r>
          </a:p>
        </p:txBody>
      </p:sp>
      <p:sp>
        <p:nvSpPr>
          <p:cNvPr id="8" name="Content Placeholder 7"/>
          <p:cNvSpPr>
            <a:spLocks noGrp="1"/>
          </p:cNvSpPr>
          <p:nvPr>
            <p:ph idx="1"/>
          </p:nvPr>
        </p:nvSpPr>
        <p:spPr/>
        <p:txBody>
          <a:bodyPr>
            <a:normAutofit fontScale="92500" lnSpcReduction="10000"/>
          </a:bodyPr>
          <a:lstStyle/>
          <a:p>
            <a:pPr marL="109728" indent="0">
              <a:buNone/>
            </a:pPr>
            <a:r>
              <a:rPr lang="en-IN" dirty="0">
                <a:solidFill>
                  <a:srgbClr val="FF0000"/>
                </a:solidFill>
                <a:latin typeface="Times New Roman" panose="02020603050405020304" pitchFamily="18" charset="0"/>
                <a:cs typeface="Times New Roman" panose="02020603050405020304" pitchFamily="18" charset="0"/>
              </a:rPr>
              <a:t>Activity </a:t>
            </a:r>
            <a:r>
              <a:rPr lang="en-IN" dirty="0">
                <a:latin typeface="Times New Roman" panose="02020603050405020304" pitchFamily="18" charset="0"/>
                <a:cs typeface="Times New Roman" panose="02020603050405020304" pitchFamily="18" charset="0"/>
              </a:rPr>
              <a:t>: An activity is a class that represents a single screen. </a:t>
            </a:r>
          </a:p>
          <a:p>
            <a:pPr marL="109728" indent="0">
              <a:buNone/>
            </a:pPr>
            <a:r>
              <a:rPr lang="en-IN" dirty="0">
                <a:solidFill>
                  <a:srgbClr val="FF0000"/>
                </a:solidFill>
                <a:latin typeface="Times New Roman" panose="02020603050405020304" pitchFamily="18" charset="0"/>
                <a:cs typeface="Times New Roman" panose="02020603050405020304" pitchFamily="18" charset="0"/>
              </a:rPr>
              <a:t>View</a:t>
            </a:r>
            <a:r>
              <a:rPr lang="en-IN" dirty="0">
                <a:latin typeface="Times New Roman" panose="02020603050405020304" pitchFamily="18" charset="0"/>
                <a:cs typeface="Times New Roman" panose="02020603050405020304" pitchFamily="18" charset="0"/>
              </a:rPr>
              <a:t> : A view is the UI element such as button, label, text field etc. Anything that you see is a view.</a:t>
            </a:r>
          </a:p>
          <a:p>
            <a:pPr marL="109728" indent="0">
              <a:buNone/>
            </a:pPr>
            <a:r>
              <a:rPr lang="en-IN" dirty="0">
                <a:solidFill>
                  <a:srgbClr val="FF0000"/>
                </a:solidFill>
                <a:latin typeface="Times New Roman" panose="02020603050405020304" pitchFamily="18" charset="0"/>
                <a:cs typeface="Times New Roman" panose="02020603050405020304" pitchFamily="18" charset="0"/>
              </a:rPr>
              <a:t>Intent</a:t>
            </a:r>
            <a:r>
              <a:rPr lang="en-IN" dirty="0">
                <a:latin typeface="Times New Roman" panose="02020603050405020304" pitchFamily="18" charset="0"/>
                <a:cs typeface="Times New Roman" panose="02020603050405020304" pitchFamily="18" charset="0"/>
              </a:rPr>
              <a:t> : Intent is used to invoke components. It is mainly used to:</a:t>
            </a:r>
          </a:p>
          <a:p>
            <a:pPr marL="1073150" indent="0">
              <a:buNone/>
            </a:pPr>
            <a:r>
              <a:rPr lang="en-IN" dirty="0">
                <a:latin typeface="Times New Roman" panose="02020603050405020304" pitchFamily="18" charset="0"/>
                <a:cs typeface="Times New Roman" panose="02020603050405020304" pitchFamily="18" charset="0"/>
              </a:rPr>
              <a:t>Start the service</a:t>
            </a:r>
          </a:p>
          <a:p>
            <a:pPr marL="1073150" indent="0">
              <a:buNone/>
            </a:pPr>
            <a:r>
              <a:rPr lang="en-IN" dirty="0">
                <a:latin typeface="Times New Roman" panose="02020603050405020304" pitchFamily="18" charset="0"/>
                <a:cs typeface="Times New Roman" panose="02020603050405020304" pitchFamily="18" charset="0"/>
              </a:rPr>
              <a:t>Launch an activity</a:t>
            </a:r>
          </a:p>
          <a:p>
            <a:pPr marL="1073150" indent="0">
              <a:buNone/>
            </a:pPr>
            <a:r>
              <a:rPr lang="en-IN" dirty="0">
                <a:latin typeface="Times New Roman" panose="02020603050405020304" pitchFamily="18" charset="0"/>
                <a:cs typeface="Times New Roman" panose="02020603050405020304" pitchFamily="18" charset="0"/>
              </a:rPr>
              <a:t>Display a web page</a:t>
            </a:r>
          </a:p>
          <a:p>
            <a:pPr marL="1073150" indent="0">
              <a:buNone/>
            </a:pPr>
            <a:r>
              <a:rPr lang="en-IN" dirty="0">
                <a:latin typeface="Times New Roman" panose="02020603050405020304" pitchFamily="18" charset="0"/>
                <a:cs typeface="Times New Roman" panose="02020603050405020304" pitchFamily="18" charset="0"/>
              </a:rPr>
              <a:t>Display a list of contacts</a:t>
            </a:r>
          </a:p>
          <a:p>
            <a:pPr marL="1073150" indent="0">
              <a:buNone/>
            </a:pPr>
            <a:r>
              <a:rPr lang="en-IN" dirty="0">
                <a:latin typeface="Times New Roman" panose="02020603050405020304" pitchFamily="18" charset="0"/>
                <a:cs typeface="Times New Roman" panose="02020603050405020304" pitchFamily="18" charset="0"/>
              </a:rPr>
              <a:t>Broadcast a message</a:t>
            </a:r>
          </a:p>
          <a:p>
            <a:pPr marL="1073150" indent="0">
              <a:buNone/>
            </a:pPr>
            <a:r>
              <a:rPr lang="en-IN" dirty="0">
                <a:latin typeface="Times New Roman" panose="02020603050405020304" pitchFamily="18" charset="0"/>
                <a:cs typeface="Times New Roman" panose="02020603050405020304" pitchFamily="18" charset="0"/>
              </a:rPr>
              <a:t>Dial a phone call etc.</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696200" cy="944562"/>
          </a:xfrm>
        </p:spPr>
        <p:txBody>
          <a:bodyPr/>
          <a:lstStyle/>
          <a:p>
            <a:pPr algn="ctr"/>
            <a:r>
              <a:rPr lang="en-IN" sz="3600" dirty="0">
                <a:effectLst/>
                <a:latin typeface="Times New Roman" panose="02020603050405020304" pitchFamily="18" charset="0"/>
                <a:cs typeface="Times New Roman" panose="02020603050405020304" pitchFamily="18" charset="0"/>
              </a:rPr>
              <a:t>Android Core Building Blocks</a:t>
            </a:r>
          </a:p>
        </p:txBody>
      </p:sp>
      <p:sp>
        <p:nvSpPr>
          <p:cNvPr id="6" name="Slide Number Placeholder 5"/>
          <p:cNvSpPr>
            <a:spLocks noGrp="1"/>
          </p:cNvSpPr>
          <p:nvPr>
            <p:ph type="sldNum" sz="quarter" idx="12"/>
          </p:nvPr>
        </p:nvSpPr>
        <p:spPr/>
        <p:txBody>
          <a:bodyPr/>
          <a:lstStyle/>
          <a:p>
            <a:fld id="{BB2CE0DE-867F-455F-B20B-96D381B4AB71}" type="slidenum">
              <a:rPr lang="en-US" smtClean="0"/>
              <a:pPr/>
              <a:t>21</a:t>
            </a:fld>
            <a:endParaRPr lang="en-US"/>
          </a:p>
        </p:txBody>
      </p:sp>
      <p:sp>
        <p:nvSpPr>
          <p:cNvPr id="7" name="Footer Placeholder 6"/>
          <p:cNvSpPr>
            <a:spLocks noGrp="1"/>
          </p:cNvSpPr>
          <p:nvPr>
            <p:ph type="ftr" sz="quarter" idx="11"/>
          </p:nvPr>
        </p:nvSpPr>
        <p:spPr/>
        <p:txBody>
          <a:bodyPr/>
          <a:lstStyle/>
          <a:p>
            <a:r>
              <a:rPr lang="en-US">
                <a:solidFill>
                  <a:srgbClr val="000000"/>
                </a:solidFill>
              </a:rPr>
              <a:t>SINDHU K, DEPT. OF ISE, BMSCE</a:t>
            </a:r>
          </a:p>
        </p:txBody>
      </p:sp>
      <p:sp>
        <p:nvSpPr>
          <p:cNvPr id="8" name="Content Placeholder 7"/>
          <p:cNvSpPr>
            <a:spLocks noGrp="1"/>
          </p:cNvSpPr>
          <p:nvPr>
            <p:ph idx="1"/>
          </p:nvPr>
        </p:nvSpPr>
        <p:spPr/>
        <p:txBody>
          <a:bodyPr>
            <a:normAutofit lnSpcReduction="10000"/>
          </a:bodyPr>
          <a:lstStyle/>
          <a:p>
            <a:pPr marL="109728" indent="0">
              <a:buNone/>
            </a:pPr>
            <a:r>
              <a:rPr lang="en-IN" dirty="0">
                <a:solidFill>
                  <a:srgbClr val="FF0000"/>
                </a:solidFill>
                <a:latin typeface="Times New Roman" panose="02020603050405020304" pitchFamily="18" charset="0"/>
                <a:cs typeface="Times New Roman" panose="02020603050405020304" pitchFamily="18" charset="0"/>
              </a:rPr>
              <a:t>Service</a:t>
            </a:r>
            <a:r>
              <a:rPr lang="en-IN" dirty="0">
                <a:latin typeface="Times New Roman" panose="02020603050405020304" pitchFamily="18" charset="0"/>
                <a:cs typeface="Times New Roman" panose="02020603050405020304" pitchFamily="18" charset="0"/>
              </a:rPr>
              <a:t> : Service is a background process that can run for a long time. There are two types of services local and remote. </a:t>
            </a:r>
          </a:p>
          <a:p>
            <a:pPr marL="109728" indent="0">
              <a:buNone/>
            </a:pPr>
            <a:r>
              <a:rPr lang="en-IN" dirty="0">
                <a:latin typeface="Times New Roman" panose="02020603050405020304" pitchFamily="18" charset="0"/>
                <a:cs typeface="Times New Roman" panose="02020603050405020304" pitchFamily="18" charset="0"/>
              </a:rPr>
              <a:t>Local service is accessed from within the application Remote service is accessed remotely from other applications running on the same device.</a:t>
            </a:r>
          </a:p>
          <a:p>
            <a:pPr marL="109728" indent="0">
              <a:buNone/>
            </a:pPr>
            <a:r>
              <a:rPr lang="en-IN" dirty="0">
                <a:solidFill>
                  <a:srgbClr val="FF0000"/>
                </a:solidFill>
                <a:latin typeface="Times New Roman" panose="02020603050405020304" pitchFamily="18" charset="0"/>
                <a:cs typeface="Times New Roman" panose="02020603050405020304" pitchFamily="18" charset="0"/>
              </a:rPr>
              <a:t>Content Provider </a:t>
            </a:r>
            <a:r>
              <a:rPr lang="en-IN" dirty="0">
                <a:latin typeface="Times New Roman" panose="02020603050405020304" pitchFamily="18" charset="0"/>
                <a:cs typeface="Times New Roman" panose="02020603050405020304" pitchFamily="18" charset="0"/>
              </a:rPr>
              <a:t>: Content Providers are used to share data between the applications.</a:t>
            </a:r>
          </a:p>
          <a:p>
            <a:pPr marL="109728" indent="0">
              <a:buNone/>
            </a:pPr>
            <a:r>
              <a:rPr lang="en-IN" dirty="0">
                <a:solidFill>
                  <a:srgbClr val="FF0000"/>
                </a:solidFill>
                <a:latin typeface="Times New Roman" panose="02020603050405020304" pitchFamily="18" charset="0"/>
                <a:cs typeface="Times New Roman" panose="02020603050405020304" pitchFamily="18" charset="0"/>
              </a:rPr>
              <a:t>Fragment</a:t>
            </a:r>
            <a:r>
              <a:rPr lang="en-IN" dirty="0">
                <a:latin typeface="Times New Roman" panose="02020603050405020304" pitchFamily="18" charset="0"/>
                <a:cs typeface="Times New Roman" panose="02020603050405020304" pitchFamily="18" charset="0"/>
              </a:rPr>
              <a:t> : Fragments are like parts of activity. An activity can display one or more fragments on the screen at the same time.</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ctr"/>
            <a:r>
              <a:rPr lang="en-US" altLang="en-US" sz="3600" dirty="0">
                <a:effectLst/>
                <a:latin typeface="Times New Roman" panose="02020603050405020304" pitchFamily="18" charset="0"/>
                <a:cs typeface="Times New Roman" panose="02020603050405020304" pitchFamily="18" charset="0"/>
              </a:rPr>
              <a:t>Activity Lifecycle</a:t>
            </a:r>
            <a:endParaRPr lang="en-US" sz="3600" dirty="0">
              <a:effectLst/>
              <a:latin typeface="Times New Roman" panose="02020603050405020304" pitchFamily="18" charset="0"/>
              <a:cs typeface="Times New Roman" panose="02020603050405020304" pitchFamily="18" charset="0"/>
            </a:endParaRPr>
          </a:p>
        </p:txBody>
      </p:sp>
      <p:pic>
        <p:nvPicPr>
          <p:cNvPr id="8" name="Content Placeholder 6"/>
          <p:cNvPicPr>
            <a:picLocks noChangeAspect="1"/>
          </p:cNvPicPr>
          <p:nvPr/>
        </p:nvPicPr>
        <p:blipFill>
          <a:blip r:embed="rId2" cstate="print"/>
          <a:srcRect l="-485" r="-485"/>
          <a:stretch>
            <a:fillRect/>
          </a:stretch>
        </p:blipFill>
        <p:spPr>
          <a:xfrm>
            <a:off x="457200" y="1143000"/>
            <a:ext cx="6934200" cy="5181600"/>
          </a:xfrm>
          <a:prstGeom prst="rect">
            <a:avLst/>
          </a:prstGeom>
        </p:spPr>
      </p:pic>
      <p:sp>
        <p:nvSpPr>
          <p:cNvPr id="10" name="Slide Number Placeholder 9"/>
          <p:cNvSpPr>
            <a:spLocks noGrp="1"/>
          </p:cNvSpPr>
          <p:nvPr>
            <p:ph type="sldNum" sz="quarter" idx="12"/>
          </p:nvPr>
        </p:nvSpPr>
        <p:spPr/>
        <p:txBody>
          <a:bodyPr/>
          <a:lstStyle/>
          <a:p>
            <a:fld id="{BB2CE0DE-867F-455F-B20B-96D381B4AB71}" type="slidenum">
              <a:rPr lang="en-US" smtClean="0"/>
              <a:pPr/>
              <a:t>22</a:t>
            </a:fld>
            <a:endParaRPr lang="en-US"/>
          </a:p>
        </p:txBody>
      </p:sp>
      <p:sp>
        <p:nvSpPr>
          <p:cNvPr id="11" name="Footer Placeholder 10"/>
          <p:cNvSpPr>
            <a:spLocks noGrp="1"/>
          </p:cNvSpPr>
          <p:nvPr>
            <p:ph type="ftr" sz="quarter" idx="11"/>
          </p:nvPr>
        </p:nvSpPr>
        <p:spPr/>
        <p:txBody>
          <a:bodyPr/>
          <a:lstStyle/>
          <a:p>
            <a:r>
              <a:rPr lang="en-US">
                <a:solidFill>
                  <a:srgbClr val="000000"/>
                </a:solidFill>
              </a:rPr>
              <a:t>SINDHU K, DEPT. OF ISE, BMSCE</a:t>
            </a:r>
          </a:p>
        </p:txBody>
      </p:sp>
    </p:spTree>
    <p:extLst>
      <p:ext uri="{BB962C8B-B14F-4D97-AF65-F5344CB8AC3E}">
        <p14:creationId xmlns:p14="http://schemas.microsoft.com/office/powerpoint/2010/main" val="1102470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44562"/>
          </a:xfrm>
        </p:spPr>
        <p:txBody>
          <a:bodyPr/>
          <a:lstStyle/>
          <a:p>
            <a:pPr algn="ctr"/>
            <a:r>
              <a:rPr lang="en-US" altLang="en-US" sz="3600" dirty="0">
                <a:effectLst/>
                <a:latin typeface="Times New Roman" panose="02020603050405020304" pitchFamily="18" charset="0"/>
                <a:cs typeface="Times New Roman" panose="02020603050405020304" pitchFamily="18" charset="0"/>
              </a:rPr>
              <a:t>Activity Lifecycle</a:t>
            </a:r>
            <a:endParaRPr lang="en-IN" sz="3600" dirty="0">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23</a:t>
            </a:fld>
            <a:endParaRPr lang="en-US"/>
          </a:p>
        </p:txBody>
      </p:sp>
      <p:sp>
        <p:nvSpPr>
          <p:cNvPr id="7" name="Footer Placeholder 6"/>
          <p:cNvSpPr>
            <a:spLocks noGrp="1"/>
          </p:cNvSpPr>
          <p:nvPr>
            <p:ph type="ftr" sz="quarter" idx="11"/>
          </p:nvPr>
        </p:nvSpPr>
        <p:spPr/>
        <p:txBody>
          <a:bodyPr/>
          <a:lstStyle/>
          <a:p>
            <a:r>
              <a:rPr lang="en-US">
                <a:solidFill>
                  <a:srgbClr val="000000"/>
                </a:solidFill>
              </a:rPr>
              <a:t>SINDHU K, DEPT. OF ISE, BMSCE</a:t>
            </a:r>
          </a:p>
        </p:txBody>
      </p:sp>
      <p:sp>
        <p:nvSpPr>
          <p:cNvPr id="8" name="Content Placeholder 7"/>
          <p:cNvSpPr>
            <a:spLocks noGrp="1"/>
          </p:cNvSpPr>
          <p:nvPr>
            <p:ph idx="1"/>
          </p:nvPr>
        </p:nvSpPr>
        <p:spPr/>
        <p:txBody>
          <a:bodyPr>
            <a:normAutofit fontScale="70000" lnSpcReduction="20000"/>
          </a:bodyPr>
          <a:lstStyle/>
          <a:p>
            <a:pPr marL="109728" indent="0">
              <a:buNone/>
            </a:pPr>
            <a:r>
              <a:rPr lang="en-IN" dirty="0">
                <a:latin typeface="Times New Roman" panose="02020603050405020304" pitchFamily="18" charset="0"/>
                <a:cs typeface="Times New Roman" panose="02020603050405020304" pitchFamily="18" charset="0"/>
              </a:rPr>
              <a:t>When you run your android application, Activity goes through different states and the following </a:t>
            </a:r>
            <a:r>
              <a:rPr lang="en-IN" dirty="0" err="1">
                <a:latin typeface="Times New Roman" panose="02020603050405020304" pitchFamily="18" charset="0"/>
                <a:cs typeface="Times New Roman" panose="02020603050405020304" pitchFamily="18" charset="0"/>
              </a:rPr>
              <a:t>callback</a:t>
            </a:r>
            <a:r>
              <a:rPr lang="en-IN" dirty="0">
                <a:latin typeface="Times New Roman" panose="02020603050405020304" pitchFamily="18" charset="0"/>
                <a:cs typeface="Times New Roman" panose="02020603050405020304" pitchFamily="18" charset="0"/>
              </a:rPr>
              <a:t> methods are called by system.</a:t>
            </a:r>
          </a:p>
          <a:p>
            <a:pPr marL="109728" indent="0">
              <a:buNone/>
            </a:pPr>
            <a:endParaRPr lang="en-IN" dirty="0">
              <a:latin typeface="Times New Roman" panose="02020603050405020304" pitchFamily="18" charset="0"/>
              <a:cs typeface="Times New Roman" panose="02020603050405020304" pitchFamily="18" charset="0"/>
            </a:endParaRPr>
          </a:p>
          <a:p>
            <a:pPr lvl="1"/>
            <a:r>
              <a:rPr lang="en-IN" b="1" dirty="0" err="1">
                <a:latin typeface="Times New Roman" panose="02020603050405020304" pitchFamily="18" charset="0"/>
                <a:cs typeface="Times New Roman" panose="02020603050405020304" pitchFamily="18" charset="0"/>
              </a:rPr>
              <a:t>onCreate</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Called when the activity is first created. You can write the code for initializing the control/view.</a:t>
            </a:r>
          </a:p>
          <a:p>
            <a:pPr lvl="1"/>
            <a:endParaRPr lang="en-IN" dirty="0">
              <a:latin typeface="Times New Roman" panose="02020603050405020304" pitchFamily="18" charset="0"/>
              <a:cs typeface="Times New Roman" panose="02020603050405020304" pitchFamily="18" charset="0"/>
            </a:endParaRPr>
          </a:p>
          <a:p>
            <a:pPr lvl="1"/>
            <a:r>
              <a:rPr lang="en-IN" b="1" dirty="0" err="1">
                <a:latin typeface="Times New Roman" panose="02020603050405020304" pitchFamily="18" charset="0"/>
                <a:cs typeface="Times New Roman" panose="02020603050405020304" pitchFamily="18" charset="0"/>
              </a:rPr>
              <a:t>onStart</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This method is called when the activity becomes visible to the user.</a:t>
            </a:r>
          </a:p>
          <a:p>
            <a:pPr lvl="1"/>
            <a:endParaRPr lang="en-IN" dirty="0">
              <a:latin typeface="Times New Roman" panose="02020603050405020304" pitchFamily="18" charset="0"/>
              <a:cs typeface="Times New Roman" panose="02020603050405020304" pitchFamily="18" charset="0"/>
            </a:endParaRPr>
          </a:p>
          <a:p>
            <a:pPr lvl="1"/>
            <a:r>
              <a:rPr lang="en-IN" b="1" dirty="0" err="1">
                <a:latin typeface="Times New Roman" panose="02020603050405020304" pitchFamily="18" charset="0"/>
                <a:cs typeface="Times New Roman" panose="02020603050405020304" pitchFamily="18" charset="0"/>
              </a:rPr>
              <a:t>onResume</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It is called when the activity starts interacting with the user.</a:t>
            </a:r>
          </a:p>
          <a:p>
            <a:pPr lvl="1"/>
            <a:endParaRPr lang="en-IN" dirty="0">
              <a:latin typeface="Times New Roman" panose="02020603050405020304" pitchFamily="18" charset="0"/>
              <a:cs typeface="Times New Roman" panose="02020603050405020304" pitchFamily="18" charset="0"/>
            </a:endParaRPr>
          </a:p>
          <a:p>
            <a:pPr lvl="1"/>
            <a:r>
              <a:rPr lang="en-IN" b="1" dirty="0" err="1">
                <a:latin typeface="Times New Roman" panose="02020603050405020304" pitchFamily="18" charset="0"/>
                <a:cs typeface="Times New Roman" panose="02020603050405020304" pitchFamily="18" charset="0"/>
              </a:rPr>
              <a:t>onPause</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It is called when the current activity is being paused and the previous activity is being resumed. Activity is not destroyed, but it is invisible.</a:t>
            </a:r>
          </a:p>
          <a:p>
            <a:pPr lvl="1"/>
            <a:endParaRPr lang="en-IN" dirty="0">
              <a:latin typeface="Times New Roman" panose="02020603050405020304" pitchFamily="18" charset="0"/>
              <a:cs typeface="Times New Roman" panose="02020603050405020304" pitchFamily="18" charset="0"/>
            </a:endParaRPr>
          </a:p>
          <a:p>
            <a:pPr lvl="1"/>
            <a:r>
              <a:rPr lang="en-IN" b="1" dirty="0" err="1">
                <a:latin typeface="Times New Roman" panose="02020603050405020304" pitchFamily="18" charset="0"/>
                <a:cs typeface="Times New Roman" panose="02020603050405020304" pitchFamily="18" charset="0"/>
              </a:rPr>
              <a:t>onStop</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It is called when the activity is stopped and not visible to the user.</a:t>
            </a:r>
          </a:p>
          <a:p>
            <a:pPr lvl="1"/>
            <a:endParaRPr lang="en-IN" dirty="0">
              <a:latin typeface="Times New Roman" panose="02020603050405020304" pitchFamily="18" charset="0"/>
              <a:cs typeface="Times New Roman" panose="02020603050405020304" pitchFamily="18" charset="0"/>
            </a:endParaRPr>
          </a:p>
          <a:p>
            <a:pPr lvl="1"/>
            <a:r>
              <a:rPr lang="en-IN" b="1" dirty="0" err="1">
                <a:latin typeface="Times New Roman" panose="02020603050405020304" pitchFamily="18" charset="0"/>
                <a:cs typeface="Times New Roman" panose="02020603050405020304" pitchFamily="18" charset="0"/>
              </a:rPr>
              <a:t>onDestroy</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It is called before the activity is destroyed by the system call.</a:t>
            </a:r>
          </a:p>
          <a:p>
            <a:pPr lvl="1"/>
            <a:endParaRPr lang="en-IN" dirty="0">
              <a:latin typeface="Times New Roman" panose="02020603050405020304" pitchFamily="18" charset="0"/>
              <a:cs typeface="Times New Roman" panose="02020603050405020304" pitchFamily="18" charset="0"/>
            </a:endParaRPr>
          </a:p>
          <a:p>
            <a:pPr lvl="1"/>
            <a:r>
              <a:rPr lang="en-IN" b="1" dirty="0" err="1">
                <a:latin typeface="Times New Roman" panose="02020603050405020304" pitchFamily="18" charset="0"/>
                <a:cs typeface="Times New Roman" panose="02020603050405020304" pitchFamily="18" charset="0"/>
              </a:rPr>
              <a:t>onRestart</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It is called when the activity has been stopped and is restarting again.</a:t>
            </a:r>
          </a:p>
          <a:p>
            <a:pPr lvl="1"/>
            <a:endParaRPr lang="en-IN" dirty="0">
              <a:latin typeface="Times New Roman" panose="02020603050405020304" pitchFamily="18" charset="0"/>
              <a:cs typeface="Times New Roman" panose="02020603050405020304" pitchFamily="18" charset="0"/>
            </a:endParaRPr>
          </a:p>
          <a:p>
            <a:pPr marL="109728"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082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44562"/>
          </a:xfrm>
        </p:spPr>
        <p:txBody>
          <a:bodyPr/>
          <a:lstStyle/>
          <a:p>
            <a:pPr algn="ctr"/>
            <a:r>
              <a:rPr lang="en-IN" sz="3600" dirty="0">
                <a:effectLst/>
                <a:latin typeface="Times New Roman" panose="02020603050405020304" pitchFamily="18" charset="0"/>
                <a:cs typeface="Times New Roman" panose="02020603050405020304" pitchFamily="18" charset="0"/>
              </a:rPr>
              <a:t>Android Toast</a:t>
            </a:r>
          </a:p>
        </p:txBody>
      </p:sp>
      <p:sp>
        <p:nvSpPr>
          <p:cNvPr id="6" name="Slide Number Placeholder 5"/>
          <p:cNvSpPr>
            <a:spLocks noGrp="1"/>
          </p:cNvSpPr>
          <p:nvPr>
            <p:ph type="sldNum" sz="quarter" idx="12"/>
          </p:nvPr>
        </p:nvSpPr>
        <p:spPr/>
        <p:txBody>
          <a:bodyPr/>
          <a:lstStyle/>
          <a:p>
            <a:fld id="{BB2CE0DE-867F-455F-B20B-96D381B4AB71}" type="slidenum">
              <a:rPr lang="en-US" smtClean="0"/>
              <a:pPr/>
              <a:t>24</a:t>
            </a:fld>
            <a:endParaRPr lang="en-US"/>
          </a:p>
        </p:txBody>
      </p:sp>
      <p:sp>
        <p:nvSpPr>
          <p:cNvPr id="7" name="Footer Placeholder 6"/>
          <p:cNvSpPr>
            <a:spLocks noGrp="1"/>
          </p:cNvSpPr>
          <p:nvPr>
            <p:ph type="ftr" sz="quarter" idx="11"/>
          </p:nvPr>
        </p:nvSpPr>
        <p:spPr/>
        <p:txBody>
          <a:bodyPr/>
          <a:lstStyle/>
          <a:p>
            <a:r>
              <a:rPr lang="en-US">
                <a:solidFill>
                  <a:srgbClr val="000000"/>
                </a:solidFill>
              </a:rPr>
              <a:t>SINDHU K, DEPT. OF ISE, BMSCE</a:t>
            </a:r>
          </a:p>
        </p:txBody>
      </p:sp>
      <p:sp>
        <p:nvSpPr>
          <p:cNvPr id="8" name="Content Placeholder 7"/>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Android Toast can be used to display information for the short period of time. </a:t>
            </a:r>
          </a:p>
          <a:p>
            <a:r>
              <a:rPr lang="en-IN" dirty="0">
                <a:latin typeface="Times New Roman" panose="02020603050405020304" pitchFamily="18" charset="0"/>
                <a:cs typeface="Times New Roman" panose="02020603050405020304" pitchFamily="18" charset="0"/>
              </a:rPr>
              <a:t>A toast contains message to be displayed quickly and disappears after sometime.</a:t>
            </a:r>
          </a:p>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android.widget.Toast</a:t>
            </a:r>
            <a:r>
              <a:rPr lang="en-IN" dirty="0">
                <a:latin typeface="Times New Roman" panose="02020603050405020304" pitchFamily="18" charset="0"/>
                <a:cs typeface="Times New Roman" panose="02020603050405020304" pitchFamily="18" charset="0"/>
              </a:rPr>
              <a:t> class is the subclass of </a:t>
            </a:r>
            <a:r>
              <a:rPr lang="en-IN" dirty="0" err="1">
                <a:latin typeface="Times New Roman" panose="02020603050405020304" pitchFamily="18" charset="0"/>
                <a:cs typeface="Times New Roman" panose="02020603050405020304" pitchFamily="18" charset="0"/>
              </a:rPr>
              <a:t>java.lang.Object</a:t>
            </a:r>
            <a:r>
              <a:rPr lang="en-IN" dirty="0">
                <a:latin typeface="Times New Roman" panose="02020603050405020304" pitchFamily="18" charset="0"/>
                <a:cs typeface="Times New Roman" panose="02020603050405020304" pitchFamily="18" charset="0"/>
              </a:rPr>
              <a:t> class.</a:t>
            </a:r>
          </a:p>
          <a:p>
            <a:pPr marL="109728" indent="0">
              <a:buNone/>
            </a:pPr>
            <a:endParaRPr lang="en-IN" dirty="0">
              <a:latin typeface="Times New Roman" panose="02020603050405020304" pitchFamily="18" charset="0"/>
              <a:cs typeface="Times New Roman" panose="02020603050405020304" pitchFamily="18" charset="0"/>
            </a:endParaRPr>
          </a:p>
          <a:p>
            <a:pPr marL="109728" indent="0">
              <a:buNone/>
            </a:pPr>
            <a:r>
              <a:rPr lang="en-IN" dirty="0" err="1">
                <a:latin typeface="Times New Roman" panose="02020603050405020304" pitchFamily="18" charset="0"/>
                <a:cs typeface="Times New Roman" panose="02020603050405020304" pitchFamily="18" charset="0"/>
              </a:rPr>
              <a:t>Toast.makeText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getApplicationContext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Mesage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Toast.LENGTH_SHORT</a:t>
            </a:r>
            <a:r>
              <a:rPr lang="en-IN" dirty="0">
                <a:latin typeface="Times New Roman" panose="02020603050405020304" pitchFamily="18" charset="0"/>
                <a:cs typeface="Times New Roman" panose="02020603050405020304" pitchFamily="18" charset="0"/>
              </a:rPr>
              <a:t>).show();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solidFill>
                  <a:srgbClr val="000000"/>
                </a:solidFill>
              </a:rPr>
              <a:t>SINDHU K, DEPT. OF ISE, BMSCE</a:t>
            </a:r>
          </a:p>
        </p:txBody>
      </p:sp>
      <p:sp>
        <p:nvSpPr>
          <p:cNvPr id="5" name="Slide Number Placeholder 4"/>
          <p:cNvSpPr>
            <a:spLocks noGrp="1"/>
          </p:cNvSpPr>
          <p:nvPr>
            <p:ph type="sldNum" sz="quarter" idx="12"/>
          </p:nvPr>
        </p:nvSpPr>
        <p:spPr/>
        <p:txBody>
          <a:bodyPr/>
          <a:lstStyle/>
          <a:p>
            <a:fld id="{BB2CE0DE-867F-455F-B20B-96D381B4AB71}" type="slidenum">
              <a:rPr lang="en-US" smtClean="0"/>
              <a:pPr/>
              <a:t>25</a:t>
            </a:fld>
            <a:endParaRPr lang="en-US"/>
          </a:p>
        </p:txBody>
      </p:sp>
      <p:sp>
        <p:nvSpPr>
          <p:cNvPr id="6" name="Content Placeholder 5"/>
          <p:cNvSpPr>
            <a:spLocks noGrp="1"/>
          </p:cNvSpPr>
          <p:nvPr>
            <p:ph idx="1"/>
          </p:nvPr>
        </p:nvSpPr>
        <p:spPr>
          <a:xfrm>
            <a:off x="457200" y="381000"/>
            <a:ext cx="8229600" cy="5626291"/>
          </a:xfrm>
        </p:spPr>
        <p:txBody>
          <a:bodyPr>
            <a:normAutofit fontScale="77500" lnSpcReduction="20000"/>
          </a:bodyPr>
          <a:lstStyle/>
          <a:p>
            <a:pPr marL="109728" indent="0">
              <a:buNone/>
            </a:pPr>
            <a:r>
              <a:rPr lang="en-IN" sz="2800" dirty="0"/>
              <a:t>Program 1</a:t>
            </a:r>
          </a:p>
          <a:p>
            <a:pPr marL="109728" indent="0">
              <a:buNone/>
            </a:pPr>
            <a:br>
              <a:rPr lang="en-IN" sz="2800" dirty="0"/>
            </a:br>
            <a:r>
              <a:rPr lang="en-IN" sz="2800" dirty="0"/>
              <a:t>Create an application with the following :</a:t>
            </a:r>
          </a:p>
          <a:p>
            <a:pPr marL="533400" indent="0">
              <a:buNone/>
            </a:pPr>
            <a:br>
              <a:rPr lang="en-IN" sz="2800" dirty="0"/>
            </a:br>
            <a:r>
              <a:rPr lang="en-IN" sz="2800" dirty="0"/>
              <a:t>A. When you run the code, and when the application starts the three toast messages are to be displayed that come after one another. First is ON CREATE , second is ON START and third is ON RESUME.</a:t>
            </a:r>
          </a:p>
          <a:p>
            <a:pPr marL="533400" indent="0">
              <a:buNone/>
            </a:pPr>
            <a:endParaRPr lang="en-IN" sz="2800" dirty="0"/>
          </a:p>
          <a:p>
            <a:pPr marL="533400" indent="0">
              <a:buNone/>
            </a:pPr>
            <a:r>
              <a:rPr lang="en-IN" sz="2800" dirty="0"/>
              <a:t>B. When you press the home button from the emulator, ON PAUSE and ON STOP methods are to be called.</a:t>
            </a:r>
          </a:p>
          <a:p>
            <a:pPr marL="533400" indent="0">
              <a:buNone/>
            </a:pPr>
            <a:br>
              <a:rPr lang="en-IN" sz="2800" dirty="0"/>
            </a:br>
            <a:r>
              <a:rPr lang="en-IN" sz="2800" dirty="0"/>
              <a:t>C. When you open the application again ON RESTART, ON START and ON RESUME methods are to be called.</a:t>
            </a:r>
          </a:p>
          <a:p>
            <a:pPr marL="533400" indent="0">
              <a:buNone/>
            </a:pPr>
            <a:br>
              <a:rPr lang="en-IN" sz="2800" dirty="0"/>
            </a:br>
            <a:r>
              <a:rPr lang="en-IN" sz="2800" dirty="0"/>
              <a:t>D. when you press the back button from emulator, ON PAUSE , ON STOP and ON DESTROY method are to be called..</a:t>
            </a:r>
            <a:br>
              <a:rPr lang="en-IN" sz="2800" dirty="0"/>
            </a:br>
            <a:endParaRPr lang="en-IN" dirty="0"/>
          </a:p>
        </p:txBody>
      </p:sp>
    </p:spTree>
    <p:extLst>
      <p:ext uri="{BB962C8B-B14F-4D97-AF65-F5344CB8AC3E}">
        <p14:creationId xmlns:p14="http://schemas.microsoft.com/office/powerpoint/2010/main" val="3868725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28650" y="1187390"/>
            <a:ext cx="8286750" cy="47320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0" indent="0" defTabSz="685800" eaLnBrk="0" fontAlgn="base" hangingPunct="0">
              <a:spcBef>
                <a:spcPct val="0"/>
              </a:spcBef>
              <a:spcAft>
                <a:spcPct val="0"/>
              </a:spcAft>
              <a:buClrTx/>
              <a:buSzTx/>
              <a:buNone/>
            </a:pPr>
            <a:r>
              <a:rPr lang="en-US" altLang="en-US" sz="900" b="1" dirty="0">
                <a:solidFill>
                  <a:srgbClr val="000080"/>
                </a:solidFill>
                <a:latin typeface="Consolas" panose="020B0609020204030204" pitchFamily="49" charset="0"/>
              </a:rPr>
              <a:t>package </a:t>
            </a:r>
            <a:r>
              <a:rPr lang="en-US" altLang="en-US" sz="900" dirty="0">
                <a:solidFill>
                  <a:srgbClr val="000000"/>
                </a:solidFill>
                <a:latin typeface="Consolas" panose="020B0609020204030204" pitchFamily="49" charset="0"/>
              </a:rPr>
              <a:t>com.sindhu.prg1androidlifecycle;</a:t>
            </a:r>
            <a:br>
              <a:rPr lang="en-US" altLang="en-US" sz="900" dirty="0">
                <a:solidFill>
                  <a:srgbClr val="000000"/>
                </a:solidFill>
                <a:latin typeface="Consolas" panose="020B0609020204030204" pitchFamily="49" charset="0"/>
              </a:rPr>
            </a:br>
            <a:br>
              <a:rPr lang="en-US" altLang="en-US" sz="1400" dirty="0">
                <a:solidFill>
                  <a:srgbClr val="000000"/>
                </a:solidFill>
                <a:latin typeface="Consolas" panose="020B0609020204030204" pitchFamily="49" charset="0"/>
              </a:rPr>
            </a:br>
            <a:r>
              <a:rPr lang="en-US" altLang="en-US" sz="1400" b="1" dirty="0">
                <a:solidFill>
                  <a:srgbClr val="000080"/>
                </a:solidFill>
                <a:latin typeface="Consolas" panose="020B0609020204030204" pitchFamily="49" charset="0"/>
              </a:rPr>
              <a:t>import </a:t>
            </a:r>
            <a:r>
              <a:rPr lang="en-US" altLang="en-US" sz="1400" dirty="0" err="1">
                <a:solidFill>
                  <a:srgbClr val="000000"/>
                </a:solidFill>
                <a:latin typeface="Consolas" panose="020B0609020204030204" pitchFamily="49" charset="0"/>
              </a:rPr>
              <a:t>androidx.appcompat.app.AppCompatActivity</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br>
              <a:rPr lang="en-US" altLang="en-US" sz="1400" dirty="0">
                <a:solidFill>
                  <a:srgbClr val="000000"/>
                </a:solidFill>
                <a:latin typeface="Consolas" panose="020B0609020204030204" pitchFamily="49" charset="0"/>
              </a:rPr>
            </a:br>
            <a:r>
              <a:rPr lang="en-US" altLang="en-US" sz="1400" b="1" dirty="0">
                <a:solidFill>
                  <a:srgbClr val="000080"/>
                </a:solidFill>
                <a:latin typeface="Consolas" panose="020B0609020204030204" pitchFamily="49" charset="0"/>
              </a:rPr>
              <a:t>import </a:t>
            </a:r>
            <a:r>
              <a:rPr lang="en-US" altLang="en-US" sz="1400" dirty="0" err="1">
                <a:solidFill>
                  <a:srgbClr val="000000"/>
                </a:solidFill>
                <a:latin typeface="Consolas" panose="020B0609020204030204" pitchFamily="49" charset="0"/>
              </a:rPr>
              <a:t>android.os.Bundle</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b="1" dirty="0">
                <a:solidFill>
                  <a:srgbClr val="000080"/>
                </a:solidFill>
                <a:latin typeface="Consolas" panose="020B0609020204030204" pitchFamily="49" charset="0"/>
              </a:rPr>
              <a:t>import </a:t>
            </a:r>
            <a:r>
              <a:rPr lang="en-US" altLang="en-US" sz="1400" dirty="0" err="1">
                <a:solidFill>
                  <a:srgbClr val="000000"/>
                </a:solidFill>
                <a:latin typeface="Consolas" panose="020B0609020204030204" pitchFamily="49" charset="0"/>
              </a:rPr>
              <a:t>android.widget.Toast</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br>
              <a:rPr lang="en-US" altLang="en-US" sz="1400" dirty="0">
                <a:solidFill>
                  <a:srgbClr val="000000"/>
                </a:solidFill>
                <a:latin typeface="Consolas" panose="020B0609020204030204" pitchFamily="49" charset="0"/>
              </a:rPr>
            </a:br>
            <a:r>
              <a:rPr lang="en-US" altLang="en-US" sz="1400" b="1" dirty="0">
                <a:solidFill>
                  <a:srgbClr val="000080"/>
                </a:solidFill>
                <a:latin typeface="Consolas" panose="020B0609020204030204" pitchFamily="49" charset="0"/>
              </a:rPr>
              <a:t>public class </a:t>
            </a:r>
            <a:r>
              <a:rPr lang="en-US" altLang="en-US" sz="1400" dirty="0" err="1">
                <a:solidFill>
                  <a:srgbClr val="000000"/>
                </a:solidFill>
                <a:latin typeface="Consolas" panose="020B0609020204030204" pitchFamily="49" charset="0"/>
              </a:rPr>
              <a:t>MainActivity</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extends </a:t>
            </a:r>
            <a:r>
              <a:rPr lang="en-US" altLang="en-US" sz="1400" dirty="0" err="1">
                <a:solidFill>
                  <a:srgbClr val="000000"/>
                </a:solidFill>
                <a:latin typeface="Consolas" panose="020B0609020204030204" pitchFamily="49" charset="0"/>
              </a:rPr>
              <a:t>AppCompatActivity</a:t>
            </a:r>
            <a:r>
              <a:rPr lang="en-US" altLang="en-US" sz="1400" dirty="0">
                <a:solidFill>
                  <a:srgbClr val="000000"/>
                </a:solidFill>
                <a:latin typeface="Consolas" panose="020B0609020204030204" pitchFamily="49" charset="0"/>
              </a:rPr>
              <a:t> {</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           </a:t>
            </a:r>
            <a:r>
              <a:rPr lang="en-US" altLang="en-US" sz="1400" dirty="0">
                <a:solidFill>
                  <a:srgbClr val="808000"/>
                </a:solidFill>
                <a:latin typeface="Consolas" panose="020B0609020204030204" pitchFamily="49" charset="0"/>
              </a:rPr>
              <a:t>@Override</a:t>
            </a:r>
            <a:br>
              <a:rPr lang="en-US" altLang="en-US" sz="1400" dirty="0">
                <a:solidFill>
                  <a:srgbClr val="808000"/>
                </a:solidFill>
                <a:latin typeface="Consolas" panose="020B0609020204030204" pitchFamily="49" charset="0"/>
              </a:rPr>
            </a:br>
            <a:r>
              <a:rPr lang="en-US" altLang="en-US" sz="1400" dirty="0">
                <a:solidFill>
                  <a:srgbClr val="808000"/>
                </a:solidFill>
                <a:latin typeface="Consolas" panose="020B0609020204030204" pitchFamily="49" charset="0"/>
              </a:rPr>
              <a:t>                </a:t>
            </a:r>
            <a:r>
              <a:rPr lang="en-US" altLang="en-US" sz="1400" b="1" dirty="0">
                <a:solidFill>
                  <a:srgbClr val="000080"/>
                </a:solidFill>
                <a:latin typeface="Consolas" panose="020B0609020204030204" pitchFamily="49" charset="0"/>
              </a:rPr>
              <a:t>protected void </a:t>
            </a:r>
            <a:r>
              <a:rPr lang="en-US" altLang="en-US" sz="1400" dirty="0" err="1">
                <a:solidFill>
                  <a:srgbClr val="000000"/>
                </a:solidFill>
                <a:latin typeface="Consolas" panose="020B0609020204030204" pitchFamily="49" charset="0"/>
              </a:rPr>
              <a:t>onCreate</a:t>
            </a:r>
            <a:r>
              <a:rPr lang="en-US" altLang="en-US" sz="1400" dirty="0">
                <a:solidFill>
                  <a:srgbClr val="000000"/>
                </a:solidFill>
                <a:latin typeface="Consolas" panose="020B0609020204030204" pitchFamily="49" charset="0"/>
              </a:rPr>
              <a:t> (Bundle </a:t>
            </a:r>
            <a:r>
              <a:rPr lang="en-US" altLang="en-US" sz="1400" dirty="0" err="1">
                <a:solidFill>
                  <a:srgbClr val="000000"/>
                </a:solidFill>
                <a:latin typeface="Consolas" panose="020B0609020204030204" pitchFamily="49" charset="0"/>
              </a:rPr>
              <a:t>savedInstanceState</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        {</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            </a:t>
            </a:r>
            <a:r>
              <a:rPr lang="en-US" altLang="en-US" sz="1400" b="1" dirty="0" err="1">
                <a:solidFill>
                  <a:srgbClr val="000080"/>
                </a:solidFill>
                <a:latin typeface="Consolas" panose="020B0609020204030204" pitchFamily="49" charset="0"/>
              </a:rPr>
              <a:t>super</a:t>
            </a:r>
            <a:r>
              <a:rPr lang="en-US" altLang="en-US" sz="1400" dirty="0" err="1">
                <a:solidFill>
                  <a:srgbClr val="000000"/>
                </a:solidFill>
                <a:latin typeface="Consolas" panose="020B0609020204030204" pitchFamily="49" charset="0"/>
              </a:rPr>
              <a:t>.onCreate</a:t>
            </a: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savedInstanceState</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setContentView</a:t>
            </a: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R.layout.</a:t>
            </a:r>
            <a:r>
              <a:rPr lang="en-US" altLang="en-US" sz="1400" b="1" i="1" dirty="0" err="1">
                <a:solidFill>
                  <a:srgbClr val="660E7A"/>
                </a:solidFill>
                <a:latin typeface="Consolas" panose="020B0609020204030204" pitchFamily="49" charset="0"/>
              </a:rPr>
              <a:t>activity_main</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Toast.</a:t>
            </a:r>
            <a:r>
              <a:rPr lang="en-US" altLang="en-US" sz="1400" i="1" dirty="0" err="1">
                <a:solidFill>
                  <a:srgbClr val="000000"/>
                </a:solidFill>
                <a:latin typeface="Consolas" panose="020B0609020204030204" pitchFamily="49" charset="0"/>
              </a:rPr>
              <a:t>makeText</a:t>
            </a:r>
            <a:r>
              <a:rPr lang="en-US" altLang="en-US" sz="1400" i="1" dirty="0">
                <a:solidFill>
                  <a:srgbClr val="000000"/>
                </a:solidFill>
                <a:latin typeface="Consolas" panose="020B0609020204030204" pitchFamily="49" charset="0"/>
              </a:rPr>
              <a:t> </a:t>
            </a:r>
            <a:r>
              <a:rPr lang="en-US" altLang="en-US" sz="1400" dirty="0">
                <a:solidFill>
                  <a:srgbClr val="000000"/>
                </a:solidFill>
                <a:latin typeface="Consolas" panose="020B0609020204030204" pitchFamily="49" charset="0"/>
              </a:rPr>
              <a:t>(</a:t>
            </a:r>
            <a:r>
              <a:rPr lang="en-US" altLang="en-US" sz="1400" b="1" dirty="0" err="1">
                <a:solidFill>
                  <a:srgbClr val="000080"/>
                </a:solidFill>
                <a:latin typeface="Consolas" panose="020B0609020204030204" pitchFamily="49" charset="0"/>
              </a:rPr>
              <a:t>this</a:t>
            </a:r>
            <a:r>
              <a:rPr lang="en-US" altLang="en-US" sz="1400" dirty="0" err="1">
                <a:solidFill>
                  <a:srgbClr val="000000"/>
                </a:solidFill>
                <a:latin typeface="Consolas" panose="020B0609020204030204" pitchFamily="49" charset="0"/>
              </a:rPr>
              <a:t>,</a:t>
            </a:r>
            <a:r>
              <a:rPr lang="en-US" altLang="en-US" sz="1400" b="1" dirty="0" err="1">
                <a:solidFill>
                  <a:srgbClr val="008000"/>
                </a:solidFill>
                <a:latin typeface="Consolas" panose="020B0609020204030204" pitchFamily="49" charset="0"/>
              </a:rPr>
              <a:t>"ON</a:t>
            </a:r>
            <a:r>
              <a:rPr lang="en-US" altLang="en-US" sz="1400" b="1" dirty="0">
                <a:solidFill>
                  <a:srgbClr val="008000"/>
                </a:solidFill>
                <a:latin typeface="Consolas" panose="020B0609020204030204" pitchFamily="49" charset="0"/>
              </a:rPr>
              <a:t> CREATE"</a:t>
            </a: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Toast.</a:t>
            </a:r>
            <a:r>
              <a:rPr lang="en-US" altLang="en-US" sz="1400" b="1" i="1" dirty="0" err="1">
                <a:solidFill>
                  <a:srgbClr val="660E7A"/>
                </a:solidFill>
                <a:latin typeface="Consolas" panose="020B0609020204030204" pitchFamily="49" charset="0"/>
              </a:rPr>
              <a:t>LENGTH_SHORT</a:t>
            </a:r>
            <a:r>
              <a:rPr lang="en-US" altLang="en-US" sz="1400" dirty="0">
                <a:solidFill>
                  <a:srgbClr val="000000"/>
                </a:solidFill>
                <a:latin typeface="Consolas" panose="020B0609020204030204" pitchFamily="49" charset="0"/>
              </a:rPr>
              <a:t>).show();</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        }</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        </a:t>
            </a:r>
            <a:r>
              <a:rPr lang="en-US" altLang="en-US" sz="1400" dirty="0">
                <a:solidFill>
                  <a:srgbClr val="808000"/>
                </a:solidFill>
                <a:latin typeface="Consolas" panose="020B0609020204030204" pitchFamily="49" charset="0"/>
              </a:rPr>
              <a:t>@Override</a:t>
            </a:r>
            <a:br>
              <a:rPr lang="en-US" altLang="en-US" sz="1400" dirty="0">
                <a:solidFill>
                  <a:srgbClr val="808000"/>
                </a:solidFill>
                <a:latin typeface="Consolas" panose="020B0609020204030204" pitchFamily="49" charset="0"/>
              </a:rPr>
            </a:br>
            <a:r>
              <a:rPr lang="en-US" altLang="en-US" sz="1400" dirty="0">
                <a:solidFill>
                  <a:srgbClr val="808000"/>
                </a:solidFill>
                <a:latin typeface="Consolas" panose="020B0609020204030204" pitchFamily="49" charset="0"/>
              </a:rPr>
              <a:t>                </a:t>
            </a:r>
            <a:r>
              <a:rPr lang="en-US" altLang="en-US" sz="1400" b="1" dirty="0">
                <a:solidFill>
                  <a:srgbClr val="000080"/>
                </a:solidFill>
                <a:latin typeface="Consolas" panose="020B0609020204030204" pitchFamily="49" charset="0"/>
              </a:rPr>
              <a:t>protected void </a:t>
            </a:r>
            <a:r>
              <a:rPr lang="en-US" altLang="en-US" sz="1400" dirty="0" err="1">
                <a:solidFill>
                  <a:srgbClr val="000000"/>
                </a:solidFill>
                <a:latin typeface="Consolas" panose="020B0609020204030204" pitchFamily="49" charset="0"/>
              </a:rPr>
              <a:t>onStart</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        {</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            </a:t>
            </a:r>
            <a:br>
              <a:rPr lang="en-US" altLang="en-US" sz="1400" b="1" i="1" dirty="0">
                <a:solidFill>
                  <a:srgbClr val="0073BF"/>
                </a:solidFill>
                <a:latin typeface="Consolas" panose="020B0609020204030204" pitchFamily="49" charset="0"/>
              </a:rPr>
            </a:br>
            <a:r>
              <a:rPr lang="en-US" altLang="en-US" sz="1400" b="1" i="1" dirty="0">
                <a:solidFill>
                  <a:srgbClr val="0073BF"/>
                </a:solidFill>
                <a:latin typeface="Consolas" panose="020B0609020204030204" pitchFamily="49" charset="0"/>
              </a:rPr>
              <a:t>            </a:t>
            </a:r>
            <a:r>
              <a:rPr lang="en-US" altLang="en-US" sz="1400" b="1" dirty="0" err="1">
                <a:solidFill>
                  <a:srgbClr val="000080"/>
                </a:solidFill>
                <a:latin typeface="Consolas" panose="020B0609020204030204" pitchFamily="49" charset="0"/>
              </a:rPr>
              <a:t>super</a:t>
            </a:r>
            <a:r>
              <a:rPr lang="en-US" altLang="en-US" sz="1400" dirty="0" err="1">
                <a:solidFill>
                  <a:srgbClr val="000000"/>
                </a:solidFill>
                <a:latin typeface="Consolas" panose="020B0609020204030204" pitchFamily="49" charset="0"/>
              </a:rPr>
              <a:t>.onStart</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Toast.</a:t>
            </a:r>
            <a:r>
              <a:rPr lang="en-US" altLang="en-US" sz="1400" i="1" dirty="0" err="1">
                <a:solidFill>
                  <a:srgbClr val="000000"/>
                </a:solidFill>
                <a:latin typeface="Consolas" panose="020B0609020204030204" pitchFamily="49" charset="0"/>
              </a:rPr>
              <a:t>makeText</a:t>
            </a:r>
            <a:r>
              <a:rPr lang="en-US" altLang="en-US" sz="1400" i="1" dirty="0">
                <a:solidFill>
                  <a:srgbClr val="000000"/>
                </a:solidFill>
                <a:latin typeface="Consolas" panose="020B0609020204030204" pitchFamily="49" charset="0"/>
              </a:rPr>
              <a:t> </a:t>
            </a:r>
            <a:r>
              <a:rPr lang="en-US" altLang="en-US" sz="1400" dirty="0">
                <a:solidFill>
                  <a:srgbClr val="000000"/>
                </a:solidFill>
                <a:latin typeface="Consolas" panose="020B0609020204030204" pitchFamily="49" charset="0"/>
              </a:rPr>
              <a:t>(</a:t>
            </a:r>
            <a:r>
              <a:rPr lang="en-US" altLang="en-US" sz="1400" b="1" dirty="0" err="1">
                <a:solidFill>
                  <a:srgbClr val="000080"/>
                </a:solidFill>
                <a:latin typeface="Consolas" panose="020B0609020204030204" pitchFamily="49" charset="0"/>
              </a:rPr>
              <a:t>this</a:t>
            </a:r>
            <a:r>
              <a:rPr lang="en-US" altLang="en-US" sz="1400" dirty="0" err="1">
                <a:solidFill>
                  <a:srgbClr val="000000"/>
                </a:solidFill>
                <a:latin typeface="Consolas" panose="020B0609020204030204" pitchFamily="49" charset="0"/>
              </a:rPr>
              <a:t>,</a:t>
            </a:r>
            <a:r>
              <a:rPr lang="en-US" altLang="en-US" sz="1400" b="1" dirty="0" err="1">
                <a:solidFill>
                  <a:srgbClr val="008000"/>
                </a:solidFill>
                <a:latin typeface="Consolas" panose="020B0609020204030204" pitchFamily="49" charset="0"/>
              </a:rPr>
              <a:t>"ON</a:t>
            </a:r>
            <a:r>
              <a:rPr lang="en-US" altLang="en-US" sz="1400" b="1" dirty="0">
                <a:solidFill>
                  <a:srgbClr val="008000"/>
                </a:solidFill>
                <a:latin typeface="Consolas" panose="020B0609020204030204" pitchFamily="49" charset="0"/>
              </a:rPr>
              <a:t> START"</a:t>
            </a: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Toast.</a:t>
            </a:r>
            <a:r>
              <a:rPr lang="en-US" altLang="en-US" sz="1400" b="1" i="1" dirty="0" err="1">
                <a:solidFill>
                  <a:srgbClr val="660E7A"/>
                </a:solidFill>
                <a:latin typeface="Consolas" panose="020B0609020204030204" pitchFamily="49" charset="0"/>
              </a:rPr>
              <a:t>LENGTH_SHORT</a:t>
            </a:r>
            <a:r>
              <a:rPr lang="en-US" altLang="en-US" sz="1400" dirty="0">
                <a:solidFill>
                  <a:srgbClr val="000000"/>
                </a:solidFill>
                <a:latin typeface="Consolas" panose="020B0609020204030204" pitchFamily="49" charset="0"/>
              </a:rPr>
              <a:t>).show();</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        }</a:t>
            </a:r>
            <a:endParaRPr lang="en-US" altLang="en-US" sz="3200" dirty="0">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a:solidFill>
                  <a:srgbClr val="000000"/>
                </a:solidFill>
              </a:rPr>
              <a:t>SINDHU K, DEPT. OF ISE, BMSCE</a:t>
            </a:r>
          </a:p>
        </p:txBody>
      </p:sp>
      <p:sp>
        <p:nvSpPr>
          <p:cNvPr id="5" name="Slide Number Placeholder 4"/>
          <p:cNvSpPr>
            <a:spLocks noGrp="1"/>
          </p:cNvSpPr>
          <p:nvPr>
            <p:ph type="sldNum" sz="quarter" idx="12"/>
          </p:nvPr>
        </p:nvSpPr>
        <p:spPr/>
        <p:txBody>
          <a:bodyPr/>
          <a:lstStyle/>
          <a:p>
            <a:fld id="{BB2CE0DE-867F-455F-B20B-96D381B4AB71}" type="slidenum">
              <a:rPr lang="en-US" smtClean="0"/>
              <a:pPr/>
              <a:t>26</a:t>
            </a:fld>
            <a:endParaRPr lang="en-US"/>
          </a:p>
        </p:txBody>
      </p:sp>
    </p:spTree>
    <p:extLst>
      <p:ext uri="{BB962C8B-B14F-4D97-AF65-F5344CB8AC3E}">
        <p14:creationId xmlns:p14="http://schemas.microsoft.com/office/powerpoint/2010/main" val="583837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609600" y="835297"/>
            <a:ext cx="8496557" cy="56092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marL="0" indent="0" defTabSz="685800" eaLnBrk="0" fontAlgn="base" hangingPunct="0">
              <a:spcBef>
                <a:spcPct val="0"/>
              </a:spcBef>
              <a:spcAft>
                <a:spcPct val="0"/>
              </a:spcAft>
              <a:buClrTx/>
              <a:buSzTx/>
              <a:buNone/>
            </a:pPr>
            <a:r>
              <a:rPr lang="en-US" altLang="en-US" sz="1800" dirty="0">
                <a:solidFill>
                  <a:srgbClr val="808000"/>
                </a:solidFill>
                <a:latin typeface="Consolas" panose="020B0609020204030204" pitchFamily="49" charset="0"/>
              </a:rPr>
              <a:t>@Override</a:t>
            </a:r>
            <a:br>
              <a:rPr lang="en-US" altLang="en-US" sz="1800" dirty="0">
                <a:solidFill>
                  <a:srgbClr val="808000"/>
                </a:solidFill>
                <a:latin typeface="Consolas" panose="020B0609020204030204" pitchFamily="49" charset="0"/>
              </a:rPr>
            </a:br>
            <a:r>
              <a:rPr lang="en-US" altLang="en-US" sz="1800" dirty="0">
                <a:solidFill>
                  <a:srgbClr val="808000"/>
                </a:solidFill>
                <a:latin typeface="Consolas" panose="020B0609020204030204" pitchFamily="49" charset="0"/>
              </a:rPr>
              <a:t>        </a:t>
            </a:r>
            <a:r>
              <a:rPr lang="en-US" altLang="en-US" sz="1800" b="1" dirty="0">
                <a:solidFill>
                  <a:srgbClr val="000080"/>
                </a:solidFill>
                <a:latin typeface="Consolas" panose="020B0609020204030204" pitchFamily="49" charset="0"/>
              </a:rPr>
              <a:t>protected void </a:t>
            </a:r>
            <a:r>
              <a:rPr lang="en-US" altLang="en-US" sz="1800" dirty="0" err="1">
                <a:solidFill>
                  <a:srgbClr val="000000"/>
                </a:solidFill>
                <a:latin typeface="Consolas" panose="020B0609020204030204" pitchFamily="49" charset="0"/>
              </a:rPr>
              <a:t>onResume</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br>
              <a:rPr lang="en-US" altLang="en-US" sz="1800" b="1" i="1" dirty="0">
                <a:solidFill>
                  <a:srgbClr val="0073BF"/>
                </a:solidFill>
                <a:latin typeface="Consolas" panose="020B0609020204030204" pitchFamily="49" charset="0"/>
              </a:rPr>
            </a:br>
            <a:r>
              <a:rPr lang="en-US" altLang="en-US" sz="1800" b="1" i="1" dirty="0">
                <a:solidFill>
                  <a:srgbClr val="0073BF"/>
                </a:solidFill>
                <a:latin typeface="Consolas" panose="020B0609020204030204" pitchFamily="49" charset="0"/>
              </a:rPr>
              <a:t>    </a:t>
            </a:r>
            <a:r>
              <a:rPr lang="en-US" altLang="en-US" sz="1800" b="1" dirty="0" err="1">
                <a:solidFill>
                  <a:srgbClr val="000080"/>
                </a:solidFill>
                <a:latin typeface="Consolas" panose="020B0609020204030204" pitchFamily="49" charset="0"/>
              </a:rPr>
              <a:t>super</a:t>
            </a:r>
            <a:r>
              <a:rPr lang="en-US" altLang="en-US" sz="1800" dirty="0" err="1">
                <a:solidFill>
                  <a:srgbClr val="000000"/>
                </a:solidFill>
                <a:latin typeface="Consolas" panose="020B0609020204030204" pitchFamily="49" charset="0"/>
              </a:rPr>
              <a:t>.onResume</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Toast.</a:t>
            </a:r>
            <a:r>
              <a:rPr lang="en-US" altLang="en-US" sz="1800" i="1" dirty="0" err="1">
                <a:solidFill>
                  <a:srgbClr val="000000"/>
                </a:solidFill>
                <a:latin typeface="Consolas" panose="020B0609020204030204" pitchFamily="49" charset="0"/>
              </a:rPr>
              <a:t>makeText</a:t>
            </a:r>
            <a:r>
              <a:rPr lang="en-US" altLang="en-US" sz="1800" i="1" dirty="0">
                <a:solidFill>
                  <a:srgbClr val="000000"/>
                </a:solidFill>
                <a:latin typeface="Consolas" panose="020B0609020204030204" pitchFamily="49" charset="0"/>
              </a:rPr>
              <a:t> </a:t>
            </a:r>
            <a:r>
              <a:rPr lang="en-US" altLang="en-US" sz="1800" dirty="0">
                <a:solidFill>
                  <a:srgbClr val="000000"/>
                </a:solidFill>
                <a:latin typeface="Consolas" panose="020B0609020204030204" pitchFamily="49" charset="0"/>
              </a:rPr>
              <a:t>(</a:t>
            </a:r>
            <a:r>
              <a:rPr lang="en-US" altLang="en-US" sz="1800" b="1" dirty="0" err="1">
                <a:solidFill>
                  <a:srgbClr val="000080"/>
                </a:solidFill>
                <a:latin typeface="Consolas" panose="020B0609020204030204" pitchFamily="49" charset="0"/>
              </a:rPr>
              <a:t>this</a:t>
            </a:r>
            <a:r>
              <a:rPr lang="en-US" altLang="en-US" sz="1800" dirty="0" err="1">
                <a:solidFill>
                  <a:srgbClr val="000000"/>
                </a:solidFill>
                <a:latin typeface="Consolas" panose="020B0609020204030204" pitchFamily="49" charset="0"/>
              </a:rPr>
              <a:t>,</a:t>
            </a:r>
            <a:r>
              <a:rPr lang="en-US" altLang="en-US" sz="1800" b="1" dirty="0" err="1">
                <a:solidFill>
                  <a:srgbClr val="008000"/>
                </a:solidFill>
                <a:latin typeface="Consolas" panose="020B0609020204030204" pitchFamily="49" charset="0"/>
              </a:rPr>
              <a:t>"ON</a:t>
            </a:r>
            <a:r>
              <a:rPr lang="en-US" altLang="en-US" sz="1800" b="1" dirty="0">
                <a:solidFill>
                  <a:srgbClr val="008000"/>
                </a:solidFill>
                <a:latin typeface="Consolas" panose="020B0609020204030204" pitchFamily="49" charset="0"/>
              </a:rPr>
              <a:t> RESUME"</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Toast.</a:t>
            </a:r>
            <a:r>
              <a:rPr lang="en-US" altLang="en-US" sz="1800" b="1" i="1" dirty="0" err="1">
                <a:solidFill>
                  <a:srgbClr val="660E7A"/>
                </a:solidFill>
                <a:latin typeface="Consolas" panose="020B0609020204030204" pitchFamily="49" charset="0"/>
              </a:rPr>
              <a:t>LENGTH_SHORT</a:t>
            </a:r>
            <a:r>
              <a:rPr lang="en-US" altLang="en-US" sz="1800" dirty="0">
                <a:solidFill>
                  <a:srgbClr val="000000"/>
                </a:solidFill>
                <a:latin typeface="Consolas" panose="020B0609020204030204" pitchFamily="49" charset="0"/>
              </a:rPr>
              <a:t>).show();</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808000"/>
                </a:solidFill>
                <a:latin typeface="Consolas" panose="020B0609020204030204" pitchFamily="49" charset="0"/>
              </a:rPr>
              <a:t>@Override</a:t>
            </a:r>
            <a:br>
              <a:rPr lang="en-US" altLang="en-US" sz="1800" dirty="0">
                <a:solidFill>
                  <a:srgbClr val="808000"/>
                </a:solidFill>
                <a:latin typeface="Consolas" panose="020B0609020204030204" pitchFamily="49" charset="0"/>
              </a:rPr>
            </a:br>
            <a:r>
              <a:rPr lang="en-US" altLang="en-US" sz="1800" dirty="0">
                <a:solidFill>
                  <a:srgbClr val="808000"/>
                </a:solidFill>
                <a:latin typeface="Consolas" panose="020B0609020204030204" pitchFamily="49" charset="0"/>
              </a:rPr>
              <a:t>        </a:t>
            </a:r>
            <a:r>
              <a:rPr lang="en-US" altLang="en-US" sz="1800" b="1" dirty="0">
                <a:solidFill>
                  <a:srgbClr val="000080"/>
                </a:solidFill>
                <a:latin typeface="Consolas" panose="020B0609020204030204" pitchFamily="49" charset="0"/>
              </a:rPr>
              <a:t>protected void </a:t>
            </a:r>
            <a:r>
              <a:rPr lang="en-US" altLang="en-US" sz="1800" dirty="0" err="1">
                <a:solidFill>
                  <a:srgbClr val="000000"/>
                </a:solidFill>
                <a:latin typeface="Consolas" panose="020B0609020204030204" pitchFamily="49" charset="0"/>
              </a:rPr>
              <a:t>onPause</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br>
              <a:rPr lang="en-US" altLang="en-US" sz="1800" b="1" i="1" dirty="0">
                <a:solidFill>
                  <a:srgbClr val="0073BF"/>
                </a:solidFill>
                <a:latin typeface="Consolas" panose="020B0609020204030204" pitchFamily="49" charset="0"/>
              </a:rPr>
            </a:br>
            <a:r>
              <a:rPr lang="en-US" altLang="en-US" sz="1800" b="1" i="1" dirty="0">
                <a:solidFill>
                  <a:srgbClr val="0073BF"/>
                </a:solidFill>
                <a:latin typeface="Consolas" panose="020B0609020204030204" pitchFamily="49" charset="0"/>
              </a:rPr>
              <a:t>    </a:t>
            </a:r>
            <a:r>
              <a:rPr lang="en-US" altLang="en-US" sz="1800" b="1" dirty="0" err="1">
                <a:solidFill>
                  <a:srgbClr val="000080"/>
                </a:solidFill>
                <a:latin typeface="Consolas" panose="020B0609020204030204" pitchFamily="49" charset="0"/>
              </a:rPr>
              <a:t>super</a:t>
            </a:r>
            <a:r>
              <a:rPr lang="en-US" altLang="en-US" sz="1800" dirty="0" err="1">
                <a:solidFill>
                  <a:srgbClr val="000000"/>
                </a:solidFill>
                <a:latin typeface="Consolas" panose="020B0609020204030204" pitchFamily="49" charset="0"/>
              </a:rPr>
              <a:t>.onPause</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Toast.</a:t>
            </a:r>
            <a:r>
              <a:rPr lang="en-US" altLang="en-US" sz="1800" i="1" dirty="0" err="1">
                <a:solidFill>
                  <a:srgbClr val="000000"/>
                </a:solidFill>
                <a:latin typeface="Consolas" panose="020B0609020204030204" pitchFamily="49" charset="0"/>
              </a:rPr>
              <a:t>makeText</a:t>
            </a:r>
            <a:r>
              <a:rPr lang="en-US" altLang="en-US" sz="1800" i="1" dirty="0">
                <a:solidFill>
                  <a:srgbClr val="000000"/>
                </a:solidFill>
                <a:latin typeface="Consolas" panose="020B0609020204030204" pitchFamily="49" charset="0"/>
              </a:rPr>
              <a:t> </a:t>
            </a:r>
            <a:r>
              <a:rPr lang="en-US" altLang="en-US" sz="1800" dirty="0">
                <a:solidFill>
                  <a:srgbClr val="000000"/>
                </a:solidFill>
                <a:latin typeface="Consolas" panose="020B0609020204030204" pitchFamily="49" charset="0"/>
              </a:rPr>
              <a:t>(</a:t>
            </a:r>
            <a:r>
              <a:rPr lang="en-US" altLang="en-US" sz="1800" b="1" dirty="0" err="1">
                <a:solidFill>
                  <a:srgbClr val="000080"/>
                </a:solidFill>
                <a:latin typeface="Consolas" panose="020B0609020204030204" pitchFamily="49" charset="0"/>
              </a:rPr>
              <a:t>this</a:t>
            </a:r>
            <a:r>
              <a:rPr lang="en-US" altLang="en-US" sz="1800" dirty="0" err="1">
                <a:solidFill>
                  <a:srgbClr val="000000"/>
                </a:solidFill>
                <a:latin typeface="Consolas" panose="020B0609020204030204" pitchFamily="49" charset="0"/>
              </a:rPr>
              <a:t>,</a:t>
            </a:r>
            <a:r>
              <a:rPr lang="en-US" altLang="en-US" sz="1800" b="1" dirty="0" err="1">
                <a:solidFill>
                  <a:srgbClr val="008000"/>
                </a:solidFill>
                <a:latin typeface="Consolas" panose="020B0609020204030204" pitchFamily="49" charset="0"/>
              </a:rPr>
              <a:t>"ON</a:t>
            </a:r>
            <a:r>
              <a:rPr lang="en-US" altLang="en-US" sz="1800" b="1" dirty="0">
                <a:solidFill>
                  <a:srgbClr val="008000"/>
                </a:solidFill>
                <a:latin typeface="Consolas" panose="020B0609020204030204" pitchFamily="49" charset="0"/>
              </a:rPr>
              <a:t> PAUSE"</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Toast.</a:t>
            </a:r>
            <a:r>
              <a:rPr lang="en-US" altLang="en-US" sz="1800" b="1" i="1" dirty="0" err="1">
                <a:solidFill>
                  <a:srgbClr val="660E7A"/>
                </a:solidFill>
                <a:latin typeface="Consolas" panose="020B0609020204030204" pitchFamily="49" charset="0"/>
              </a:rPr>
              <a:t>LENGTH_SHORT</a:t>
            </a:r>
            <a:r>
              <a:rPr lang="en-US" altLang="en-US" sz="1800" dirty="0">
                <a:solidFill>
                  <a:srgbClr val="000000"/>
                </a:solidFill>
                <a:latin typeface="Consolas" panose="020B0609020204030204" pitchFamily="49" charset="0"/>
              </a:rPr>
              <a:t>).show();</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808000"/>
                </a:solidFill>
                <a:latin typeface="Consolas" panose="020B0609020204030204" pitchFamily="49" charset="0"/>
              </a:rPr>
              <a:t>@Override</a:t>
            </a:r>
            <a:br>
              <a:rPr lang="en-US" altLang="en-US" sz="1800" dirty="0">
                <a:solidFill>
                  <a:srgbClr val="808000"/>
                </a:solidFill>
                <a:latin typeface="Consolas" panose="020B0609020204030204" pitchFamily="49" charset="0"/>
              </a:rPr>
            </a:br>
            <a:r>
              <a:rPr lang="en-US" altLang="en-US" sz="1800" dirty="0">
                <a:solidFill>
                  <a:srgbClr val="808000"/>
                </a:solidFill>
                <a:latin typeface="Consolas" panose="020B0609020204030204" pitchFamily="49" charset="0"/>
              </a:rPr>
              <a:t>        </a:t>
            </a:r>
            <a:r>
              <a:rPr lang="en-US" altLang="en-US" sz="1800" b="1" dirty="0">
                <a:solidFill>
                  <a:srgbClr val="000080"/>
                </a:solidFill>
                <a:latin typeface="Consolas" panose="020B0609020204030204" pitchFamily="49" charset="0"/>
              </a:rPr>
              <a:t>protected void </a:t>
            </a:r>
            <a:r>
              <a:rPr lang="en-US" altLang="en-US" sz="1800" dirty="0" err="1">
                <a:solidFill>
                  <a:srgbClr val="000000"/>
                </a:solidFill>
                <a:latin typeface="Consolas" panose="020B0609020204030204" pitchFamily="49" charset="0"/>
              </a:rPr>
              <a:t>onRestart</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b="1" dirty="0" err="1">
                <a:solidFill>
                  <a:srgbClr val="000080"/>
                </a:solidFill>
                <a:latin typeface="Consolas" panose="020B0609020204030204" pitchFamily="49" charset="0"/>
              </a:rPr>
              <a:t>super</a:t>
            </a:r>
            <a:r>
              <a:rPr lang="en-US" altLang="en-US" sz="1800" dirty="0" err="1">
                <a:solidFill>
                  <a:srgbClr val="000000"/>
                </a:solidFill>
                <a:latin typeface="Consolas" panose="020B0609020204030204" pitchFamily="49" charset="0"/>
              </a:rPr>
              <a:t>.onRestart</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Toast.</a:t>
            </a:r>
            <a:r>
              <a:rPr lang="en-US" altLang="en-US" sz="1800" i="1" dirty="0" err="1">
                <a:solidFill>
                  <a:srgbClr val="000000"/>
                </a:solidFill>
                <a:latin typeface="Consolas" panose="020B0609020204030204" pitchFamily="49" charset="0"/>
              </a:rPr>
              <a:t>makeText</a:t>
            </a:r>
            <a:r>
              <a:rPr lang="en-US" altLang="en-US" sz="1800" i="1" dirty="0">
                <a:solidFill>
                  <a:srgbClr val="000000"/>
                </a:solidFill>
                <a:latin typeface="Consolas" panose="020B0609020204030204" pitchFamily="49" charset="0"/>
              </a:rPr>
              <a:t> </a:t>
            </a:r>
            <a:r>
              <a:rPr lang="en-US" altLang="en-US" sz="1800" dirty="0">
                <a:solidFill>
                  <a:srgbClr val="000000"/>
                </a:solidFill>
                <a:latin typeface="Consolas" panose="020B0609020204030204" pitchFamily="49" charset="0"/>
              </a:rPr>
              <a:t>(</a:t>
            </a:r>
            <a:r>
              <a:rPr lang="en-US" altLang="en-US" sz="1800" b="1" dirty="0" err="1">
                <a:solidFill>
                  <a:srgbClr val="000080"/>
                </a:solidFill>
                <a:latin typeface="Consolas" panose="020B0609020204030204" pitchFamily="49" charset="0"/>
              </a:rPr>
              <a:t>this</a:t>
            </a:r>
            <a:r>
              <a:rPr lang="en-US" altLang="en-US" sz="1800" dirty="0" err="1">
                <a:solidFill>
                  <a:srgbClr val="000000"/>
                </a:solidFill>
                <a:latin typeface="Consolas" panose="020B0609020204030204" pitchFamily="49" charset="0"/>
              </a:rPr>
              <a:t>,</a:t>
            </a:r>
            <a:r>
              <a:rPr lang="en-US" altLang="en-US" sz="1800" b="1" dirty="0" err="1">
                <a:solidFill>
                  <a:srgbClr val="008000"/>
                </a:solidFill>
                <a:latin typeface="Consolas" panose="020B0609020204030204" pitchFamily="49" charset="0"/>
              </a:rPr>
              <a:t>"ON</a:t>
            </a:r>
            <a:r>
              <a:rPr lang="en-US" altLang="en-US" sz="1800" b="1" dirty="0">
                <a:solidFill>
                  <a:srgbClr val="008000"/>
                </a:solidFill>
                <a:latin typeface="Consolas" panose="020B0609020204030204" pitchFamily="49" charset="0"/>
              </a:rPr>
              <a:t> RESTART"</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Toast.</a:t>
            </a:r>
            <a:r>
              <a:rPr lang="en-US" altLang="en-US" sz="1800" b="1" i="1" dirty="0" err="1">
                <a:solidFill>
                  <a:srgbClr val="660E7A"/>
                </a:solidFill>
                <a:latin typeface="Consolas" panose="020B0609020204030204" pitchFamily="49" charset="0"/>
              </a:rPr>
              <a:t>LENGTH_SHORT</a:t>
            </a:r>
            <a:r>
              <a:rPr lang="en-US" altLang="en-US" sz="1800" dirty="0">
                <a:solidFill>
                  <a:srgbClr val="000000"/>
                </a:solidFill>
                <a:latin typeface="Consolas" panose="020B0609020204030204" pitchFamily="49" charset="0"/>
              </a:rPr>
              <a:t>).show();</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a:t>
            </a:r>
            <a:endParaRPr lang="en-US" altLang="en-US" sz="4000" dirty="0">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a:solidFill>
                  <a:srgbClr val="000000"/>
                </a:solidFill>
              </a:rPr>
              <a:t>SINDHU K, DEPT. OF ISE, BMSCE</a:t>
            </a:r>
          </a:p>
        </p:txBody>
      </p:sp>
      <p:sp>
        <p:nvSpPr>
          <p:cNvPr id="4" name="Slide Number Placeholder 3"/>
          <p:cNvSpPr>
            <a:spLocks noGrp="1"/>
          </p:cNvSpPr>
          <p:nvPr>
            <p:ph type="sldNum" sz="quarter" idx="12"/>
          </p:nvPr>
        </p:nvSpPr>
        <p:spPr/>
        <p:txBody>
          <a:bodyPr/>
          <a:lstStyle/>
          <a:p>
            <a:fld id="{BB2CE0DE-867F-455F-B20B-96D381B4AB71}" type="slidenum">
              <a:rPr lang="en-US" smtClean="0"/>
              <a:pPr/>
              <a:t>27</a:t>
            </a:fld>
            <a:endParaRPr lang="en-US"/>
          </a:p>
        </p:txBody>
      </p:sp>
    </p:spTree>
    <p:extLst>
      <p:ext uri="{BB962C8B-B14F-4D97-AF65-F5344CB8AC3E}">
        <p14:creationId xmlns:p14="http://schemas.microsoft.com/office/powerpoint/2010/main" val="2091546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idx="1"/>
          </p:nvPr>
        </p:nvSpPr>
        <p:spPr bwMode="auto">
          <a:xfrm>
            <a:off x="628650" y="1641361"/>
            <a:ext cx="8018622" cy="3824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0" indent="0" defTabSz="685800" eaLnBrk="0" fontAlgn="base" hangingPunct="0">
              <a:spcBef>
                <a:spcPct val="0"/>
              </a:spcBef>
              <a:spcAft>
                <a:spcPct val="0"/>
              </a:spcAft>
              <a:buClrTx/>
              <a:buSzTx/>
              <a:buNone/>
            </a:pPr>
            <a:r>
              <a:rPr lang="en-US" altLang="en-US" sz="2000" dirty="0">
                <a:solidFill>
                  <a:srgbClr val="808000"/>
                </a:solidFill>
                <a:latin typeface="Consolas" panose="020B0609020204030204" pitchFamily="49" charset="0"/>
              </a:rPr>
              <a:t>@</a:t>
            </a:r>
            <a:r>
              <a:rPr lang="en-US" altLang="en-US" sz="1600" dirty="0">
                <a:solidFill>
                  <a:srgbClr val="808000"/>
                </a:solidFill>
                <a:latin typeface="Consolas" panose="020B0609020204030204" pitchFamily="49" charset="0"/>
              </a:rPr>
              <a:t>Override</a:t>
            </a:r>
            <a:br>
              <a:rPr lang="en-US" altLang="en-US" sz="1600" dirty="0">
                <a:solidFill>
                  <a:srgbClr val="808000"/>
                </a:solidFill>
                <a:latin typeface="Consolas" panose="020B0609020204030204" pitchFamily="49" charset="0"/>
              </a:rPr>
            </a:br>
            <a:r>
              <a:rPr lang="en-US" altLang="en-US" sz="1600" dirty="0">
                <a:solidFill>
                  <a:srgbClr val="808000"/>
                </a:solidFill>
                <a:latin typeface="Consolas" panose="020B0609020204030204" pitchFamily="49" charset="0"/>
              </a:rPr>
              <a:t>            </a:t>
            </a:r>
            <a:r>
              <a:rPr lang="en-US" altLang="en-US" sz="1600" b="1" dirty="0">
                <a:solidFill>
                  <a:srgbClr val="000080"/>
                </a:solidFill>
                <a:latin typeface="Consolas" panose="020B0609020204030204" pitchFamily="49" charset="0"/>
              </a:rPr>
              <a:t>protected void </a:t>
            </a:r>
            <a:r>
              <a:rPr lang="en-US" altLang="en-US" sz="1600" dirty="0" err="1">
                <a:solidFill>
                  <a:srgbClr val="000000"/>
                </a:solidFill>
                <a:latin typeface="Consolas" panose="020B0609020204030204" pitchFamily="49" charset="0"/>
              </a:rPr>
              <a:t>onStop</a:t>
            </a:r>
            <a:r>
              <a:rPr lang="en-US" altLang="en-US" sz="1600" dirty="0">
                <a:solidFill>
                  <a:srgbClr val="000000"/>
                </a:solidFill>
                <a:latin typeface="Consolas" panose="020B0609020204030204" pitchFamily="49" charset="0"/>
              </a:rPr>
              <a:t>()</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    {</a:t>
            </a:r>
            <a:br>
              <a:rPr lang="en-US" altLang="en-US" sz="1600" dirty="0">
                <a:solidFill>
                  <a:srgbClr val="000000"/>
                </a:solidFill>
                <a:latin typeface="Consolas" panose="020B0609020204030204" pitchFamily="49" charset="0"/>
              </a:rPr>
            </a:br>
            <a:br>
              <a:rPr lang="en-US" altLang="en-US" sz="1600" b="1" i="1" dirty="0">
                <a:solidFill>
                  <a:srgbClr val="0073BF"/>
                </a:solidFill>
                <a:latin typeface="Consolas" panose="020B0609020204030204" pitchFamily="49" charset="0"/>
              </a:rPr>
            </a:br>
            <a:r>
              <a:rPr lang="en-US" altLang="en-US" sz="1600" b="1" i="1" dirty="0">
                <a:solidFill>
                  <a:srgbClr val="0073BF"/>
                </a:solidFill>
                <a:latin typeface="Consolas" panose="020B0609020204030204" pitchFamily="49" charset="0"/>
              </a:rPr>
              <a:t>        </a:t>
            </a:r>
            <a:r>
              <a:rPr lang="en-US" altLang="en-US" sz="1600" b="1" dirty="0" err="1">
                <a:solidFill>
                  <a:srgbClr val="000080"/>
                </a:solidFill>
                <a:latin typeface="Consolas" panose="020B0609020204030204" pitchFamily="49" charset="0"/>
              </a:rPr>
              <a:t>super</a:t>
            </a:r>
            <a:r>
              <a:rPr lang="en-US" altLang="en-US" sz="1600" dirty="0" err="1">
                <a:solidFill>
                  <a:srgbClr val="000000"/>
                </a:solidFill>
                <a:latin typeface="Consolas" panose="020B0609020204030204" pitchFamily="49" charset="0"/>
              </a:rPr>
              <a:t>.onStop</a:t>
            </a:r>
            <a:r>
              <a:rPr lang="en-US" altLang="en-US" sz="1600" dirty="0">
                <a:solidFill>
                  <a:srgbClr val="000000"/>
                </a:solidFill>
                <a:latin typeface="Consolas" panose="020B0609020204030204" pitchFamily="49" charset="0"/>
              </a:rPr>
              <a:t>();</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Toast.</a:t>
            </a:r>
            <a:r>
              <a:rPr lang="en-US" altLang="en-US" sz="1600" i="1" dirty="0" err="1">
                <a:solidFill>
                  <a:srgbClr val="000000"/>
                </a:solidFill>
                <a:latin typeface="Consolas" panose="020B0609020204030204" pitchFamily="49" charset="0"/>
              </a:rPr>
              <a:t>makeText</a:t>
            </a:r>
            <a:r>
              <a:rPr lang="en-US" altLang="en-US" sz="1600" i="1" dirty="0">
                <a:solidFill>
                  <a:srgbClr val="000000"/>
                </a:solidFill>
                <a:latin typeface="Consolas" panose="020B0609020204030204" pitchFamily="49" charset="0"/>
              </a:rPr>
              <a:t> </a:t>
            </a:r>
            <a:r>
              <a:rPr lang="en-US" altLang="en-US" sz="1600" dirty="0">
                <a:solidFill>
                  <a:srgbClr val="000000"/>
                </a:solidFill>
                <a:latin typeface="Consolas" panose="020B0609020204030204" pitchFamily="49" charset="0"/>
              </a:rPr>
              <a:t>(</a:t>
            </a:r>
            <a:r>
              <a:rPr lang="en-US" altLang="en-US" sz="1600" b="1" dirty="0" err="1">
                <a:solidFill>
                  <a:srgbClr val="000080"/>
                </a:solidFill>
                <a:latin typeface="Consolas" panose="020B0609020204030204" pitchFamily="49" charset="0"/>
              </a:rPr>
              <a:t>this</a:t>
            </a:r>
            <a:r>
              <a:rPr lang="en-US" altLang="en-US" sz="1600" dirty="0" err="1">
                <a:solidFill>
                  <a:srgbClr val="000000"/>
                </a:solidFill>
                <a:latin typeface="Consolas" panose="020B0609020204030204" pitchFamily="49" charset="0"/>
              </a:rPr>
              <a:t>,</a:t>
            </a:r>
            <a:r>
              <a:rPr lang="en-US" altLang="en-US" sz="1600" b="1" dirty="0" err="1">
                <a:solidFill>
                  <a:srgbClr val="008000"/>
                </a:solidFill>
                <a:latin typeface="Consolas" panose="020B0609020204030204" pitchFamily="49" charset="0"/>
              </a:rPr>
              <a:t>"ON</a:t>
            </a:r>
            <a:r>
              <a:rPr lang="en-US" altLang="en-US" sz="1600" b="1" dirty="0">
                <a:solidFill>
                  <a:srgbClr val="008000"/>
                </a:solidFill>
                <a:latin typeface="Consolas" panose="020B0609020204030204" pitchFamily="49" charset="0"/>
              </a:rPr>
              <a:t> STOP"</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Toast.</a:t>
            </a:r>
            <a:r>
              <a:rPr lang="en-US" altLang="en-US" sz="1600" b="1" i="1" dirty="0" err="1">
                <a:solidFill>
                  <a:srgbClr val="660E7A"/>
                </a:solidFill>
                <a:latin typeface="Consolas" panose="020B0609020204030204" pitchFamily="49" charset="0"/>
              </a:rPr>
              <a:t>LENGTH_SHORT</a:t>
            </a:r>
            <a:r>
              <a:rPr lang="en-US" altLang="en-US" sz="1600" dirty="0">
                <a:solidFill>
                  <a:srgbClr val="000000"/>
                </a:solidFill>
                <a:latin typeface="Consolas" panose="020B0609020204030204" pitchFamily="49" charset="0"/>
              </a:rPr>
              <a:t>).show();</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    }</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    </a:t>
            </a:r>
            <a:r>
              <a:rPr lang="en-US" altLang="en-US" sz="1600" dirty="0">
                <a:solidFill>
                  <a:srgbClr val="808000"/>
                </a:solidFill>
                <a:latin typeface="Consolas" panose="020B0609020204030204" pitchFamily="49" charset="0"/>
              </a:rPr>
              <a:t>@Override</a:t>
            </a:r>
            <a:br>
              <a:rPr lang="en-US" altLang="en-US" sz="1600" dirty="0">
                <a:solidFill>
                  <a:srgbClr val="808000"/>
                </a:solidFill>
                <a:latin typeface="Consolas" panose="020B0609020204030204" pitchFamily="49" charset="0"/>
              </a:rPr>
            </a:br>
            <a:r>
              <a:rPr lang="en-US" altLang="en-US" sz="1600" dirty="0">
                <a:solidFill>
                  <a:srgbClr val="808000"/>
                </a:solidFill>
                <a:latin typeface="Consolas" panose="020B0609020204030204" pitchFamily="49" charset="0"/>
              </a:rPr>
              <a:t>            </a:t>
            </a:r>
            <a:r>
              <a:rPr lang="en-US" altLang="en-US" sz="1600" b="1" dirty="0">
                <a:solidFill>
                  <a:srgbClr val="000080"/>
                </a:solidFill>
                <a:latin typeface="Consolas" panose="020B0609020204030204" pitchFamily="49" charset="0"/>
              </a:rPr>
              <a:t>protected void </a:t>
            </a:r>
            <a:r>
              <a:rPr lang="en-US" altLang="en-US" sz="1600" dirty="0" err="1">
                <a:solidFill>
                  <a:srgbClr val="000000"/>
                </a:solidFill>
                <a:latin typeface="Consolas" panose="020B0609020204030204" pitchFamily="49" charset="0"/>
              </a:rPr>
              <a:t>onDestroy</a:t>
            </a:r>
            <a:r>
              <a:rPr lang="en-US" altLang="en-US" sz="1600" dirty="0">
                <a:solidFill>
                  <a:srgbClr val="000000"/>
                </a:solidFill>
                <a:latin typeface="Consolas" panose="020B0609020204030204" pitchFamily="49" charset="0"/>
              </a:rPr>
              <a:t>()</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    {</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        </a:t>
            </a:r>
            <a:br>
              <a:rPr lang="en-US" altLang="en-US" sz="1600" b="1" i="1" dirty="0">
                <a:solidFill>
                  <a:srgbClr val="0073BF"/>
                </a:solidFill>
                <a:latin typeface="Consolas" panose="020B0609020204030204" pitchFamily="49" charset="0"/>
              </a:rPr>
            </a:br>
            <a:r>
              <a:rPr lang="en-US" altLang="en-US" sz="1600" b="1" i="1" dirty="0">
                <a:solidFill>
                  <a:srgbClr val="0073BF"/>
                </a:solidFill>
                <a:latin typeface="Consolas" panose="020B0609020204030204" pitchFamily="49" charset="0"/>
              </a:rPr>
              <a:t>        </a:t>
            </a:r>
            <a:r>
              <a:rPr lang="en-US" altLang="en-US" sz="1600" b="1" dirty="0" err="1">
                <a:solidFill>
                  <a:srgbClr val="000080"/>
                </a:solidFill>
                <a:latin typeface="Consolas" panose="020B0609020204030204" pitchFamily="49" charset="0"/>
              </a:rPr>
              <a:t>super</a:t>
            </a:r>
            <a:r>
              <a:rPr lang="en-US" altLang="en-US" sz="1600" dirty="0" err="1">
                <a:solidFill>
                  <a:srgbClr val="000000"/>
                </a:solidFill>
                <a:latin typeface="Consolas" panose="020B0609020204030204" pitchFamily="49" charset="0"/>
              </a:rPr>
              <a:t>.onDestroy</a:t>
            </a:r>
            <a:r>
              <a:rPr lang="en-US" altLang="en-US" sz="1600" dirty="0">
                <a:solidFill>
                  <a:srgbClr val="000000"/>
                </a:solidFill>
                <a:latin typeface="Consolas" panose="020B0609020204030204" pitchFamily="49" charset="0"/>
              </a:rPr>
              <a:t>();</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Toast.</a:t>
            </a:r>
            <a:r>
              <a:rPr lang="en-US" altLang="en-US" sz="1600" i="1" dirty="0" err="1">
                <a:solidFill>
                  <a:srgbClr val="000000"/>
                </a:solidFill>
                <a:latin typeface="Consolas" panose="020B0609020204030204" pitchFamily="49" charset="0"/>
              </a:rPr>
              <a:t>makeText</a:t>
            </a:r>
            <a:r>
              <a:rPr lang="en-US" altLang="en-US" sz="1600" i="1" dirty="0">
                <a:solidFill>
                  <a:srgbClr val="000000"/>
                </a:solidFill>
                <a:latin typeface="Consolas" panose="020B0609020204030204" pitchFamily="49" charset="0"/>
              </a:rPr>
              <a:t> </a:t>
            </a:r>
            <a:r>
              <a:rPr lang="en-US" altLang="en-US" sz="1600" dirty="0">
                <a:solidFill>
                  <a:srgbClr val="000000"/>
                </a:solidFill>
                <a:latin typeface="Consolas" panose="020B0609020204030204" pitchFamily="49" charset="0"/>
              </a:rPr>
              <a:t>(</a:t>
            </a:r>
            <a:r>
              <a:rPr lang="en-US" altLang="en-US" sz="1600" b="1" dirty="0" err="1">
                <a:solidFill>
                  <a:srgbClr val="000080"/>
                </a:solidFill>
                <a:latin typeface="Consolas" panose="020B0609020204030204" pitchFamily="49" charset="0"/>
              </a:rPr>
              <a:t>this</a:t>
            </a:r>
            <a:r>
              <a:rPr lang="en-US" altLang="en-US" sz="1600" dirty="0" err="1">
                <a:solidFill>
                  <a:srgbClr val="000000"/>
                </a:solidFill>
                <a:latin typeface="Consolas" panose="020B0609020204030204" pitchFamily="49" charset="0"/>
              </a:rPr>
              <a:t>,</a:t>
            </a:r>
            <a:r>
              <a:rPr lang="en-US" altLang="en-US" sz="1600" b="1" dirty="0" err="1">
                <a:solidFill>
                  <a:srgbClr val="008000"/>
                </a:solidFill>
                <a:latin typeface="Consolas" panose="020B0609020204030204" pitchFamily="49" charset="0"/>
              </a:rPr>
              <a:t>"ON</a:t>
            </a:r>
            <a:r>
              <a:rPr lang="en-US" altLang="en-US" sz="1600" b="1" dirty="0">
                <a:solidFill>
                  <a:srgbClr val="008000"/>
                </a:solidFill>
                <a:latin typeface="Consolas" panose="020B0609020204030204" pitchFamily="49" charset="0"/>
              </a:rPr>
              <a:t> DESTROY"</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Toast.</a:t>
            </a:r>
            <a:r>
              <a:rPr lang="en-US" altLang="en-US" sz="1600" b="1" i="1" dirty="0" err="1">
                <a:solidFill>
                  <a:srgbClr val="660E7A"/>
                </a:solidFill>
                <a:latin typeface="Consolas" panose="020B0609020204030204" pitchFamily="49" charset="0"/>
              </a:rPr>
              <a:t>LENGTH_SHORT</a:t>
            </a:r>
            <a:r>
              <a:rPr lang="en-US" altLang="en-US" sz="1600" dirty="0">
                <a:solidFill>
                  <a:srgbClr val="000000"/>
                </a:solidFill>
                <a:latin typeface="Consolas" panose="020B0609020204030204" pitchFamily="49" charset="0"/>
              </a:rPr>
              <a:t>).show();</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    }</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a:t>
            </a:r>
            <a:endParaRPr lang="en-US" altLang="en-US" sz="3600" dirty="0">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solidFill>
                  <a:srgbClr val="000000"/>
                </a:solidFill>
              </a:rPr>
              <a:t>SINDHU K, DEPT. OF ISE, BMSCE</a:t>
            </a:r>
          </a:p>
        </p:txBody>
      </p:sp>
      <p:sp>
        <p:nvSpPr>
          <p:cNvPr id="5" name="Slide Number Placeholder 4"/>
          <p:cNvSpPr>
            <a:spLocks noGrp="1"/>
          </p:cNvSpPr>
          <p:nvPr>
            <p:ph type="sldNum" sz="quarter" idx="12"/>
          </p:nvPr>
        </p:nvSpPr>
        <p:spPr/>
        <p:txBody>
          <a:bodyPr/>
          <a:lstStyle/>
          <a:p>
            <a:fld id="{BB2CE0DE-867F-455F-B20B-96D381B4AB71}" type="slidenum">
              <a:rPr lang="en-US" smtClean="0"/>
              <a:pPr/>
              <a:t>28</a:t>
            </a:fld>
            <a:endParaRPr lang="en-US"/>
          </a:p>
        </p:txBody>
      </p:sp>
    </p:spTree>
    <p:extLst>
      <p:ext uri="{BB962C8B-B14F-4D97-AF65-F5344CB8AC3E}">
        <p14:creationId xmlns:p14="http://schemas.microsoft.com/office/powerpoint/2010/main" val="134256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제목 1"/>
          <p:cNvSpPr>
            <a:spLocks noGrp="1"/>
          </p:cNvSpPr>
          <p:nvPr>
            <p:ph type="title" idx="4294967295"/>
          </p:nvPr>
        </p:nvSpPr>
        <p:spPr>
          <a:xfrm>
            <a:off x="1017802" y="287497"/>
            <a:ext cx="7772400" cy="431800"/>
          </a:xfrm>
        </p:spPr>
        <p:txBody>
          <a:bodyPr vert="horz" lIns="90486" tIns="44449" rIns="90486" bIns="44449" anchor="b">
            <a:normAutofit fontScale="90000"/>
            <a:scene3d>
              <a:camera prst="orthographicFront"/>
              <a:lightRig rig="soft" dir="t"/>
            </a:scene3d>
            <a:sp3d prstMaterial="softEdge">
              <a:bevelT w="25400" h="25400"/>
            </a:sp3d>
          </a:bodyPr>
          <a:lstStyle/>
          <a:p>
            <a:pPr algn="ctr"/>
            <a:r>
              <a:rPr lang="en-US" altLang="ko-KR" sz="3600" dirty="0">
                <a:effectLst/>
                <a:latin typeface="Times New Roman" panose="02020603050405020304" pitchFamily="18" charset="0"/>
                <a:cs typeface="Times New Roman" panose="02020603050405020304" pitchFamily="18" charset="0"/>
              </a:rPr>
              <a:t>Android S/W Stack - Application</a:t>
            </a:r>
            <a:endParaRPr lang="ko-KR" altLang="en-US" sz="3600" dirty="0">
              <a:effectLst/>
              <a:latin typeface="Times New Roman" panose="02020603050405020304" pitchFamily="18" charset="0"/>
              <a:cs typeface="Times New Roman" panose="02020603050405020304" pitchFamily="18" charset="0"/>
            </a:endParaRPr>
          </a:p>
        </p:txBody>
      </p:sp>
      <p:sp>
        <p:nvSpPr>
          <p:cNvPr id="17413" name="내용 개체 틀 2"/>
          <p:cNvSpPr>
            <a:spLocks noGrp="1"/>
          </p:cNvSpPr>
          <p:nvPr>
            <p:ph idx="4294967295"/>
          </p:nvPr>
        </p:nvSpPr>
        <p:spPr>
          <a:xfrm>
            <a:off x="1371600" y="2657475"/>
            <a:ext cx="7119462" cy="3114675"/>
          </a:xfrm>
        </p:spPr>
        <p:txBody>
          <a:bodyPr vert="horz" lIns="90486" tIns="44449" rIns="90486" bIns="44449">
            <a:normAutofit/>
          </a:bodyPr>
          <a:lstStyle/>
          <a:p>
            <a:pPr marL="262890" indent="-262890"/>
            <a:r>
              <a:rPr lang="en-US" altLang="ko-KR" sz="2520" dirty="0">
                <a:latin typeface="Times New Roman" panose="02020603050405020304" pitchFamily="18" charset="0"/>
                <a:ea typeface="Gulim" pitchFamily="34" charset="-127"/>
                <a:cs typeface="Times New Roman" panose="02020603050405020304" pitchFamily="18" charset="0"/>
              </a:rPr>
              <a:t>Android provides a set of core applications:</a:t>
            </a:r>
          </a:p>
          <a:p>
            <a:pPr marL="720090" lvl="1" indent="-308610">
              <a:buFont typeface="Wingdings" panose="05000000000000000000" pitchFamily="2" charset="2"/>
              <a:buChar char="ü"/>
            </a:pPr>
            <a:r>
              <a:rPr lang="en-US" altLang="ko-KR" sz="2160" dirty="0">
                <a:latin typeface="Times New Roman" panose="02020603050405020304" pitchFamily="18" charset="0"/>
                <a:ea typeface="Gulim" pitchFamily="34" charset="-127"/>
                <a:cs typeface="Times New Roman" panose="02020603050405020304" pitchFamily="18" charset="0"/>
              </a:rPr>
              <a:t>Email Client</a:t>
            </a:r>
          </a:p>
          <a:p>
            <a:pPr marL="720090" lvl="1" indent="-308610">
              <a:buFont typeface="Wingdings" panose="05000000000000000000" pitchFamily="2" charset="2"/>
              <a:buChar char="ü"/>
            </a:pPr>
            <a:r>
              <a:rPr lang="en-US" altLang="ko-KR" sz="2160" dirty="0">
                <a:latin typeface="Times New Roman" panose="02020603050405020304" pitchFamily="18" charset="0"/>
                <a:ea typeface="Gulim" pitchFamily="34" charset="-127"/>
                <a:cs typeface="Times New Roman" panose="02020603050405020304" pitchFamily="18" charset="0"/>
              </a:rPr>
              <a:t>SMS Program</a:t>
            </a:r>
          </a:p>
          <a:p>
            <a:pPr marL="720090" lvl="1" indent="-308610">
              <a:buFont typeface="Wingdings" panose="05000000000000000000" pitchFamily="2" charset="2"/>
              <a:buChar char="ü"/>
            </a:pPr>
            <a:r>
              <a:rPr lang="en-US" altLang="ko-KR" sz="2160" dirty="0">
                <a:latin typeface="Times New Roman" panose="02020603050405020304" pitchFamily="18" charset="0"/>
                <a:ea typeface="Gulim" pitchFamily="34" charset="-127"/>
                <a:cs typeface="Times New Roman" panose="02020603050405020304" pitchFamily="18" charset="0"/>
              </a:rPr>
              <a:t>Calendar</a:t>
            </a:r>
          </a:p>
          <a:p>
            <a:pPr marL="720090" lvl="1" indent="-308610">
              <a:buFont typeface="Wingdings" panose="05000000000000000000" pitchFamily="2" charset="2"/>
              <a:buChar char="ü"/>
            </a:pPr>
            <a:r>
              <a:rPr lang="en-US" altLang="ko-KR" sz="2160" dirty="0">
                <a:latin typeface="Times New Roman" panose="02020603050405020304" pitchFamily="18" charset="0"/>
                <a:ea typeface="Gulim" pitchFamily="34" charset="-127"/>
                <a:cs typeface="Times New Roman" panose="02020603050405020304" pitchFamily="18" charset="0"/>
              </a:rPr>
              <a:t>Maps</a:t>
            </a:r>
          </a:p>
          <a:p>
            <a:pPr marL="720090" lvl="1" indent="-308610">
              <a:buFont typeface="Wingdings" panose="05000000000000000000" pitchFamily="2" charset="2"/>
              <a:buChar char="ü"/>
            </a:pPr>
            <a:r>
              <a:rPr lang="en-US" altLang="ko-KR" sz="2160" dirty="0">
                <a:latin typeface="Times New Roman" panose="02020603050405020304" pitchFamily="18" charset="0"/>
                <a:ea typeface="Gulim" pitchFamily="34" charset="-127"/>
                <a:cs typeface="Times New Roman" panose="02020603050405020304" pitchFamily="18" charset="0"/>
              </a:rPr>
              <a:t>Browser</a:t>
            </a:r>
          </a:p>
          <a:p>
            <a:pPr marL="720090" lvl="1" indent="-308610">
              <a:buFont typeface="Wingdings" panose="05000000000000000000" pitchFamily="2" charset="2"/>
              <a:buChar char="ü"/>
            </a:pPr>
            <a:r>
              <a:rPr lang="en-US" altLang="ko-KR" sz="2160" dirty="0">
                <a:latin typeface="Times New Roman" panose="02020603050405020304" pitchFamily="18" charset="0"/>
                <a:ea typeface="Gulim" pitchFamily="34" charset="-127"/>
                <a:cs typeface="Times New Roman" panose="02020603050405020304" pitchFamily="18" charset="0"/>
              </a:rPr>
              <a:t>Contacts</a:t>
            </a:r>
          </a:p>
          <a:p>
            <a:pPr marL="411480" lvl="1" indent="0">
              <a:buNone/>
            </a:pPr>
            <a:endParaRPr lang="en-US" altLang="ko-KR" sz="2160" dirty="0">
              <a:ea typeface="Gulim" pitchFamily="34" charset="-127"/>
            </a:endParaRPr>
          </a:p>
        </p:txBody>
      </p:sp>
      <p:pic>
        <p:nvPicPr>
          <p:cNvPr id="17414" name="내용 개체 틀 3"/>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43013"/>
            <a:ext cx="2084547" cy="111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그림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1663" y="1050132"/>
            <a:ext cx="7119462" cy="83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BB2CE0DE-867F-455F-B20B-96D381B4AB71}" type="slidenum">
              <a:rPr lang="en-US" smtClean="0"/>
              <a:pPr/>
              <a:t>3</a:t>
            </a:fld>
            <a:endParaRPr lang="en-US"/>
          </a:p>
        </p:txBody>
      </p:sp>
      <p:sp>
        <p:nvSpPr>
          <p:cNvPr id="8" name="Footer Placeholder 7"/>
          <p:cNvSpPr>
            <a:spLocks noGrp="1"/>
          </p:cNvSpPr>
          <p:nvPr>
            <p:ph type="ftr" sz="quarter" idx="11"/>
          </p:nvPr>
        </p:nvSpPr>
        <p:spPr/>
        <p:txBody>
          <a:bodyPr/>
          <a:lstStyle/>
          <a:p>
            <a:r>
              <a:rPr lang="en-US">
                <a:solidFill>
                  <a:srgbClr val="000000"/>
                </a:solidFill>
              </a:rPr>
              <a:t>SINDHU K, DEPT. OF ISE, BMSCE</a:t>
            </a:r>
          </a:p>
        </p:txBody>
      </p:sp>
    </p:spTree>
    <p:extLst>
      <p:ext uri="{BB962C8B-B14F-4D97-AF65-F5344CB8AC3E}">
        <p14:creationId xmlns:p14="http://schemas.microsoft.com/office/powerpoint/2010/main" val="4005152532"/>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제목 1"/>
          <p:cNvSpPr>
            <a:spLocks noGrp="1"/>
          </p:cNvSpPr>
          <p:nvPr>
            <p:ph type="title" idx="4294967295"/>
          </p:nvPr>
        </p:nvSpPr>
        <p:spPr>
          <a:xfrm>
            <a:off x="1371600" y="304800"/>
            <a:ext cx="7772400" cy="431800"/>
          </a:xfrm>
        </p:spPr>
        <p:txBody>
          <a:bodyPr vert="horz" lIns="90486" tIns="44449" rIns="90486" bIns="44449" anchor="b">
            <a:noAutofit/>
            <a:scene3d>
              <a:camera prst="orthographicFront"/>
              <a:lightRig rig="soft" dir="t"/>
            </a:scene3d>
            <a:sp3d prstMaterial="softEdge">
              <a:bevelT w="25400" h="25400"/>
            </a:sp3d>
          </a:bodyPr>
          <a:lstStyle/>
          <a:p>
            <a:pPr algn="ctr"/>
            <a:r>
              <a:rPr lang="en-US" altLang="ko-KR" sz="2800" dirty="0">
                <a:effectLst/>
                <a:latin typeface="Times New Roman" panose="02020603050405020304" pitchFamily="18" charset="0"/>
                <a:cs typeface="Times New Roman" panose="02020603050405020304" pitchFamily="18" charset="0"/>
              </a:rPr>
              <a:t>Android S/W Stack – Application Framework</a:t>
            </a:r>
            <a:endParaRPr lang="ko-KR" altLang="en-US" sz="2800" dirty="0">
              <a:effectLst/>
              <a:latin typeface="Times New Roman" panose="02020603050405020304" pitchFamily="18" charset="0"/>
              <a:cs typeface="Times New Roman" panose="02020603050405020304" pitchFamily="18" charset="0"/>
            </a:endParaRPr>
          </a:p>
        </p:txBody>
      </p:sp>
      <p:sp>
        <p:nvSpPr>
          <p:cNvPr id="17413" name="내용 개체 틀 2"/>
          <p:cNvSpPr>
            <a:spLocks noGrp="1"/>
          </p:cNvSpPr>
          <p:nvPr>
            <p:ph idx="4294967295"/>
          </p:nvPr>
        </p:nvSpPr>
        <p:spPr>
          <a:xfrm>
            <a:off x="609600" y="2667000"/>
            <a:ext cx="7772400" cy="3114675"/>
          </a:xfrm>
        </p:spPr>
        <p:txBody>
          <a:bodyPr vert="horz" lIns="90486" tIns="44449" rIns="90486" bIns="44449">
            <a:normAutofit/>
          </a:bodyPr>
          <a:lstStyle/>
          <a:p>
            <a:pPr marL="262890" indent="-262890"/>
            <a:r>
              <a:rPr lang="en-IN" sz="2400" dirty="0">
                <a:latin typeface="Times New Roman" panose="02020603050405020304" pitchFamily="18" charset="0"/>
                <a:cs typeface="Times New Roman" panose="02020603050405020304" pitchFamily="18" charset="0"/>
              </a:rPr>
              <a:t>On the top of Native libraries and android runtime, there is android framework. </a:t>
            </a:r>
          </a:p>
          <a:p>
            <a:pPr marL="262890" indent="-262890"/>
            <a:r>
              <a:rPr lang="en-IN" sz="2400" dirty="0">
                <a:latin typeface="Times New Roman" panose="02020603050405020304" pitchFamily="18" charset="0"/>
                <a:cs typeface="Times New Roman" panose="02020603050405020304" pitchFamily="18" charset="0"/>
              </a:rPr>
              <a:t>Android framework includes </a:t>
            </a:r>
            <a:r>
              <a:rPr lang="en-IN" sz="2400" b="1" dirty="0">
                <a:latin typeface="Times New Roman" panose="02020603050405020304" pitchFamily="18" charset="0"/>
                <a:cs typeface="Times New Roman" panose="02020603050405020304" pitchFamily="18" charset="0"/>
              </a:rPr>
              <a:t>Android API's</a:t>
            </a:r>
            <a:r>
              <a:rPr lang="en-IN" sz="2400" dirty="0">
                <a:latin typeface="Times New Roman" panose="02020603050405020304" pitchFamily="18" charset="0"/>
                <a:cs typeface="Times New Roman" panose="02020603050405020304" pitchFamily="18" charset="0"/>
              </a:rPr>
              <a:t> such as UI (User Interface), telephony, resources, locations, Content Providers (data) and package managers. </a:t>
            </a:r>
          </a:p>
          <a:p>
            <a:pPr marL="262890" indent="-262890"/>
            <a:r>
              <a:rPr lang="en-IN" sz="2400" dirty="0">
                <a:latin typeface="Times New Roman" panose="02020603050405020304" pitchFamily="18" charset="0"/>
                <a:cs typeface="Times New Roman" panose="02020603050405020304" pitchFamily="18" charset="0"/>
              </a:rPr>
              <a:t>It provides a lot of classes and interfaces for android application development.</a:t>
            </a:r>
            <a:endParaRPr lang="en-US" altLang="ko-KR" sz="2160" dirty="0">
              <a:latin typeface="Times New Roman" panose="02020603050405020304" pitchFamily="18" charset="0"/>
              <a:ea typeface="Gulim" pitchFamily="34" charset="-127"/>
              <a:cs typeface="Times New Roman" panose="02020603050405020304" pitchFamily="18" charset="0"/>
            </a:endParaRPr>
          </a:p>
          <a:p>
            <a:pPr marL="411480" lvl="1" indent="0">
              <a:buNone/>
            </a:pPr>
            <a:endParaRPr lang="en-US" altLang="ko-KR" sz="2160" dirty="0">
              <a:ea typeface="Gulim" pitchFamily="34" charset="-127"/>
            </a:endParaRPr>
          </a:p>
        </p:txBody>
      </p:sp>
      <p:pic>
        <p:nvPicPr>
          <p:cNvPr id="17414" name="내용 개체 틀 3"/>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43013"/>
            <a:ext cx="2084547" cy="111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BB2CE0DE-867F-455F-B20B-96D381B4AB71}" type="slidenum">
              <a:rPr lang="en-US" smtClean="0"/>
              <a:pPr/>
              <a:t>4</a:t>
            </a:fld>
            <a:endParaRPr lang="en-US"/>
          </a:p>
        </p:txBody>
      </p:sp>
      <p:sp>
        <p:nvSpPr>
          <p:cNvPr id="8" name="Footer Placeholder 7"/>
          <p:cNvSpPr>
            <a:spLocks noGrp="1"/>
          </p:cNvSpPr>
          <p:nvPr>
            <p:ph type="ftr" sz="quarter" idx="11"/>
          </p:nvPr>
        </p:nvSpPr>
        <p:spPr/>
        <p:txBody>
          <a:bodyPr/>
          <a:lstStyle/>
          <a:p>
            <a:r>
              <a:rPr lang="en-US">
                <a:solidFill>
                  <a:srgbClr val="000000"/>
                </a:solidFill>
              </a:rPr>
              <a:t>SINDHU K, DEPT. OF ISE, BMSCE</a:t>
            </a:r>
          </a:p>
        </p:txBody>
      </p:sp>
      <p:pic>
        <p:nvPicPr>
          <p:cNvPr id="3074" name="Picture 2"/>
          <p:cNvPicPr>
            <a:picLocks noChangeAspect="1" noChangeArrowheads="1"/>
          </p:cNvPicPr>
          <p:nvPr/>
        </p:nvPicPr>
        <p:blipFill>
          <a:blip r:embed="rId4" cstate="print"/>
          <a:srcRect/>
          <a:stretch>
            <a:fillRect/>
          </a:stretch>
        </p:blipFill>
        <p:spPr bwMode="auto">
          <a:xfrm>
            <a:off x="2286000" y="1295400"/>
            <a:ext cx="6372225" cy="1123950"/>
          </a:xfrm>
          <a:prstGeom prst="rect">
            <a:avLst/>
          </a:prstGeom>
          <a:noFill/>
          <a:ln w="9525">
            <a:noFill/>
            <a:miter lim="800000"/>
            <a:headEnd/>
            <a:tailEnd/>
          </a:ln>
        </p:spPr>
      </p:pic>
    </p:spTree>
    <p:extLst>
      <p:ext uri="{BB962C8B-B14F-4D97-AF65-F5344CB8AC3E}">
        <p14:creationId xmlns:p14="http://schemas.microsoft.com/office/powerpoint/2010/main" val="4005152532"/>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제목 1"/>
          <p:cNvSpPr>
            <a:spLocks noGrp="1"/>
          </p:cNvSpPr>
          <p:nvPr>
            <p:ph type="title" idx="4294967295"/>
          </p:nvPr>
        </p:nvSpPr>
        <p:spPr>
          <a:xfrm>
            <a:off x="0" y="0"/>
            <a:ext cx="7772400" cy="1176338"/>
          </a:xfrm>
        </p:spPr>
        <p:txBody>
          <a:bodyPr vert="horz" lIns="90486" tIns="44449" rIns="90486" bIns="44449" anchor="b">
            <a:normAutofit/>
            <a:scene3d>
              <a:camera prst="orthographicFront"/>
              <a:lightRig rig="soft" dir="t"/>
            </a:scene3d>
            <a:sp3d prstMaterial="softEdge">
              <a:bevelT w="25400" h="25400"/>
            </a:sp3d>
          </a:bodyPr>
          <a:lstStyle/>
          <a:p>
            <a:pPr algn="ctr"/>
            <a:r>
              <a:rPr lang="en-US" altLang="ko-KR" sz="3600" dirty="0">
                <a:effectLst/>
                <a:latin typeface="Times New Roman" panose="02020603050405020304" pitchFamily="18" charset="0"/>
                <a:cs typeface="Times New Roman" panose="02020603050405020304" pitchFamily="18" charset="0"/>
              </a:rPr>
              <a:t>Android S/W Stack - Libraries</a:t>
            </a:r>
            <a:endParaRPr lang="ko-KR" altLang="en-US" sz="3600" dirty="0">
              <a:effectLst/>
              <a:latin typeface="Times New Roman" panose="02020603050405020304" pitchFamily="18" charset="0"/>
              <a:cs typeface="Times New Roman" panose="02020603050405020304" pitchFamily="18" charset="0"/>
            </a:endParaRPr>
          </a:p>
        </p:txBody>
      </p:sp>
      <p:sp>
        <p:nvSpPr>
          <p:cNvPr id="25605" name="내용 개체 틀 2"/>
          <p:cNvSpPr>
            <a:spLocks noGrp="1"/>
          </p:cNvSpPr>
          <p:nvPr>
            <p:ph idx="4294967295"/>
          </p:nvPr>
        </p:nvSpPr>
        <p:spPr>
          <a:xfrm>
            <a:off x="609600" y="3879851"/>
            <a:ext cx="8534400" cy="2378870"/>
          </a:xfrm>
        </p:spPr>
        <p:txBody>
          <a:bodyPr vert="horz" lIns="90486" tIns="44449" rIns="90486" bIns="44449">
            <a:normAutofit/>
          </a:bodyPr>
          <a:lstStyle/>
          <a:p>
            <a:r>
              <a:rPr lang="en-IN" sz="2400" dirty="0">
                <a:latin typeface="Times New Roman" panose="02020603050405020304" pitchFamily="18" charset="0"/>
                <a:cs typeface="Times New Roman" panose="02020603050405020304" pitchFamily="18" charset="0"/>
              </a:rPr>
              <a:t>On the top of </a:t>
            </a:r>
            <a:r>
              <a:rPr lang="en-IN" sz="2400" dirty="0" err="1">
                <a:latin typeface="Times New Roman" panose="02020603050405020304" pitchFamily="18" charset="0"/>
                <a:cs typeface="Times New Roman" panose="02020603050405020304" pitchFamily="18" charset="0"/>
              </a:rPr>
              <a:t>linux</a:t>
            </a:r>
            <a:r>
              <a:rPr lang="en-IN" sz="2400" dirty="0">
                <a:latin typeface="Times New Roman" panose="02020603050405020304" pitchFamily="18" charset="0"/>
                <a:cs typeface="Times New Roman" panose="02020603050405020304" pitchFamily="18" charset="0"/>
              </a:rPr>
              <a:t> kernel, their are </a:t>
            </a:r>
            <a:r>
              <a:rPr lang="en-IN" sz="2400" b="1" dirty="0">
                <a:latin typeface="Times New Roman" panose="02020603050405020304" pitchFamily="18" charset="0"/>
                <a:cs typeface="Times New Roman" panose="02020603050405020304" pitchFamily="18" charset="0"/>
              </a:rPr>
              <a:t>Native libraries</a:t>
            </a:r>
            <a:r>
              <a:rPr lang="en-IN" sz="2400" dirty="0">
                <a:latin typeface="Times New Roman" panose="02020603050405020304" pitchFamily="18" charset="0"/>
                <a:cs typeface="Times New Roman" panose="02020603050405020304" pitchFamily="18" charset="0"/>
              </a:rPr>
              <a:t> such as </a:t>
            </a:r>
            <a:r>
              <a:rPr lang="en-IN" sz="2400" dirty="0" err="1">
                <a:latin typeface="Times New Roman" panose="02020603050405020304" pitchFamily="18" charset="0"/>
                <a:cs typeface="Times New Roman" panose="02020603050405020304" pitchFamily="18" charset="0"/>
              </a:rPr>
              <a:t>WebKit</a:t>
            </a:r>
            <a:r>
              <a:rPr lang="en-IN" sz="2400" dirty="0">
                <a:latin typeface="Times New Roman" panose="02020603050405020304" pitchFamily="18" charset="0"/>
                <a:cs typeface="Times New Roman" panose="02020603050405020304" pitchFamily="18" charset="0"/>
              </a:rPr>
              <a:t>, OpenGL, </a:t>
            </a:r>
            <a:r>
              <a:rPr lang="en-IN" sz="2400" dirty="0" err="1">
                <a:latin typeface="Times New Roman" panose="02020603050405020304" pitchFamily="18" charset="0"/>
                <a:cs typeface="Times New Roman" panose="02020603050405020304" pitchFamily="18" charset="0"/>
              </a:rPr>
              <a:t>FreeType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SQLite</a:t>
            </a:r>
            <a:r>
              <a:rPr lang="en-IN" sz="2400" dirty="0">
                <a:latin typeface="Times New Roman" panose="02020603050405020304" pitchFamily="18" charset="0"/>
                <a:cs typeface="Times New Roman" panose="02020603050405020304" pitchFamily="18" charset="0"/>
              </a:rPr>
              <a:t>, Media, C runtime library (</a:t>
            </a:r>
            <a:r>
              <a:rPr lang="en-IN" sz="2400" dirty="0" err="1">
                <a:latin typeface="Times New Roman" panose="02020603050405020304" pitchFamily="18" charset="0"/>
                <a:cs typeface="Times New Roman" panose="02020603050405020304" pitchFamily="18" charset="0"/>
              </a:rPr>
              <a:t>libc</a:t>
            </a:r>
            <a:r>
              <a:rPr lang="en-IN" sz="2400" dirty="0">
                <a:latin typeface="Times New Roman" panose="02020603050405020304" pitchFamily="18" charset="0"/>
                <a:cs typeface="Times New Roman" panose="02020603050405020304" pitchFamily="18" charset="0"/>
              </a:rPr>
              <a:t>) etc.</a:t>
            </a:r>
          </a:p>
          <a:p>
            <a:r>
              <a:rPr lang="en-IN" sz="2400" dirty="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WebKit</a:t>
            </a:r>
            <a:r>
              <a:rPr lang="en-IN" sz="2400" dirty="0">
                <a:latin typeface="Times New Roman" panose="02020603050405020304" pitchFamily="18" charset="0"/>
                <a:cs typeface="Times New Roman" panose="02020603050405020304" pitchFamily="18" charset="0"/>
              </a:rPr>
              <a:t> library is responsible for browser support, </a:t>
            </a:r>
            <a:r>
              <a:rPr lang="en-IN" sz="2400" dirty="0" err="1">
                <a:latin typeface="Times New Roman" panose="02020603050405020304" pitchFamily="18" charset="0"/>
                <a:cs typeface="Times New Roman" panose="02020603050405020304" pitchFamily="18" charset="0"/>
              </a:rPr>
              <a:t>SQLite</a:t>
            </a:r>
            <a:r>
              <a:rPr lang="en-IN" sz="2400" dirty="0">
                <a:latin typeface="Times New Roman" panose="02020603050405020304" pitchFamily="18" charset="0"/>
                <a:cs typeface="Times New Roman" panose="02020603050405020304" pitchFamily="18" charset="0"/>
              </a:rPr>
              <a:t> is for database, </a:t>
            </a:r>
            <a:r>
              <a:rPr lang="en-IN" sz="2400" dirty="0" err="1">
                <a:latin typeface="Times New Roman" panose="02020603050405020304" pitchFamily="18" charset="0"/>
                <a:cs typeface="Times New Roman" panose="02020603050405020304" pitchFamily="18" charset="0"/>
              </a:rPr>
              <a:t>FreeType</a:t>
            </a:r>
            <a:r>
              <a:rPr lang="en-IN" sz="2400" dirty="0">
                <a:latin typeface="Times New Roman" panose="02020603050405020304" pitchFamily="18" charset="0"/>
                <a:cs typeface="Times New Roman" panose="02020603050405020304" pitchFamily="18" charset="0"/>
              </a:rPr>
              <a:t> for font support, Media for playing and recording audio and video formats.</a:t>
            </a:r>
          </a:p>
          <a:p>
            <a:pPr marL="262890" indent="-262890"/>
            <a:endParaRPr lang="ko-KR" altLang="en-US" sz="2520" dirty="0">
              <a:ea typeface="Gulim" pitchFamily="34" charset="-127"/>
            </a:endParaRPr>
          </a:p>
        </p:txBody>
      </p:sp>
      <p:pic>
        <p:nvPicPr>
          <p:cNvPr id="25606" name="내용 개체 틀 3"/>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477" y="1600200"/>
            <a:ext cx="2084546" cy="111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그림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1719" y="1371600"/>
            <a:ext cx="6033611" cy="237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BB2CE0DE-867F-455F-B20B-96D381B4AB71}" type="slidenum">
              <a:rPr lang="en-US" smtClean="0"/>
              <a:pPr/>
              <a:t>5</a:t>
            </a:fld>
            <a:endParaRPr lang="en-US"/>
          </a:p>
        </p:txBody>
      </p:sp>
      <p:sp>
        <p:nvSpPr>
          <p:cNvPr id="8" name="Footer Placeholder 7"/>
          <p:cNvSpPr>
            <a:spLocks noGrp="1"/>
          </p:cNvSpPr>
          <p:nvPr>
            <p:ph type="ftr" sz="quarter" idx="11"/>
          </p:nvPr>
        </p:nvSpPr>
        <p:spPr/>
        <p:txBody>
          <a:bodyPr/>
          <a:lstStyle/>
          <a:p>
            <a:r>
              <a:rPr lang="en-US">
                <a:solidFill>
                  <a:srgbClr val="000000"/>
                </a:solidFill>
              </a:rPr>
              <a:t>SINDHU K, DEPT. OF ISE, BMSCE</a:t>
            </a:r>
          </a:p>
        </p:txBody>
      </p:sp>
    </p:spTree>
    <p:extLst>
      <p:ext uri="{BB962C8B-B14F-4D97-AF65-F5344CB8AC3E}">
        <p14:creationId xmlns:p14="http://schemas.microsoft.com/office/powerpoint/2010/main" val="2614412876"/>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제목 1"/>
          <p:cNvSpPr>
            <a:spLocks noGrp="1"/>
          </p:cNvSpPr>
          <p:nvPr>
            <p:ph type="title" idx="4294967295"/>
          </p:nvPr>
        </p:nvSpPr>
        <p:spPr>
          <a:xfrm>
            <a:off x="762000" y="139002"/>
            <a:ext cx="7772400" cy="703263"/>
          </a:xfrm>
        </p:spPr>
        <p:txBody>
          <a:bodyPr vert="horz" lIns="90486" tIns="44449" rIns="90486" bIns="44449" anchor="b">
            <a:normAutofit/>
            <a:scene3d>
              <a:camera prst="orthographicFront"/>
              <a:lightRig rig="soft" dir="t"/>
            </a:scene3d>
            <a:sp3d prstMaterial="softEdge">
              <a:bevelT w="25400" h="25400"/>
            </a:sp3d>
          </a:bodyPr>
          <a:lstStyle/>
          <a:p>
            <a:pPr algn="ctr"/>
            <a:r>
              <a:rPr lang="en-US" altLang="ko-KR" sz="3600" dirty="0">
                <a:effectLst/>
                <a:latin typeface="Times New Roman" panose="02020603050405020304" pitchFamily="18" charset="0"/>
                <a:cs typeface="Times New Roman" panose="02020603050405020304" pitchFamily="18" charset="0"/>
              </a:rPr>
              <a:t>Android S/W Stack – Linux Kernel</a:t>
            </a:r>
            <a:endParaRPr lang="ko-KR" altLang="en-US" sz="3600" dirty="0">
              <a:effectLst/>
              <a:latin typeface="Times New Roman" panose="02020603050405020304" pitchFamily="18" charset="0"/>
              <a:cs typeface="Times New Roman" panose="02020603050405020304" pitchFamily="18" charset="0"/>
            </a:endParaRPr>
          </a:p>
        </p:txBody>
      </p:sp>
      <p:pic>
        <p:nvPicPr>
          <p:cNvPr id="31749" name="내용 개체 틀 3"/>
          <p:cNvPicPr>
            <a:picLocks noGrp="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0" y="1050925"/>
            <a:ext cx="2084388" cy="1111250"/>
          </a:xfrm>
        </p:spPr>
      </p:pic>
      <p:pic>
        <p:nvPicPr>
          <p:cNvPr id="31750" name="그림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3200" y="1066800"/>
            <a:ext cx="6400800" cy="1350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Rectangle 5"/>
          <p:cNvSpPr txBox="1">
            <a:spLocks noChangeArrowheads="1"/>
          </p:cNvSpPr>
          <p:nvPr/>
        </p:nvSpPr>
        <p:spPr bwMode="auto">
          <a:xfrm>
            <a:off x="392907" y="2914650"/>
            <a:ext cx="8319611"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6" tIns="44449" rIns="90486" bIns="44449"/>
          <a:lstStyle>
            <a:lvl1pPr marL="323850" indent="-323850" defTabSz="1016000" eaLnBrk="0" hangingPunct="0">
              <a:defRPr sz="2400">
                <a:solidFill>
                  <a:schemeClr val="tx1"/>
                </a:solidFill>
                <a:latin typeface="Times New Roman" panose="02020603050405020304" pitchFamily="18" charset="0"/>
              </a:defRPr>
            </a:lvl1pPr>
            <a:lvl2pPr marL="831850" indent="-323850" defTabSz="1016000" eaLnBrk="0" hangingPunct="0">
              <a:defRPr sz="2400">
                <a:solidFill>
                  <a:schemeClr val="tx1"/>
                </a:solidFill>
                <a:latin typeface="Times New Roman" panose="02020603050405020304" pitchFamily="18" charset="0"/>
              </a:defRPr>
            </a:lvl2pPr>
            <a:lvl3pPr marL="1143000" indent="-228600" defTabSz="1016000" eaLnBrk="0" hangingPunct="0">
              <a:defRPr sz="2400">
                <a:solidFill>
                  <a:schemeClr val="tx1"/>
                </a:solidFill>
                <a:latin typeface="Times New Roman" panose="02020603050405020304" pitchFamily="18" charset="0"/>
              </a:defRPr>
            </a:lvl3pPr>
            <a:lvl4pPr marL="1600200" indent="-228600" defTabSz="1016000" eaLnBrk="0" hangingPunct="0">
              <a:defRPr sz="2400">
                <a:solidFill>
                  <a:schemeClr val="tx1"/>
                </a:solidFill>
                <a:latin typeface="Times New Roman" panose="02020603050405020304" pitchFamily="18" charset="0"/>
              </a:defRPr>
            </a:lvl4pPr>
            <a:lvl5pPr marL="2057400" indent="-228600" defTabSz="1016000" eaLnBrk="0" hangingPunct="0">
              <a:defRPr sz="2400">
                <a:solidFill>
                  <a:schemeClr val="tx1"/>
                </a:solidFill>
                <a:latin typeface="Times New Roman" panose="02020603050405020304" pitchFamily="18" charset="0"/>
              </a:defRPr>
            </a:lvl5pPr>
            <a:lvl6pPr marL="2514600" indent="-228600" defTabSz="1016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016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016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016000" eaLnBrk="0" fontAlgn="base" hangingPunct="0">
              <a:spcBef>
                <a:spcPct val="0"/>
              </a:spcBef>
              <a:spcAft>
                <a:spcPct val="0"/>
              </a:spcAft>
              <a:defRPr sz="2400">
                <a:solidFill>
                  <a:schemeClr val="tx1"/>
                </a:solidFill>
                <a:latin typeface="Times New Roman" panose="02020603050405020304" pitchFamily="18" charset="0"/>
              </a:defRPr>
            </a:lvl9pPr>
          </a:lstStyle>
          <a:p>
            <a:pPr eaLnBrk="1" latinLnBrk="1" hangingPunct="1">
              <a:lnSpc>
                <a:spcPts val="2599"/>
              </a:lnSpc>
              <a:spcBef>
                <a:spcPts val="597"/>
              </a:spcBef>
              <a:spcAft>
                <a:spcPts val="405"/>
              </a:spcAft>
              <a:buClr>
                <a:srgbClr val="0C7B9C"/>
              </a:buClr>
              <a:buSzPct val="75000"/>
              <a:buFont typeface="Wingdings" panose="05000000000000000000" pitchFamily="2" charset="2"/>
              <a:buChar char="l"/>
            </a:pPr>
            <a:r>
              <a:rPr lang="en-IN" sz="1800" dirty="0">
                <a:cs typeface="Times New Roman" panose="02020603050405020304" pitchFamily="18" charset="0"/>
              </a:rPr>
              <a:t>It is the heart of android architecture that exists at the root of android architecture. </a:t>
            </a:r>
          </a:p>
          <a:p>
            <a:pPr eaLnBrk="1" latinLnBrk="1" hangingPunct="1">
              <a:lnSpc>
                <a:spcPts val="2599"/>
              </a:lnSpc>
              <a:spcBef>
                <a:spcPts val="597"/>
              </a:spcBef>
              <a:spcAft>
                <a:spcPts val="405"/>
              </a:spcAft>
              <a:buClr>
                <a:srgbClr val="0C7B9C"/>
              </a:buClr>
              <a:buSzPct val="75000"/>
              <a:buFont typeface="Wingdings" panose="05000000000000000000" pitchFamily="2" charset="2"/>
              <a:buChar char="l"/>
            </a:pPr>
            <a:r>
              <a:rPr lang="en-IN" sz="1800" b="1" dirty="0">
                <a:cs typeface="Times New Roman" panose="02020603050405020304" pitchFamily="18" charset="0"/>
              </a:rPr>
              <a:t>Linux kernel</a:t>
            </a:r>
            <a:r>
              <a:rPr lang="en-IN" sz="1800" dirty="0">
                <a:cs typeface="Times New Roman" panose="02020603050405020304" pitchFamily="18" charset="0"/>
              </a:rPr>
              <a:t> is responsible for device drivers, power management, memory management, device management and resource access.</a:t>
            </a:r>
          </a:p>
          <a:p>
            <a:pPr eaLnBrk="1" latinLnBrk="1" hangingPunct="1">
              <a:lnSpc>
                <a:spcPts val="2599"/>
              </a:lnSpc>
              <a:spcBef>
                <a:spcPts val="597"/>
              </a:spcBef>
              <a:spcAft>
                <a:spcPts val="405"/>
              </a:spcAft>
              <a:buClr>
                <a:srgbClr val="0C7B9C"/>
              </a:buClr>
              <a:buSzPct val="75000"/>
              <a:buFont typeface="Wingdings" panose="05000000000000000000" pitchFamily="2" charset="2"/>
              <a:buChar char="l"/>
            </a:pPr>
            <a:r>
              <a:rPr lang="en-US" altLang="en-US" sz="1800" dirty="0">
                <a:cs typeface="Times New Roman" panose="02020603050405020304" pitchFamily="18" charset="0"/>
              </a:rPr>
              <a:t>The supplied device drivers include Display, Camera, Keypad, </a:t>
            </a:r>
            <a:r>
              <a:rPr lang="en-US" altLang="en-US" sz="1800" dirty="0" err="1">
                <a:cs typeface="Times New Roman" panose="02020603050405020304" pitchFamily="18" charset="0"/>
              </a:rPr>
              <a:t>WiFi</a:t>
            </a:r>
            <a:r>
              <a:rPr lang="en-US" altLang="en-US" sz="1800" dirty="0">
                <a:cs typeface="Times New Roman" panose="02020603050405020304" pitchFamily="18" charset="0"/>
              </a:rPr>
              <a:t>, Flash Memory, Audio, and IPC</a:t>
            </a:r>
          </a:p>
          <a:p>
            <a:pPr eaLnBrk="1" latinLnBrk="1" hangingPunct="1">
              <a:lnSpc>
                <a:spcPts val="2599"/>
              </a:lnSpc>
              <a:spcBef>
                <a:spcPts val="597"/>
              </a:spcBef>
              <a:spcAft>
                <a:spcPts val="405"/>
              </a:spcAft>
              <a:buClr>
                <a:srgbClr val="0C7B9C"/>
              </a:buClr>
              <a:buSzPct val="75000"/>
              <a:buFont typeface="Wingdings" panose="05000000000000000000" pitchFamily="2" charset="2"/>
              <a:buChar char="l"/>
            </a:pPr>
            <a:r>
              <a:rPr lang="en-US" altLang="en-US" sz="1800" dirty="0">
                <a:cs typeface="Times New Roman" panose="02020603050405020304" pitchFamily="18" charset="0"/>
              </a:rPr>
              <a:t>Providing an abstraction layer between the H/W and the rest of the S/W stack </a:t>
            </a:r>
          </a:p>
        </p:txBody>
      </p:sp>
      <p:sp>
        <p:nvSpPr>
          <p:cNvPr id="8" name="Slide Number Placeholder 7"/>
          <p:cNvSpPr>
            <a:spLocks noGrp="1"/>
          </p:cNvSpPr>
          <p:nvPr>
            <p:ph type="sldNum" sz="quarter" idx="12"/>
          </p:nvPr>
        </p:nvSpPr>
        <p:spPr/>
        <p:txBody>
          <a:bodyPr/>
          <a:lstStyle/>
          <a:p>
            <a:fld id="{BB2CE0DE-867F-455F-B20B-96D381B4AB71}" type="slidenum">
              <a:rPr lang="en-US" smtClean="0"/>
              <a:pPr/>
              <a:t>6</a:t>
            </a:fld>
            <a:endParaRPr lang="en-US"/>
          </a:p>
        </p:txBody>
      </p:sp>
      <p:sp>
        <p:nvSpPr>
          <p:cNvPr id="9" name="Footer Placeholder 8"/>
          <p:cNvSpPr>
            <a:spLocks noGrp="1"/>
          </p:cNvSpPr>
          <p:nvPr>
            <p:ph type="ftr" sz="quarter" idx="11"/>
          </p:nvPr>
        </p:nvSpPr>
        <p:spPr/>
        <p:txBody>
          <a:bodyPr/>
          <a:lstStyle/>
          <a:p>
            <a:r>
              <a:rPr lang="en-US">
                <a:solidFill>
                  <a:srgbClr val="000000"/>
                </a:solidFill>
              </a:rPr>
              <a:t>SINDHU K, DEPT. OF ISE, BMSCE</a:t>
            </a:r>
          </a:p>
        </p:txBody>
      </p:sp>
    </p:spTree>
    <p:extLst>
      <p:ext uri="{BB962C8B-B14F-4D97-AF65-F5344CB8AC3E}">
        <p14:creationId xmlns:p14="http://schemas.microsoft.com/office/powerpoint/2010/main" val="212238405"/>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제목 1"/>
          <p:cNvSpPr>
            <a:spLocks noGrp="1"/>
          </p:cNvSpPr>
          <p:nvPr>
            <p:ph type="title" idx="4294967295"/>
          </p:nvPr>
        </p:nvSpPr>
        <p:spPr>
          <a:xfrm>
            <a:off x="1371600" y="0"/>
            <a:ext cx="7772400" cy="771525"/>
          </a:xfrm>
        </p:spPr>
        <p:txBody>
          <a:bodyPr vert="horz" lIns="90486" tIns="44449" rIns="90486" bIns="44449" anchor="b">
            <a:normAutofit/>
            <a:scene3d>
              <a:camera prst="orthographicFront"/>
              <a:lightRig rig="soft" dir="t"/>
            </a:scene3d>
            <a:sp3d prstMaterial="softEdge">
              <a:bevelT w="25400" h="25400"/>
            </a:sp3d>
          </a:bodyPr>
          <a:lstStyle/>
          <a:p>
            <a:pPr algn="ctr"/>
            <a:r>
              <a:rPr lang="en-US" altLang="ko-KR" sz="3600" dirty="0">
                <a:effectLst/>
                <a:latin typeface="Times New Roman" panose="02020603050405020304" pitchFamily="18" charset="0"/>
                <a:cs typeface="Times New Roman" panose="02020603050405020304" pitchFamily="18" charset="0"/>
              </a:rPr>
              <a:t>Android S/W Stack - Runtime</a:t>
            </a:r>
            <a:endParaRPr lang="ko-KR" altLang="en-US" sz="3600" dirty="0">
              <a:effectLst/>
              <a:latin typeface="Times New Roman" panose="02020603050405020304" pitchFamily="18" charset="0"/>
              <a:cs typeface="Times New Roman" panose="02020603050405020304" pitchFamily="18" charset="0"/>
            </a:endParaRPr>
          </a:p>
        </p:txBody>
      </p:sp>
      <p:sp>
        <p:nvSpPr>
          <p:cNvPr id="27653" name="내용 개체 틀 2"/>
          <p:cNvSpPr>
            <a:spLocks noGrp="1"/>
          </p:cNvSpPr>
          <p:nvPr>
            <p:ph idx="4294967295"/>
          </p:nvPr>
        </p:nvSpPr>
        <p:spPr>
          <a:xfrm>
            <a:off x="457200" y="2826069"/>
            <a:ext cx="8077200" cy="2695256"/>
          </a:xfrm>
        </p:spPr>
        <p:txBody>
          <a:bodyPr vert="horz" lIns="90486" tIns="44449" rIns="90486" bIns="44449">
            <a:normAutofit lnSpcReduction="10000"/>
          </a:bodyPr>
          <a:lstStyle/>
          <a:p>
            <a:pPr eaLnBrk="1" hangingPunct="1"/>
            <a:r>
              <a:rPr lang="en-US" altLang="ko-KR" sz="2200" dirty="0">
                <a:latin typeface="Times New Roman" panose="02020603050405020304" pitchFamily="18" charset="0"/>
                <a:ea typeface="Gulim" pitchFamily="34" charset="-127"/>
                <a:cs typeface="Times New Roman" panose="02020603050405020304" pitchFamily="18" charset="0"/>
              </a:rPr>
              <a:t>Core Libraries</a:t>
            </a:r>
          </a:p>
          <a:p>
            <a:pPr lvl="1" eaLnBrk="1" hangingPunct="1">
              <a:buFont typeface="Wingdings" panose="05000000000000000000" pitchFamily="2" charset="2"/>
              <a:buChar char="ü"/>
            </a:pPr>
            <a:r>
              <a:rPr lang="en-US" altLang="ko-KR" sz="1900" dirty="0">
                <a:latin typeface="Times New Roman" panose="02020603050405020304" pitchFamily="18" charset="0"/>
                <a:ea typeface="Gulim" pitchFamily="34" charset="-127"/>
                <a:cs typeface="Times New Roman" panose="02020603050405020304" pitchFamily="18" charset="0"/>
              </a:rPr>
              <a:t>Providing most of the functionality available in the core libraries of the Java language</a:t>
            </a:r>
          </a:p>
          <a:p>
            <a:pPr lvl="1" eaLnBrk="1" hangingPunct="1">
              <a:buFont typeface="Wingdings" panose="05000000000000000000" pitchFamily="2" charset="2"/>
              <a:buChar char="ü"/>
            </a:pPr>
            <a:r>
              <a:rPr lang="en-US" altLang="ko-KR" sz="1900" dirty="0">
                <a:latin typeface="Times New Roman" panose="02020603050405020304" pitchFamily="18" charset="0"/>
                <a:ea typeface="Gulim" pitchFamily="34" charset="-127"/>
                <a:cs typeface="Times New Roman" panose="02020603050405020304" pitchFamily="18" charset="0"/>
              </a:rPr>
              <a:t>APIs</a:t>
            </a:r>
          </a:p>
          <a:p>
            <a:pPr lvl="2" eaLnBrk="1" hangingPunct="1">
              <a:buFont typeface="Wingdings" panose="05000000000000000000" pitchFamily="2" charset="2"/>
              <a:buChar char="Ø"/>
            </a:pPr>
            <a:r>
              <a:rPr lang="en-US" altLang="ko-KR" sz="1700" dirty="0">
                <a:latin typeface="Times New Roman" panose="02020603050405020304" pitchFamily="18" charset="0"/>
                <a:ea typeface="Gulim" pitchFamily="34" charset="-127"/>
                <a:cs typeface="Times New Roman" panose="02020603050405020304" pitchFamily="18" charset="0"/>
              </a:rPr>
              <a:t>Data Structures</a:t>
            </a:r>
          </a:p>
          <a:p>
            <a:pPr lvl="2" eaLnBrk="1" hangingPunct="1">
              <a:buFont typeface="Wingdings" panose="05000000000000000000" pitchFamily="2" charset="2"/>
              <a:buChar char="Ø"/>
            </a:pPr>
            <a:r>
              <a:rPr lang="en-US" altLang="ko-KR" sz="1700" dirty="0">
                <a:latin typeface="Times New Roman" panose="02020603050405020304" pitchFamily="18" charset="0"/>
                <a:ea typeface="Gulim" pitchFamily="34" charset="-127"/>
                <a:cs typeface="Times New Roman" panose="02020603050405020304" pitchFamily="18" charset="0"/>
              </a:rPr>
              <a:t>Utilities</a:t>
            </a:r>
          </a:p>
          <a:p>
            <a:pPr lvl="2" eaLnBrk="1" hangingPunct="1">
              <a:buFont typeface="Wingdings" panose="05000000000000000000" pitchFamily="2" charset="2"/>
              <a:buChar char="Ø"/>
            </a:pPr>
            <a:r>
              <a:rPr lang="en-US" altLang="ko-KR" sz="1700" dirty="0">
                <a:latin typeface="Times New Roman" panose="02020603050405020304" pitchFamily="18" charset="0"/>
                <a:ea typeface="Gulim" pitchFamily="34" charset="-127"/>
                <a:cs typeface="Times New Roman" panose="02020603050405020304" pitchFamily="18" charset="0"/>
              </a:rPr>
              <a:t>File Access</a:t>
            </a:r>
          </a:p>
          <a:p>
            <a:pPr lvl="2" eaLnBrk="1" hangingPunct="1">
              <a:buFont typeface="Wingdings" panose="05000000000000000000" pitchFamily="2" charset="2"/>
              <a:buChar char="Ø"/>
            </a:pPr>
            <a:r>
              <a:rPr lang="en-US" altLang="ko-KR" sz="1700" dirty="0">
                <a:latin typeface="Times New Roman" panose="02020603050405020304" pitchFamily="18" charset="0"/>
                <a:ea typeface="Gulim" pitchFamily="34" charset="-127"/>
                <a:cs typeface="Times New Roman" panose="02020603050405020304" pitchFamily="18" charset="0"/>
              </a:rPr>
              <a:t>Network Access</a:t>
            </a:r>
          </a:p>
          <a:p>
            <a:pPr lvl="2" eaLnBrk="1" hangingPunct="1">
              <a:buFont typeface="Wingdings" panose="05000000000000000000" pitchFamily="2" charset="2"/>
              <a:buChar char="Ø"/>
            </a:pPr>
            <a:r>
              <a:rPr lang="en-US" altLang="ko-KR" sz="1700" dirty="0">
                <a:latin typeface="Times New Roman" panose="02020603050405020304" pitchFamily="18" charset="0"/>
                <a:ea typeface="Gulim" pitchFamily="34" charset="-127"/>
                <a:cs typeface="Times New Roman" panose="02020603050405020304" pitchFamily="18" charset="0"/>
              </a:rPr>
              <a:t>Graphics, etc</a:t>
            </a:r>
            <a:endParaRPr lang="en-US" altLang="ko-KR" dirty="0">
              <a:latin typeface="Times New Roman" panose="02020603050405020304" pitchFamily="18" charset="0"/>
              <a:ea typeface="Gulim" pitchFamily="34" charset="-127"/>
              <a:cs typeface="Times New Roman" panose="02020603050405020304" pitchFamily="18" charset="0"/>
            </a:endParaRPr>
          </a:p>
        </p:txBody>
      </p:sp>
      <p:pic>
        <p:nvPicPr>
          <p:cNvPr id="27654" name="내용 개체 틀 3"/>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5844" y="985838"/>
            <a:ext cx="25717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그림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1944" y="985838"/>
            <a:ext cx="3410426" cy="162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BB2CE0DE-867F-455F-B20B-96D381B4AB71}" type="slidenum">
              <a:rPr lang="en-US" smtClean="0"/>
              <a:pPr/>
              <a:t>7</a:t>
            </a:fld>
            <a:endParaRPr lang="en-US"/>
          </a:p>
        </p:txBody>
      </p:sp>
      <p:sp>
        <p:nvSpPr>
          <p:cNvPr id="8" name="Footer Placeholder 7"/>
          <p:cNvSpPr>
            <a:spLocks noGrp="1"/>
          </p:cNvSpPr>
          <p:nvPr>
            <p:ph type="ftr" sz="quarter" idx="11"/>
          </p:nvPr>
        </p:nvSpPr>
        <p:spPr/>
        <p:txBody>
          <a:bodyPr/>
          <a:lstStyle/>
          <a:p>
            <a:r>
              <a:rPr lang="en-US">
                <a:solidFill>
                  <a:srgbClr val="000000"/>
                </a:solidFill>
              </a:rPr>
              <a:t>SINDHU K, DEPT. OF ISE, BMSCE</a:t>
            </a:r>
          </a:p>
        </p:txBody>
      </p:sp>
    </p:spTree>
    <p:extLst>
      <p:ext uri="{BB962C8B-B14F-4D97-AF65-F5344CB8AC3E}">
        <p14:creationId xmlns:p14="http://schemas.microsoft.com/office/powerpoint/2010/main" val="3785376799"/>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제목 1"/>
          <p:cNvSpPr>
            <a:spLocks noGrp="1"/>
          </p:cNvSpPr>
          <p:nvPr>
            <p:ph type="title" idx="4294967295"/>
          </p:nvPr>
        </p:nvSpPr>
        <p:spPr>
          <a:xfrm>
            <a:off x="1371600" y="0"/>
            <a:ext cx="7772400" cy="857250"/>
          </a:xfrm>
        </p:spPr>
        <p:txBody>
          <a:bodyPr vert="horz" lIns="90486" tIns="44449" rIns="90486" bIns="44449" anchor="b">
            <a:noAutofit/>
            <a:scene3d>
              <a:camera prst="orthographicFront"/>
              <a:lightRig rig="soft" dir="t"/>
            </a:scene3d>
            <a:sp3d prstMaterial="softEdge">
              <a:bevelT w="25400" h="25400"/>
            </a:sp3d>
          </a:bodyPr>
          <a:lstStyle/>
          <a:p>
            <a:pPr algn="ctr"/>
            <a:r>
              <a:rPr lang="en-US" altLang="ko-KR" sz="3600" dirty="0">
                <a:effectLst/>
                <a:latin typeface="Times New Roman" panose="02020603050405020304" pitchFamily="18" charset="0"/>
                <a:cs typeface="Times New Roman" panose="02020603050405020304" pitchFamily="18" charset="0"/>
              </a:rPr>
              <a:t>Android S/W Stack – Runtime (Cont) </a:t>
            </a:r>
            <a:endParaRPr lang="ko-KR" altLang="en-US" sz="3600" dirty="0">
              <a:effectLst/>
              <a:latin typeface="Times New Roman" panose="02020603050405020304" pitchFamily="18" charset="0"/>
              <a:cs typeface="Times New Roman" panose="02020603050405020304" pitchFamily="18" charset="0"/>
            </a:endParaRPr>
          </a:p>
        </p:txBody>
      </p:sp>
      <p:sp>
        <p:nvSpPr>
          <p:cNvPr id="29701" name="내용 개체 틀 2"/>
          <p:cNvSpPr>
            <a:spLocks noGrp="1"/>
          </p:cNvSpPr>
          <p:nvPr>
            <p:ph idx="4294967295"/>
          </p:nvPr>
        </p:nvSpPr>
        <p:spPr>
          <a:xfrm>
            <a:off x="457200" y="1114424"/>
            <a:ext cx="8555832" cy="4981575"/>
          </a:xfrm>
        </p:spPr>
        <p:txBody>
          <a:bodyPr vert="horz" lIns="90486" tIns="44449" rIns="90486" bIns="44449">
            <a:normAutofit/>
          </a:bodyPr>
          <a:lstStyle/>
          <a:p>
            <a:pPr marL="0" lvl="1" indent="57150"/>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Dalvik Virtual Machine (DVM)</a:t>
            </a:r>
            <a:r>
              <a:rPr lang="en-IN" sz="2000" dirty="0">
                <a:latin typeface="Times New Roman" panose="02020603050405020304" pitchFamily="18" charset="0"/>
                <a:cs typeface="Times New Roman" panose="02020603050405020304" pitchFamily="18" charset="0"/>
              </a:rPr>
              <a:t> is an android virtual machine optimized for mobile devices. </a:t>
            </a:r>
          </a:p>
          <a:p>
            <a:pPr marL="0" lvl="1" indent="57150"/>
            <a:r>
              <a:rPr lang="en-IN" sz="2000" dirty="0">
                <a:latin typeface="Times New Roman" panose="02020603050405020304" pitchFamily="18" charset="0"/>
                <a:cs typeface="Times New Roman" panose="02020603050405020304" pitchFamily="18" charset="0"/>
              </a:rPr>
              <a:t>It optimizes the virtual machine for memory, </a:t>
            </a:r>
            <a:r>
              <a:rPr lang="en-IN" sz="2000" dirty="0" err="1">
                <a:latin typeface="Times New Roman" panose="02020603050405020304" pitchFamily="18" charset="0"/>
                <a:cs typeface="Times New Roman" panose="02020603050405020304" pitchFamily="18" charset="0"/>
              </a:rPr>
              <a:t>batterylife</a:t>
            </a:r>
            <a:r>
              <a:rPr lang="en-IN" sz="2000" dirty="0">
                <a:latin typeface="Times New Roman" panose="02020603050405020304" pitchFamily="18" charset="0"/>
                <a:cs typeface="Times New Roman" panose="02020603050405020304" pitchFamily="18" charset="0"/>
              </a:rPr>
              <a:t> and performance.</a:t>
            </a:r>
          </a:p>
          <a:p>
            <a:pPr marL="0" lvl="1" indent="57150"/>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Dex</a:t>
            </a:r>
            <a:r>
              <a:rPr lang="en-IN" sz="2000" dirty="0">
                <a:latin typeface="Times New Roman" panose="02020603050405020304" pitchFamily="18" charset="0"/>
                <a:cs typeface="Times New Roman" panose="02020603050405020304" pitchFamily="18" charset="0"/>
              </a:rPr>
              <a:t> compiler converts the class files into the .</a:t>
            </a:r>
            <a:r>
              <a:rPr lang="en-IN" sz="2000" dirty="0" err="1">
                <a:latin typeface="Times New Roman" panose="02020603050405020304" pitchFamily="18" charset="0"/>
                <a:cs typeface="Times New Roman" panose="02020603050405020304" pitchFamily="18" charset="0"/>
              </a:rPr>
              <a:t>dex</a:t>
            </a:r>
            <a:r>
              <a:rPr lang="en-IN" sz="2000" dirty="0">
                <a:latin typeface="Times New Roman" panose="02020603050405020304" pitchFamily="18" charset="0"/>
                <a:cs typeface="Times New Roman" panose="02020603050405020304" pitchFamily="18" charset="0"/>
              </a:rPr>
              <a:t> file that run on the </a:t>
            </a:r>
            <a:r>
              <a:rPr lang="en-IN" sz="2000" dirty="0" err="1">
                <a:latin typeface="Times New Roman" panose="02020603050405020304" pitchFamily="18" charset="0"/>
                <a:cs typeface="Times New Roman" panose="02020603050405020304" pitchFamily="18" charset="0"/>
              </a:rPr>
              <a:t>Dalvik</a:t>
            </a:r>
            <a:r>
              <a:rPr lang="en-IN" sz="2000" dirty="0">
                <a:latin typeface="Times New Roman" panose="02020603050405020304" pitchFamily="18" charset="0"/>
                <a:cs typeface="Times New Roman" panose="02020603050405020304" pitchFamily="18" charset="0"/>
              </a:rPr>
              <a:t> VM. Multiple class files are converted into one </a:t>
            </a:r>
            <a:r>
              <a:rPr lang="en-IN" sz="2000" dirty="0" err="1">
                <a:latin typeface="Times New Roman" panose="02020603050405020304" pitchFamily="18" charset="0"/>
                <a:cs typeface="Times New Roman" panose="02020603050405020304" pitchFamily="18" charset="0"/>
              </a:rPr>
              <a:t>dex</a:t>
            </a:r>
            <a:r>
              <a:rPr lang="en-IN" sz="2000" dirty="0">
                <a:latin typeface="Times New Roman" panose="02020603050405020304" pitchFamily="18" charset="0"/>
                <a:cs typeface="Times New Roman" panose="02020603050405020304" pitchFamily="18" charset="0"/>
              </a:rPr>
              <a:t> file.</a:t>
            </a:r>
          </a:p>
          <a:p>
            <a:pPr marL="0" lvl="1" indent="57150"/>
            <a:endParaRPr lang="en-IN" dirty="0"/>
          </a:p>
          <a:p>
            <a:pPr marL="0" lvl="1" indent="57150"/>
            <a:endParaRPr lang="ko-KR" altLang="en-US" dirty="0">
              <a:ea typeface="Gulim" pitchFamily="34" charset="-127"/>
            </a:endParaRPr>
          </a:p>
        </p:txBody>
      </p:sp>
      <p:pic>
        <p:nvPicPr>
          <p:cNvPr id="1026" name="Picture 2"/>
          <p:cNvPicPr>
            <a:picLocks noChangeAspect="1" noChangeArrowheads="1"/>
          </p:cNvPicPr>
          <p:nvPr/>
        </p:nvPicPr>
        <p:blipFill>
          <a:blip r:embed="rId3" cstate="print"/>
          <a:srcRect/>
          <a:stretch>
            <a:fillRect/>
          </a:stretch>
        </p:blipFill>
        <p:spPr bwMode="auto">
          <a:xfrm>
            <a:off x="2286000" y="3048000"/>
            <a:ext cx="5210175" cy="2895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B2CE0DE-867F-455F-B20B-96D381B4AB71}" type="slidenum">
              <a:rPr lang="en-US" smtClean="0"/>
              <a:pPr/>
              <a:t>8</a:t>
            </a:fld>
            <a:endParaRPr lang="en-US"/>
          </a:p>
        </p:txBody>
      </p:sp>
      <p:sp>
        <p:nvSpPr>
          <p:cNvPr id="8" name="Footer Placeholder 7"/>
          <p:cNvSpPr>
            <a:spLocks noGrp="1"/>
          </p:cNvSpPr>
          <p:nvPr>
            <p:ph type="ftr" sz="quarter" idx="11"/>
          </p:nvPr>
        </p:nvSpPr>
        <p:spPr/>
        <p:txBody>
          <a:bodyPr/>
          <a:lstStyle/>
          <a:p>
            <a:r>
              <a:rPr lang="en-US">
                <a:solidFill>
                  <a:srgbClr val="000000"/>
                </a:solidFill>
              </a:rPr>
              <a:t>SINDHU K, DEPT. OF ISE, BMSCE</a:t>
            </a:r>
          </a:p>
        </p:txBody>
      </p:sp>
    </p:spTree>
    <p:extLst>
      <p:ext uri="{BB962C8B-B14F-4D97-AF65-F5344CB8AC3E}">
        <p14:creationId xmlns:p14="http://schemas.microsoft.com/office/powerpoint/2010/main" val="3532960071"/>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제목 1"/>
          <p:cNvSpPr>
            <a:spLocks noGrp="1"/>
          </p:cNvSpPr>
          <p:nvPr>
            <p:ph type="title" idx="4294967295"/>
          </p:nvPr>
        </p:nvSpPr>
        <p:spPr>
          <a:xfrm>
            <a:off x="1371600" y="0"/>
            <a:ext cx="7772400" cy="857250"/>
          </a:xfrm>
        </p:spPr>
        <p:txBody>
          <a:bodyPr vert="horz" lIns="90486" tIns="44449" rIns="90486" bIns="44449" anchor="b">
            <a:noAutofit/>
            <a:scene3d>
              <a:camera prst="orthographicFront"/>
              <a:lightRig rig="soft" dir="t"/>
            </a:scene3d>
            <a:sp3d prstMaterial="softEdge">
              <a:bevelT w="25400" h="25400"/>
            </a:sp3d>
          </a:bodyPr>
          <a:lstStyle/>
          <a:p>
            <a:pPr algn="ctr"/>
            <a:r>
              <a:rPr lang="en-US" altLang="ko-KR" sz="3600" dirty="0">
                <a:effectLst/>
                <a:latin typeface="Times New Roman" panose="02020603050405020304" pitchFamily="18" charset="0"/>
                <a:cs typeface="Times New Roman" panose="02020603050405020304" pitchFamily="18" charset="0"/>
              </a:rPr>
              <a:t>Android S/W Stack – Runtime (Cont) </a:t>
            </a:r>
            <a:endParaRPr lang="ko-KR" altLang="en-US" sz="3600" dirty="0">
              <a:effectLst/>
              <a:latin typeface="Times New Roman" panose="02020603050405020304" pitchFamily="18" charset="0"/>
              <a:cs typeface="Times New Roman" panose="02020603050405020304" pitchFamily="18" charset="0"/>
            </a:endParaRPr>
          </a:p>
        </p:txBody>
      </p:sp>
      <p:sp>
        <p:nvSpPr>
          <p:cNvPr id="29701" name="내용 개체 틀 2"/>
          <p:cNvSpPr>
            <a:spLocks noGrp="1"/>
          </p:cNvSpPr>
          <p:nvPr>
            <p:ph idx="4294967295"/>
          </p:nvPr>
        </p:nvSpPr>
        <p:spPr>
          <a:xfrm>
            <a:off x="457200" y="1114424"/>
            <a:ext cx="8686800" cy="4981575"/>
          </a:xfrm>
        </p:spPr>
        <p:txBody>
          <a:bodyPr vert="horz" lIns="90486" tIns="44449" rIns="90486" bIns="44449">
            <a:normAutofit/>
          </a:bodyPr>
          <a:lstStyle/>
          <a:p>
            <a:r>
              <a:rPr lang="en-IN" sz="2400" dirty="0">
                <a:latin typeface="Times New Roman" panose="02020603050405020304" pitchFamily="18" charset="0"/>
                <a:cs typeface="Times New Roman" panose="02020603050405020304" pitchFamily="18" charset="0"/>
              </a:rPr>
              <a:t>The </a:t>
            </a:r>
            <a:r>
              <a:rPr lang="en-IN" sz="2400" b="1" dirty="0" err="1">
                <a:latin typeface="Times New Roman" panose="02020603050405020304" pitchFamily="18" charset="0"/>
                <a:cs typeface="Times New Roman" panose="02020603050405020304" pitchFamily="18" charset="0"/>
              </a:rPr>
              <a:t>javac</a:t>
            </a:r>
            <a:r>
              <a:rPr lang="en-IN" sz="2400" b="1" dirty="0">
                <a:latin typeface="Times New Roman" panose="02020603050405020304" pitchFamily="18" charset="0"/>
                <a:cs typeface="Times New Roman" panose="02020603050405020304" pitchFamily="18" charset="0"/>
              </a:rPr>
              <a:t> tool</a:t>
            </a:r>
            <a:r>
              <a:rPr lang="en-IN" sz="2400" dirty="0">
                <a:latin typeface="Times New Roman" panose="02020603050405020304" pitchFamily="18" charset="0"/>
                <a:cs typeface="Times New Roman" panose="02020603050405020304" pitchFamily="18" charset="0"/>
              </a:rPr>
              <a:t> compiles the java source file into the class file.</a:t>
            </a:r>
          </a:p>
          <a:p>
            <a:r>
              <a:rPr lang="en-IN" sz="2400" dirty="0">
                <a:latin typeface="Times New Roman" panose="02020603050405020304" pitchFamily="18" charset="0"/>
                <a:cs typeface="Times New Roman" panose="02020603050405020304" pitchFamily="18" charset="0"/>
              </a:rPr>
              <a:t>The </a:t>
            </a:r>
            <a:r>
              <a:rPr lang="en-IN" sz="2400" b="1" dirty="0" err="1">
                <a:latin typeface="Times New Roman" panose="02020603050405020304" pitchFamily="18" charset="0"/>
                <a:cs typeface="Times New Roman" panose="02020603050405020304" pitchFamily="18" charset="0"/>
              </a:rPr>
              <a:t>dx</a:t>
            </a:r>
            <a:r>
              <a:rPr lang="en-IN" sz="2400" b="1" dirty="0">
                <a:latin typeface="Times New Roman" panose="02020603050405020304" pitchFamily="18" charset="0"/>
                <a:cs typeface="Times New Roman" panose="02020603050405020304" pitchFamily="18" charset="0"/>
              </a:rPr>
              <a:t> tool</a:t>
            </a:r>
            <a:r>
              <a:rPr lang="en-IN" sz="2400" dirty="0">
                <a:latin typeface="Times New Roman" panose="02020603050405020304" pitchFamily="18" charset="0"/>
                <a:cs typeface="Times New Roman" panose="02020603050405020304" pitchFamily="18" charset="0"/>
              </a:rPr>
              <a:t> takes all the class files of your application and generates a single .</a:t>
            </a:r>
            <a:r>
              <a:rPr lang="en-IN" sz="2400" dirty="0" err="1">
                <a:latin typeface="Times New Roman" panose="02020603050405020304" pitchFamily="18" charset="0"/>
                <a:cs typeface="Times New Roman" panose="02020603050405020304" pitchFamily="18" charset="0"/>
              </a:rPr>
              <a:t>dex</a:t>
            </a:r>
            <a:r>
              <a:rPr lang="en-IN" sz="2400" dirty="0">
                <a:latin typeface="Times New Roman" panose="02020603050405020304" pitchFamily="18" charset="0"/>
                <a:cs typeface="Times New Roman" panose="02020603050405020304" pitchFamily="18" charset="0"/>
              </a:rPr>
              <a:t> file. It is a platform-specific tool.</a:t>
            </a:r>
          </a:p>
          <a:p>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Android Assets Packaging Tool (</a:t>
            </a:r>
            <a:r>
              <a:rPr lang="en-IN" sz="2400" b="1" dirty="0" err="1">
                <a:latin typeface="Times New Roman" panose="02020603050405020304" pitchFamily="18" charset="0"/>
                <a:cs typeface="Times New Roman" panose="02020603050405020304" pitchFamily="18" charset="0"/>
              </a:rPr>
              <a:t>aapt</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handles the packaging process.</a:t>
            </a:r>
          </a:p>
          <a:p>
            <a:pPr marL="0" lvl="1" indent="57150"/>
            <a:endParaRPr lang="ko-KR" altLang="en-US" dirty="0">
              <a:ea typeface="Gulim" pitchFamily="34" charset="-127"/>
            </a:endParaRPr>
          </a:p>
        </p:txBody>
      </p:sp>
      <p:sp>
        <p:nvSpPr>
          <p:cNvPr id="5" name="Slide Number Placeholder 4"/>
          <p:cNvSpPr>
            <a:spLocks noGrp="1"/>
          </p:cNvSpPr>
          <p:nvPr>
            <p:ph type="sldNum" sz="quarter" idx="12"/>
          </p:nvPr>
        </p:nvSpPr>
        <p:spPr/>
        <p:txBody>
          <a:bodyPr/>
          <a:lstStyle/>
          <a:p>
            <a:fld id="{BB2CE0DE-867F-455F-B20B-96D381B4AB71}" type="slidenum">
              <a:rPr lang="en-US" smtClean="0"/>
              <a:pPr/>
              <a:t>9</a:t>
            </a:fld>
            <a:endParaRPr lang="en-US"/>
          </a:p>
        </p:txBody>
      </p:sp>
      <p:sp>
        <p:nvSpPr>
          <p:cNvPr id="6" name="Footer Placeholder 5"/>
          <p:cNvSpPr>
            <a:spLocks noGrp="1"/>
          </p:cNvSpPr>
          <p:nvPr>
            <p:ph type="ftr" sz="quarter" idx="11"/>
          </p:nvPr>
        </p:nvSpPr>
        <p:spPr/>
        <p:txBody>
          <a:bodyPr/>
          <a:lstStyle/>
          <a:p>
            <a:r>
              <a:rPr lang="en-US">
                <a:solidFill>
                  <a:srgbClr val="000000"/>
                </a:solidFill>
              </a:rPr>
              <a:t>SINDHU K, DEPT. OF ISE, BMSCE</a:t>
            </a:r>
          </a:p>
        </p:txBody>
      </p:sp>
    </p:spTree>
    <p:extLst>
      <p:ext uri="{BB962C8B-B14F-4D97-AF65-F5344CB8AC3E}">
        <p14:creationId xmlns:p14="http://schemas.microsoft.com/office/powerpoint/2010/main" val="3532960071"/>
      </p:ext>
    </p:extLst>
  </p:cSld>
  <p:clrMapOvr>
    <a:masterClrMapping/>
  </p:clrMapOvr>
  <p:transition spd="slow">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1717</TotalTime>
  <Words>2268</Words>
  <Application>Microsoft Office PowerPoint</Application>
  <PresentationFormat>On-screen Show (4:3)</PresentationFormat>
  <Paragraphs>220</Paragraphs>
  <Slides>28</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Gulim</vt:lpstr>
      <vt:lpstr>맑은 고딕</vt:lpstr>
      <vt:lpstr>Arial</vt:lpstr>
      <vt:lpstr>Calibri</vt:lpstr>
      <vt:lpstr>Consolas</vt:lpstr>
      <vt:lpstr>Lucida Sans Unicode</vt:lpstr>
      <vt:lpstr>Times New Roman</vt:lpstr>
      <vt:lpstr>Verdana</vt:lpstr>
      <vt:lpstr>Wingdings</vt:lpstr>
      <vt:lpstr>Wingdings 2</vt:lpstr>
      <vt:lpstr>Wingdings 3</vt:lpstr>
      <vt:lpstr>Concourse</vt:lpstr>
      <vt:lpstr>The Android Software Stack</vt:lpstr>
      <vt:lpstr>The Android Software Stack</vt:lpstr>
      <vt:lpstr>Android S/W Stack - Application</vt:lpstr>
      <vt:lpstr>Android S/W Stack – Application Framework</vt:lpstr>
      <vt:lpstr>Android S/W Stack - Libraries</vt:lpstr>
      <vt:lpstr>Android S/W Stack – Linux Kernel</vt:lpstr>
      <vt:lpstr>Android S/W Stack - Runtime</vt:lpstr>
      <vt:lpstr>Android S/W Stack – Runtime (Cont) </vt:lpstr>
      <vt:lpstr>Android S/W Stack – Runtime (Cont) </vt:lpstr>
      <vt:lpstr>App Fundamentals</vt:lpstr>
      <vt:lpstr>App Fundamentals</vt:lpstr>
      <vt:lpstr>App Manifest</vt:lpstr>
      <vt:lpstr>AndroidManifest.xml</vt:lpstr>
      <vt:lpstr>Structure of Android Application</vt:lpstr>
      <vt:lpstr>Structure of Android Application</vt:lpstr>
      <vt:lpstr>PowerPoint Presentation</vt:lpstr>
      <vt:lpstr>What is Activity?</vt:lpstr>
      <vt:lpstr>R.java</vt:lpstr>
      <vt:lpstr>Android Core Building Blocks</vt:lpstr>
      <vt:lpstr>Android Core Building Blocks</vt:lpstr>
      <vt:lpstr>Android Core Building Blocks</vt:lpstr>
      <vt:lpstr>Activity Lifecycle</vt:lpstr>
      <vt:lpstr>Activity Lifecycle</vt:lpstr>
      <vt:lpstr>Android Toast</vt:lpstr>
      <vt:lpstr>PowerPoint Presentation</vt:lpstr>
      <vt:lpstr>PowerPoint Presentation</vt:lpstr>
      <vt:lpstr>PowerPoint Presentation</vt:lpstr>
      <vt:lpstr>PowerPoint Presentation</vt:lpstr>
    </vt:vector>
  </TitlesOfParts>
  <Company>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Artificial Intelligence</dc:title>
  <dc:creator>System</dc:creator>
  <cp:lastModifiedBy>admin</cp:lastModifiedBy>
  <cp:revision>187</cp:revision>
  <cp:lastPrinted>2020-09-10T05:37:35Z</cp:lastPrinted>
  <dcterms:created xsi:type="dcterms:W3CDTF">2014-08-21T09:14:34Z</dcterms:created>
  <dcterms:modified xsi:type="dcterms:W3CDTF">2022-11-09T06:35:45Z</dcterms:modified>
</cp:coreProperties>
</file>