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8" r:id="rId3"/>
    <p:sldId id="257" r:id="rId4"/>
    <p:sldId id="259" r:id="rId5"/>
    <p:sldId id="261" r:id="rId6"/>
    <p:sldId id="262" r:id="rId7"/>
    <p:sldId id="263" r:id="rId8"/>
    <p:sldId id="264" r:id="rId9"/>
    <p:sldId id="265" r:id="rId10"/>
    <p:sldId id="266" r:id="rId11"/>
    <p:sldId id="267" r:id="rId12"/>
    <p:sldId id="260" r:id="rId13"/>
    <p:sldId id="284" r:id="rId14"/>
    <p:sldId id="285" r:id="rId15"/>
    <p:sldId id="258" r:id="rId16"/>
    <p:sldId id="268" r:id="rId17"/>
    <p:sldId id="269" r:id="rId18"/>
    <p:sldId id="286" r:id="rId19"/>
    <p:sldId id="271" r:id="rId20"/>
    <p:sldId id="272" r:id="rId21"/>
    <p:sldId id="283" r:id="rId22"/>
    <p:sldId id="287" r:id="rId23"/>
    <p:sldId id="273" r:id="rId24"/>
    <p:sldId id="274" r:id="rId25"/>
    <p:sldId id="275" r:id="rId26"/>
    <p:sldId id="276" r:id="rId27"/>
    <p:sldId id="282" r:id="rId28"/>
    <p:sldId id="279" r:id="rId29"/>
    <p:sldId id="280" r:id="rId30"/>
    <p:sldId id="281" r:id="rId31"/>
    <p:sldId id="270" r:id="rId32"/>
    <p:sldId id="278" r:id="rId33"/>
    <p:sldId id="297" r:id="rId34"/>
    <p:sldId id="277" r:id="rId35"/>
    <p:sldId id="289" r:id="rId36"/>
    <p:sldId id="290" r:id="rId37"/>
    <p:sldId id="291" r:id="rId38"/>
    <p:sldId id="292" r:id="rId39"/>
    <p:sldId id="293" r:id="rId40"/>
    <p:sldId id="294" r:id="rId41"/>
    <p:sldId id="299" r:id="rId42"/>
    <p:sldId id="300" r:id="rId43"/>
    <p:sldId id="301" r:id="rId44"/>
    <p:sldId id="302" r:id="rId45"/>
    <p:sldId id="303" r:id="rId46"/>
    <p:sldId id="304" r:id="rId47"/>
    <p:sldId id="306" r:id="rId4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DED71-0AA8-4385-93F1-7413563014B2}" v="20" dt="2023-11-11T09:43:21.938"/>
    <p1510:client id="{D44BA805-8BF8-44CB-B5CD-52C2BA2945B7}" v="500" dt="2023-11-11T09:01:52.220"/>
    <p1510:client id="{DDC6479E-B6E3-E1AA-E408-D8DA7F99836C}" v="287" dt="2023-11-13T09:35:06.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05" d="100"/>
          <a:sy n="105" d="100"/>
        </p:scale>
        <p:origin x="4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20BC5-5CFB-4D53-BF2A-9814108AE65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068252C-3E6F-4982-B931-E75B08615E18}">
      <dgm:prSet/>
      <dgm:spPr/>
      <dgm:t>
        <a:bodyPr/>
        <a:lstStyle/>
        <a:p>
          <a:r>
            <a:rPr lang="el-GR" dirty="0"/>
            <a:t>Is an Open Source identity and access management solution. Add authentication to applications and secure services with minimum effort.</a:t>
          </a:r>
          <a:br>
            <a:rPr lang="el-GR" dirty="0"/>
          </a:br>
          <a:r>
            <a:rPr lang="el-GR" dirty="0"/>
            <a:t> No need to deal with storing users or authenticating users. </a:t>
          </a:r>
          <a:endParaRPr lang="en-US" dirty="0"/>
        </a:p>
      </dgm:t>
    </dgm:pt>
    <dgm:pt modelId="{87811627-AD64-4200-8FFB-1103BCDF1534}" type="parTrans" cxnId="{3862EF5F-EFB0-45FF-AFD6-077297F3FA91}">
      <dgm:prSet/>
      <dgm:spPr/>
      <dgm:t>
        <a:bodyPr/>
        <a:lstStyle/>
        <a:p>
          <a:endParaRPr lang="en-US"/>
        </a:p>
      </dgm:t>
    </dgm:pt>
    <dgm:pt modelId="{E2FC2155-3575-428B-926D-817CB12C6D6D}" type="sibTrans" cxnId="{3862EF5F-EFB0-45FF-AFD6-077297F3FA91}">
      <dgm:prSet/>
      <dgm:spPr/>
      <dgm:t>
        <a:bodyPr/>
        <a:lstStyle/>
        <a:p>
          <a:endParaRPr lang="en-US"/>
        </a:p>
      </dgm:t>
    </dgm:pt>
    <dgm:pt modelId="{710E409D-60A4-4180-ABE6-92F69FFA9AD0}">
      <dgm:prSet/>
      <dgm:spPr/>
      <dgm:t>
        <a:bodyPr/>
        <a:lstStyle/>
        <a:p>
          <a:r>
            <a:rPr lang="el-GR"/>
            <a:t>Users authenticate with Keycloak rather than individual applications. This means that your applications don't have to deal with login forms, authenticating users, and storing users. Once logged-in to Keycloak, users don't have to login again to access a different application. </a:t>
          </a:r>
          <a:endParaRPr lang="en-US"/>
        </a:p>
      </dgm:t>
    </dgm:pt>
    <dgm:pt modelId="{E0B1CBCA-99A5-43B2-BD43-1E5D5CE3A689}" type="parTrans" cxnId="{0C0D1827-80DC-41B5-AF4D-C26B732D6AB3}">
      <dgm:prSet/>
      <dgm:spPr/>
      <dgm:t>
        <a:bodyPr/>
        <a:lstStyle/>
        <a:p>
          <a:endParaRPr lang="en-US"/>
        </a:p>
      </dgm:t>
    </dgm:pt>
    <dgm:pt modelId="{3F428E27-3897-4ADB-A8C4-FCC8F48C48A4}" type="sibTrans" cxnId="{0C0D1827-80DC-41B5-AF4D-C26B732D6AB3}">
      <dgm:prSet/>
      <dgm:spPr/>
      <dgm:t>
        <a:bodyPr/>
        <a:lstStyle/>
        <a:p>
          <a:endParaRPr lang="en-US"/>
        </a:p>
      </dgm:t>
    </dgm:pt>
    <dgm:pt modelId="{E0BC9794-E881-4B3C-A194-05D4B8EF85EB}">
      <dgm:prSet/>
      <dgm:spPr/>
      <dgm:t>
        <a:bodyPr/>
        <a:lstStyle/>
        <a:p>
          <a:r>
            <a:rPr lang="el-GR"/>
            <a:t>This also applies to logout. Keycloak provides single-sign out, which means users only have to logout once to be logged-out of all applications that use Keycloak. </a:t>
          </a:r>
          <a:endParaRPr lang="en-US"/>
        </a:p>
      </dgm:t>
    </dgm:pt>
    <dgm:pt modelId="{3E62ADD7-00D2-4195-8F02-878B3F473AA0}" type="parTrans" cxnId="{1BD5AFFB-BE4B-49D1-8FAB-EFD9184DB17A}">
      <dgm:prSet/>
      <dgm:spPr/>
      <dgm:t>
        <a:bodyPr/>
        <a:lstStyle/>
        <a:p>
          <a:endParaRPr lang="en-US"/>
        </a:p>
      </dgm:t>
    </dgm:pt>
    <dgm:pt modelId="{5FACCA4B-1842-49A8-B978-704CF62A3055}" type="sibTrans" cxnId="{1BD5AFFB-BE4B-49D1-8FAB-EFD9184DB17A}">
      <dgm:prSet/>
      <dgm:spPr/>
      <dgm:t>
        <a:bodyPr/>
        <a:lstStyle/>
        <a:p>
          <a:endParaRPr lang="en-US"/>
        </a:p>
      </dgm:t>
    </dgm:pt>
    <dgm:pt modelId="{3030245E-41E6-40BF-9FC2-580DFE8FB510}" type="pres">
      <dgm:prSet presAssocID="{8B320BC5-5CFB-4D53-BF2A-9814108AE65C}" presName="linear" presStyleCnt="0">
        <dgm:presLayoutVars>
          <dgm:animLvl val="lvl"/>
          <dgm:resizeHandles val="exact"/>
        </dgm:presLayoutVars>
      </dgm:prSet>
      <dgm:spPr/>
    </dgm:pt>
    <dgm:pt modelId="{39B26297-6643-43B2-8489-395F28BB964C}" type="pres">
      <dgm:prSet presAssocID="{F068252C-3E6F-4982-B931-E75B08615E18}" presName="parentText" presStyleLbl="node1" presStyleIdx="0" presStyleCnt="3">
        <dgm:presLayoutVars>
          <dgm:chMax val="0"/>
          <dgm:bulletEnabled val="1"/>
        </dgm:presLayoutVars>
      </dgm:prSet>
      <dgm:spPr/>
    </dgm:pt>
    <dgm:pt modelId="{B1E48E49-E5C6-4582-B2C7-8CBABFCEC6C4}" type="pres">
      <dgm:prSet presAssocID="{E2FC2155-3575-428B-926D-817CB12C6D6D}" presName="spacer" presStyleCnt="0"/>
      <dgm:spPr/>
    </dgm:pt>
    <dgm:pt modelId="{A75E837D-0B28-4A0F-9918-B337C3C4F116}" type="pres">
      <dgm:prSet presAssocID="{710E409D-60A4-4180-ABE6-92F69FFA9AD0}" presName="parentText" presStyleLbl="node1" presStyleIdx="1" presStyleCnt="3">
        <dgm:presLayoutVars>
          <dgm:chMax val="0"/>
          <dgm:bulletEnabled val="1"/>
        </dgm:presLayoutVars>
      </dgm:prSet>
      <dgm:spPr/>
    </dgm:pt>
    <dgm:pt modelId="{DC228764-E8BD-43C0-990A-170BBCAED919}" type="pres">
      <dgm:prSet presAssocID="{3F428E27-3897-4ADB-A8C4-FCC8F48C48A4}" presName="spacer" presStyleCnt="0"/>
      <dgm:spPr/>
    </dgm:pt>
    <dgm:pt modelId="{4CD0CB11-893B-4BF1-9EA0-C4CB25645A83}" type="pres">
      <dgm:prSet presAssocID="{E0BC9794-E881-4B3C-A194-05D4B8EF85EB}" presName="parentText" presStyleLbl="node1" presStyleIdx="2" presStyleCnt="3">
        <dgm:presLayoutVars>
          <dgm:chMax val="0"/>
          <dgm:bulletEnabled val="1"/>
        </dgm:presLayoutVars>
      </dgm:prSet>
      <dgm:spPr/>
    </dgm:pt>
  </dgm:ptLst>
  <dgm:cxnLst>
    <dgm:cxn modelId="{0D97370A-C8A9-40BC-9793-92B6B48226A9}" type="presOf" srcId="{F068252C-3E6F-4982-B931-E75B08615E18}" destId="{39B26297-6643-43B2-8489-395F28BB964C}" srcOrd="0" destOrd="0" presId="urn:microsoft.com/office/officeart/2005/8/layout/vList2"/>
    <dgm:cxn modelId="{2BE6461D-02B9-4AF2-BE4D-9C33F20CFAC0}" type="presOf" srcId="{710E409D-60A4-4180-ABE6-92F69FFA9AD0}" destId="{A75E837D-0B28-4A0F-9918-B337C3C4F116}" srcOrd="0" destOrd="0" presId="urn:microsoft.com/office/officeart/2005/8/layout/vList2"/>
    <dgm:cxn modelId="{0C0D1827-80DC-41B5-AF4D-C26B732D6AB3}" srcId="{8B320BC5-5CFB-4D53-BF2A-9814108AE65C}" destId="{710E409D-60A4-4180-ABE6-92F69FFA9AD0}" srcOrd="1" destOrd="0" parTransId="{E0B1CBCA-99A5-43B2-BD43-1E5D5CE3A689}" sibTransId="{3F428E27-3897-4ADB-A8C4-FCC8F48C48A4}"/>
    <dgm:cxn modelId="{1FBA3831-15DB-4C6B-8989-288FC02CD9D7}" type="presOf" srcId="{8B320BC5-5CFB-4D53-BF2A-9814108AE65C}" destId="{3030245E-41E6-40BF-9FC2-580DFE8FB510}" srcOrd="0" destOrd="0" presId="urn:microsoft.com/office/officeart/2005/8/layout/vList2"/>
    <dgm:cxn modelId="{3862EF5F-EFB0-45FF-AFD6-077297F3FA91}" srcId="{8B320BC5-5CFB-4D53-BF2A-9814108AE65C}" destId="{F068252C-3E6F-4982-B931-E75B08615E18}" srcOrd="0" destOrd="0" parTransId="{87811627-AD64-4200-8FFB-1103BCDF1534}" sibTransId="{E2FC2155-3575-428B-926D-817CB12C6D6D}"/>
    <dgm:cxn modelId="{7C1538FA-AE40-45C5-9CD6-E2A0FC45FA72}" type="presOf" srcId="{E0BC9794-E881-4B3C-A194-05D4B8EF85EB}" destId="{4CD0CB11-893B-4BF1-9EA0-C4CB25645A83}" srcOrd="0" destOrd="0" presId="urn:microsoft.com/office/officeart/2005/8/layout/vList2"/>
    <dgm:cxn modelId="{1BD5AFFB-BE4B-49D1-8FAB-EFD9184DB17A}" srcId="{8B320BC5-5CFB-4D53-BF2A-9814108AE65C}" destId="{E0BC9794-E881-4B3C-A194-05D4B8EF85EB}" srcOrd="2" destOrd="0" parTransId="{3E62ADD7-00D2-4195-8F02-878B3F473AA0}" sibTransId="{5FACCA4B-1842-49A8-B978-704CF62A3055}"/>
    <dgm:cxn modelId="{6CCC4A01-65EE-4658-9D98-F1877552FDD2}" type="presParOf" srcId="{3030245E-41E6-40BF-9FC2-580DFE8FB510}" destId="{39B26297-6643-43B2-8489-395F28BB964C}" srcOrd="0" destOrd="0" presId="urn:microsoft.com/office/officeart/2005/8/layout/vList2"/>
    <dgm:cxn modelId="{2044C103-6F9C-48B9-82BF-0FF62928FFB0}" type="presParOf" srcId="{3030245E-41E6-40BF-9FC2-580DFE8FB510}" destId="{B1E48E49-E5C6-4582-B2C7-8CBABFCEC6C4}" srcOrd="1" destOrd="0" presId="urn:microsoft.com/office/officeart/2005/8/layout/vList2"/>
    <dgm:cxn modelId="{AB536E6F-0462-4F30-AE40-BC76D0947335}" type="presParOf" srcId="{3030245E-41E6-40BF-9FC2-580DFE8FB510}" destId="{A75E837D-0B28-4A0F-9918-B337C3C4F116}" srcOrd="2" destOrd="0" presId="urn:microsoft.com/office/officeart/2005/8/layout/vList2"/>
    <dgm:cxn modelId="{218E1D2C-3CAC-4094-B8EB-389910457A32}" type="presParOf" srcId="{3030245E-41E6-40BF-9FC2-580DFE8FB510}" destId="{DC228764-E8BD-43C0-990A-170BBCAED919}" srcOrd="3" destOrd="0" presId="urn:microsoft.com/office/officeart/2005/8/layout/vList2"/>
    <dgm:cxn modelId="{C0622D7E-57AB-42E0-8BB6-6F3A73AE8DC8}" type="presParOf" srcId="{3030245E-41E6-40BF-9FC2-580DFE8FB510}" destId="{4CD0CB11-893B-4BF1-9EA0-C4CB25645A8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92A16F-212D-4681-89A0-84D6684B3E73}"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C3A8AA60-1010-4230-A3C7-4ECC91E09A18}">
      <dgm:prSet/>
      <dgm:spPr/>
      <dgm:t>
        <a:bodyPr/>
        <a:lstStyle/>
        <a:p>
          <a:r>
            <a:rPr lang="en-GB" b="1"/>
            <a:t>Realm Roles:</a:t>
          </a:r>
          <a:endParaRPr lang="en-US"/>
        </a:p>
      </dgm:t>
    </dgm:pt>
    <dgm:pt modelId="{87547FBB-0B98-43A7-9932-73E1D64B9970}" type="parTrans" cxnId="{0C284F77-0FB0-4A49-B40B-281DE4023808}">
      <dgm:prSet/>
      <dgm:spPr/>
      <dgm:t>
        <a:bodyPr/>
        <a:lstStyle/>
        <a:p>
          <a:endParaRPr lang="en-US"/>
        </a:p>
      </dgm:t>
    </dgm:pt>
    <dgm:pt modelId="{B3EDDFCA-B1DD-4DE1-B14E-3BED081001CD}" type="sibTrans" cxnId="{0C284F77-0FB0-4A49-B40B-281DE4023808}">
      <dgm:prSet phldrT="01" phldr="0"/>
      <dgm:spPr/>
      <dgm:t>
        <a:bodyPr/>
        <a:lstStyle/>
        <a:p>
          <a:endParaRPr lang="en-US"/>
        </a:p>
      </dgm:t>
    </dgm:pt>
    <dgm:pt modelId="{FA81444D-14ED-47B7-8339-916F6248606A}">
      <dgm:prSet/>
      <dgm:spPr/>
      <dgm:t>
        <a:bodyPr/>
        <a:lstStyle/>
        <a:p>
          <a:r>
            <a:rPr lang="en-GB" b="1" dirty="0"/>
            <a:t>admin</a:t>
          </a:r>
          <a:r>
            <a:rPr lang="en-GB" dirty="0"/>
            <a:t>: This role is typically granted to users who have administrative privileges at the realm level. Users with the "admin" role can manage the realm configuration and other realm-specific settings.</a:t>
          </a:r>
          <a:endParaRPr lang="en-US" dirty="0"/>
        </a:p>
      </dgm:t>
    </dgm:pt>
    <dgm:pt modelId="{B30131FB-62B9-4B8D-ADAC-2D6499B41E9F}" type="parTrans" cxnId="{0E7D1C38-644A-47BA-90E8-BD16BB9EB135}">
      <dgm:prSet/>
      <dgm:spPr/>
      <dgm:t>
        <a:bodyPr/>
        <a:lstStyle/>
        <a:p>
          <a:endParaRPr lang="en-US"/>
        </a:p>
      </dgm:t>
    </dgm:pt>
    <dgm:pt modelId="{36FBBAF7-EDE9-447A-8C8D-E1B81F9B9FF4}" type="sibTrans" cxnId="{0E7D1C38-644A-47BA-90E8-BD16BB9EB135}">
      <dgm:prSet/>
      <dgm:spPr/>
      <dgm:t>
        <a:bodyPr/>
        <a:lstStyle/>
        <a:p>
          <a:endParaRPr lang="en-US"/>
        </a:p>
      </dgm:t>
    </dgm:pt>
    <dgm:pt modelId="{9DCD92E9-27D3-4F65-9DDA-EEDDF9810AA5}">
      <dgm:prSet/>
      <dgm:spPr/>
      <dgm:t>
        <a:bodyPr/>
        <a:lstStyle/>
        <a:p>
          <a:r>
            <a:rPr lang="en-GB" b="1"/>
            <a:t>Client Roles:</a:t>
          </a:r>
          <a:endParaRPr lang="en-US"/>
        </a:p>
      </dgm:t>
    </dgm:pt>
    <dgm:pt modelId="{BFCECA6C-A76B-4D6C-B02E-BCD02584C9F1}" type="parTrans" cxnId="{61540F6D-7AE3-4E94-81B2-B800BF831E59}">
      <dgm:prSet/>
      <dgm:spPr/>
      <dgm:t>
        <a:bodyPr/>
        <a:lstStyle/>
        <a:p>
          <a:endParaRPr lang="en-US"/>
        </a:p>
      </dgm:t>
    </dgm:pt>
    <dgm:pt modelId="{8DA3D800-BE7B-484F-B7E8-411114796715}" type="sibTrans" cxnId="{61540F6D-7AE3-4E94-81B2-B800BF831E59}">
      <dgm:prSet phldrT="02" phldr="0"/>
      <dgm:spPr/>
      <dgm:t>
        <a:bodyPr/>
        <a:lstStyle/>
        <a:p>
          <a:endParaRPr lang="en-US"/>
        </a:p>
      </dgm:t>
    </dgm:pt>
    <dgm:pt modelId="{A5DA93F0-FFF8-496A-916F-FDA9BA4293F0}">
      <dgm:prSet/>
      <dgm:spPr/>
      <dgm:t>
        <a:bodyPr/>
        <a:lstStyle/>
        <a:p>
          <a:r>
            <a:rPr lang="en-GB" b="1" dirty="0"/>
            <a:t>user</a:t>
          </a:r>
          <a:r>
            <a:rPr lang="en-GB" dirty="0"/>
            <a:t>: This role is often used for regular application users and represents the default role assigned to users when they log in to a specific client application.</a:t>
          </a:r>
          <a:endParaRPr lang="en-US" dirty="0"/>
        </a:p>
      </dgm:t>
    </dgm:pt>
    <dgm:pt modelId="{382D2D44-A878-414F-B6F3-C9713B116293}" type="parTrans" cxnId="{95185D6D-1CCD-4364-9D53-3AFD418BE375}">
      <dgm:prSet/>
      <dgm:spPr/>
      <dgm:t>
        <a:bodyPr/>
        <a:lstStyle/>
        <a:p>
          <a:endParaRPr lang="en-US"/>
        </a:p>
      </dgm:t>
    </dgm:pt>
    <dgm:pt modelId="{113AC073-7B3C-42BB-B2E4-D07CD49621C4}" type="sibTrans" cxnId="{95185D6D-1CCD-4364-9D53-3AFD418BE375}">
      <dgm:prSet/>
      <dgm:spPr/>
      <dgm:t>
        <a:bodyPr/>
        <a:lstStyle/>
        <a:p>
          <a:endParaRPr lang="en-US"/>
        </a:p>
      </dgm:t>
    </dgm:pt>
    <dgm:pt modelId="{43797171-C55F-4929-8DC3-48323AAED59C}">
      <dgm:prSet/>
      <dgm:spPr/>
      <dgm:t>
        <a:bodyPr/>
        <a:lstStyle/>
        <a:p>
          <a:r>
            <a:rPr lang="en-GB" b="1" dirty="0"/>
            <a:t>admin</a:t>
          </a:r>
          <a:r>
            <a:rPr lang="en-GB" dirty="0"/>
            <a:t>: Some applications or clients may have an "admin" role for users who have administrative access within that client.</a:t>
          </a:r>
          <a:endParaRPr lang="en-US" dirty="0"/>
        </a:p>
      </dgm:t>
    </dgm:pt>
    <dgm:pt modelId="{75E479E3-5EA4-48DC-870F-65CBC9F4FB8F}" type="parTrans" cxnId="{B135562B-64CC-4DF9-AB24-B0D7199375DF}">
      <dgm:prSet/>
      <dgm:spPr/>
      <dgm:t>
        <a:bodyPr/>
        <a:lstStyle/>
        <a:p>
          <a:endParaRPr lang="en-US"/>
        </a:p>
      </dgm:t>
    </dgm:pt>
    <dgm:pt modelId="{9B0B850E-D5CB-4798-9F1B-34B9EFC6797A}" type="sibTrans" cxnId="{B135562B-64CC-4DF9-AB24-B0D7199375DF}">
      <dgm:prSet/>
      <dgm:spPr/>
      <dgm:t>
        <a:bodyPr/>
        <a:lstStyle/>
        <a:p>
          <a:endParaRPr lang="en-US"/>
        </a:p>
      </dgm:t>
    </dgm:pt>
    <dgm:pt modelId="{00BE24A4-C8BC-4F95-9867-89D917E3CAD8}">
      <dgm:prSet/>
      <dgm:spPr/>
      <dgm:t>
        <a:bodyPr/>
        <a:lstStyle/>
        <a:p>
          <a:r>
            <a:rPr lang="en-GB" b="1"/>
            <a:t>Built-in Roles:</a:t>
          </a:r>
          <a:endParaRPr lang="en-US"/>
        </a:p>
      </dgm:t>
    </dgm:pt>
    <dgm:pt modelId="{DA419626-6E4F-4445-BC7D-3C94CC79C263}" type="parTrans" cxnId="{7A9BCEEF-FAA4-4B39-B007-02D570EAB259}">
      <dgm:prSet/>
      <dgm:spPr/>
      <dgm:t>
        <a:bodyPr/>
        <a:lstStyle/>
        <a:p>
          <a:endParaRPr lang="en-US"/>
        </a:p>
      </dgm:t>
    </dgm:pt>
    <dgm:pt modelId="{EFF27262-CA3F-4ED3-B5F4-530D6D53DA32}" type="sibTrans" cxnId="{7A9BCEEF-FAA4-4B39-B007-02D570EAB259}">
      <dgm:prSet phldrT="03" phldr="0"/>
      <dgm:spPr/>
      <dgm:t>
        <a:bodyPr/>
        <a:lstStyle/>
        <a:p>
          <a:endParaRPr lang="en-US"/>
        </a:p>
      </dgm:t>
    </dgm:pt>
    <dgm:pt modelId="{B381218A-9585-4CA9-9DC8-CA8C576D1290}">
      <dgm:prSet/>
      <dgm:spPr/>
      <dgm:t>
        <a:bodyPr/>
        <a:lstStyle/>
        <a:p>
          <a:r>
            <a:rPr lang="en-GB" b="1" dirty="0" err="1"/>
            <a:t>uma_authorization</a:t>
          </a:r>
          <a:r>
            <a:rPr lang="en-GB" dirty="0"/>
            <a:t>: This role is used for User-Managed Access (UMA) authorization and is associated with the UMA 2.0 specification. It's involved in the process of securing access to resources.</a:t>
          </a:r>
          <a:endParaRPr lang="en-US" dirty="0"/>
        </a:p>
      </dgm:t>
    </dgm:pt>
    <dgm:pt modelId="{4BF75B97-6673-4E5F-8B7D-E3071E88D80C}" type="parTrans" cxnId="{6D6179D9-326B-497C-8347-058C687894E1}">
      <dgm:prSet/>
      <dgm:spPr/>
      <dgm:t>
        <a:bodyPr/>
        <a:lstStyle/>
        <a:p>
          <a:endParaRPr lang="en-US"/>
        </a:p>
      </dgm:t>
    </dgm:pt>
    <dgm:pt modelId="{A0EE5D47-0B88-49B1-AFB1-FD9CAF55311F}" type="sibTrans" cxnId="{6D6179D9-326B-497C-8347-058C687894E1}">
      <dgm:prSet/>
      <dgm:spPr/>
      <dgm:t>
        <a:bodyPr/>
        <a:lstStyle/>
        <a:p>
          <a:endParaRPr lang="en-US"/>
        </a:p>
      </dgm:t>
    </dgm:pt>
    <dgm:pt modelId="{7257A2F6-A32B-47C2-9F3C-71701389D0F5}">
      <dgm:prSet/>
      <dgm:spPr/>
      <dgm:t>
        <a:bodyPr/>
        <a:lstStyle/>
        <a:p>
          <a:r>
            <a:rPr lang="en-GB" b="1" dirty="0" err="1"/>
            <a:t>offline_access</a:t>
          </a:r>
          <a:r>
            <a:rPr lang="en-GB" dirty="0"/>
            <a:t>: This role is used to grant offline access, allowing clients to obtain and use refresh tokens for long-term access.</a:t>
          </a:r>
          <a:endParaRPr lang="en-US" dirty="0"/>
        </a:p>
      </dgm:t>
    </dgm:pt>
    <dgm:pt modelId="{26DF28CA-9E12-42CB-82BD-8BE6BE9AC0FC}" type="parTrans" cxnId="{162F0830-C7F8-4588-834E-31E53E991A3F}">
      <dgm:prSet/>
      <dgm:spPr/>
      <dgm:t>
        <a:bodyPr/>
        <a:lstStyle/>
        <a:p>
          <a:endParaRPr lang="en-US"/>
        </a:p>
      </dgm:t>
    </dgm:pt>
    <dgm:pt modelId="{7221924E-6A6C-47F6-9B6E-A6BC990CA592}" type="sibTrans" cxnId="{162F0830-C7F8-4588-834E-31E53E991A3F}">
      <dgm:prSet/>
      <dgm:spPr/>
      <dgm:t>
        <a:bodyPr/>
        <a:lstStyle/>
        <a:p>
          <a:endParaRPr lang="en-US"/>
        </a:p>
      </dgm:t>
    </dgm:pt>
    <dgm:pt modelId="{839A840A-B58E-40FE-AEC8-A6960D195578}">
      <dgm:prSet/>
      <dgm:spPr/>
      <dgm:t>
        <a:bodyPr/>
        <a:lstStyle/>
        <a:p>
          <a:r>
            <a:rPr lang="en-GB" b="1"/>
            <a:t>Realm Management Roles:</a:t>
          </a:r>
          <a:endParaRPr lang="en-US"/>
        </a:p>
      </dgm:t>
    </dgm:pt>
    <dgm:pt modelId="{C005683C-E9F3-4500-8A6F-0184A55EEE2C}" type="parTrans" cxnId="{7CDBA3E0-7793-416B-94AD-9596775E0BA8}">
      <dgm:prSet/>
      <dgm:spPr/>
      <dgm:t>
        <a:bodyPr/>
        <a:lstStyle/>
        <a:p>
          <a:endParaRPr lang="en-US"/>
        </a:p>
      </dgm:t>
    </dgm:pt>
    <dgm:pt modelId="{6C541541-9C7C-4C1A-B443-635CD25DBF8C}" type="sibTrans" cxnId="{7CDBA3E0-7793-416B-94AD-9596775E0BA8}">
      <dgm:prSet phldrT="04" phldr="0"/>
      <dgm:spPr/>
      <dgm:t>
        <a:bodyPr/>
        <a:lstStyle/>
        <a:p>
          <a:endParaRPr lang="en-US"/>
        </a:p>
      </dgm:t>
    </dgm:pt>
    <dgm:pt modelId="{F912EAFE-F0B8-41A0-AE1A-BEE51165F544}">
      <dgm:prSet/>
      <dgm:spPr/>
      <dgm:t>
        <a:bodyPr/>
        <a:lstStyle/>
        <a:p>
          <a:r>
            <a:rPr lang="en-GB" b="1"/>
            <a:t>manage-users</a:t>
          </a:r>
          <a:r>
            <a:rPr lang="en-GB"/>
            <a:t>: This role grants permissions to manage users within the realm. Users with this role can create, update, and delete user accounts.</a:t>
          </a:r>
          <a:endParaRPr lang="en-US"/>
        </a:p>
      </dgm:t>
    </dgm:pt>
    <dgm:pt modelId="{8BCF2594-B275-4F20-874F-C669457DF7B4}" type="parTrans" cxnId="{46CC3957-19B8-4DB5-9627-31DD0172C348}">
      <dgm:prSet/>
      <dgm:spPr/>
      <dgm:t>
        <a:bodyPr/>
        <a:lstStyle/>
        <a:p>
          <a:endParaRPr lang="en-US"/>
        </a:p>
      </dgm:t>
    </dgm:pt>
    <dgm:pt modelId="{E237A38D-467A-4C7F-BC6A-38B8B3880AC6}" type="sibTrans" cxnId="{46CC3957-19B8-4DB5-9627-31DD0172C348}">
      <dgm:prSet/>
      <dgm:spPr/>
      <dgm:t>
        <a:bodyPr/>
        <a:lstStyle/>
        <a:p>
          <a:endParaRPr lang="en-US"/>
        </a:p>
      </dgm:t>
    </dgm:pt>
    <dgm:pt modelId="{BA466658-D4A8-4057-9005-FF6F9099E5F8}">
      <dgm:prSet/>
      <dgm:spPr/>
      <dgm:t>
        <a:bodyPr/>
        <a:lstStyle/>
        <a:p>
          <a:r>
            <a:rPr lang="en-GB" b="1"/>
            <a:t>manage-clients</a:t>
          </a:r>
          <a:r>
            <a:rPr lang="en-GB"/>
            <a:t>: This role allows users to manage client applications within the realm.</a:t>
          </a:r>
          <a:endParaRPr lang="en-US"/>
        </a:p>
      </dgm:t>
    </dgm:pt>
    <dgm:pt modelId="{E4B32E5D-E6B7-4459-8F5D-1D59436F8DB3}" type="parTrans" cxnId="{3B69CB4C-2A90-469C-A203-49B038B260E9}">
      <dgm:prSet/>
      <dgm:spPr/>
      <dgm:t>
        <a:bodyPr/>
        <a:lstStyle/>
        <a:p>
          <a:endParaRPr lang="en-US"/>
        </a:p>
      </dgm:t>
    </dgm:pt>
    <dgm:pt modelId="{59D7EF6E-4F18-475E-81A8-C6C759C83B84}" type="sibTrans" cxnId="{3B69CB4C-2A90-469C-A203-49B038B260E9}">
      <dgm:prSet/>
      <dgm:spPr/>
      <dgm:t>
        <a:bodyPr/>
        <a:lstStyle/>
        <a:p>
          <a:endParaRPr lang="en-US"/>
        </a:p>
      </dgm:t>
    </dgm:pt>
    <dgm:pt modelId="{091D18C9-6F53-426C-B979-B032B0BB22DE}">
      <dgm:prSet/>
      <dgm:spPr/>
      <dgm:t>
        <a:bodyPr/>
        <a:lstStyle/>
        <a:p>
          <a:r>
            <a:rPr lang="en-GB" b="1"/>
            <a:t>Client Management Roles:</a:t>
          </a:r>
          <a:endParaRPr lang="en-US"/>
        </a:p>
      </dgm:t>
    </dgm:pt>
    <dgm:pt modelId="{29E70B28-402F-43B7-BCFB-C24EB42605A4}" type="parTrans" cxnId="{F34FEC51-3D3D-42BE-AA20-B336B3B1E455}">
      <dgm:prSet/>
      <dgm:spPr/>
      <dgm:t>
        <a:bodyPr/>
        <a:lstStyle/>
        <a:p>
          <a:endParaRPr lang="en-US"/>
        </a:p>
      </dgm:t>
    </dgm:pt>
    <dgm:pt modelId="{EF7B421B-8AC3-4D66-AF86-9818E8CA47A4}" type="sibTrans" cxnId="{F34FEC51-3D3D-42BE-AA20-B336B3B1E455}">
      <dgm:prSet phldrT="05" phldr="0"/>
      <dgm:spPr/>
      <dgm:t>
        <a:bodyPr/>
        <a:lstStyle/>
        <a:p>
          <a:endParaRPr lang="en-US"/>
        </a:p>
      </dgm:t>
    </dgm:pt>
    <dgm:pt modelId="{FF66DCCC-61CB-4F24-BF79-7FA92DEAF3E7}">
      <dgm:prSet/>
      <dgm:spPr/>
      <dgm:t>
        <a:bodyPr/>
        <a:lstStyle/>
        <a:p>
          <a:r>
            <a:rPr lang="en-GB" b="1"/>
            <a:t>manage-client</a:t>
          </a:r>
          <a:r>
            <a:rPr lang="en-GB"/>
            <a:t>: Users with this role can manage the settings and configuration of a specific client application.</a:t>
          </a:r>
          <a:endParaRPr lang="en-US"/>
        </a:p>
      </dgm:t>
    </dgm:pt>
    <dgm:pt modelId="{B3E4CAFF-9A3B-4186-A393-83560D0170D7}" type="parTrans" cxnId="{21B96755-205F-41CD-912B-F9A0FA0CA8C3}">
      <dgm:prSet/>
      <dgm:spPr/>
      <dgm:t>
        <a:bodyPr/>
        <a:lstStyle/>
        <a:p>
          <a:endParaRPr lang="en-US"/>
        </a:p>
      </dgm:t>
    </dgm:pt>
    <dgm:pt modelId="{273C8FEF-67DE-48DC-8995-0B530ACE3B43}" type="sibTrans" cxnId="{21B96755-205F-41CD-912B-F9A0FA0CA8C3}">
      <dgm:prSet/>
      <dgm:spPr/>
      <dgm:t>
        <a:bodyPr/>
        <a:lstStyle/>
        <a:p>
          <a:endParaRPr lang="en-US"/>
        </a:p>
      </dgm:t>
    </dgm:pt>
    <dgm:pt modelId="{6B88F318-87A3-4648-98FA-C880E4A4FAD0}">
      <dgm:prSet/>
      <dgm:spPr/>
      <dgm:t>
        <a:bodyPr/>
        <a:lstStyle/>
        <a:p>
          <a:r>
            <a:rPr lang="en-GB" b="1"/>
            <a:t>Other Roles:</a:t>
          </a:r>
          <a:endParaRPr lang="en-US"/>
        </a:p>
      </dgm:t>
    </dgm:pt>
    <dgm:pt modelId="{1BD2512D-83B4-4A3D-9BB0-B1B6F7CA6D18}" type="parTrans" cxnId="{3DABF9CD-7E67-4A16-9273-A68C7B6988D9}">
      <dgm:prSet/>
      <dgm:spPr/>
      <dgm:t>
        <a:bodyPr/>
        <a:lstStyle/>
        <a:p>
          <a:endParaRPr lang="en-US"/>
        </a:p>
      </dgm:t>
    </dgm:pt>
    <dgm:pt modelId="{2AE1D13D-42AA-439A-A227-A69B6C1AB905}" type="sibTrans" cxnId="{3DABF9CD-7E67-4A16-9273-A68C7B6988D9}">
      <dgm:prSet phldrT="06" phldr="0"/>
      <dgm:spPr/>
      <dgm:t>
        <a:bodyPr/>
        <a:lstStyle/>
        <a:p>
          <a:endParaRPr lang="en-US"/>
        </a:p>
      </dgm:t>
    </dgm:pt>
    <dgm:pt modelId="{1BB17061-C69F-44A7-97AA-4E0E3CDC2F43}">
      <dgm:prSet/>
      <dgm:spPr/>
      <dgm:t>
        <a:bodyPr/>
        <a:lstStyle/>
        <a:p>
          <a:r>
            <a:rPr lang="en-GB"/>
            <a:t>In addition to these default roles, you can define custom roles specific to your application or realm. These roles can be used to control access and authorization within your own applications.</a:t>
          </a:r>
          <a:endParaRPr lang="en-US"/>
        </a:p>
      </dgm:t>
    </dgm:pt>
    <dgm:pt modelId="{BE383D53-9683-4C88-9F91-34F80BB955D6}" type="parTrans" cxnId="{8BE95C05-5872-4EB6-9569-A1A08F56B718}">
      <dgm:prSet/>
      <dgm:spPr/>
      <dgm:t>
        <a:bodyPr/>
        <a:lstStyle/>
        <a:p>
          <a:endParaRPr lang="en-US"/>
        </a:p>
      </dgm:t>
    </dgm:pt>
    <dgm:pt modelId="{E86771B1-12EB-4910-A836-8A9B46E5CDC5}" type="sibTrans" cxnId="{8BE95C05-5872-4EB6-9569-A1A08F56B718}">
      <dgm:prSet/>
      <dgm:spPr/>
      <dgm:t>
        <a:bodyPr/>
        <a:lstStyle/>
        <a:p>
          <a:endParaRPr lang="en-US"/>
        </a:p>
      </dgm:t>
    </dgm:pt>
    <dgm:pt modelId="{CFBCEBA1-62EF-40CF-9AC4-CA0B74CB0AD6}" type="pres">
      <dgm:prSet presAssocID="{3E92A16F-212D-4681-89A0-84D6684B3E73}" presName="Name0" presStyleCnt="0">
        <dgm:presLayoutVars>
          <dgm:dir/>
          <dgm:animLvl val="lvl"/>
          <dgm:resizeHandles val="exact"/>
        </dgm:presLayoutVars>
      </dgm:prSet>
      <dgm:spPr/>
    </dgm:pt>
    <dgm:pt modelId="{925C3C44-760F-4556-BEE6-50B045783BC9}" type="pres">
      <dgm:prSet presAssocID="{C3A8AA60-1010-4230-A3C7-4ECC91E09A18}" presName="composite" presStyleCnt="0"/>
      <dgm:spPr/>
    </dgm:pt>
    <dgm:pt modelId="{DDC79ED4-4D18-43F9-93F9-4F7AA05E8395}" type="pres">
      <dgm:prSet presAssocID="{C3A8AA60-1010-4230-A3C7-4ECC91E09A18}" presName="parTx" presStyleLbl="alignNode1" presStyleIdx="0" presStyleCnt="6">
        <dgm:presLayoutVars>
          <dgm:chMax val="0"/>
          <dgm:chPref val="0"/>
          <dgm:bulletEnabled val="1"/>
        </dgm:presLayoutVars>
      </dgm:prSet>
      <dgm:spPr/>
    </dgm:pt>
    <dgm:pt modelId="{2162EF9A-DB95-4CD9-8E52-27291439D469}" type="pres">
      <dgm:prSet presAssocID="{C3A8AA60-1010-4230-A3C7-4ECC91E09A18}" presName="desTx" presStyleLbl="alignAccFollowNode1" presStyleIdx="0" presStyleCnt="6">
        <dgm:presLayoutVars>
          <dgm:bulletEnabled val="1"/>
        </dgm:presLayoutVars>
      </dgm:prSet>
      <dgm:spPr/>
    </dgm:pt>
    <dgm:pt modelId="{7A232599-2629-43A5-9101-2D94225B799B}" type="pres">
      <dgm:prSet presAssocID="{B3EDDFCA-B1DD-4DE1-B14E-3BED081001CD}" presName="space" presStyleCnt="0"/>
      <dgm:spPr/>
    </dgm:pt>
    <dgm:pt modelId="{396C5783-E20C-4913-BB5D-471B06EDCA12}" type="pres">
      <dgm:prSet presAssocID="{9DCD92E9-27D3-4F65-9DDA-EEDDF9810AA5}" presName="composite" presStyleCnt="0"/>
      <dgm:spPr/>
    </dgm:pt>
    <dgm:pt modelId="{58A4702D-1C8E-43D8-8485-0F9957F7877D}" type="pres">
      <dgm:prSet presAssocID="{9DCD92E9-27D3-4F65-9DDA-EEDDF9810AA5}" presName="parTx" presStyleLbl="alignNode1" presStyleIdx="1" presStyleCnt="6">
        <dgm:presLayoutVars>
          <dgm:chMax val="0"/>
          <dgm:chPref val="0"/>
          <dgm:bulletEnabled val="1"/>
        </dgm:presLayoutVars>
      </dgm:prSet>
      <dgm:spPr/>
    </dgm:pt>
    <dgm:pt modelId="{0A24CDBE-3332-468D-A5A9-F2178C355B8B}" type="pres">
      <dgm:prSet presAssocID="{9DCD92E9-27D3-4F65-9DDA-EEDDF9810AA5}" presName="desTx" presStyleLbl="alignAccFollowNode1" presStyleIdx="1" presStyleCnt="6">
        <dgm:presLayoutVars>
          <dgm:bulletEnabled val="1"/>
        </dgm:presLayoutVars>
      </dgm:prSet>
      <dgm:spPr/>
    </dgm:pt>
    <dgm:pt modelId="{89BB6E80-59E0-4F3B-8D1D-BE0F68DABDD2}" type="pres">
      <dgm:prSet presAssocID="{8DA3D800-BE7B-484F-B7E8-411114796715}" presName="space" presStyleCnt="0"/>
      <dgm:spPr/>
    </dgm:pt>
    <dgm:pt modelId="{0A82D4F0-A8C9-4C93-8222-0B1FF7064FC9}" type="pres">
      <dgm:prSet presAssocID="{00BE24A4-C8BC-4F95-9867-89D917E3CAD8}" presName="composite" presStyleCnt="0"/>
      <dgm:spPr/>
    </dgm:pt>
    <dgm:pt modelId="{7F8261B0-E0F4-47D1-A51F-35027457DD96}" type="pres">
      <dgm:prSet presAssocID="{00BE24A4-C8BC-4F95-9867-89D917E3CAD8}" presName="parTx" presStyleLbl="alignNode1" presStyleIdx="2" presStyleCnt="6">
        <dgm:presLayoutVars>
          <dgm:chMax val="0"/>
          <dgm:chPref val="0"/>
          <dgm:bulletEnabled val="1"/>
        </dgm:presLayoutVars>
      </dgm:prSet>
      <dgm:spPr/>
    </dgm:pt>
    <dgm:pt modelId="{37B85B10-EA74-4D61-9418-3D7B3F49A156}" type="pres">
      <dgm:prSet presAssocID="{00BE24A4-C8BC-4F95-9867-89D917E3CAD8}" presName="desTx" presStyleLbl="alignAccFollowNode1" presStyleIdx="2" presStyleCnt="6">
        <dgm:presLayoutVars>
          <dgm:bulletEnabled val="1"/>
        </dgm:presLayoutVars>
      </dgm:prSet>
      <dgm:spPr/>
    </dgm:pt>
    <dgm:pt modelId="{68CE2315-70F5-4B33-BD16-059932D87019}" type="pres">
      <dgm:prSet presAssocID="{EFF27262-CA3F-4ED3-B5F4-530D6D53DA32}" presName="space" presStyleCnt="0"/>
      <dgm:spPr/>
    </dgm:pt>
    <dgm:pt modelId="{178161B5-D01D-4771-9A01-03DA5EADD02D}" type="pres">
      <dgm:prSet presAssocID="{839A840A-B58E-40FE-AEC8-A6960D195578}" presName="composite" presStyleCnt="0"/>
      <dgm:spPr/>
    </dgm:pt>
    <dgm:pt modelId="{6E4EC816-6D5C-48C9-84FE-A8785E33C9DC}" type="pres">
      <dgm:prSet presAssocID="{839A840A-B58E-40FE-AEC8-A6960D195578}" presName="parTx" presStyleLbl="alignNode1" presStyleIdx="3" presStyleCnt="6">
        <dgm:presLayoutVars>
          <dgm:chMax val="0"/>
          <dgm:chPref val="0"/>
          <dgm:bulletEnabled val="1"/>
        </dgm:presLayoutVars>
      </dgm:prSet>
      <dgm:spPr/>
    </dgm:pt>
    <dgm:pt modelId="{B41739EB-FBCB-4EB7-B0CB-7171C5AC1EA9}" type="pres">
      <dgm:prSet presAssocID="{839A840A-B58E-40FE-AEC8-A6960D195578}" presName="desTx" presStyleLbl="alignAccFollowNode1" presStyleIdx="3" presStyleCnt="6">
        <dgm:presLayoutVars>
          <dgm:bulletEnabled val="1"/>
        </dgm:presLayoutVars>
      </dgm:prSet>
      <dgm:spPr/>
    </dgm:pt>
    <dgm:pt modelId="{036D79D4-3F48-4D3F-83BE-3F91CE981BCC}" type="pres">
      <dgm:prSet presAssocID="{6C541541-9C7C-4C1A-B443-635CD25DBF8C}" presName="space" presStyleCnt="0"/>
      <dgm:spPr/>
    </dgm:pt>
    <dgm:pt modelId="{9CF84166-D4D1-4520-991C-E80C8312A759}" type="pres">
      <dgm:prSet presAssocID="{091D18C9-6F53-426C-B979-B032B0BB22DE}" presName="composite" presStyleCnt="0"/>
      <dgm:spPr/>
    </dgm:pt>
    <dgm:pt modelId="{F7A23D7F-E04C-4D51-A30E-B2A5B3E30E77}" type="pres">
      <dgm:prSet presAssocID="{091D18C9-6F53-426C-B979-B032B0BB22DE}" presName="parTx" presStyleLbl="alignNode1" presStyleIdx="4" presStyleCnt="6">
        <dgm:presLayoutVars>
          <dgm:chMax val="0"/>
          <dgm:chPref val="0"/>
          <dgm:bulletEnabled val="1"/>
        </dgm:presLayoutVars>
      </dgm:prSet>
      <dgm:spPr/>
    </dgm:pt>
    <dgm:pt modelId="{6B954E10-4151-4DD5-81C3-E5DFBA3CFD61}" type="pres">
      <dgm:prSet presAssocID="{091D18C9-6F53-426C-B979-B032B0BB22DE}" presName="desTx" presStyleLbl="alignAccFollowNode1" presStyleIdx="4" presStyleCnt="6">
        <dgm:presLayoutVars>
          <dgm:bulletEnabled val="1"/>
        </dgm:presLayoutVars>
      </dgm:prSet>
      <dgm:spPr/>
    </dgm:pt>
    <dgm:pt modelId="{A66FFFDB-E958-4F12-A41C-05B26B2F448B}" type="pres">
      <dgm:prSet presAssocID="{EF7B421B-8AC3-4D66-AF86-9818E8CA47A4}" presName="space" presStyleCnt="0"/>
      <dgm:spPr/>
    </dgm:pt>
    <dgm:pt modelId="{27CB84DA-9B94-45E8-8C9F-8E91A176D35F}" type="pres">
      <dgm:prSet presAssocID="{6B88F318-87A3-4648-98FA-C880E4A4FAD0}" presName="composite" presStyleCnt="0"/>
      <dgm:spPr/>
    </dgm:pt>
    <dgm:pt modelId="{A800F32C-4B3B-4DE6-9B90-E3541C0D0478}" type="pres">
      <dgm:prSet presAssocID="{6B88F318-87A3-4648-98FA-C880E4A4FAD0}" presName="parTx" presStyleLbl="alignNode1" presStyleIdx="5" presStyleCnt="6">
        <dgm:presLayoutVars>
          <dgm:chMax val="0"/>
          <dgm:chPref val="0"/>
          <dgm:bulletEnabled val="1"/>
        </dgm:presLayoutVars>
      </dgm:prSet>
      <dgm:spPr/>
    </dgm:pt>
    <dgm:pt modelId="{A9415F07-BA40-4CB4-8039-6B3057F388A3}" type="pres">
      <dgm:prSet presAssocID="{6B88F318-87A3-4648-98FA-C880E4A4FAD0}" presName="desTx" presStyleLbl="alignAccFollowNode1" presStyleIdx="5" presStyleCnt="6">
        <dgm:presLayoutVars>
          <dgm:bulletEnabled val="1"/>
        </dgm:presLayoutVars>
      </dgm:prSet>
      <dgm:spPr/>
    </dgm:pt>
  </dgm:ptLst>
  <dgm:cxnLst>
    <dgm:cxn modelId="{85C12100-D103-4933-AE61-D3BC58B3F0BF}" type="presOf" srcId="{FF66DCCC-61CB-4F24-BF79-7FA92DEAF3E7}" destId="{6B954E10-4151-4DD5-81C3-E5DFBA3CFD61}" srcOrd="0" destOrd="0" presId="urn:microsoft.com/office/officeart/2005/8/layout/hList1"/>
    <dgm:cxn modelId="{8BE95C05-5872-4EB6-9569-A1A08F56B718}" srcId="{6B88F318-87A3-4648-98FA-C880E4A4FAD0}" destId="{1BB17061-C69F-44A7-97AA-4E0E3CDC2F43}" srcOrd="0" destOrd="0" parTransId="{BE383D53-9683-4C88-9F91-34F80BB955D6}" sibTransId="{E86771B1-12EB-4910-A836-8A9B46E5CDC5}"/>
    <dgm:cxn modelId="{4888FB0D-B4D2-4D09-B515-964A31D7F10F}" type="presOf" srcId="{6B88F318-87A3-4648-98FA-C880E4A4FAD0}" destId="{A800F32C-4B3B-4DE6-9B90-E3541C0D0478}" srcOrd="0" destOrd="0" presId="urn:microsoft.com/office/officeart/2005/8/layout/hList1"/>
    <dgm:cxn modelId="{FF3EFB15-8C75-4BA8-9D36-BABF4647CEAE}" type="presOf" srcId="{9DCD92E9-27D3-4F65-9DDA-EEDDF9810AA5}" destId="{58A4702D-1C8E-43D8-8485-0F9957F7877D}" srcOrd="0" destOrd="0" presId="urn:microsoft.com/office/officeart/2005/8/layout/hList1"/>
    <dgm:cxn modelId="{0409E326-A940-444E-B067-91451AE6F3CA}" type="presOf" srcId="{F912EAFE-F0B8-41A0-AE1A-BEE51165F544}" destId="{B41739EB-FBCB-4EB7-B0CB-7171C5AC1EA9}" srcOrd="0" destOrd="0" presId="urn:microsoft.com/office/officeart/2005/8/layout/hList1"/>
    <dgm:cxn modelId="{B135562B-64CC-4DF9-AB24-B0D7199375DF}" srcId="{9DCD92E9-27D3-4F65-9DDA-EEDDF9810AA5}" destId="{43797171-C55F-4929-8DC3-48323AAED59C}" srcOrd="1" destOrd="0" parTransId="{75E479E3-5EA4-48DC-870F-65CBC9F4FB8F}" sibTransId="{9B0B850E-D5CB-4798-9F1B-34B9EFC6797A}"/>
    <dgm:cxn modelId="{162F0830-C7F8-4588-834E-31E53E991A3F}" srcId="{00BE24A4-C8BC-4F95-9867-89D917E3CAD8}" destId="{7257A2F6-A32B-47C2-9F3C-71701389D0F5}" srcOrd="1" destOrd="0" parTransId="{26DF28CA-9E12-42CB-82BD-8BE6BE9AC0FC}" sibTransId="{7221924E-6A6C-47F6-9B6E-A6BC990CA592}"/>
    <dgm:cxn modelId="{0E7D1C38-644A-47BA-90E8-BD16BB9EB135}" srcId="{C3A8AA60-1010-4230-A3C7-4ECC91E09A18}" destId="{FA81444D-14ED-47B7-8339-916F6248606A}" srcOrd="0" destOrd="0" parTransId="{B30131FB-62B9-4B8D-ADAC-2D6499B41E9F}" sibTransId="{36FBBAF7-EDE9-447A-8C8D-E1B81F9B9FF4}"/>
    <dgm:cxn modelId="{7D713A40-7570-4BEE-9846-E115335B29AE}" type="presOf" srcId="{FA81444D-14ED-47B7-8339-916F6248606A}" destId="{2162EF9A-DB95-4CD9-8E52-27291439D469}" srcOrd="0" destOrd="0" presId="urn:microsoft.com/office/officeart/2005/8/layout/hList1"/>
    <dgm:cxn modelId="{BDDF4A5B-4A47-418F-8E4F-002AB8AD6218}" type="presOf" srcId="{091D18C9-6F53-426C-B979-B032B0BB22DE}" destId="{F7A23D7F-E04C-4D51-A30E-B2A5B3E30E77}" srcOrd="0" destOrd="0" presId="urn:microsoft.com/office/officeart/2005/8/layout/hList1"/>
    <dgm:cxn modelId="{7DDC845F-8A5C-42C2-AE2B-061B642180E0}" type="presOf" srcId="{1BB17061-C69F-44A7-97AA-4E0E3CDC2F43}" destId="{A9415F07-BA40-4CB4-8039-6B3057F388A3}" srcOrd="0" destOrd="0" presId="urn:microsoft.com/office/officeart/2005/8/layout/hList1"/>
    <dgm:cxn modelId="{3295AD4B-A295-40FC-A520-27096B2B5F84}" type="presOf" srcId="{BA466658-D4A8-4057-9005-FF6F9099E5F8}" destId="{B41739EB-FBCB-4EB7-B0CB-7171C5AC1EA9}" srcOrd="0" destOrd="1" presId="urn:microsoft.com/office/officeart/2005/8/layout/hList1"/>
    <dgm:cxn modelId="{3B69CB4C-2A90-469C-A203-49B038B260E9}" srcId="{839A840A-B58E-40FE-AEC8-A6960D195578}" destId="{BA466658-D4A8-4057-9005-FF6F9099E5F8}" srcOrd="1" destOrd="0" parTransId="{E4B32E5D-E6B7-4459-8F5D-1D59436F8DB3}" sibTransId="{59D7EF6E-4F18-475E-81A8-C6C759C83B84}"/>
    <dgm:cxn modelId="{61540F6D-7AE3-4E94-81B2-B800BF831E59}" srcId="{3E92A16F-212D-4681-89A0-84D6684B3E73}" destId="{9DCD92E9-27D3-4F65-9DDA-EEDDF9810AA5}" srcOrd="1" destOrd="0" parTransId="{BFCECA6C-A76B-4D6C-B02E-BCD02584C9F1}" sibTransId="{8DA3D800-BE7B-484F-B7E8-411114796715}"/>
    <dgm:cxn modelId="{95185D6D-1CCD-4364-9D53-3AFD418BE375}" srcId="{9DCD92E9-27D3-4F65-9DDA-EEDDF9810AA5}" destId="{A5DA93F0-FFF8-496A-916F-FDA9BA4293F0}" srcOrd="0" destOrd="0" parTransId="{382D2D44-A878-414F-B6F3-C9713B116293}" sibTransId="{113AC073-7B3C-42BB-B2E4-D07CD49621C4}"/>
    <dgm:cxn modelId="{F34FEC51-3D3D-42BE-AA20-B336B3B1E455}" srcId="{3E92A16F-212D-4681-89A0-84D6684B3E73}" destId="{091D18C9-6F53-426C-B979-B032B0BB22DE}" srcOrd="4" destOrd="0" parTransId="{29E70B28-402F-43B7-BCFB-C24EB42605A4}" sibTransId="{EF7B421B-8AC3-4D66-AF86-9818E8CA47A4}"/>
    <dgm:cxn modelId="{5F109B73-EDCB-4E48-8041-E18144A2070C}" type="presOf" srcId="{00BE24A4-C8BC-4F95-9867-89D917E3CAD8}" destId="{7F8261B0-E0F4-47D1-A51F-35027457DD96}" srcOrd="0" destOrd="0" presId="urn:microsoft.com/office/officeart/2005/8/layout/hList1"/>
    <dgm:cxn modelId="{A8E94A74-8D8D-4EDA-B0D8-4754CF8607AD}" type="presOf" srcId="{839A840A-B58E-40FE-AEC8-A6960D195578}" destId="{6E4EC816-6D5C-48C9-84FE-A8785E33C9DC}" srcOrd="0" destOrd="0" presId="urn:microsoft.com/office/officeart/2005/8/layout/hList1"/>
    <dgm:cxn modelId="{21B96755-205F-41CD-912B-F9A0FA0CA8C3}" srcId="{091D18C9-6F53-426C-B979-B032B0BB22DE}" destId="{FF66DCCC-61CB-4F24-BF79-7FA92DEAF3E7}" srcOrd="0" destOrd="0" parTransId="{B3E4CAFF-9A3B-4186-A393-83560D0170D7}" sibTransId="{273C8FEF-67DE-48DC-8995-0B530ACE3B43}"/>
    <dgm:cxn modelId="{46CC3957-19B8-4DB5-9627-31DD0172C348}" srcId="{839A840A-B58E-40FE-AEC8-A6960D195578}" destId="{F912EAFE-F0B8-41A0-AE1A-BEE51165F544}" srcOrd="0" destOrd="0" parTransId="{8BCF2594-B275-4F20-874F-C669457DF7B4}" sibTransId="{E237A38D-467A-4C7F-BC6A-38B8B3880AC6}"/>
    <dgm:cxn modelId="{0C284F77-0FB0-4A49-B40B-281DE4023808}" srcId="{3E92A16F-212D-4681-89A0-84D6684B3E73}" destId="{C3A8AA60-1010-4230-A3C7-4ECC91E09A18}" srcOrd="0" destOrd="0" parTransId="{87547FBB-0B98-43A7-9932-73E1D64B9970}" sibTransId="{B3EDDFCA-B1DD-4DE1-B14E-3BED081001CD}"/>
    <dgm:cxn modelId="{3E661AC5-4DD1-44C7-B631-299089DBE45E}" type="presOf" srcId="{43797171-C55F-4929-8DC3-48323AAED59C}" destId="{0A24CDBE-3332-468D-A5A9-F2178C355B8B}" srcOrd="0" destOrd="1" presId="urn:microsoft.com/office/officeart/2005/8/layout/hList1"/>
    <dgm:cxn modelId="{22CC17CD-B985-4106-A65A-C970B870A3B6}" type="presOf" srcId="{C3A8AA60-1010-4230-A3C7-4ECC91E09A18}" destId="{DDC79ED4-4D18-43F9-93F9-4F7AA05E8395}" srcOrd="0" destOrd="0" presId="urn:microsoft.com/office/officeart/2005/8/layout/hList1"/>
    <dgm:cxn modelId="{3DABF9CD-7E67-4A16-9273-A68C7B6988D9}" srcId="{3E92A16F-212D-4681-89A0-84D6684B3E73}" destId="{6B88F318-87A3-4648-98FA-C880E4A4FAD0}" srcOrd="5" destOrd="0" parTransId="{1BD2512D-83B4-4A3D-9BB0-B1B6F7CA6D18}" sibTransId="{2AE1D13D-42AA-439A-A227-A69B6C1AB905}"/>
    <dgm:cxn modelId="{62450ED4-11FE-49A0-9725-ECE1BDF4436D}" type="presOf" srcId="{A5DA93F0-FFF8-496A-916F-FDA9BA4293F0}" destId="{0A24CDBE-3332-468D-A5A9-F2178C355B8B}" srcOrd="0" destOrd="0" presId="urn:microsoft.com/office/officeart/2005/8/layout/hList1"/>
    <dgm:cxn modelId="{6D6179D9-326B-497C-8347-058C687894E1}" srcId="{00BE24A4-C8BC-4F95-9867-89D917E3CAD8}" destId="{B381218A-9585-4CA9-9DC8-CA8C576D1290}" srcOrd="0" destOrd="0" parTransId="{4BF75B97-6673-4E5F-8B7D-E3071E88D80C}" sibTransId="{A0EE5D47-0B88-49B1-AFB1-FD9CAF55311F}"/>
    <dgm:cxn modelId="{7CDBA3E0-7793-416B-94AD-9596775E0BA8}" srcId="{3E92A16F-212D-4681-89A0-84D6684B3E73}" destId="{839A840A-B58E-40FE-AEC8-A6960D195578}" srcOrd="3" destOrd="0" parTransId="{C005683C-E9F3-4500-8A6F-0184A55EEE2C}" sibTransId="{6C541541-9C7C-4C1A-B443-635CD25DBF8C}"/>
    <dgm:cxn modelId="{C4D7BDE2-E1EA-427F-8F3A-D7FFBE7CC442}" type="presOf" srcId="{7257A2F6-A32B-47C2-9F3C-71701389D0F5}" destId="{37B85B10-EA74-4D61-9418-3D7B3F49A156}" srcOrd="0" destOrd="1" presId="urn:microsoft.com/office/officeart/2005/8/layout/hList1"/>
    <dgm:cxn modelId="{5AC28FED-A959-4A7C-914D-04918393D7F4}" type="presOf" srcId="{3E92A16F-212D-4681-89A0-84D6684B3E73}" destId="{CFBCEBA1-62EF-40CF-9AC4-CA0B74CB0AD6}" srcOrd="0" destOrd="0" presId="urn:microsoft.com/office/officeart/2005/8/layout/hList1"/>
    <dgm:cxn modelId="{16B699ED-A179-4E5C-A91F-C3B85DB32604}" type="presOf" srcId="{B381218A-9585-4CA9-9DC8-CA8C576D1290}" destId="{37B85B10-EA74-4D61-9418-3D7B3F49A156}" srcOrd="0" destOrd="0" presId="urn:microsoft.com/office/officeart/2005/8/layout/hList1"/>
    <dgm:cxn modelId="{7A9BCEEF-FAA4-4B39-B007-02D570EAB259}" srcId="{3E92A16F-212D-4681-89A0-84D6684B3E73}" destId="{00BE24A4-C8BC-4F95-9867-89D917E3CAD8}" srcOrd="2" destOrd="0" parTransId="{DA419626-6E4F-4445-BC7D-3C94CC79C263}" sibTransId="{EFF27262-CA3F-4ED3-B5F4-530D6D53DA32}"/>
    <dgm:cxn modelId="{F5AEF2B2-CF39-4F3B-A004-158F9ED266A6}" type="presParOf" srcId="{CFBCEBA1-62EF-40CF-9AC4-CA0B74CB0AD6}" destId="{925C3C44-760F-4556-BEE6-50B045783BC9}" srcOrd="0" destOrd="0" presId="urn:microsoft.com/office/officeart/2005/8/layout/hList1"/>
    <dgm:cxn modelId="{B98044FB-C442-43BD-9FDF-FCCDAA30799F}" type="presParOf" srcId="{925C3C44-760F-4556-BEE6-50B045783BC9}" destId="{DDC79ED4-4D18-43F9-93F9-4F7AA05E8395}" srcOrd="0" destOrd="0" presId="urn:microsoft.com/office/officeart/2005/8/layout/hList1"/>
    <dgm:cxn modelId="{3B8796E5-D803-48F7-BFCA-F980044EC511}" type="presParOf" srcId="{925C3C44-760F-4556-BEE6-50B045783BC9}" destId="{2162EF9A-DB95-4CD9-8E52-27291439D469}" srcOrd="1" destOrd="0" presId="urn:microsoft.com/office/officeart/2005/8/layout/hList1"/>
    <dgm:cxn modelId="{640487F7-CE6A-468F-A3CF-9F8B33D4E548}" type="presParOf" srcId="{CFBCEBA1-62EF-40CF-9AC4-CA0B74CB0AD6}" destId="{7A232599-2629-43A5-9101-2D94225B799B}" srcOrd="1" destOrd="0" presId="urn:microsoft.com/office/officeart/2005/8/layout/hList1"/>
    <dgm:cxn modelId="{9A41D671-1085-4A03-BE11-849BE67FD3CD}" type="presParOf" srcId="{CFBCEBA1-62EF-40CF-9AC4-CA0B74CB0AD6}" destId="{396C5783-E20C-4913-BB5D-471B06EDCA12}" srcOrd="2" destOrd="0" presId="urn:microsoft.com/office/officeart/2005/8/layout/hList1"/>
    <dgm:cxn modelId="{B42188CF-AB61-4F17-9F8C-F5A097095735}" type="presParOf" srcId="{396C5783-E20C-4913-BB5D-471B06EDCA12}" destId="{58A4702D-1C8E-43D8-8485-0F9957F7877D}" srcOrd="0" destOrd="0" presId="urn:microsoft.com/office/officeart/2005/8/layout/hList1"/>
    <dgm:cxn modelId="{064B4103-F4C5-4102-ADC7-CF1FB7B8A081}" type="presParOf" srcId="{396C5783-E20C-4913-BB5D-471B06EDCA12}" destId="{0A24CDBE-3332-468D-A5A9-F2178C355B8B}" srcOrd="1" destOrd="0" presId="urn:microsoft.com/office/officeart/2005/8/layout/hList1"/>
    <dgm:cxn modelId="{13D786C2-C870-472D-BCF6-CD516E5C3586}" type="presParOf" srcId="{CFBCEBA1-62EF-40CF-9AC4-CA0B74CB0AD6}" destId="{89BB6E80-59E0-4F3B-8D1D-BE0F68DABDD2}" srcOrd="3" destOrd="0" presId="urn:microsoft.com/office/officeart/2005/8/layout/hList1"/>
    <dgm:cxn modelId="{9C378626-B255-48E7-B132-0977847E3CBF}" type="presParOf" srcId="{CFBCEBA1-62EF-40CF-9AC4-CA0B74CB0AD6}" destId="{0A82D4F0-A8C9-4C93-8222-0B1FF7064FC9}" srcOrd="4" destOrd="0" presId="urn:microsoft.com/office/officeart/2005/8/layout/hList1"/>
    <dgm:cxn modelId="{50D81386-F68D-45A4-94F9-C9348EB9AAF5}" type="presParOf" srcId="{0A82D4F0-A8C9-4C93-8222-0B1FF7064FC9}" destId="{7F8261B0-E0F4-47D1-A51F-35027457DD96}" srcOrd="0" destOrd="0" presId="urn:microsoft.com/office/officeart/2005/8/layout/hList1"/>
    <dgm:cxn modelId="{0428F665-E76D-4DD5-9810-E90839434187}" type="presParOf" srcId="{0A82D4F0-A8C9-4C93-8222-0B1FF7064FC9}" destId="{37B85B10-EA74-4D61-9418-3D7B3F49A156}" srcOrd="1" destOrd="0" presId="urn:microsoft.com/office/officeart/2005/8/layout/hList1"/>
    <dgm:cxn modelId="{8009D6F7-C155-47C1-BEB2-77F83810E73F}" type="presParOf" srcId="{CFBCEBA1-62EF-40CF-9AC4-CA0B74CB0AD6}" destId="{68CE2315-70F5-4B33-BD16-059932D87019}" srcOrd="5" destOrd="0" presId="urn:microsoft.com/office/officeart/2005/8/layout/hList1"/>
    <dgm:cxn modelId="{51D8FE97-A1EE-4718-BC19-15A806B2D229}" type="presParOf" srcId="{CFBCEBA1-62EF-40CF-9AC4-CA0B74CB0AD6}" destId="{178161B5-D01D-4771-9A01-03DA5EADD02D}" srcOrd="6" destOrd="0" presId="urn:microsoft.com/office/officeart/2005/8/layout/hList1"/>
    <dgm:cxn modelId="{4440EA16-E58F-4AF8-AC74-E6301AE2F7C8}" type="presParOf" srcId="{178161B5-D01D-4771-9A01-03DA5EADD02D}" destId="{6E4EC816-6D5C-48C9-84FE-A8785E33C9DC}" srcOrd="0" destOrd="0" presId="urn:microsoft.com/office/officeart/2005/8/layout/hList1"/>
    <dgm:cxn modelId="{47C9B432-225C-481A-8155-F47109BE984C}" type="presParOf" srcId="{178161B5-D01D-4771-9A01-03DA5EADD02D}" destId="{B41739EB-FBCB-4EB7-B0CB-7171C5AC1EA9}" srcOrd="1" destOrd="0" presId="urn:microsoft.com/office/officeart/2005/8/layout/hList1"/>
    <dgm:cxn modelId="{DFF2C740-C5B7-4871-868E-9BA3602F6409}" type="presParOf" srcId="{CFBCEBA1-62EF-40CF-9AC4-CA0B74CB0AD6}" destId="{036D79D4-3F48-4D3F-83BE-3F91CE981BCC}" srcOrd="7" destOrd="0" presId="urn:microsoft.com/office/officeart/2005/8/layout/hList1"/>
    <dgm:cxn modelId="{1EA3A674-CD8F-41A2-8AEC-3909F687BB3D}" type="presParOf" srcId="{CFBCEBA1-62EF-40CF-9AC4-CA0B74CB0AD6}" destId="{9CF84166-D4D1-4520-991C-E80C8312A759}" srcOrd="8" destOrd="0" presId="urn:microsoft.com/office/officeart/2005/8/layout/hList1"/>
    <dgm:cxn modelId="{6A2243F6-832C-45FE-833E-9CC5B075F8ED}" type="presParOf" srcId="{9CF84166-D4D1-4520-991C-E80C8312A759}" destId="{F7A23D7F-E04C-4D51-A30E-B2A5B3E30E77}" srcOrd="0" destOrd="0" presId="urn:microsoft.com/office/officeart/2005/8/layout/hList1"/>
    <dgm:cxn modelId="{E44A08A4-DDD0-4847-9ACB-E33F5123FCA1}" type="presParOf" srcId="{9CF84166-D4D1-4520-991C-E80C8312A759}" destId="{6B954E10-4151-4DD5-81C3-E5DFBA3CFD61}" srcOrd="1" destOrd="0" presId="urn:microsoft.com/office/officeart/2005/8/layout/hList1"/>
    <dgm:cxn modelId="{95A2E7C3-91A8-4592-B663-1421F8D5CBFB}" type="presParOf" srcId="{CFBCEBA1-62EF-40CF-9AC4-CA0B74CB0AD6}" destId="{A66FFFDB-E958-4F12-A41C-05B26B2F448B}" srcOrd="9" destOrd="0" presId="urn:microsoft.com/office/officeart/2005/8/layout/hList1"/>
    <dgm:cxn modelId="{E73AE031-2DF5-4E3D-8AB2-2EA6E51171EE}" type="presParOf" srcId="{CFBCEBA1-62EF-40CF-9AC4-CA0B74CB0AD6}" destId="{27CB84DA-9B94-45E8-8C9F-8E91A176D35F}" srcOrd="10" destOrd="0" presId="urn:microsoft.com/office/officeart/2005/8/layout/hList1"/>
    <dgm:cxn modelId="{8239F4EE-E1FA-4BD8-8E5E-F707D4DDB904}" type="presParOf" srcId="{27CB84DA-9B94-45E8-8C9F-8E91A176D35F}" destId="{A800F32C-4B3B-4DE6-9B90-E3541C0D0478}" srcOrd="0" destOrd="0" presId="urn:microsoft.com/office/officeart/2005/8/layout/hList1"/>
    <dgm:cxn modelId="{C4AA636E-2CE7-43B0-9513-20E78DCF06F1}" type="presParOf" srcId="{27CB84DA-9B94-45E8-8C9F-8E91A176D35F}" destId="{A9415F07-BA40-4CB4-8039-6B3057F388A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26297-6643-43B2-8489-395F28BB964C}">
      <dsp:nvSpPr>
        <dsp:cNvPr id="0" name=""/>
        <dsp:cNvSpPr/>
      </dsp:nvSpPr>
      <dsp:spPr>
        <a:xfrm>
          <a:off x="0" y="383004"/>
          <a:ext cx="10515600" cy="11547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l-GR" sz="2100" kern="1200" dirty="0"/>
            <a:t>Is an Open Source identity and access management solution. Add authentication to applications and secure services with minimum effort.</a:t>
          </a:r>
          <a:br>
            <a:rPr lang="el-GR" sz="2100" kern="1200" dirty="0"/>
          </a:br>
          <a:r>
            <a:rPr lang="el-GR" sz="2100" kern="1200" dirty="0"/>
            <a:t> No need to deal with storing users or authenticating users. </a:t>
          </a:r>
          <a:endParaRPr lang="en-US" sz="2100" kern="1200" dirty="0"/>
        </a:p>
      </dsp:txBody>
      <dsp:txXfrm>
        <a:off x="56372" y="439376"/>
        <a:ext cx="10402856" cy="1042045"/>
      </dsp:txXfrm>
    </dsp:sp>
    <dsp:sp modelId="{A75E837D-0B28-4A0F-9918-B337C3C4F116}">
      <dsp:nvSpPr>
        <dsp:cNvPr id="0" name=""/>
        <dsp:cNvSpPr/>
      </dsp:nvSpPr>
      <dsp:spPr>
        <a:xfrm>
          <a:off x="0" y="1598274"/>
          <a:ext cx="10515600" cy="115478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l-GR" sz="2100" kern="1200"/>
            <a:t>Users authenticate with Keycloak rather than individual applications. This means that your applications don't have to deal with login forms, authenticating users, and storing users. Once logged-in to Keycloak, users don't have to login again to access a different application. </a:t>
          </a:r>
          <a:endParaRPr lang="en-US" sz="2100" kern="1200"/>
        </a:p>
      </dsp:txBody>
      <dsp:txXfrm>
        <a:off x="56372" y="1654646"/>
        <a:ext cx="10402856" cy="1042045"/>
      </dsp:txXfrm>
    </dsp:sp>
    <dsp:sp modelId="{4CD0CB11-893B-4BF1-9EA0-C4CB25645A83}">
      <dsp:nvSpPr>
        <dsp:cNvPr id="0" name=""/>
        <dsp:cNvSpPr/>
      </dsp:nvSpPr>
      <dsp:spPr>
        <a:xfrm>
          <a:off x="0" y="2813544"/>
          <a:ext cx="10515600" cy="115478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l-GR" sz="2100" kern="1200"/>
            <a:t>This also applies to logout. Keycloak provides single-sign out, which means users only have to logout once to be logged-out of all applications that use Keycloak. </a:t>
          </a:r>
          <a:endParaRPr lang="en-US" sz="2100" kern="1200"/>
        </a:p>
      </dsp:txBody>
      <dsp:txXfrm>
        <a:off x="56372" y="2869916"/>
        <a:ext cx="10402856" cy="1042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79ED4-4D18-43F9-93F9-4F7AA05E8395}">
      <dsp:nvSpPr>
        <dsp:cNvPr id="0" name=""/>
        <dsp:cNvSpPr/>
      </dsp:nvSpPr>
      <dsp:spPr>
        <a:xfrm>
          <a:off x="3068" y="95075"/>
          <a:ext cx="1630103" cy="46983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a:t>Realm Roles:</a:t>
          </a:r>
          <a:endParaRPr lang="en-US" sz="1300" kern="1200"/>
        </a:p>
      </dsp:txBody>
      <dsp:txXfrm>
        <a:off x="3068" y="95075"/>
        <a:ext cx="1630103" cy="469839"/>
      </dsp:txXfrm>
    </dsp:sp>
    <dsp:sp modelId="{2162EF9A-DB95-4CD9-8E52-27291439D469}">
      <dsp:nvSpPr>
        <dsp:cNvPr id="0" name=""/>
        <dsp:cNvSpPr/>
      </dsp:nvSpPr>
      <dsp:spPr>
        <a:xfrm>
          <a:off x="3068" y="564914"/>
          <a:ext cx="1630103" cy="353281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1" kern="1200" dirty="0"/>
            <a:t>admin</a:t>
          </a:r>
          <a:r>
            <a:rPr lang="en-GB" sz="1300" kern="1200" dirty="0"/>
            <a:t>: This role is typically granted to users who have administrative privileges at the realm level. Users with the "admin" role can manage the realm configuration and other realm-specific settings.</a:t>
          </a:r>
          <a:endParaRPr lang="en-US" sz="1300" kern="1200" dirty="0"/>
        </a:p>
      </dsp:txBody>
      <dsp:txXfrm>
        <a:off x="3068" y="564914"/>
        <a:ext cx="1630103" cy="3532815"/>
      </dsp:txXfrm>
    </dsp:sp>
    <dsp:sp modelId="{58A4702D-1C8E-43D8-8485-0F9957F7877D}">
      <dsp:nvSpPr>
        <dsp:cNvPr id="0" name=""/>
        <dsp:cNvSpPr/>
      </dsp:nvSpPr>
      <dsp:spPr>
        <a:xfrm>
          <a:off x="1861385" y="95075"/>
          <a:ext cx="1630103" cy="469839"/>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a:t>Client Roles:</a:t>
          </a:r>
          <a:endParaRPr lang="en-US" sz="1300" kern="1200"/>
        </a:p>
      </dsp:txBody>
      <dsp:txXfrm>
        <a:off x="1861385" y="95075"/>
        <a:ext cx="1630103" cy="469839"/>
      </dsp:txXfrm>
    </dsp:sp>
    <dsp:sp modelId="{0A24CDBE-3332-468D-A5A9-F2178C355B8B}">
      <dsp:nvSpPr>
        <dsp:cNvPr id="0" name=""/>
        <dsp:cNvSpPr/>
      </dsp:nvSpPr>
      <dsp:spPr>
        <a:xfrm>
          <a:off x="1861385" y="564914"/>
          <a:ext cx="1630103" cy="3532815"/>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1" kern="1200" dirty="0"/>
            <a:t>user</a:t>
          </a:r>
          <a:r>
            <a:rPr lang="en-GB" sz="1300" kern="1200" dirty="0"/>
            <a:t>: This role is often used for regular application users and represents the default role assigned to users when they log in to a specific client application.</a:t>
          </a:r>
          <a:endParaRPr lang="en-US" sz="1300" kern="1200" dirty="0"/>
        </a:p>
        <a:p>
          <a:pPr marL="114300" lvl="1" indent="-114300" algn="l" defTabSz="577850">
            <a:lnSpc>
              <a:spcPct val="90000"/>
            </a:lnSpc>
            <a:spcBef>
              <a:spcPct val="0"/>
            </a:spcBef>
            <a:spcAft>
              <a:spcPct val="15000"/>
            </a:spcAft>
            <a:buChar char="•"/>
          </a:pPr>
          <a:r>
            <a:rPr lang="en-GB" sz="1300" b="1" kern="1200" dirty="0"/>
            <a:t>admin</a:t>
          </a:r>
          <a:r>
            <a:rPr lang="en-GB" sz="1300" kern="1200" dirty="0"/>
            <a:t>: Some applications or clients may have an "admin" role for users who have administrative access within that client.</a:t>
          </a:r>
          <a:endParaRPr lang="en-US" sz="1300" kern="1200" dirty="0"/>
        </a:p>
      </dsp:txBody>
      <dsp:txXfrm>
        <a:off x="1861385" y="564914"/>
        <a:ext cx="1630103" cy="3532815"/>
      </dsp:txXfrm>
    </dsp:sp>
    <dsp:sp modelId="{7F8261B0-E0F4-47D1-A51F-35027457DD96}">
      <dsp:nvSpPr>
        <dsp:cNvPr id="0" name=""/>
        <dsp:cNvSpPr/>
      </dsp:nvSpPr>
      <dsp:spPr>
        <a:xfrm>
          <a:off x="3719703" y="95075"/>
          <a:ext cx="1630103" cy="469839"/>
        </a:xfrm>
        <a:prstGeom prst="rect">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a:t>Built-in Roles:</a:t>
          </a:r>
          <a:endParaRPr lang="en-US" sz="1300" kern="1200"/>
        </a:p>
      </dsp:txBody>
      <dsp:txXfrm>
        <a:off x="3719703" y="95075"/>
        <a:ext cx="1630103" cy="469839"/>
      </dsp:txXfrm>
    </dsp:sp>
    <dsp:sp modelId="{37B85B10-EA74-4D61-9418-3D7B3F49A156}">
      <dsp:nvSpPr>
        <dsp:cNvPr id="0" name=""/>
        <dsp:cNvSpPr/>
      </dsp:nvSpPr>
      <dsp:spPr>
        <a:xfrm>
          <a:off x="3719703" y="564914"/>
          <a:ext cx="1630103" cy="3532815"/>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1" kern="1200" dirty="0" err="1"/>
            <a:t>uma_authorization</a:t>
          </a:r>
          <a:r>
            <a:rPr lang="en-GB" sz="1300" kern="1200" dirty="0"/>
            <a:t>: This role is used for User-Managed Access (UMA) authorization and is associated with the UMA 2.0 specification. It's involved in the process of securing access to resources.</a:t>
          </a:r>
          <a:endParaRPr lang="en-US" sz="1300" kern="1200" dirty="0"/>
        </a:p>
        <a:p>
          <a:pPr marL="114300" lvl="1" indent="-114300" algn="l" defTabSz="577850">
            <a:lnSpc>
              <a:spcPct val="90000"/>
            </a:lnSpc>
            <a:spcBef>
              <a:spcPct val="0"/>
            </a:spcBef>
            <a:spcAft>
              <a:spcPct val="15000"/>
            </a:spcAft>
            <a:buChar char="•"/>
          </a:pPr>
          <a:r>
            <a:rPr lang="en-GB" sz="1300" b="1" kern="1200" dirty="0" err="1"/>
            <a:t>offline_access</a:t>
          </a:r>
          <a:r>
            <a:rPr lang="en-GB" sz="1300" kern="1200" dirty="0"/>
            <a:t>: This role is used to grant offline access, allowing clients to obtain and use refresh tokens for long-term access.</a:t>
          </a:r>
          <a:endParaRPr lang="en-US" sz="1300" kern="1200" dirty="0"/>
        </a:p>
      </dsp:txBody>
      <dsp:txXfrm>
        <a:off x="3719703" y="564914"/>
        <a:ext cx="1630103" cy="3532815"/>
      </dsp:txXfrm>
    </dsp:sp>
    <dsp:sp modelId="{6E4EC816-6D5C-48C9-84FE-A8785E33C9DC}">
      <dsp:nvSpPr>
        <dsp:cNvPr id="0" name=""/>
        <dsp:cNvSpPr/>
      </dsp:nvSpPr>
      <dsp:spPr>
        <a:xfrm>
          <a:off x="5578021" y="95075"/>
          <a:ext cx="1630103" cy="469839"/>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a:t>Realm Management Roles:</a:t>
          </a:r>
          <a:endParaRPr lang="en-US" sz="1300" kern="1200"/>
        </a:p>
      </dsp:txBody>
      <dsp:txXfrm>
        <a:off x="5578021" y="95075"/>
        <a:ext cx="1630103" cy="469839"/>
      </dsp:txXfrm>
    </dsp:sp>
    <dsp:sp modelId="{B41739EB-FBCB-4EB7-B0CB-7171C5AC1EA9}">
      <dsp:nvSpPr>
        <dsp:cNvPr id="0" name=""/>
        <dsp:cNvSpPr/>
      </dsp:nvSpPr>
      <dsp:spPr>
        <a:xfrm>
          <a:off x="5578021" y="564914"/>
          <a:ext cx="1630103" cy="3532815"/>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1" kern="1200"/>
            <a:t>manage-users</a:t>
          </a:r>
          <a:r>
            <a:rPr lang="en-GB" sz="1300" kern="1200"/>
            <a:t>: This role grants permissions to manage users within the realm. Users with this role can create, update, and delete user accounts.</a:t>
          </a:r>
          <a:endParaRPr lang="en-US" sz="1300" kern="1200"/>
        </a:p>
        <a:p>
          <a:pPr marL="114300" lvl="1" indent="-114300" algn="l" defTabSz="577850">
            <a:lnSpc>
              <a:spcPct val="90000"/>
            </a:lnSpc>
            <a:spcBef>
              <a:spcPct val="0"/>
            </a:spcBef>
            <a:spcAft>
              <a:spcPct val="15000"/>
            </a:spcAft>
            <a:buChar char="•"/>
          </a:pPr>
          <a:r>
            <a:rPr lang="en-GB" sz="1300" b="1" kern="1200"/>
            <a:t>manage-clients</a:t>
          </a:r>
          <a:r>
            <a:rPr lang="en-GB" sz="1300" kern="1200"/>
            <a:t>: This role allows users to manage client applications within the realm.</a:t>
          </a:r>
          <a:endParaRPr lang="en-US" sz="1300" kern="1200"/>
        </a:p>
      </dsp:txBody>
      <dsp:txXfrm>
        <a:off x="5578021" y="564914"/>
        <a:ext cx="1630103" cy="3532815"/>
      </dsp:txXfrm>
    </dsp:sp>
    <dsp:sp modelId="{F7A23D7F-E04C-4D51-A30E-B2A5B3E30E77}">
      <dsp:nvSpPr>
        <dsp:cNvPr id="0" name=""/>
        <dsp:cNvSpPr/>
      </dsp:nvSpPr>
      <dsp:spPr>
        <a:xfrm>
          <a:off x="7436339" y="95075"/>
          <a:ext cx="1630103" cy="469839"/>
        </a:xfrm>
        <a:prstGeom prst="rect">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a:t>Client Management Roles:</a:t>
          </a:r>
          <a:endParaRPr lang="en-US" sz="1300" kern="1200"/>
        </a:p>
      </dsp:txBody>
      <dsp:txXfrm>
        <a:off x="7436339" y="95075"/>
        <a:ext cx="1630103" cy="469839"/>
      </dsp:txXfrm>
    </dsp:sp>
    <dsp:sp modelId="{6B954E10-4151-4DD5-81C3-E5DFBA3CFD61}">
      <dsp:nvSpPr>
        <dsp:cNvPr id="0" name=""/>
        <dsp:cNvSpPr/>
      </dsp:nvSpPr>
      <dsp:spPr>
        <a:xfrm>
          <a:off x="7436339" y="564914"/>
          <a:ext cx="1630103" cy="3532815"/>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1" kern="1200"/>
            <a:t>manage-client</a:t>
          </a:r>
          <a:r>
            <a:rPr lang="en-GB" sz="1300" kern="1200"/>
            <a:t>: Users with this role can manage the settings and configuration of a specific client application.</a:t>
          </a:r>
          <a:endParaRPr lang="en-US" sz="1300" kern="1200"/>
        </a:p>
      </dsp:txBody>
      <dsp:txXfrm>
        <a:off x="7436339" y="564914"/>
        <a:ext cx="1630103" cy="3532815"/>
      </dsp:txXfrm>
    </dsp:sp>
    <dsp:sp modelId="{A800F32C-4B3B-4DE6-9B90-E3541C0D0478}">
      <dsp:nvSpPr>
        <dsp:cNvPr id="0" name=""/>
        <dsp:cNvSpPr/>
      </dsp:nvSpPr>
      <dsp:spPr>
        <a:xfrm>
          <a:off x="9294657" y="95075"/>
          <a:ext cx="1630103" cy="469839"/>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GB" sz="1300" b="1" kern="1200"/>
            <a:t>Other Roles:</a:t>
          </a:r>
          <a:endParaRPr lang="en-US" sz="1300" kern="1200"/>
        </a:p>
      </dsp:txBody>
      <dsp:txXfrm>
        <a:off x="9294657" y="95075"/>
        <a:ext cx="1630103" cy="469839"/>
      </dsp:txXfrm>
    </dsp:sp>
    <dsp:sp modelId="{A9415F07-BA40-4CB4-8039-6B3057F388A3}">
      <dsp:nvSpPr>
        <dsp:cNvPr id="0" name=""/>
        <dsp:cNvSpPr/>
      </dsp:nvSpPr>
      <dsp:spPr>
        <a:xfrm>
          <a:off x="9294657" y="564914"/>
          <a:ext cx="1630103" cy="35328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kern="1200"/>
            <a:t>In addition to these default roles, you can define custom roles specific to your application or realm. These roles can be used to control access and authorization within your own applications.</a:t>
          </a:r>
          <a:endParaRPr lang="en-US" sz="1300" kern="1200"/>
        </a:p>
      </dsp:txBody>
      <dsp:txXfrm>
        <a:off x="9294657" y="564914"/>
        <a:ext cx="1630103" cy="3532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13/11/2023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13/11/2023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13/11/2023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arcus-povey.co.uk/2020/10/12/using-the-keycloak-accounts-management-ap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5500"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localhost:5500/"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pngall.com/application-png/download/45241"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marcus-povey.co.uk/2020/10/12/using-the-keycloak-accounts-management-api/"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5713117" y="4394492"/>
            <a:ext cx="5499739" cy="1518717"/>
          </a:xfrm>
        </p:spPr>
        <p:txBody>
          <a:bodyPr>
            <a:normAutofit/>
          </a:bodyPr>
          <a:lstStyle/>
          <a:p>
            <a:pPr algn="r"/>
            <a:r>
              <a:rPr lang="en-GB" sz="9600" b="1" dirty="0" err="1">
                <a:ea typeface="Calibri Light"/>
                <a:cs typeface="Calibri Light"/>
              </a:rPr>
              <a:t>Keycloack</a:t>
            </a:r>
            <a:endParaRPr lang="en-GB" sz="9600" b="1" dirty="0">
              <a:ea typeface="Calibri Light"/>
              <a:cs typeface="Calibri Light"/>
            </a:endParaRPr>
          </a:p>
        </p:txBody>
      </p:sp>
      <p:pic>
        <p:nvPicPr>
          <p:cNvPr id="4" name="Εικόνα 3" descr="Εικόνα που περιέχει κείμενο, λογότυπο, στιγμιότυπο οθόνης, γραφικά&#10;&#10;Περιγραφή που δημιουργήθηκε αυτόματα">
            <a:extLst>
              <a:ext uri="{FF2B5EF4-FFF2-40B4-BE49-F238E27FC236}">
                <a16:creationId xmlns:a16="http://schemas.microsoft.com/office/drawing/2014/main" id="{DEB01432-EEDD-80C5-A5B8-B55D575F602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95159" y="1114307"/>
            <a:ext cx="3368794" cy="336879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F54F6C-62D1-0541-9F02-90AFCAF5BE8C}"/>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20" y="0"/>
            <a:ext cx="12191980" cy="6857990"/>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C1A26B0F-A59B-B7CA-E1A4-649C74BEEF0C}"/>
              </a:ext>
            </a:extLst>
          </p:cNvPr>
          <p:cNvSpPr>
            <a:spLocks noGrp="1"/>
          </p:cNvSpPr>
          <p:nvPr>
            <p:ph type="title"/>
          </p:nvPr>
        </p:nvSpPr>
        <p:spPr/>
        <p:txBody>
          <a:bodyPr/>
          <a:lstStyle/>
          <a:p>
            <a:r>
              <a:rPr lang="el-GR" b="1" u="sng" dirty="0" err="1">
                <a:ea typeface="Calibri Light"/>
                <a:cs typeface="Calibri Light"/>
              </a:rPr>
              <a:t>Default</a:t>
            </a:r>
            <a:r>
              <a:rPr lang="el-GR" b="1" u="sng" dirty="0">
                <a:ea typeface="Calibri Light"/>
                <a:cs typeface="Calibri Light"/>
              </a:rPr>
              <a:t> </a:t>
            </a:r>
            <a:r>
              <a:rPr lang="el-GR" b="1" u="sng" dirty="0" err="1">
                <a:ea typeface="Calibri Light"/>
                <a:cs typeface="Calibri Light"/>
              </a:rPr>
              <a:t>Roles</a:t>
            </a:r>
            <a:endParaRPr lang="el-GR" b="1" u="sng" dirty="0" err="1"/>
          </a:p>
        </p:txBody>
      </p:sp>
      <p:sp>
        <p:nvSpPr>
          <p:cNvPr id="3" name="Θέση περιεχομένου 2">
            <a:extLst>
              <a:ext uri="{FF2B5EF4-FFF2-40B4-BE49-F238E27FC236}">
                <a16:creationId xmlns:a16="http://schemas.microsoft.com/office/drawing/2014/main" id="{CD022AB6-3FEF-4FA9-1EF9-6662DD0DADFD}"/>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el-GR" dirty="0">
                <a:ea typeface="Calibri"/>
                <a:cs typeface="Calibri"/>
              </a:rPr>
              <a:t>Default roles allow user to automatically assign user roles mapping for </a:t>
            </a:r>
            <a:r>
              <a:rPr lang="el-GR" b="1" dirty="0">
                <a:ea typeface="Calibri"/>
                <a:cs typeface="Calibri"/>
              </a:rPr>
              <a:t>Newly created users</a:t>
            </a:r>
            <a:r>
              <a:rPr lang="en-US" b="1" dirty="0">
                <a:ea typeface="Calibri"/>
                <a:cs typeface="Calibri"/>
              </a:rPr>
              <a:t>.</a:t>
            </a:r>
            <a:endParaRPr lang="el-GR" b="1" dirty="0">
              <a:ea typeface="Calibri"/>
              <a:cs typeface="Calibri"/>
            </a:endParaRPr>
          </a:p>
          <a:p>
            <a:pPr marL="457200" lvl="1" indent="0">
              <a:buNone/>
            </a:pPr>
            <a:endParaRPr lang="el-GR" dirty="0">
              <a:ea typeface="Calibri"/>
              <a:cs typeface="Calibri"/>
            </a:endParaRPr>
          </a:p>
        </p:txBody>
      </p:sp>
    </p:spTree>
    <p:extLst>
      <p:ext uri="{BB962C8B-B14F-4D97-AF65-F5344CB8AC3E}">
        <p14:creationId xmlns:p14="http://schemas.microsoft.com/office/powerpoint/2010/main" val="38562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43F890-80B7-CD67-7C39-2C1C14821126}"/>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20" y="0"/>
            <a:ext cx="12191980" cy="6857990"/>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34B7D191-FF18-1EF0-7B12-051D30473952}"/>
              </a:ext>
            </a:extLst>
          </p:cNvPr>
          <p:cNvSpPr>
            <a:spLocks noGrp="1"/>
          </p:cNvSpPr>
          <p:nvPr>
            <p:ph type="title"/>
          </p:nvPr>
        </p:nvSpPr>
        <p:spPr/>
        <p:txBody>
          <a:bodyPr/>
          <a:lstStyle/>
          <a:p>
            <a:r>
              <a:rPr lang="el-GR" b="1" u="sng" dirty="0" err="1">
                <a:ea typeface="Calibri Light"/>
                <a:cs typeface="Calibri Light"/>
              </a:rPr>
              <a:t>Role</a:t>
            </a:r>
            <a:r>
              <a:rPr lang="el-GR" b="1" u="sng" dirty="0">
                <a:ea typeface="Calibri Light"/>
                <a:cs typeface="Calibri Light"/>
              </a:rPr>
              <a:t> </a:t>
            </a:r>
            <a:r>
              <a:rPr lang="el-GR" b="1" u="sng" dirty="0" err="1">
                <a:ea typeface="Calibri Light"/>
                <a:cs typeface="Calibri Light"/>
              </a:rPr>
              <a:t>Mapping</a:t>
            </a:r>
            <a:endParaRPr lang="el-GR" b="1" u="sng" dirty="0" err="1"/>
          </a:p>
        </p:txBody>
      </p:sp>
      <p:sp>
        <p:nvSpPr>
          <p:cNvPr id="3" name="Θέση περιεχομένου 2">
            <a:extLst>
              <a:ext uri="{FF2B5EF4-FFF2-40B4-BE49-F238E27FC236}">
                <a16:creationId xmlns:a16="http://schemas.microsoft.com/office/drawing/2014/main" id="{41734A33-9AA3-112F-98BF-492D057ECA21}"/>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el-GR" dirty="0" err="1">
                <a:ea typeface="Calibri"/>
                <a:cs typeface="Calibri"/>
              </a:rPr>
              <a:t>Role</a:t>
            </a:r>
            <a:r>
              <a:rPr lang="el-GR" dirty="0">
                <a:ea typeface="Calibri"/>
                <a:cs typeface="Calibri"/>
              </a:rPr>
              <a:t> </a:t>
            </a:r>
            <a:r>
              <a:rPr lang="el-GR" dirty="0" err="1">
                <a:ea typeface="Calibri"/>
                <a:cs typeface="Calibri"/>
              </a:rPr>
              <a:t>can</a:t>
            </a:r>
            <a:r>
              <a:rPr lang="el-GR" dirty="0">
                <a:ea typeface="Calibri"/>
                <a:cs typeface="Calibri"/>
              </a:rPr>
              <a:t> </a:t>
            </a:r>
            <a:r>
              <a:rPr lang="el-GR" dirty="0" err="1">
                <a:ea typeface="Calibri"/>
                <a:cs typeface="Calibri"/>
              </a:rPr>
              <a:t>be</a:t>
            </a:r>
            <a:r>
              <a:rPr lang="el-GR" dirty="0">
                <a:ea typeface="Calibri"/>
                <a:cs typeface="Calibri"/>
              </a:rPr>
              <a:t> </a:t>
            </a:r>
            <a:r>
              <a:rPr lang="el-GR" dirty="0" err="1">
                <a:ea typeface="Calibri"/>
                <a:cs typeface="Calibri"/>
              </a:rPr>
              <a:t>assigned</a:t>
            </a:r>
            <a:r>
              <a:rPr lang="el-GR" dirty="0">
                <a:ea typeface="Calibri"/>
                <a:cs typeface="Calibri"/>
              </a:rPr>
              <a:t> </a:t>
            </a:r>
            <a:r>
              <a:rPr lang="el-GR" dirty="0" err="1">
                <a:ea typeface="Calibri"/>
                <a:cs typeface="Calibri"/>
              </a:rPr>
              <a:t>to</a:t>
            </a:r>
            <a:r>
              <a:rPr lang="el-GR" dirty="0">
                <a:ea typeface="Calibri"/>
                <a:cs typeface="Calibri"/>
              </a:rPr>
              <a:t> </a:t>
            </a:r>
            <a:r>
              <a:rPr lang="el-GR" dirty="0" err="1">
                <a:ea typeface="Calibri"/>
                <a:cs typeface="Calibri"/>
              </a:rPr>
              <a:t>an</a:t>
            </a:r>
            <a:r>
              <a:rPr lang="el-GR" dirty="0">
                <a:ea typeface="Calibri"/>
                <a:cs typeface="Calibri"/>
              </a:rPr>
              <a:t> </a:t>
            </a:r>
            <a:r>
              <a:rPr lang="el-GR" dirty="0" err="1">
                <a:ea typeface="Calibri"/>
                <a:cs typeface="Calibri"/>
              </a:rPr>
              <a:t>individual</a:t>
            </a:r>
            <a:r>
              <a:rPr lang="el-GR" dirty="0">
                <a:ea typeface="Calibri"/>
                <a:cs typeface="Calibri"/>
              </a:rPr>
              <a:t> </a:t>
            </a:r>
            <a:r>
              <a:rPr lang="el-GR" dirty="0" err="1">
                <a:ea typeface="Calibri"/>
                <a:cs typeface="Calibri"/>
              </a:rPr>
              <a:t>user</a:t>
            </a:r>
            <a:r>
              <a:rPr lang="el-GR" dirty="0">
                <a:ea typeface="Calibri"/>
                <a:cs typeface="Calibri"/>
              </a:rPr>
              <a:t> </a:t>
            </a:r>
            <a:r>
              <a:rPr lang="el-GR" dirty="0" err="1">
                <a:ea typeface="Calibri"/>
                <a:cs typeface="Calibri"/>
              </a:rPr>
              <a:t>or</a:t>
            </a:r>
            <a:r>
              <a:rPr lang="el-GR" dirty="0">
                <a:ea typeface="Calibri"/>
                <a:cs typeface="Calibri"/>
              </a:rPr>
              <a:t> </a:t>
            </a:r>
            <a:r>
              <a:rPr lang="el-GR" dirty="0" err="1">
                <a:ea typeface="Calibri"/>
                <a:cs typeface="Calibri"/>
              </a:rPr>
              <a:t>group</a:t>
            </a:r>
          </a:p>
          <a:p>
            <a:pPr>
              <a:buFont typeface="Wingdings" panose="05000000000000000000" pitchFamily="2" charset="2"/>
              <a:buChar char="Ø"/>
            </a:pPr>
            <a:r>
              <a:rPr lang="el-GR" dirty="0" err="1">
                <a:ea typeface="Calibri"/>
                <a:cs typeface="Calibri"/>
              </a:rPr>
              <a:t>Role</a:t>
            </a:r>
            <a:r>
              <a:rPr lang="el-GR" dirty="0">
                <a:ea typeface="Calibri"/>
                <a:cs typeface="Calibri"/>
              </a:rPr>
              <a:t> </a:t>
            </a:r>
            <a:r>
              <a:rPr lang="el-GR" dirty="0" err="1">
                <a:ea typeface="Calibri"/>
                <a:cs typeface="Calibri"/>
              </a:rPr>
              <a:t>Mappings</a:t>
            </a:r>
            <a:r>
              <a:rPr lang="el-GR" dirty="0">
                <a:ea typeface="Calibri"/>
                <a:cs typeface="Calibri"/>
              </a:rPr>
              <a:t> </a:t>
            </a:r>
            <a:r>
              <a:rPr lang="el-GR" dirty="0" err="1">
                <a:ea typeface="Calibri"/>
                <a:cs typeface="Calibri"/>
              </a:rPr>
              <a:t>tab</a:t>
            </a:r>
            <a:r>
              <a:rPr lang="el-GR" dirty="0">
                <a:ea typeface="Calibri"/>
                <a:cs typeface="Calibri"/>
              </a:rPr>
              <a:t> </a:t>
            </a:r>
            <a:r>
              <a:rPr lang="el-GR" dirty="0" err="1">
                <a:ea typeface="Calibri"/>
                <a:cs typeface="Calibri"/>
              </a:rPr>
              <a:t>used</a:t>
            </a:r>
            <a:r>
              <a:rPr lang="el-GR" dirty="0">
                <a:ea typeface="Calibri"/>
                <a:cs typeface="Calibri"/>
              </a:rPr>
              <a:t> </a:t>
            </a:r>
            <a:r>
              <a:rPr lang="el-GR" dirty="0" err="1">
                <a:ea typeface="Calibri"/>
                <a:cs typeface="Calibri"/>
              </a:rPr>
              <a:t>to</a:t>
            </a:r>
            <a:r>
              <a:rPr lang="el-GR" dirty="0">
                <a:ea typeface="Calibri"/>
                <a:cs typeface="Calibri"/>
              </a:rPr>
              <a:t> </a:t>
            </a:r>
            <a:r>
              <a:rPr lang="el-GR" dirty="0" err="1">
                <a:ea typeface="Calibri"/>
                <a:cs typeface="Calibri"/>
              </a:rPr>
              <a:t>assign</a:t>
            </a:r>
            <a:r>
              <a:rPr lang="el-GR" dirty="0">
                <a:ea typeface="Calibri"/>
                <a:cs typeface="Calibri"/>
              </a:rPr>
              <a:t> </a:t>
            </a:r>
            <a:r>
              <a:rPr lang="el-GR" dirty="0" err="1">
                <a:ea typeface="Calibri"/>
                <a:cs typeface="Calibri"/>
              </a:rPr>
              <a:t>roles</a:t>
            </a:r>
          </a:p>
        </p:txBody>
      </p:sp>
    </p:spTree>
    <p:extLst>
      <p:ext uri="{BB962C8B-B14F-4D97-AF65-F5344CB8AC3E}">
        <p14:creationId xmlns:p14="http://schemas.microsoft.com/office/powerpoint/2010/main" val="298448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FE0392-412D-73F5-B9AC-21AEF9E87AC4}"/>
              </a:ext>
            </a:extLst>
          </p:cNvPr>
          <p:cNvPicPr>
            <a:picLocks noChangeAspect="1"/>
          </p:cNvPicPr>
          <p:nvPr/>
        </p:nvPicPr>
        <p:blipFill rotWithShape="1">
          <a:blip r:embed="rId2">
            <a:duotone>
              <a:schemeClr val="bg2">
                <a:shade val="45000"/>
                <a:satMod val="135000"/>
              </a:schemeClr>
              <a:prstClr val="white"/>
            </a:duotone>
            <a:alphaModFix amt="50000"/>
          </a:blip>
          <a:srcRect t="1074" r="9085" b="30740"/>
          <a:stretch/>
        </p:blipFill>
        <p:spPr>
          <a:xfrm>
            <a:off x="20" y="0"/>
            <a:ext cx="12191980" cy="6857990"/>
          </a:xfrm>
          <a:prstGeom prst="rect">
            <a:avLst/>
          </a:prstGeom>
          <a:effectLst>
            <a:reflection blurRad="1270000" stA="49000" endPos="65000" dist="50800" dir="5400000" sy="-100000" algn="bl" rotWithShape="0"/>
          </a:effectLst>
        </p:spPr>
      </p:pic>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3B7990-5570-DF6D-070E-65D2D2FAAEE6}"/>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cs typeface="Calibri Light"/>
              </a:rPr>
              <a:t>Roles</a:t>
            </a:r>
            <a:endParaRPr lang="en-GB" sz="4000">
              <a:solidFill>
                <a:srgbClr val="FFFFFF"/>
              </a:solidFill>
            </a:endParaRPr>
          </a:p>
        </p:txBody>
      </p:sp>
      <p:graphicFrame>
        <p:nvGraphicFramePr>
          <p:cNvPr id="5" name="Content Placeholder 2">
            <a:extLst>
              <a:ext uri="{FF2B5EF4-FFF2-40B4-BE49-F238E27FC236}">
                <a16:creationId xmlns:a16="http://schemas.microsoft.com/office/drawing/2014/main" id="{FF4F6A64-11FB-DAA0-CFA1-FB67DB0B72D0}"/>
              </a:ext>
            </a:extLst>
          </p:cNvPr>
          <p:cNvGraphicFramePr>
            <a:graphicFrameLocks noGrp="1"/>
          </p:cNvGraphicFramePr>
          <p:nvPr>
            <p:ph idx="1"/>
            <p:extLst>
              <p:ext uri="{D42A27DB-BD31-4B8C-83A1-F6EECF244321}">
                <p14:modId xmlns:p14="http://schemas.microsoft.com/office/powerpoint/2010/main" val="337937066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273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729F84-85CE-6AA9-DDE3-B4C0F8441B6D}"/>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20" y="0"/>
            <a:ext cx="12191980" cy="6857990"/>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867FD2D1-1623-AC1F-742B-1D731B1C8178}"/>
              </a:ext>
            </a:extLst>
          </p:cNvPr>
          <p:cNvSpPr>
            <a:spLocks noGrp="1"/>
          </p:cNvSpPr>
          <p:nvPr>
            <p:ph type="title"/>
          </p:nvPr>
        </p:nvSpPr>
        <p:spPr/>
        <p:txBody>
          <a:bodyPr/>
          <a:lstStyle/>
          <a:p>
            <a:r>
              <a:rPr lang="el-GR" b="1" u="sng" dirty="0" err="1">
                <a:ea typeface="Calibri Light"/>
                <a:cs typeface="Calibri Light"/>
              </a:rPr>
              <a:t>Steps</a:t>
            </a:r>
            <a:r>
              <a:rPr lang="el-GR" b="1" u="sng" dirty="0">
                <a:ea typeface="Calibri Light"/>
                <a:cs typeface="Calibri Light"/>
              </a:rPr>
              <a:t> </a:t>
            </a:r>
            <a:r>
              <a:rPr lang="el-GR" b="1" u="sng" dirty="0" err="1">
                <a:ea typeface="Calibri Light"/>
                <a:cs typeface="Calibri Light"/>
              </a:rPr>
              <a:t>Setup</a:t>
            </a:r>
            <a:r>
              <a:rPr lang="el-GR" b="1" u="sng" dirty="0">
                <a:ea typeface="Calibri Light"/>
                <a:cs typeface="Calibri Light"/>
              </a:rPr>
              <a:t> </a:t>
            </a:r>
            <a:r>
              <a:rPr lang="el-GR" b="1" u="sng" dirty="0" err="1">
                <a:ea typeface="Calibri Light"/>
                <a:cs typeface="Calibri Light"/>
              </a:rPr>
              <a:t>Keycloack</a:t>
            </a:r>
            <a:endParaRPr lang="el-GR" b="1" u="sng" dirty="0" err="1"/>
          </a:p>
        </p:txBody>
      </p:sp>
      <p:sp>
        <p:nvSpPr>
          <p:cNvPr id="3" name="Θέση περιεχομένου 2">
            <a:extLst>
              <a:ext uri="{FF2B5EF4-FFF2-40B4-BE49-F238E27FC236}">
                <a16:creationId xmlns:a16="http://schemas.microsoft.com/office/drawing/2014/main" id="{86262866-598C-CB2E-8AF0-FBEC5B7505F7}"/>
              </a:ext>
            </a:extLst>
          </p:cNvPr>
          <p:cNvSpPr>
            <a:spLocks noGrp="1"/>
          </p:cNvSpPr>
          <p:nvPr>
            <p:ph idx="1"/>
          </p:nvPr>
        </p:nvSpPr>
        <p:spPr/>
        <p:txBody>
          <a:bodyPr vert="horz" lIns="91440" tIns="45720" rIns="91440" bIns="45720" rtlCol="0" anchor="t">
            <a:normAutofit/>
          </a:bodyPr>
          <a:lstStyle/>
          <a:p>
            <a:pPr marL="514350" indent="-514350">
              <a:buAutoNum type="arabicParenR"/>
            </a:pPr>
            <a:r>
              <a:rPr lang="el-GR" dirty="0" err="1">
                <a:ea typeface="Calibri"/>
                <a:cs typeface="Calibri"/>
              </a:rPr>
              <a:t>Create</a:t>
            </a:r>
            <a:r>
              <a:rPr lang="el-GR" dirty="0">
                <a:ea typeface="Calibri"/>
                <a:cs typeface="Calibri"/>
              </a:rPr>
              <a:t> a </a:t>
            </a:r>
            <a:r>
              <a:rPr lang="el-GR" dirty="0" err="1">
                <a:ea typeface="Calibri"/>
                <a:cs typeface="Calibri"/>
              </a:rPr>
              <a:t>Realm</a:t>
            </a:r>
            <a:endParaRPr lang="el-GR" dirty="0">
              <a:ea typeface="Calibri"/>
              <a:cs typeface="Calibri"/>
            </a:endParaRPr>
          </a:p>
          <a:p>
            <a:pPr marL="514350" indent="-514350">
              <a:buAutoNum type="arabicParenR"/>
            </a:pPr>
            <a:r>
              <a:rPr lang="el-GR" dirty="0" err="1">
                <a:ea typeface="Calibri"/>
                <a:cs typeface="Calibri"/>
              </a:rPr>
              <a:t>Create</a:t>
            </a:r>
            <a:r>
              <a:rPr lang="el-GR" dirty="0">
                <a:ea typeface="Calibri"/>
                <a:cs typeface="Calibri"/>
              </a:rPr>
              <a:t> a </a:t>
            </a:r>
            <a:r>
              <a:rPr lang="el-GR" dirty="0" err="1">
                <a:ea typeface="Calibri"/>
                <a:cs typeface="Calibri"/>
              </a:rPr>
              <a:t>Client</a:t>
            </a:r>
            <a:endParaRPr lang="el-GR" dirty="0">
              <a:ea typeface="Calibri"/>
              <a:cs typeface="Calibri"/>
            </a:endParaRPr>
          </a:p>
          <a:p>
            <a:pPr marL="514350" indent="-514350">
              <a:buAutoNum type="arabicParenR"/>
            </a:pPr>
            <a:r>
              <a:rPr lang="el-GR" err="1">
                <a:ea typeface="Calibri"/>
                <a:cs typeface="Calibri"/>
              </a:rPr>
              <a:t>Create</a:t>
            </a:r>
            <a:r>
              <a:rPr lang="el-GR" dirty="0">
                <a:ea typeface="Calibri"/>
                <a:cs typeface="Calibri"/>
              </a:rPr>
              <a:t> </a:t>
            </a:r>
            <a:r>
              <a:rPr lang="el-GR" err="1">
                <a:ea typeface="Calibri"/>
                <a:cs typeface="Calibri"/>
              </a:rPr>
              <a:t>Roles</a:t>
            </a:r>
            <a:endParaRPr lang="el-GR" dirty="0" err="1">
              <a:ea typeface="Calibri"/>
              <a:cs typeface="Calibri"/>
            </a:endParaRPr>
          </a:p>
          <a:p>
            <a:pPr marL="514350" indent="-514350">
              <a:buAutoNum type="arabicParenR"/>
            </a:pPr>
            <a:r>
              <a:rPr lang="el-GR" err="1">
                <a:ea typeface="Calibri"/>
                <a:cs typeface="Calibri"/>
              </a:rPr>
              <a:t>Create</a:t>
            </a:r>
            <a:r>
              <a:rPr lang="el-GR" dirty="0">
                <a:ea typeface="Calibri"/>
                <a:cs typeface="Calibri"/>
              </a:rPr>
              <a:t> </a:t>
            </a:r>
            <a:r>
              <a:rPr lang="el-GR" err="1">
                <a:ea typeface="Calibri"/>
                <a:cs typeface="Calibri"/>
              </a:rPr>
              <a:t>Groups</a:t>
            </a:r>
            <a:endParaRPr lang="el-GR">
              <a:ea typeface="Calibri"/>
              <a:cs typeface="Calibri"/>
            </a:endParaRPr>
          </a:p>
          <a:p>
            <a:pPr marL="514350" indent="-514350">
              <a:buAutoNum type="arabicParenR"/>
            </a:pPr>
            <a:r>
              <a:rPr lang="el-GR" dirty="0" err="1">
                <a:ea typeface="Calibri"/>
                <a:cs typeface="Calibri"/>
              </a:rPr>
              <a:t>Enable</a:t>
            </a:r>
            <a:r>
              <a:rPr lang="el-GR" dirty="0">
                <a:ea typeface="Calibri"/>
                <a:cs typeface="Calibri"/>
              </a:rPr>
              <a:t> </a:t>
            </a:r>
            <a:r>
              <a:rPr lang="el-GR" dirty="0" err="1">
                <a:ea typeface="Calibri"/>
                <a:cs typeface="Calibri"/>
              </a:rPr>
              <a:t>Registration</a:t>
            </a:r>
          </a:p>
          <a:p>
            <a:pPr marL="514350" indent="-514350">
              <a:buAutoNum type="arabicParenR"/>
            </a:pPr>
            <a:r>
              <a:rPr lang="el-GR" dirty="0" err="1">
                <a:ea typeface="Calibri"/>
                <a:cs typeface="Calibri"/>
              </a:rPr>
              <a:t>Change</a:t>
            </a:r>
            <a:r>
              <a:rPr lang="el-GR" dirty="0">
                <a:ea typeface="Calibri"/>
                <a:cs typeface="Calibri"/>
              </a:rPr>
              <a:t> </a:t>
            </a:r>
            <a:r>
              <a:rPr lang="el-GR" dirty="0" err="1">
                <a:ea typeface="Calibri"/>
                <a:cs typeface="Calibri"/>
              </a:rPr>
              <a:t>Token</a:t>
            </a:r>
            <a:r>
              <a:rPr lang="el-GR" dirty="0">
                <a:ea typeface="Calibri"/>
                <a:cs typeface="Calibri"/>
              </a:rPr>
              <a:t> and </a:t>
            </a:r>
            <a:r>
              <a:rPr lang="el-GR" dirty="0" err="1">
                <a:ea typeface="Calibri"/>
                <a:cs typeface="Calibri"/>
              </a:rPr>
              <a:t>Expiration</a:t>
            </a:r>
            <a:r>
              <a:rPr lang="el-GR" dirty="0">
                <a:ea typeface="Calibri"/>
                <a:cs typeface="Calibri"/>
              </a:rPr>
              <a:t> </a:t>
            </a:r>
            <a:r>
              <a:rPr lang="el-GR" dirty="0" err="1">
                <a:ea typeface="Calibri"/>
                <a:cs typeface="Calibri"/>
              </a:rPr>
              <a:t>Time</a:t>
            </a:r>
          </a:p>
          <a:p>
            <a:pPr marL="514350" indent="-514350">
              <a:buAutoNum type="arabicParenR"/>
            </a:pPr>
            <a:r>
              <a:rPr lang="el-GR" dirty="0" err="1">
                <a:ea typeface="Calibri"/>
                <a:cs typeface="Calibri"/>
              </a:rPr>
              <a:t>Test</a:t>
            </a:r>
            <a:r>
              <a:rPr lang="el-GR" dirty="0">
                <a:ea typeface="Calibri"/>
                <a:cs typeface="Calibri"/>
              </a:rPr>
              <a:t> in POSTMAN</a:t>
            </a:r>
          </a:p>
          <a:p>
            <a:pPr marL="514350" indent="-514350">
              <a:buAutoNum type="arabicParenR"/>
            </a:pPr>
            <a:endParaRPr lang="el-GR" dirty="0">
              <a:ea typeface="Calibri"/>
              <a:cs typeface="Calibri"/>
            </a:endParaRPr>
          </a:p>
          <a:p>
            <a:pPr marL="0" indent="0">
              <a:buNone/>
            </a:pPr>
            <a:endParaRPr lang="el-GR" dirty="0">
              <a:ea typeface="Calibri"/>
              <a:cs typeface="Calibri"/>
            </a:endParaRPr>
          </a:p>
        </p:txBody>
      </p:sp>
    </p:spTree>
    <p:extLst>
      <p:ext uri="{BB962C8B-B14F-4D97-AF65-F5344CB8AC3E}">
        <p14:creationId xmlns:p14="http://schemas.microsoft.com/office/powerpoint/2010/main" val="2292092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8F56F5-E7A2-BEBC-961B-9660F8E2D85D}"/>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20" y="0"/>
            <a:ext cx="12191980" cy="6857990"/>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1BBD61D0-7673-24DF-9C1B-751934815AD2}"/>
              </a:ext>
            </a:extLst>
          </p:cNvPr>
          <p:cNvSpPr>
            <a:spLocks noGrp="1"/>
          </p:cNvSpPr>
          <p:nvPr>
            <p:ph type="title"/>
          </p:nvPr>
        </p:nvSpPr>
        <p:spPr/>
        <p:txBody>
          <a:bodyPr/>
          <a:lstStyle/>
          <a:p>
            <a:r>
              <a:rPr lang="el-GR" b="1" u="sng" dirty="0" err="1">
                <a:ea typeface="Calibri Light"/>
                <a:cs typeface="Calibri Light"/>
              </a:rPr>
              <a:t>Step</a:t>
            </a:r>
            <a:r>
              <a:rPr lang="el-GR" b="1" u="sng" dirty="0">
                <a:ea typeface="Calibri Light"/>
                <a:cs typeface="Calibri Light"/>
              </a:rPr>
              <a:t> 1 – </a:t>
            </a:r>
            <a:r>
              <a:rPr lang="el-GR" b="1" u="sng" dirty="0" err="1">
                <a:ea typeface="Calibri Light"/>
                <a:cs typeface="Calibri Light"/>
              </a:rPr>
              <a:t>Create</a:t>
            </a:r>
            <a:r>
              <a:rPr lang="el-GR" b="1" u="sng" dirty="0">
                <a:ea typeface="Calibri Light"/>
                <a:cs typeface="Calibri Light"/>
              </a:rPr>
              <a:t> a </a:t>
            </a:r>
            <a:r>
              <a:rPr lang="el-GR" b="1" u="sng" dirty="0" err="1">
                <a:ea typeface="Calibri Light"/>
                <a:cs typeface="Calibri Light"/>
              </a:rPr>
              <a:t>Realm</a:t>
            </a:r>
            <a:endParaRPr lang="el-GR" b="1" u="sng" dirty="0" err="1"/>
          </a:p>
        </p:txBody>
      </p:sp>
      <p:sp>
        <p:nvSpPr>
          <p:cNvPr id="3" name="Θέση περιεχομένου 2">
            <a:extLst>
              <a:ext uri="{FF2B5EF4-FFF2-40B4-BE49-F238E27FC236}">
                <a16:creationId xmlns:a16="http://schemas.microsoft.com/office/drawing/2014/main" id="{E17299BE-722E-AA95-8797-8C7F3AD6B987}"/>
              </a:ext>
            </a:extLst>
          </p:cNvPr>
          <p:cNvSpPr>
            <a:spLocks noGrp="1"/>
          </p:cNvSpPr>
          <p:nvPr>
            <p:ph idx="1"/>
          </p:nvPr>
        </p:nvSpPr>
        <p:spPr/>
        <p:txBody>
          <a:bodyPr vert="horz" lIns="91440" tIns="45720" rIns="91440" bIns="45720" rtlCol="0" anchor="t">
            <a:normAutofit/>
          </a:bodyPr>
          <a:lstStyle/>
          <a:p>
            <a:pPr marL="0" indent="0">
              <a:buNone/>
            </a:pPr>
            <a:r>
              <a:rPr lang="el-GR" dirty="0">
                <a:ea typeface="Calibri" panose="020F0502020204030204"/>
                <a:cs typeface="Calibri" panose="020F0502020204030204"/>
              </a:rPr>
              <a:t>As we said realm the organization that our application want to work</a:t>
            </a:r>
            <a:r>
              <a:rPr lang="en-US" dirty="0">
                <a:ea typeface="Calibri" panose="020F0502020204030204"/>
                <a:cs typeface="Calibri" panose="020F0502020204030204"/>
              </a:rPr>
              <a:t>.</a:t>
            </a:r>
            <a:endParaRPr lang="el-GR" dirty="0" err="1">
              <a:ea typeface="Calibri" panose="020F0502020204030204"/>
              <a:cs typeface="Calibri" panose="020F0502020204030204"/>
            </a:endParaRPr>
          </a:p>
        </p:txBody>
      </p:sp>
    </p:spTree>
    <p:extLst>
      <p:ext uri="{BB962C8B-B14F-4D97-AF65-F5344CB8AC3E}">
        <p14:creationId xmlns:p14="http://schemas.microsoft.com/office/powerpoint/2010/main" val="241272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FCA55B-6FDF-5F16-411C-EE11315E0097}"/>
              </a:ext>
            </a:extLst>
          </p:cNvPr>
          <p:cNvPicPr>
            <a:picLocks noChangeAspect="1"/>
          </p:cNvPicPr>
          <p:nvPr/>
        </p:nvPicPr>
        <p:blipFill rotWithShape="1">
          <a:blip r:embed="rId2">
            <a:duotone>
              <a:schemeClr val="bg2">
                <a:shade val="45000"/>
                <a:satMod val="135000"/>
              </a:schemeClr>
              <a:prstClr val="white"/>
            </a:duotone>
            <a:alphaModFix amt="17000"/>
          </a:blip>
          <a:srcRect t="1074" r="9085" b="30740"/>
          <a:stretch/>
        </p:blipFill>
        <p:spPr>
          <a:xfrm>
            <a:off x="20" y="0"/>
            <a:ext cx="12191980" cy="6857990"/>
          </a:xfrm>
          <a:prstGeom prst="rect">
            <a:avLst/>
          </a:prstGeom>
          <a:effectLst>
            <a:reflection blurRad="1270000" stA="49000" endPos="65000" dist="50800" dir="5400000" sy="-100000" algn="bl" rotWithShape="0"/>
          </a:effectLst>
        </p:spPr>
      </p:pic>
      <p:sp>
        <p:nvSpPr>
          <p:cNvPr id="2" name="Title 1">
            <a:extLst>
              <a:ext uri="{FF2B5EF4-FFF2-40B4-BE49-F238E27FC236}">
                <a16:creationId xmlns:a16="http://schemas.microsoft.com/office/drawing/2014/main" id="{2566EB97-A4E7-C5A3-5B80-39D4D0B843CB}"/>
              </a:ext>
            </a:extLst>
          </p:cNvPr>
          <p:cNvSpPr>
            <a:spLocks noGrp="1"/>
          </p:cNvSpPr>
          <p:nvPr>
            <p:ph type="title"/>
          </p:nvPr>
        </p:nvSpPr>
        <p:spPr/>
        <p:txBody>
          <a:bodyPr/>
          <a:lstStyle/>
          <a:p>
            <a:r>
              <a:rPr lang="en-GB" b="1" u="sng" dirty="0">
                <a:ea typeface="Calibri Light"/>
                <a:cs typeface="Calibri Light"/>
              </a:rPr>
              <a:t>Create a </a:t>
            </a:r>
            <a:r>
              <a:rPr lang="el-GR" b="1" u="sng" dirty="0" err="1">
                <a:ea typeface="Calibri Light"/>
                <a:cs typeface="Calibri Light"/>
              </a:rPr>
              <a:t>Realm</a:t>
            </a:r>
            <a:r>
              <a:rPr lang="en-GB" b="1" u="sng" dirty="0">
                <a:ea typeface="Calibri Light"/>
                <a:cs typeface="Calibri Light"/>
              </a:rPr>
              <a:t>(1)</a:t>
            </a:r>
            <a:endParaRPr lang="en-GB" b="1" u="sng" dirty="0"/>
          </a:p>
        </p:txBody>
      </p:sp>
      <p:pic>
        <p:nvPicPr>
          <p:cNvPr id="4" name="Θέση περιεχομένου 3" descr="Εικόνα που περιέχει κείμενο, στιγμιότυπο οθόνης, λογισμικό, εικονίδιο υπολογιστή&#10;&#10;Περιγραφή που δημιουργήθηκε αυτόματα">
            <a:extLst>
              <a:ext uri="{FF2B5EF4-FFF2-40B4-BE49-F238E27FC236}">
                <a16:creationId xmlns:a16="http://schemas.microsoft.com/office/drawing/2014/main" id="{A8A64E20-F212-D8E3-3F17-7FDAB9825071}"/>
              </a:ext>
            </a:extLst>
          </p:cNvPr>
          <p:cNvPicPr>
            <a:picLocks noGrp="1" noChangeAspect="1"/>
          </p:cNvPicPr>
          <p:nvPr>
            <p:ph idx="1"/>
          </p:nvPr>
        </p:nvPicPr>
        <p:blipFill>
          <a:blip r:embed="rId3"/>
          <a:stretch>
            <a:fillRect/>
          </a:stretch>
        </p:blipFill>
        <p:spPr>
          <a:xfrm>
            <a:off x="938476" y="2448560"/>
            <a:ext cx="10315048" cy="375180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id="{E18AB2AA-0734-CEB6-9F45-D880B8ABDCAF}"/>
              </a:ext>
            </a:extLst>
          </p:cNvPr>
          <p:cNvSpPr txBox="1"/>
          <p:nvPr/>
        </p:nvSpPr>
        <p:spPr>
          <a:xfrm>
            <a:off x="1053629" y="1947332"/>
            <a:ext cx="95767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err="1">
                <a:ea typeface="Calibri"/>
                <a:cs typeface="Calibri"/>
              </a:rPr>
              <a:t>Click</a:t>
            </a:r>
            <a:r>
              <a:rPr lang="el-GR" dirty="0">
                <a:ea typeface="Calibri"/>
                <a:cs typeface="Calibri"/>
              </a:rPr>
              <a:t> </a:t>
            </a:r>
            <a:r>
              <a:rPr lang="el-GR" dirty="0" err="1">
                <a:ea typeface="Calibri"/>
                <a:cs typeface="Calibri"/>
              </a:rPr>
              <a:t>button</a:t>
            </a:r>
            <a:r>
              <a:rPr lang="el-GR" dirty="0">
                <a:ea typeface="Calibri"/>
                <a:cs typeface="Calibri"/>
              </a:rPr>
              <a:t> </a:t>
            </a:r>
            <a:r>
              <a:rPr lang="el-GR" b="1" dirty="0" err="1">
                <a:ea typeface="Calibri"/>
                <a:cs typeface="Calibri"/>
              </a:rPr>
              <a:t>Add</a:t>
            </a:r>
            <a:r>
              <a:rPr lang="el-GR" b="1" dirty="0">
                <a:ea typeface="Calibri"/>
                <a:cs typeface="Calibri"/>
              </a:rPr>
              <a:t> </a:t>
            </a:r>
            <a:r>
              <a:rPr lang="el-GR" b="1" dirty="0" err="1">
                <a:ea typeface="Calibri"/>
                <a:cs typeface="Calibri"/>
              </a:rPr>
              <a:t>Realm</a:t>
            </a:r>
            <a:r>
              <a:rPr lang="el-GR" dirty="0">
                <a:ea typeface="Calibri"/>
                <a:cs typeface="Calibri"/>
              </a:rPr>
              <a:t>, for </a:t>
            </a:r>
            <a:r>
              <a:rPr lang="el-GR" dirty="0" err="1">
                <a:ea typeface="Calibri"/>
                <a:cs typeface="Calibri"/>
              </a:rPr>
              <a:t>create</a:t>
            </a:r>
            <a:r>
              <a:rPr lang="el-GR" dirty="0">
                <a:ea typeface="Calibri"/>
                <a:cs typeface="Calibri"/>
              </a:rPr>
              <a:t> a </a:t>
            </a:r>
            <a:r>
              <a:rPr lang="el-GR" dirty="0" err="1">
                <a:ea typeface="Calibri"/>
                <a:cs typeface="Calibri"/>
              </a:rPr>
              <a:t>new</a:t>
            </a:r>
            <a:r>
              <a:rPr lang="el-GR" dirty="0">
                <a:ea typeface="Calibri"/>
                <a:cs typeface="Calibri"/>
              </a:rPr>
              <a:t> </a:t>
            </a:r>
            <a:r>
              <a:rPr lang="el-GR" dirty="0" err="1">
                <a:ea typeface="Calibri"/>
                <a:cs typeface="Calibri"/>
              </a:rPr>
              <a:t>realm</a:t>
            </a:r>
            <a:r>
              <a:rPr lang="el-GR" dirty="0">
                <a:ea typeface="Calibri"/>
                <a:cs typeface="Calibri"/>
              </a:rPr>
              <a:t>.</a:t>
            </a:r>
          </a:p>
        </p:txBody>
      </p:sp>
    </p:spTree>
    <p:extLst>
      <p:ext uri="{BB962C8B-B14F-4D97-AF65-F5344CB8AC3E}">
        <p14:creationId xmlns:p14="http://schemas.microsoft.com/office/powerpoint/2010/main" val="294207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C76E2F-B504-FDFE-37C9-2AC177199C22}"/>
              </a:ext>
            </a:extLst>
          </p:cNvPr>
          <p:cNvPicPr>
            <a:picLocks noChangeAspect="1"/>
          </p:cNvPicPr>
          <p:nvPr/>
        </p:nvPicPr>
        <p:blipFill rotWithShape="1">
          <a:blip r:embed="rId2">
            <a:duotone>
              <a:schemeClr val="bg2">
                <a:shade val="45000"/>
                <a:satMod val="135000"/>
              </a:schemeClr>
              <a:prstClr val="white"/>
            </a:duotone>
            <a:alphaModFix amt="19000"/>
            <a:extLst>
              <a:ext uri="{BEBA8EAE-BF5A-486C-A8C5-ECC9F3942E4B}">
                <a14:imgProps xmlns:a14="http://schemas.microsoft.com/office/drawing/2010/main">
                  <a14:imgLayer r:embed="rId3">
                    <a14:imgEffect>
                      <a14:saturation sat="0"/>
                    </a14:imgEffect>
                  </a14:imgLayer>
                </a14:imgProps>
              </a:ext>
            </a:extLst>
          </a:blip>
          <a:srcRect t="1074" r="9085" b="30740"/>
          <a:stretch/>
        </p:blipFill>
        <p:spPr>
          <a:xfrm>
            <a:off x="20" y="0"/>
            <a:ext cx="12191980" cy="6857990"/>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D4AA52EC-C2F6-0AF2-4625-BFC6AE966665}"/>
              </a:ext>
            </a:extLst>
          </p:cNvPr>
          <p:cNvSpPr>
            <a:spLocks noGrp="1"/>
          </p:cNvSpPr>
          <p:nvPr>
            <p:ph type="title"/>
          </p:nvPr>
        </p:nvSpPr>
        <p:spPr/>
        <p:txBody>
          <a:bodyPr/>
          <a:lstStyle/>
          <a:p>
            <a:r>
              <a:rPr lang="el-GR" b="1" u="sng" dirty="0" err="1">
                <a:ea typeface="Calibri Light"/>
                <a:cs typeface="Calibri Light"/>
              </a:rPr>
              <a:t>Create</a:t>
            </a:r>
            <a:r>
              <a:rPr lang="el-GR" b="1" u="sng" dirty="0">
                <a:ea typeface="Calibri Light"/>
                <a:cs typeface="Calibri Light"/>
              </a:rPr>
              <a:t> a </a:t>
            </a:r>
            <a:r>
              <a:rPr lang="el-GR" b="1" u="sng" dirty="0" err="1">
                <a:ea typeface="Calibri Light"/>
                <a:cs typeface="Calibri Light"/>
              </a:rPr>
              <a:t>Realm</a:t>
            </a:r>
            <a:r>
              <a:rPr lang="el-GR" b="1" u="sng" dirty="0">
                <a:ea typeface="Calibri Light"/>
                <a:cs typeface="Calibri Light"/>
              </a:rPr>
              <a:t> (2)</a:t>
            </a:r>
            <a:endParaRPr lang="el-GR" b="1" u="sng" dirty="0" err="1"/>
          </a:p>
        </p:txBody>
      </p:sp>
      <p:pic>
        <p:nvPicPr>
          <p:cNvPr id="4" name="Εικόνα 3" descr="Εικόνα που περιέχει κείμενο, στιγμιότυπο οθόνης, διάγραμμα, γραμμή&#10;&#10;Περιγραφή που δημιουργήθηκε αυτόματα">
            <a:extLst>
              <a:ext uri="{FF2B5EF4-FFF2-40B4-BE49-F238E27FC236}">
                <a16:creationId xmlns:a16="http://schemas.microsoft.com/office/drawing/2014/main" id="{DD803AA3-C11F-8DF5-23BD-969EEC50668F}"/>
              </a:ext>
            </a:extLst>
          </p:cNvPr>
          <p:cNvPicPr>
            <a:picLocks noChangeAspect="1"/>
          </p:cNvPicPr>
          <p:nvPr/>
        </p:nvPicPr>
        <p:blipFill>
          <a:blip r:embed="rId4"/>
          <a:stretch>
            <a:fillRect/>
          </a:stretch>
        </p:blipFill>
        <p:spPr>
          <a:xfrm>
            <a:off x="688621" y="3096168"/>
            <a:ext cx="10692777" cy="28575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876F07B2-FC49-42A1-A921-5EB38F44BA69}"/>
              </a:ext>
            </a:extLst>
          </p:cNvPr>
          <p:cNvSpPr txBox="1"/>
          <p:nvPr/>
        </p:nvSpPr>
        <p:spPr>
          <a:xfrm>
            <a:off x="649111" y="1900295"/>
            <a:ext cx="957674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l-GR" dirty="0" err="1">
                <a:ea typeface="Calibri"/>
                <a:cs typeface="Calibri"/>
              </a:rPr>
              <a:t>Give</a:t>
            </a:r>
            <a:r>
              <a:rPr lang="el-GR" dirty="0">
                <a:ea typeface="Calibri"/>
                <a:cs typeface="Calibri"/>
              </a:rPr>
              <a:t> a </a:t>
            </a:r>
            <a:r>
              <a:rPr lang="el-GR" dirty="0" err="1">
                <a:ea typeface="Calibri"/>
                <a:cs typeface="Calibri"/>
              </a:rPr>
              <a:t>name</a:t>
            </a:r>
            <a:r>
              <a:rPr lang="el-GR" dirty="0">
                <a:ea typeface="Calibri"/>
                <a:cs typeface="Calibri"/>
              </a:rPr>
              <a:t> </a:t>
            </a:r>
            <a:r>
              <a:rPr lang="el-GR" dirty="0" err="1">
                <a:ea typeface="Calibri"/>
                <a:cs typeface="Calibri"/>
              </a:rPr>
              <a:t>to</a:t>
            </a:r>
            <a:r>
              <a:rPr lang="el-GR" dirty="0">
                <a:ea typeface="Calibri"/>
                <a:cs typeface="Calibri"/>
              </a:rPr>
              <a:t> </a:t>
            </a:r>
            <a:r>
              <a:rPr lang="el-GR" dirty="0" err="1">
                <a:ea typeface="Calibri"/>
                <a:cs typeface="Calibri"/>
              </a:rPr>
              <a:t>Realm</a:t>
            </a:r>
            <a:endParaRPr lang="el-GR" dirty="0">
              <a:ea typeface="Calibri"/>
              <a:cs typeface="Calibri"/>
            </a:endParaRPr>
          </a:p>
          <a:p>
            <a:r>
              <a:rPr lang="el-GR" dirty="0">
                <a:ea typeface="Calibri"/>
                <a:cs typeface="Calibri"/>
              </a:rPr>
              <a:t>2)   </a:t>
            </a:r>
            <a:r>
              <a:rPr lang="el-GR" dirty="0" err="1">
                <a:ea typeface="Calibri"/>
                <a:cs typeface="Calibri"/>
              </a:rPr>
              <a:t>Enabled</a:t>
            </a:r>
            <a:r>
              <a:rPr lang="el-GR" dirty="0">
                <a:ea typeface="Calibri"/>
                <a:cs typeface="Calibri"/>
              </a:rPr>
              <a:t> </a:t>
            </a:r>
            <a:r>
              <a:rPr lang="el-GR" b="1" dirty="0">
                <a:ea typeface="Calibri"/>
                <a:cs typeface="Calibri"/>
              </a:rPr>
              <a:t>On</a:t>
            </a:r>
          </a:p>
          <a:p>
            <a:r>
              <a:rPr lang="el-GR" dirty="0">
                <a:ea typeface="Calibri"/>
                <a:cs typeface="Calibri"/>
              </a:rPr>
              <a:t>3)   </a:t>
            </a:r>
            <a:r>
              <a:rPr lang="el-GR" dirty="0" err="1">
                <a:ea typeface="Calibri"/>
                <a:cs typeface="Calibri"/>
              </a:rPr>
              <a:t>Press</a:t>
            </a:r>
            <a:r>
              <a:rPr lang="el-GR" dirty="0">
                <a:ea typeface="Calibri"/>
                <a:cs typeface="Calibri"/>
              </a:rPr>
              <a:t> </a:t>
            </a:r>
            <a:r>
              <a:rPr lang="el-GR" b="1" dirty="0" err="1">
                <a:ea typeface="Calibri"/>
                <a:cs typeface="Calibri"/>
              </a:rPr>
              <a:t>Create</a:t>
            </a:r>
          </a:p>
        </p:txBody>
      </p:sp>
    </p:spTree>
    <p:extLst>
      <p:ext uri="{BB962C8B-B14F-4D97-AF65-F5344CB8AC3E}">
        <p14:creationId xmlns:p14="http://schemas.microsoft.com/office/powerpoint/2010/main" val="3439882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D26994-0297-8989-787C-0970B23BB44B}"/>
              </a:ext>
            </a:extLst>
          </p:cNvPr>
          <p:cNvPicPr>
            <a:picLocks noChangeAspect="1"/>
          </p:cNvPicPr>
          <p:nvPr/>
        </p:nvPicPr>
        <p:blipFill rotWithShape="1">
          <a:blip r:embed="rId2">
            <a:duotone>
              <a:schemeClr val="bg2">
                <a:shade val="45000"/>
                <a:satMod val="135000"/>
              </a:schemeClr>
              <a:prstClr val="white"/>
            </a:duotone>
            <a:alphaModFix amt="1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13E87BA8-EAD1-0501-6EA3-C39B743DC77B}"/>
              </a:ext>
            </a:extLst>
          </p:cNvPr>
          <p:cNvSpPr>
            <a:spLocks noGrp="1"/>
          </p:cNvSpPr>
          <p:nvPr>
            <p:ph type="title"/>
          </p:nvPr>
        </p:nvSpPr>
        <p:spPr/>
        <p:txBody>
          <a:bodyPr/>
          <a:lstStyle/>
          <a:p>
            <a:r>
              <a:rPr lang="el-GR" b="1" u="sng" dirty="0" err="1">
                <a:ea typeface="Calibri Light"/>
                <a:cs typeface="Calibri Light"/>
              </a:rPr>
              <a:t>Create</a:t>
            </a:r>
            <a:r>
              <a:rPr lang="el-GR" b="1" u="sng" dirty="0">
                <a:ea typeface="Calibri Light"/>
                <a:cs typeface="Calibri Light"/>
              </a:rPr>
              <a:t> a Realm (3)</a:t>
            </a:r>
            <a:endParaRPr lang="el-GR" b="1" u="sng" dirty="0" err="1"/>
          </a:p>
        </p:txBody>
      </p:sp>
      <p:pic>
        <p:nvPicPr>
          <p:cNvPr id="4" name="Εικόνα 3" descr="Εικόνα που περιέχει κείμενο, στιγμιότυπο οθόνης, λογισμικό, εικονίδιο υπολογιστή&#10;&#10;Περιγραφή που δημιουργήθηκε αυτόματα">
            <a:extLst>
              <a:ext uri="{FF2B5EF4-FFF2-40B4-BE49-F238E27FC236}">
                <a16:creationId xmlns:a16="http://schemas.microsoft.com/office/drawing/2014/main" id="{12763016-FC64-8DA1-692E-B0019763B487}"/>
              </a:ext>
            </a:extLst>
          </p:cNvPr>
          <p:cNvPicPr>
            <a:picLocks noChangeAspect="1"/>
          </p:cNvPicPr>
          <p:nvPr/>
        </p:nvPicPr>
        <p:blipFill>
          <a:blip r:embed="rId3"/>
          <a:stretch>
            <a:fillRect/>
          </a:stretch>
        </p:blipFill>
        <p:spPr>
          <a:xfrm>
            <a:off x="1755045" y="2740571"/>
            <a:ext cx="8681909" cy="378297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1D06578F-37AD-2DE5-4D68-76C588095BAB}"/>
              </a:ext>
            </a:extLst>
          </p:cNvPr>
          <p:cNvSpPr txBox="1"/>
          <p:nvPr/>
        </p:nvSpPr>
        <p:spPr>
          <a:xfrm>
            <a:off x="978370" y="2079036"/>
            <a:ext cx="95767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400" dirty="0">
                <a:ea typeface="Calibri"/>
                <a:cs typeface="Calibri"/>
              </a:rPr>
              <a:t>Now you can see your Realm</a:t>
            </a:r>
            <a:r>
              <a:rPr lang="en-US" sz="2400" dirty="0">
                <a:ea typeface="Calibri"/>
                <a:cs typeface="Calibri"/>
              </a:rPr>
              <a:t>.</a:t>
            </a:r>
            <a:endParaRPr lang="el-GR" sz="2400" dirty="0" err="1"/>
          </a:p>
        </p:txBody>
      </p:sp>
    </p:spTree>
    <p:extLst>
      <p:ext uri="{BB962C8B-B14F-4D97-AF65-F5344CB8AC3E}">
        <p14:creationId xmlns:p14="http://schemas.microsoft.com/office/powerpoint/2010/main" val="1952611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FA06D1-D254-6AB1-A2DA-FFDBC34BD265}"/>
              </a:ext>
            </a:extLst>
          </p:cNvPr>
          <p:cNvPicPr>
            <a:picLocks noChangeAspect="1"/>
          </p:cNvPicPr>
          <p:nvPr/>
        </p:nvPicPr>
        <p:blipFill rotWithShape="1">
          <a:blip r:embed="rId2">
            <a:duotone>
              <a:schemeClr val="bg2">
                <a:shade val="45000"/>
                <a:satMod val="135000"/>
              </a:schemeClr>
              <a:prstClr val="white"/>
            </a:duotone>
            <a:alphaModFix amt="20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ED2F23B8-988D-2872-7C07-1E3C36328C90}"/>
              </a:ext>
            </a:extLst>
          </p:cNvPr>
          <p:cNvSpPr>
            <a:spLocks noGrp="1"/>
          </p:cNvSpPr>
          <p:nvPr>
            <p:ph type="title"/>
          </p:nvPr>
        </p:nvSpPr>
        <p:spPr/>
        <p:txBody>
          <a:bodyPr/>
          <a:lstStyle/>
          <a:p>
            <a:r>
              <a:rPr lang="el-GR" b="1" u="sng" dirty="0" err="1">
                <a:ea typeface="Calibri Light"/>
                <a:cs typeface="Calibri Light"/>
              </a:rPr>
              <a:t>Step</a:t>
            </a:r>
            <a:r>
              <a:rPr lang="el-GR" b="1" u="sng" dirty="0">
                <a:ea typeface="Calibri Light"/>
                <a:cs typeface="Calibri Light"/>
              </a:rPr>
              <a:t> 2 – </a:t>
            </a:r>
            <a:r>
              <a:rPr lang="el-GR" b="1" u="sng" dirty="0" err="1">
                <a:ea typeface="Calibri Light"/>
                <a:cs typeface="Calibri Light"/>
              </a:rPr>
              <a:t>Create</a:t>
            </a:r>
            <a:r>
              <a:rPr lang="el-GR" b="1" u="sng" dirty="0">
                <a:ea typeface="Calibri Light"/>
                <a:cs typeface="Calibri Light"/>
              </a:rPr>
              <a:t> a </a:t>
            </a:r>
            <a:r>
              <a:rPr lang="el-GR" b="1" u="sng" dirty="0" err="1">
                <a:ea typeface="Calibri Light"/>
                <a:cs typeface="Calibri Light"/>
              </a:rPr>
              <a:t>Client</a:t>
            </a:r>
            <a:endParaRPr lang="el-GR" b="1" u="sng" dirty="0" err="1"/>
          </a:p>
        </p:txBody>
      </p:sp>
      <p:sp>
        <p:nvSpPr>
          <p:cNvPr id="3" name="Θέση περιεχομένου 2">
            <a:extLst>
              <a:ext uri="{FF2B5EF4-FFF2-40B4-BE49-F238E27FC236}">
                <a16:creationId xmlns:a16="http://schemas.microsoft.com/office/drawing/2014/main" id="{D0FA165C-A545-87B6-3D30-255511210A5F}"/>
              </a:ext>
            </a:extLst>
          </p:cNvPr>
          <p:cNvSpPr>
            <a:spLocks noGrp="1"/>
          </p:cNvSpPr>
          <p:nvPr>
            <p:ph idx="1"/>
          </p:nvPr>
        </p:nvSpPr>
        <p:spPr/>
        <p:txBody>
          <a:bodyPr vert="horz" lIns="91440" tIns="45720" rIns="91440" bIns="45720" rtlCol="0" anchor="t">
            <a:normAutofit/>
          </a:bodyPr>
          <a:lstStyle/>
          <a:p>
            <a:pPr marL="0" indent="0">
              <a:buNone/>
            </a:pPr>
            <a:r>
              <a:rPr lang="el-GR" dirty="0" err="1">
                <a:ea typeface="Calibri" panose="020F0502020204030204"/>
                <a:cs typeface="Calibri" panose="020F0502020204030204"/>
              </a:rPr>
              <a:t>We</a:t>
            </a:r>
            <a:r>
              <a:rPr lang="el-GR" dirty="0">
                <a:ea typeface="Calibri" panose="020F0502020204030204"/>
                <a:cs typeface="Calibri" panose="020F0502020204030204"/>
              </a:rPr>
              <a:t> </a:t>
            </a:r>
            <a:r>
              <a:rPr lang="el-GR" dirty="0" err="1">
                <a:ea typeface="Calibri" panose="020F0502020204030204"/>
                <a:cs typeface="Calibri" panose="020F0502020204030204"/>
              </a:rPr>
              <a:t>want</a:t>
            </a:r>
            <a:r>
              <a:rPr lang="el-GR" dirty="0">
                <a:ea typeface="Calibri" panose="020F0502020204030204"/>
                <a:cs typeface="Calibri" panose="020F0502020204030204"/>
              </a:rPr>
              <a:t> </a:t>
            </a:r>
            <a:r>
              <a:rPr lang="el-GR" dirty="0" err="1">
                <a:ea typeface="Calibri" panose="020F0502020204030204"/>
                <a:cs typeface="Calibri" panose="020F0502020204030204"/>
              </a:rPr>
              <a:t>our</a:t>
            </a:r>
            <a:r>
              <a:rPr lang="el-GR" dirty="0">
                <a:ea typeface="Calibri" panose="020F0502020204030204"/>
                <a:cs typeface="Calibri" panose="020F0502020204030204"/>
              </a:rPr>
              <a:t> </a:t>
            </a:r>
            <a:r>
              <a:rPr lang="el-GR" dirty="0" err="1">
                <a:ea typeface="Calibri" panose="020F0502020204030204"/>
                <a:cs typeface="Calibri" panose="020F0502020204030204"/>
              </a:rPr>
              <a:t>application</a:t>
            </a:r>
            <a:r>
              <a:rPr lang="el-GR" dirty="0">
                <a:ea typeface="Calibri" panose="020F0502020204030204"/>
                <a:cs typeface="Calibri" panose="020F0502020204030204"/>
              </a:rPr>
              <a:t> </a:t>
            </a:r>
            <a:r>
              <a:rPr lang="el-GR" dirty="0" err="1">
                <a:ea typeface="Calibri" panose="020F0502020204030204"/>
                <a:cs typeface="Calibri" panose="020F0502020204030204"/>
              </a:rPr>
              <a:t>use</a:t>
            </a:r>
            <a:r>
              <a:rPr lang="el-GR" dirty="0">
                <a:ea typeface="Calibri" panose="020F0502020204030204"/>
                <a:cs typeface="Calibri" panose="020F0502020204030204"/>
              </a:rPr>
              <a:t> </a:t>
            </a:r>
            <a:r>
              <a:rPr lang="el-GR" dirty="0" err="1">
                <a:ea typeface="Calibri" panose="020F0502020204030204"/>
                <a:cs typeface="Calibri" panose="020F0502020204030204"/>
              </a:rPr>
              <a:t>previous</a:t>
            </a:r>
            <a:r>
              <a:rPr lang="el-GR" dirty="0">
                <a:ea typeface="Calibri" panose="020F0502020204030204"/>
                <a:cs typeface="Calibri" panose="020F0502020204030204"/>
              </a:rPr>
              <a:t> </a:t>
            </a:r>
            <a:r>
              <a:rPr lang="el-GR" dirty="0" err="1">
                <a:ea typeface="Calibri" panose="020F0502020204030204"/>
                <a:cs typeface="Calibri" panose="020F0502020204030204"/>
              </a:rPr>
              <a:t>created</a:t>
            </a:r>
            <a:r>
              <a:rPr lang="el-GR" dirty="0">
                <a:ea typeface="Calibri" panose="020F0502020204030204"/>
                <a:cs typeface="Calibri" panose="020F0502020204030204"/>
              </a:rPr>
              <a:t> </a:t>
            </a:r>
            <a:r>
              <a:rPr lang="el-GR" dirty="0" err="1">
                <a:ea typeface="Calibri" panose="020F0502020204030204"/>
                <a:cs typeface="Calibri" panose="020F0502020204030204"/>
              </a:rPr>
              <a:t>Realm</a:t>
            </a:r>
            <a:r>
              <a:rPr lang="el-GR" dirty="0">
                <a:ea typeface="Calibri" panose="020F0502020204030204"/>
                <a:cs typeface="Calibri" panose="020F0502020204030204"/>
              </a:rPr>
              <a:t> for </a:t>
            </a:r>
            <a:r>
              <a:rPr lang="el-GR" dirty="0" err="1">
                <a:ea typeface="Calibri" panose="020F0502020204030204"/>
                <a:cs typeface="Calibri" panose="020F0502020204030204"/>
              </a:rPr>
              <a:t>Authenticate</a:t>
            </a:r>
            <a:r>
              <a:rPr lang="el-GR" dirty="0">
                <a:ea typeface="Calibri" panose="020F0502020204030204"/>
                <a:cs typeface="Calibri" panose="020F0502020204030204"/>
              </a:rPr>
              <a:t> and </a:t>
            </a:r>
            <a:r>
              <a:rPr lang="el-GR" dirty="0" err="1">
                <a:ea typeface="Calibri" panose="020F0502020204030204"/>
                <a:cs typeface="Calibri" panose="020F0502020204030204"/>
              </a:rPr>
              <a:t>Register</a:t>
            </a:r>
            <a:r>
              <a:rPr lang="el-GR" dirty="0">
                <a:ea typeface="Calibri" panose="020F0502020204030204"/>
                <a:cs typeface="Calibri" panose="020F0502020204030204"/>
              </a:rPr>
              <a:t> </a:t>
            </a:r>
            <a:r>
              <a:rPr lang="el-GR" dirty="0" err="1">
                <a:ea typeface="Calibri" panose="020F0502020204030204"/>
                <a:cs typeface="Calibri" panose="020F0502020204030204"/>
              </a:rPr>
              <a:t>Users</a:t>
            </a:r>
          </a:p>
        </p:txBody>
      </p:sp>
    </p:spTree>
    <p:extLst>
      <p:ext uri="{BB962C8B-B14F-4D97-AF65-F5344CB8AC3E}">
        <p14:creationId xmlns:p14="http://schemas.microsoft.com/office/powerpoint/2010/main" val="395468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DDCA67-A6FA-E05A-8C5A-C22E421B77EB}"/>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FC9A6945-47A5-DAAA-9FD7-A10B3DA8218A}"/>
              </a:ext>
            </a:extLst>
          </p:cNvPr>
          <p:cNvSpPr>
            <a:spLocks noGrp="1"/>
          </p:cNvSpPr>
          <p:nvPr>
            <p:ph type="title"/>
          </p:nvPr>
        </p:nvSpPr>
        <p:spPr/>
        <p:txBody>
          <a:bodyPr/>
          <a:lstStyle/>
          <a:p>
            <a:r>
              <a:rPr lang="el-GR" b="1" u="sng" dirty="0" err="1">
                <a:ea typeface="Calibri Light"/>
                <a:cs typeface="Calibri Light"/>
              </a:rPr>
              <a:t>Create</a:t>
            </a:r>
            <a:r>
              <a:rPr lang="el-GR" b="1" u="sng" dirty="0">
                <a:ea typeface="Calibri Light"/>
                <a:cs typeface="Calibri Light"/>
              </a:rPr>
              <a:t> a </a:t>
            </a:r>
            <a:r>
              <a:rPr lang="el-GR" b="1" u="sng" dirty="0" err="1">
                <a:ea typeface="Calibri Light"/>
                <a:cs typeface="Calibri Light"/>
              </a:rPr>
              <a:t>Client</a:t>
            </a:r>
            <a:r>
              <a:rPr lang="el-GR" b="1" u="sng" dirty="0">
                <a:ea typeface="Calibri Light"/>
                <a:cs typeface="Calibri Light"/>
              </a:rPr>
              <a:t> (1)</a:t>
            </a:r>
            <a:endParaRPr lang="el-GR" b="1" u="sng" dirty="0" err="1"/>
          </a:p>
        </p:txBody>
      </p:sp>
      <p:pic>
        <p:nvPicPr>
          <p:cNvPr id="5" name="Εικόνα 4" descr="Εικόνα που περιέχει κείμενο, στιγμιότυπο οθόνης, λογισμικό, διάγραμμα&#10;&#10;Περιγραφή που δημιουργήθηκε αυτόματα">
            <a:extLst>
              <a:ext uri="{FF2B5EF4-FFF2-40B4-BE49-F238E27FC236}">
                <a16:creationId xmlns:a16="http://schemas.microsoft.com/office/drawing/2014/main" id="{D0F699F5-53CF-F470-A942-A610469F5FF0}"/>
              </a:ext>
            </a:extLst>
          </p:cNvPr>
          <p:cNvPicPr>
            <a:picLocks noChangeAspect="1"/>
          </p:cNvPicPr>
          <p:nvPr/>
        </p:nvPicPr>
        <p:blipFill>
          <a:blip r:embed="rId3"/>
          <a:stretch>
            <a:fillRect/>
          </a:stretch>
        </p:blipFill>
        <p:spPr>
          <a:xfrm>
            <a:off x="576806" y="2737219"/>
            <a:ext cx="10955438" cy="258662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74FFD741-0CA1-3470-2624-EEEEB04A2BBA}"/>
              </a:ext>
            </a:extLst>
          </p:cNvPr>
          <p:cNvSpPr txBox="1"/>
          <p:nvPr/>
        </p:nvSpPr>
        <p:spPr>
          <a:xfrm>
            <a:off x="513477" y="1860521"/>
            <a:ext cx="95767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000" dirty="0">
                <a:ea typeface="Calibri"/>
                <a:cs typeface="Calibri"/>
              </a:rPr>
              <a:t>In left panel go to Clients and after press </a:t>
            </a:r>
            <a:r>
              <a:rPr lang="el-GR" sz="2000" b="1" dirty="0">
                <a:ea typeface="Calibri"/>
                <a:cs typeface="Calibri"/>
              </a:rPr>
              <a:t>Create</a:t>
            </a:r>
            <a:endParaRPr lang="el-GR" sz="2000" b="1" dirty="0"/>
          </a:p>
        </p:txBody>
      </p:sp>
    </p:spTree>
    <p:extLst>
      <p:ext uri="{BB962C8B-B14F-4D97-AF65-F5344CB8AC3E}">
        <p14:creationId xmlns:p14="http://schemas.microsoft.com/office/powerpoint/2010/main" val="78382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022AC3C9-4612-3E15-B824-4E5343EE4810}"/>
              </a:ext>
            </a:extLst>
          </p:cNvPr>
          <p:cNvPicPr>
            <a:picLocks noChangeAspect="1"/>
          </p:cNvPicPr>
          <p:nvPr/>
        </p:nvPicPr>
        <p:blipFill rotWithShape="1">
          <a:blip r:embed="rId2">
            <a:duotone>
              <a:schemeClr val="bg2">
                <a:shade val="45000"/>
                <a:satMod val="135000"/>
              </a:schemeClr>
              <a:prstClr val="white"/>
            </a:duotone>
          </a:blip>
          <a:srcRect t="1074" r="9085" b="30740"/>
          <a:stretch/>
        </p:blipFill>
        <p:spPr>
          <a:xfrm>
            <a:off x="20" y="10"/>
            <a:ext cx="12191980" cy="6857990"/>
          </a:xfrm>
          <a:prstGeom prst="rect">
            <a:avLst/>
          </a:prstGeom>
        </p:spPr>
      </p:pic>
      <p:sp>
        <p:nvSpPr>
          <p:cNvPr id="42" name="Rectangle 4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9B9170E-8E0A-F18D-A168-37E46B0EDA44}"/>
              </a:ext>
            </a:extLst>
          </p:cNvPr>
          <p:cNvSpPr>
            <a:spLocks noGrp="1"/>
          </p:cNvSpPr>
          <p:nvPr>
            <p:ph type="title"/>
          </p:nvPr>
        </p:nvSpPr>
        <p:spPr>
          <a:xfrm>
            <a:off x="838200" y="365125"/>
            <a:ext cx="10515600" cy="1325563"/>
          </a:xfrm>
          <a:noFill/>
        </p:spPr>
        <p:txBody>
          <a:bodyPr>
            <a:normAutofit/>
          </a:bodyPr>
          <a:lstStyle/>
          <a:p>
            <a:r>
              <a:rPr lang="el-GR" b="1" u="sng" dirty="0">
                <a:ln w="0"/>
                <a:effectLst>
                  <a:outerShdw blurRad="38100" dist="19050" dir="2700000" algn="tl" rotWithShape="0">
                    <a:schemeClr val="dk1">
                      <a:alpha val="40000"/>
                    </a:schemeClr>
                  </a:outerShdw>
                </a:effectLst>
                <a:ea typeface="Calibri Light"/>
                <a:cs typeface="Calibri Light"/>
              </a:rPr>
              <a:t>What is Keycloack</a:t>
            </a:r>
          </a:p>
        </p:txBody>
      </p:sp>
      <p:graphicFrame>
        <p:nvGraphicFramePr>
          <p:cNvPr id="37" name="Θέση περιεχομένου 2">
            <a:extLst>
              <a:ext uri="{FF2B5EF4-FFF2-40B4-BE49-F238E27FC236}">
                <a16:creationId xmlns:a16="http://schemas.microsoft.com/office/drawing/2014/main" id="{BDC82893-78EB-CB0E-F18A-F85287A1D525}"/>
              </a:ext>
            </a:extLst>
          </p:cNvPr>
          <p:cNvGraphicFramePr>
            <a:graphicFrameLocks noGrp="1"/>
          </p:cNvGraphicFramePr>
          <p:nvPr>
            <p:ph idx="1"/>
            <p:extLst>
              <p:ext uri="{D42A27DB-BD31-4B8C-83A1-F6EECF244321}">
                <p14:modId xmlns:p14="http://schemas.microsoft.com/office/powerpoint/2010/main" val="5132801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905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86FB5-1E04-650D-2F4C-A10A79318B49}"/>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6684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D7B56E2A-A987-D0EE-7E6D-1CA62EE3C3B2}"/>
              </a:ext>
            </a:extLst>
          </p:cNvPr>
          <p:cNvSpPr>
            <a:spLocks noGrp="1"/>
          </p:cNvSpPr>
          <p:nvPr>
            <p:ph type="title"/>
          </p:nvPr>
        </p:nvSpPr>
        <p:spPr/>
        <p:txBody>
          <a:bodyPr/>
          <a:lstStyle/>
          <a:p>
            <a:r>
              <a:rPr lang="el-GR" b="1" u="sng" dirty="0" err="1">
                <a:cs typeface="Calibri Light"/>
              </a:rPr>
              <a:t>Create</a:t>
            </a:r>
            <a:r>
              <a:rPr lang="el-GR" b="1" u="sng" dirty="0">
                <a:cs typeface="Calibri Light"/>
              </a:rPr>
              <a:t> a </a:t>
            </a:r>
            <a:r>
              <a:rPr lang="el-GR" b="1" u="sng" dirty="0" err="1">
                <a:cs typeface="Calibri Light"/>
              </a:rPr>
              <a:t>Client</a:t>
            </a:r>
            <a:r>
              <a:rPr lang="el-GR" b="1" u="sng" dirty="0">
                <a:cs typeface="Calibri Light"/>
              </a:rPr>
              <a:t> (2)</a:t>
            </a:r>
            <a:endParaRPr lang="el-GR" b="1" u="sng" dirty="0"/>
          </a:p>
        </p:txBody>
      </p:sp>
      <p:pic>
        <p:nvPicPr>
          <p:cNvPr id="4" name="Εικόνα 3" descr="Εικόνα που περιέχει κείμενο, στιγμιότυπο οθόνης, λογισμικό, εικονίδιο υπολογιστή&#10;&#10;Περιγραφή που δημιουργήθηκε αυτόματα">
            <a:extLst>
              <a:ext uri="{FF2B5EF4-FFF2-40B4-BE49-F238E27FC236}">
                <a16:creationId xmlns:a16="http://schemas.microsoft.com/office/drawing/2014/main" id="{CE82E8C1-4678-28D5-035C-2208AEB152C7}"/>
              </a:ext>
            </a:extLst>
          </p:cNvPr>
          <p:cNvPicPr>
            <a:picLocks noChangeAspect="1"/>
          </p:cNvPicPr>
          <p:nvPr/>
        </p:nvPicPr>
        <p:blipFill>
          <a:blip r:embed="rId3"/>
          <a:stretch>
            <a:fillRect/>
          </a:stretch>
        </p:blipFill>
        <p:spPr>
          <a:xfrm>
            <a:off x="3454400" y="2275931"/>
            <a:ext cx="7929301" cy="348596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9DCBEF0C-5CB7-047F-30EF-3B9D8298CA4B}"/>
              </a:ext>
            </a:extLst>
          </p:cNvPr>
          <p:cNvSpPr txBox="1"/>
          <p:nvPr/>
        </p:nvSpPr>
        <p:spPr>
          <a:xfrm>
            <a:off x="526815" y="2275043"/>
            <a:ext cx="34054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b="1" dirty="0">
                <a:ea typeface="Calibri"/>
                <a:cs typeface="Calibri"/>
              </a:rPr>
              <a:t>Give a name to Client </a:t>
            </a:r>
          </a:p>
          <a:p>
            <a:r>
              <a:rPr lang="el-GR" b="1" dirty="0">
                <a:ea typeface="Calibri"/>
                <a:cs typeface="Calibri"/>
              </a:rPr>
              <a:t>and press Save</a:t>
            </a:r>
          </a:p>
        </p:txBody>
      </p:sp>
    </p:spTree>
    <p:extLst>
      <p:ext uri="{BB962C8B-B14F-4D97-AF65-F5344CB8AC3E}">
        <p14:creationId xmlns:p14="http://schemas.microsoft.com/office/powerpoint/2010/main" val="15071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C0DDF5-A5D8-70E0-5972-51C26047AEBE}"/>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4E25BE68-B69D-4DD4-3944-D51C430A985C}"/>
              </a:ext>
            </a:extLst>
          </p:cNvPr>
          <p:cNvSpPr>
            <a:spLocks noGrp="1"/>
          </p:cNvSpPr>
          <p:nvPr>
            <p:ph type="title"/>
          </p:nvPr>
        </p:nvSpPr>
        <p:spPr/>
        <p:txBody>
          <a:bodyPr/>
          <a:lstStyle/>
          <a:p>
            <a:r>
              <a:rPr lang="el-GR" b="1" u="sng" dirty="0" err="1">
                <a:cs typeface="Calibri Light"/>
              </a:rPr>
              <a:t>Create</a:t>
            </a:r>
            <a:r>
              <a:rPr lang="el-GR" b="1" u="sng" dirty="0">
                <a:cs typeface="Calibri Light"/>
              </a:rPr>
              <a:t> a </a:t>
            </a:r>
            <a:r>
              <a:rPr lang="el-GR" b="1" u="sng" dirty="0" err="1">
                <a:cs typeface="Calibri Light"/>
              </a:rPr>
              <a:t>Client</a:t>
            </a:r>
            <a:r>
              <a:rPr lang="el-GR" b="1" u="sng" dirty="0">
                <a:cs typeface="Calibri Light"/>
              </a:rPr>
              <a:t> (3)</a:t>
            </a:r>
            <a:endParaRPr lang="el-GR" b="1" u="sng" dirty="0"/>
          </a:p>
        </p:txBody>
      </p:sp>
      <p:pic>
        <p:nvPicPr>
          <p:cNvPr id="4" name="Θέση περιεχομένου 3" descr="Εικόνα που περιέχει κείμενο, στιγμιότυπο οθόνης, λογισμικό, αριθμός&#10;&#10;Περιγραφή που δημιουργήθηκε αυτόματα">
            <a:extLst>
              <a:ext uri="{FF2B5EF4-FFF2-40B4-BE49-F238E27FC236}">
                <a16:creationId xmlns:a16="http://schemas.microsoft.com/office/drawing/2014/main" id="{F27A5240-77E5-C86B-362F-586C0CF26433}"/>
              </a:ext>
            </a:extLst>
          </p:cNvPr>
          <p:cNvPicPr>
            <a:picLocks noGrp="1" noChangeAspect="1"/>
          </p:cNvPicPr>
          <p:nvPr>
            <p:ph idx="1"/>
          </p:nvPr>
        </p:nvPicPr>
        <p:blipFill>
          <a:blip r:embed="rId3"/>
          <a:stretch>
            <a:fillRect/>
          </a:stretch>
        </p:blipFill>
        <p:spPr>
          <a:xfrm>
            <a:off x="4373261" y="1884451"/>
            <a:ext cx="7588309" cy="43513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id="{7E174968-EBF9-0D6F-A1B5-351273A051AD}"/>
              </a:ext>
            </a:extLst>
          </p:cNvPr>
          <p:cNvSpPr txBox="1"/>
          <p:nvPr/>
        </p:nvSpPr>
        <p:spPr>
          <a:xfrm>
            <a:off x="432741" y="1879932"/>
            <a:ext cx="340548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l-GR" err="1">
                <a:ea typeface="Calibri"/>
                <a:cs typeface="Calibri"/>
              </a:rPr>
              <a:t>Go</a:t>
            </a:r>
            <a:r>
              <a:rPr lang="el-GR" dirty="0">
                <a:ea typeface="Calibri"/>
                <a:cs typeface="Calibri"/>
              </a:rPr>
              <a:t> in </a:t>
            </a:r>
            <a:r>
              <a:rPr lang="el-GR" b="1" err="1">
                <a:ea typeface="Calibri"/>
                <a:cs typeface="Calibri"/>
              </a:rPr>
              <a:t>Setting</a:t>
            </a:r>
            <a:r>
              <a:rPr lang="el-GR" b="1" dirty="0">
                <a:ea typeface="Calibri"/>
                <a:cs typeface="Calibri"/>
              </a:rPr>
              <a:t> </a:t>
            </a:r>
            <a:r>
              <a:rPr lang="el-GR" dirty="0">
                <a:ea typeface="Calibri"/>
                <a:cs typeface="Calibri"/>
              </a:rPr>
              <a:t>for </a:t>
            </a:r>
            <a:r>
              <a:rPr lang="el-GR" err="1">
                <a:ea typeface="Calibri"/>
                <a:cs typeface="Calibri"/>
              </a:rPr>
              <a:t>your</a:t>
            </a:r>
            <a:r>
              <a:rPr lang="el-GR" dirty="0">
                <a:ea typeface="Calibri"/>
                <a:cs typeface="Calibri"/>
              </a:rPr>
              <a:t> </a:t>
            </a:r>
            <a:r>
              <a:rPr lang="el-GR" err="1">
                <a:ea typeface="Calibri"/>
                <a:cs typeface="Calibri"/>
              </a:rPr>
              <a:t>client</a:t>
            </a:r>
            <a:endParaRPr lang="el-GR" dirty="0">
              <a:ea typeface="Calibri"/>
              <a:cs typeface="Calibri"/>
            </a:endParaRPr>
          </a:p>
          <a:p>
            <a:pPr marL="342900" indent="-342900">
              <a:buAutoNum type="arabicParenR"/>
            </a:pPr>
            <a:r>
              <a:rPr lang="el-GR" dirty="0" err="1">
                <a:ea typeface="Calibri"/>
                <a:cs typeface="Calibri"/>
              </a:rPr>
              <a:t>Enabled</a:t>
            </a:r>
            <a:r>
              <a:rPr lang="el-GR" dirty="0">
                <a:ea typeface="Calibri"/>
                <a:cs typeface="Calibri"/>
              </a:rPr>
              <a:t> =&gt; </a:t>
            </a:r>
            <a:r>
              <a:rPr lang="el-GR" b="1" dirty="0">
                <a:ea typeface="Calibri"/>
                <a:cs typeface="Calibri"/>
              </a:rPr>
              <a:t>On</a:t>
            </a:r>
          </a:p>
          <a:p>
            <a:pPr marL="342900" indent="-342900">
              <a:buAutoNum type="arabicParenR"/>
            </a:pPr>
            <a:r>
              <a:rPr lang="el-GR" dirty="0">
                <a:ea typeface="Calibri"/>
                <a:cs typeface="Calibri"/>
              </a:rPr>
              <a:t>Access </a:t>
            </a:r>
            <a:r>
              <a:rPr lang="el-GR" dirty="0" err="1">
                <a:ea typeface="Calibri"/>
                <a:cs typeface="Calibri"/>
              </a:rPr>
              <a:t>Type</a:t>
            </a:r>
            <a:r>
              <a:rPr lang="el-GR" dirty="0">
                <a:ea typeface="Calibri"/>
                <a:cs typeface="Calibri"/>
              </a:rPr>
              <a:t> =&gt; </a:t>
            </a:r>
            <a:r>
              <a:rPr lang="el-GR" b="1" dirty="0" err="1">
                <a:ea typeface="Calibri"/>
                <a:cs typeface="Calibri"/>
              </a:rPr>
              <a:t>confidential</a:t>
            </a:r>
            <a:endParaRPr lang="el-GR" b="1">
              <a:ea typeface="Calibri"/>
              <a:cs typeface="Calibri"/>
            </a:endParaRPr>
          </a:p>
          <a:p>
            <a:pPr marL="342900" indent="-342900">
              <a:buAutoNum type="arabicParenR"/>
            </a:pPr>
            <a:r>
              <a:rPr lang="el-GR" dirty="0" err="1">
                <a:ea typeface="Calibri"/>
                <a:cs typeface="Calibri"/>
              </a:rPr>
              <a:t>Direct</a:t>
            </a:r>
            <a:r>
              <a:rPr lang="el-GR" dirty="0">
                <a:ea typeface="Calibri"/>
                <a:cs typeface="Calibri"/>
              </a:rPr>
              <a:t> Access </a:t>
            </a:r>
            <a:r>
              <a:rPr lang="el-GR" dirty="0" err="1">
                <a:ea typeface="Calibri"/>
                <a:cs typeface="Calibri"/>
              </a:rPr>
              <a:t>Grants</a:t>
            </a:r>
            <a:r>
              <a:rPr lang="el-GR" dirty="0">
                <a:ea typeface="Calibri"/>
                <a:cs typeface="Calibri"/>
              </a:rPr>
              <a:t> </a:t>
            </a:r>
            <a:r>
              <a:rPr lang="el-GR" dirty="0" err="1">
                <a:ea typeface="Calibri"/>
                <a:cs typeface="Calibri"/>
              </a:rPr>
              <a:t>Enabled</a:t>
            </a:r>
            <a:r>
              <a:rPr lang="el-GR" dirty="0">
                <a:ea typeface="Calibri"/>
                <a:cs typeface="Calibri"/>
              </a:rPr>
              <a:t> =&gt; </a:t>
            </a:r>
            <a:r>
              <a:rPr lang="el-GR" b="1" dirty="0">
                <a:ea typeface="Calibri"/>
                <a:cs typeface="Calibri"/>
              </a:rPr>
              <a:t>On</a:t>
            </a:r>
          </a:p>
          <a:p>
            <a:pPr marL="342900" indent="-342900">
              <a:buAutoNum type="arabicParenR"/>
            </a:pPr>
            <a:r>
              <a:rPr lang="el-GR" dirty="0" err="1">
                <a:ea typeface="Calibri"/>
                <a:cs typeface="Calibri"/>
              </a:rPr>
              <a:t>Scroll</a:t>
            </a:r>
            <a:r>
              <a:rPr lang="el-GR" dirty="0">
                <a:ea typeface="Calibri"/>
                <a:cs typeface="Calibri"/>
              </a:rPr>
              <a:t> </a:t>
            </a:r>
            <a:r>
              <a:rPr lang="el-GR" dirty="0" err="1">
                <a:ea typeface="Calibri"/>
                <a:cs typeface="Calibri"/>
              </a:rPr>
              <a:t>Down</a:t>
            </a:r>
            <a:endParaRPr lang="el-GR" dirty="0">
              <a:ea typeface="Calibri"/>
              <a:cs typeface="Calibri"/>
            </a:endParaRPr>
          </a:p>
        </p:txBody>
      </p:sp>
    </p:spTree>
    <p:extLst>
      <p:ext uri="{BB962C8B-B14F-4D97-AF65-F5344CB8AC3E}">
        <p14:creationId xmlns:p14="http://schemas.microsoft.com/office/powerpoint/2010/main" val="1300703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4D70FE-7E5C-702B-27BB-7D10EA4A04A9}"/>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4CE9B1A5-0B2F-5850-F991-ACF833D92D56}"/>
              </a:ext>
            </a:extLst>
          </p:cNvPr>
          <p:cNvSpPr>
            <a:spLocks noGrp="1"/>
          </p:cNvSpPr>
          <p:nvPr>
            <p:ph type="title"/>
          </p:nvPr>
        </p:nvSpPr>
        <p:spPr/>
        <p:txBody>
          <a:bodyPr/>
          <a:lstStyle/>
          <a:p>
            <a:r>
              <a:rPr lang="el-GR" b="1" u="sng" dirty="0" err="1">
                <a:ea typeface="Calibri Light"/>
                <a:cs typeface="Calibri Light"/>
              </a:rPr>
              <a:t>Create</a:t>
            </a:r>
            <a:r>
              <a:rPr lang="el-GR" b="1" u="sng" dirty="0">
                <a:ea typeface="Calibri Light"/>
                <a:cs typeface="Calibri Light"/>
              </a:rPr>
              <a:t> a </a:t>
            </a:r>
            <a:r>
              <a:rPr lang="el-GR" b="1" u="sng" dirty="0" err="1">
                <a:ea typeface="Calibri Light"/>
                <a:cs typeface="Calibri Light"/>
              </a:rPr>
              <a:t>Client</a:t>
            </a:r>
            <a:r>
              <a:rPr lang="el-GR" b="1" u="sng" dirty="0">
                <a:ea typeface="Calibri Light"/>
                <a:cs typeface="Calibri Light"/>
              </a:rPr>
              <a:t> (4)</a:t>
            </a:r>
          </a:p>
        </p:txBody>
      </p:sp>
      <p:sp>
        <p:nvSpPr>
          <p:cNvPr id="6" name="TextBox 5">
            <a:extLst>
              <a:ext uri="{FF2B5EF4-FFF2-40B4-BE49-F238E27FC236}">
                <a16:creationId xmlns:a16="http://schemas.microsoft.com/office/drawing/2014/main" id="{A636CDBE-2018-7168-0B16-CE3DD59ABF52}"/>
              </a:ext>
            </a:extLst>
          </p:cNvPr>
          <p:cNvSpPr txBox="1"/>
          <p:nvPr/>
        </p:nvSpPr>
        <p:spPr>
          <a:xfrm>
            <a:off x="432741" y="1879932"/>
            <a:ext cx="340548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ea typeface="Calibri"/>
                <a:cs typeface="Calibri"/>
              </a:rPr>
              <a:t>6) </a:t>
            </a:r>
            <a:r>
              <a:rPr lang="el-GR" dirty="0" err="1">
                <a:ea typeface="Calibri"/>
                <a:cs typeface="Calibri"/>
              </a:rPr>
              <a:t>Valid</a:t>
            </a:r>
            <a:r>
              <a:rPr lang="el-GR" dirty="0">
                <a:ea typeface="Calibri"/>
                <a:cs typeface="Calibri"/>
              </a:rPr>
              <a:t> </a:t>
            </a:r>
            <a:r>
              <a:rPr lang="el-GR" dirty="0" err="1">
                <a:ea typeface="Calibri"/>
                <a:cs typeface="Calibri"/>
              </a:rPr>
              <a:t>Redirect</a:t>
            </a:r>
            <a:r>
              <a:rPr lang="el-GR" dirty="0">
                <a:ea typeface="Calibri"/>
                <a:cs typeface="Calibri"/>
              </a:rPr>
              <a:t> </a:t>
            </a:r>
            <a:r>
              <a:rPr lang="el-GR" dirty="0" err="1">
                <a:ea typeface="Calibri"/>
                <a:cs typeface="Calibri"/>
              </a:rPr>
              <a:t>URIs</a:t>
            </a:r>
            <a:r>
              <a:rPr lang="el-GR" dirty="0">
                <a:ea typeface="Calibri"/>
                <a:cs typeface="Calibri"/>
              </a:rPr>
              <a:t> =&gt; </a:t>
            </a:r>
            <a:r>
              <a:rPr lang="el-GR" dirty="0" err="1">
                <a:ea typeface="Calibri"/>
                <a:cs typeface="Calibri"/>
              </a:rPr>
              <a:t>Give</a:t>
            </a:r>
            <a:r>
              <a:rPr lang="el-GR" dirty="0">
                <a:ea typeface="Calibri"/>
                <a:cs typeface="Calibri"/>
              </a:rPr>
              <a:t> the </a:t>
            </a:r>
          </a:p>
          <a:p>
            <a:r>
              <a:rPr lang="el-GR" dirty="0">
                <a:ea typeface="Calibri"/>
                <a:cs typeface="Calibri"/>
              </a:rPr>
              <a:t>     </a:t>
            </a:r>
            <a:r>
              <a:rPr lang="el-GR" dirty="0" err="1">
                <a:ea typeface="Calibri"/>
                <a:cs typeface="Calibri"/>
              </a:rPr>
              <a:t>Url</a:t>
            </a:r>
            <a:r>
              <a:rPr lang="el-GR" dirty="0">
                <a:ea typeface="Calibri"/>
                <a:cs typeface="Calibri"/>
              </a:rPr>
              <a:t> of </a:t>
            </a:r>
            <a:r>
              <a:rPr lang="el-GR" dirty="0" err="1">
                <a:ea typeface="Calibri"/>
                <a:cs typeface="Calibri"/>
              </a:rPr>
              <a:t>your</a:t>
            </a:r>
            <a:r>
              <a:rPr lang="el-GR" dirty="0">
                <a:ea typeface="Calibri"/>
                <a:cs typeface="Calibri"/>
              </a:rPr>
              <a:t> </a:t>
            </a:r>
            <a:r>
              <a:rPr lang="el-GR" dirty="0" err="1">
                <a:ea typeface="Calibri"/>
                <a:cs typeface="Calibri"/>
              </a:rPr>
              <a:t>main</a:t>
            </a:r>
            <a:r>
              <a:rPr lang="el-GR" dirty="0">
                <a:ea typeface="Calibri"/>
                <a:cs typeface="Calibri"/>
              </a:rPr>
              <a:t> </a:t>
            </a:r>
            <a:r>
              <a:rPr lang="el-GR" dirty="0" err="1">
                <a:ea typeface="Calibri"/>
                <a:cs typeface="Calibri"/>
              </a:rPr>
              <a:t>page</a:t>
            </a:r>
            <a:r>
              <a:rPr lang="el-GR" dirty="0">
                <a:ea typeface="Calibri"/>
                <a:cs typeface="Calibri"/>
              </a:rPr>
              <a:t> </a:t>
            </a:r>
          </a:p>
          <a:p>
            <a:r>
              <a:rPr lang="el-GR" dirty="0">
                <a:ea typeface="Calibri"/>
                <a:cs typeface="Calibri"/>
              </a:rPr>
              <a:t>    For </a:t>
            </a:r>
            <a:r>
              <a:rPr lang="el-GR" dirty="0" err="1">
                <a:ea typeface="Calibri"/>
                <a:cs typeface="Calibri"/>
              </a:rPr>
              <a:t>example</a:t>
            </a:r>
            <a:r>
              <a:rPr lang="el-GR" dirty="0">
                <a:ea typeface="Calibri"/>
                <a:cs typeface="Calibri"/>
              </a:rPr>
              <a:t> </a:t>
            </a:r>
            <a:r>
              <a:rPr lang="el-GR" dirty="0" err="1">
                <a:ea typeface="Calibri"/>
                <a:cs typeface="Calibri"/>
              </a:rPr>
              <a:t>if</a:t>
            </a:r>
            <a:r>
              <a:rPr lang="el-GR" dirty="0">
                <a:ea typeface="Calibri"/>
                <a:cs typeface="Calibri"/>
              </a:rPr>
              <a:t> </a:t>
            </a:r>
            <a:r>
              <a:rPr lang="el-GR" dirty="0" err="1">
                <a:ea typeface="Calibri"/>
                <a:cs typeface="Calibri"/>
              </a:rPr>
              <a:t>you</a:t>
            </a:r>
            <a:r>
              <a:rPr lang="el-GR" dirty="0">
                <a:ea typeface="Calibri"/>
                <a:cs typeface="Calibri"/>
              </a:rPr>
              <a:t> </a:t>
            </a:r>
            <a:r>
              <a:rPr lang="el-GR" dirty="0" err="1">
                <a:ea typeface="Calibri"/>
                <a:cs typeface="Calibri"/>
              </a:rPr>
              <a:t>url</a:t>
            </a:r>
            <a:r>
              <a:rPr lang="el-GR" dirty="0">
                <a:ea typeface="Calibri"/>
                <a:cs typeface="Calibri"/>
              </a:rPr>
              <a:t> </a:t>
            </a:r>
            <a:r>
              <a:rPr lang="el-GR" dirty="0" err="1">
                <a:ea typeface="Calibri"/>
                <a:cs typeface="Calibri"/>
              </a:rPr>
              <a:t>is</a:t>
            </a:r>
            <a:br>
              <a:rPr lang="el-GR" dirty="0">
                <a:ea typeface="Calibri"/>
                <a:cs typeface="Calibri"/>
              </a:rPr>
            </a:br>
            <a:r>
              <a:rPr lang="el-GR" dirty="0">
                <a:ea typeface="Calibri"/>
                <a:cs typeface="Calibri"/>
              </a:rPr>
              <a:t>    </a:t>
            </a:r>
            <a:r>
              <a:rPr lang="el-GR" dirty="0">
                <a:ea typeface="Calibri"/>
                <a:cs typeface="Calibri"/>
                <a:hlinkClick r:id="rId3"/>
              </a:rPr>
              <a:t>http://localhost:5500</a:t>
            </a:r>
            <a:r>
              <a:rPr lang="el-GR" dirty="0">
                <a:ea typeface="Calibri"/>
                <a:cs typeface="Calibri"/>
              </a:rPr>
              <a:t> </a:t>
            </a:r>
            <a:r>
              <a:rPr lang="el-GR" dirty="0" err="1">
                <a:ea typeface="Calibri"/>
                <a:cs typeface="Calibri"/>
              </a:rPr>
              <a:t>add</a:t>
            </a:r>
            <a:endParaRPr lang="el-GR" dirty="0">
              <a:ea typeface="Calibri"/>
              <a:cs typeface="Calibri"/>
            </a:endParaRPr>
          </a:p>
          <a:p>
            <a:r>
              <a:rPr lang="el-GR" dirty="0">
                <a:ea typeface="Calibri"/>
                <a:cs typeface="Calibri"/>
              </a:rPr>
              <a:t>    </a:t>
            </a:r>
            <a:r>
              <a:rPr lang="el-GR" u="sng" dirty="0">
                <a:solidFill>
                  <a:srgbClr val="0563C1"/>
                </a:solidFill>
                <a:ea typeface="Calibri"/>
                <a:cs typeface="Calibri"/>
                <a:hlinkClick r:id="rId4"/>
              </a:rPr>
              <a:t>http://localhost:5500</a:t>
            </a:r>
            <a:r>
              <a:rPr lang="el-GR" b="1" dirty="0">
                <a:solidFill>
                  <a:srgbClr val="000000"/>
                </a:solidFill>
                <a:ea typeface="Calibri"/>
                <a:cs typeface="Calibri"/>
                <a:hlinkClick r:id="rId4"/>
              </a:rPr>
              <a:t>/</a:t>
            </a:r>
            <a:r>
              <a:rPr lang="el-GR" b="1" dirty="0">
                <a:solidFill>
                  <a:srgbClr val="000000"/>
                </a:solidFill>
                <a:ea typeface="Calibri"/>
                <a:cs typeface="Calibri"/>
              </a:rPr>
              <a:t>*  </a:t>
            </a:r>
          </a:p>
          <a:p>
            <a:r>
              <a:rPr lang="el-GR" dirty="0">
                <a:ea typeface="Calibri"/>
                <a:cs typeface="Calibri"/>
              </a:rPr>
              <a:t>7) Web </a:t>
            </a:r>
            <a:r>
              <a:rPr lang="el-GR" err="1">
                <a:ea typeface="Calibri"/>
                <a:cs typeface="Calibri"/>
              </a:rPr>
              <a:t>Origins</a:t>
            </a:r>
            <a:r>
              <a:rPr lang="el-GR" dirty="0">
                <a:ea typeface="Calibri"/>
                <a:cs typeface="Calibri"/>
              </a:rPr>
              <a:t>: </a:t>
            </a:r>
            <a:r>
              <a:rPr lang="el-GR" b="1" dirty="0">
                <a:ea typeface="Calibri"/>
                <a:cs typeface="Calibri"/>
              </a:rPr>
              <a:t>*</a:t>
            </a:r>
          </a:p>
          <a:p>
            <a:r>
              <a:rPr lang="el-GR" dirty="0">
                <a:ea typeface="Calibri"/>
                <a:cs typeface="Calibri"/>
              </a:rPr>
              <a:t>8) </a:t>
            </a:r>
            <a:r>
              <a:rPr lang="el-GR" dirty="0" err="1">
                <a:ea typeface="Calibri"/>
                <a:cs typeface="Calibri"/>
              </a:rPr>
              <a:t>Enable</a:t>
            </a:r>
            <a:r>
              <a:rPr lang="el-GR" dirty="0">
                <a:ea typeface="Calibri"/>
                <a:cs typeface="Calibri"/>
              </a:rPr>
              <a:t> </a:t>
            </a:r>
            <a:r>
              <a:rPr lang="el-GR" dirty="0" err="1">
                <a:ea typeface="Calibri"/>
                <a:cs typeface="Calibri"/>
              </a:rPr>
              <a:t>Backchannel</a:t>
            </a:r>
            <a:endParaRPr lang="el-GR" dirty="0">
              <a:ea typeface="Calibri"/>
              <a:cs typeface="Calibri"/>
            </a:endParaRPr>
          </a:p>
          <a:p>
            <a:r>
              <a:rPr lang="el-GR" dirty="0">
                <a:ea typeface="Calibri"/>
                <a:cs typeface="Calibri"/>
              </a:rPr>
              <a:t>9) </a:t>
            </a:r>
            <a:r>
              <a:rPr lang="el-GR" dirty="0" err="1">
                <a:ea typeface="Calibri"/>
                <a:cs typeface="Calibri"/>
              </a:rPr>
              <a:t>Press</a:t>
            </a:r>
            <a:r>
              <a:rPr lang="el-GR" dirty="0">
                <a:ea typeface="Calibri"/>
                <a:cs typeface="Calibri"/>
              </a:rPr>
              <a:t> </a:t>
            </a:r>
            <a:r>
              <a:rPr lang="el-GR" b="1" dirty="0" err="1">
                <a:ea typeface="Calibri"/>
                <a:cs typeface="Calibri"/>
              </a:rPr>
              <a:t>Save</a:t>
            </a:r>
            <a:endParaRPr lang="el-GR" dirty="0" err="1">
              <a:ea typeface="Calibri"/>
              <a:cs typeface="Calibri"/>
            </a:endParaRPr>
          </a:p>
        </p:txBody>
      </p:sp>
      <p:pic>
        <p:nvPicPr>
          <p:cNvPr id="3" name="Εικόνα 2" descr="Εικόνα που περιέχει κείμενο, στιγμιότυπο οθόνης, διάγραμμα, γραμμή&#10;&#10;Περιγραφή που δημιουργήθηκε αυτόματα">
            <a:extLst>
              <a:ext uri="{FF2B5EF4-FFF2-40B4-BE49-F238E27FC236}">
                <a16:creationId xmlns:a16="http://schemas.microsoft.com/office/drawing/2014/main" id="{9CB7EFCA-2FE1-02F9-9E58-5C28D2D2E9CD}"/>
              </a:ext>
            </a:extLst>
          </p:cNvPr>
          <p:cNvPicPr>
            <a:picLocks noChangeAspect="1"/>
          </p:cNvPicPr>
          <p:nvPr/>
        </p:nvPicPr>
        <p:blipFill>
          <a:blip r:embed="rId5"/>
          <a:stretch>
            <a:fillRect/>
          </a:stretch>
        </p:blipFill>
        <p:spPr>
          <a:xfrm>
            <a:off x="4602103" y="1500123"/>
            <a:ext cx="7211718" cy="491138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364662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A8C788-77B6-6FF3-4C87-EC0EC4A06AA4}"/>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181641B1-3CE0-F6D7-F104-5EC2E7CA9228}"/>
              </a:ext>
            </a:extLst>
          </p:cNvPr>
          <p:cNvSpPr>
            <a:spLocks noGrp="1"/>
          </p:cNvSpPr>
          <p:nvPr>
            <p:ph type="title"/>
          </p:nvPr>
        </p:nvSpPr>
        <p:spPr/>
        <p:txBody>
          <a:bodyPr/>
          <a:lstStyle/>
          <a:p>
            <a:r>
              <a:rPr lang="el-GR" b="1" u="sng" dirty="0" err="1">
                <a:ea typeface="Calibri Light"/>
                <a:cs typeface="Calibri Light"/>
              </a:rPr>
              <a:t>Create</a:t>
            </a:r>
            <a:r>
              <a:rPr lang="el-GR" b="1" u="sng" dirty="0">
                <a:ea typeface="Calibri Light"/>
                <a:cs typeface="Calibri Light"/>
              </a:rPr>
              <a:t> </a:t>
            </a:r>
            <a:r>
              <a:rPr lang="el-GR" b="1" u="sng" dirty="0" err="1">
                <a:ea typeface="Calibri Light"/>
                <a:cs typeface="Calibri Light"/>
              </a:rPr>
              <a:t>Roles</a:t>
            </a:r>
            <a:r>
              <a:rPr lang="el-GR" b="1" u="sng" dirty="0">
                <a:ea typeface="Calibri Light"/>
                <a:cs typeface="Calibri Light"/>
              </a:rPr>
              <a:t> for </a:t>
            </a:r>
            <a:r>
              <a:rPr lang="el-GR" b="1" u="sng" dirty="0" err="1">
                <a:ea typeface="Calibri Light"/>
                <a:cs typeface="Calibri Light"/>
              </a:rPr>
              <a:t>Realm</a:t>
            </a:r>
            <a:r>
              <a:rPr lang="el-GR" b="1" u="sng" dirty="0">
                <a:ea typeface="Calibri Light"/>
                <a:cs typeface="Calibri Light"/>
              </a:rPr>
              <a:t> (1)</a:t>
            </a:r>
            <a:endParaRPr lang="el-GR" b="1" u="sng" dirty="0" err="1"/>
          </a:p>
        </p:txBody>
      </p:sp>
      <p:pic>
        <p:nvPicPr>
          <p:cNvPr id="3" name="Εικόνα 2" descr="Εικόνα που περιέχει κείμενο, στιγμιότυπο οθόνης, λογισμικό, διάγραμμα&#10;&#10;Περιγραφή που δημιουργήθηκε αυτόματα">
            <a:extLst>
              <a:ext uri="{FF2B5EF4-FFF2-40B4-BE49-F238E27FC236}">
                <a16:creationId xmlns:a16="http://schemas.microsoft.com/office/drawing/2014/main" id="{F6A0B536-A22F-9A82-9D15-2AA8AD841C8B}"/>
              </a:ext>
            </a:extLst>
          </p:cNvPr>
          <p:cNvPicPr>
            <a:picLocks noChangeAspect="1"/>
          </p:cNvPicPr>
          <p:nvPr/>
        </p:nvPicPr>
        <p:blipFill>
          <a:blip r:embed="rId3"/>
          <a:stretch>
            <a:fillRect/>
          </a:stretch>
        </p:blipFill>
        <p:spPr>
          <a:xfrm>
            <a:off x="768407" y="2899165"/>
            <a:ext cx="10369867" cy="33873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id="{89C9053E-6024-4F33-5B93-CD418E74FC95}"/>
              </a:ext>
            </a:extLst>
          </p:cNvPr>
          <p:cNvSpPr txBox="1"/>
          <p:nvPr/>
        </p:nvSpPr>
        <p:spPr>
          <a:xfrm>
            <a:off x="766167" y="1876479"/>
            <a:ext cx="95767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l-GR" dirty="0">
                <a:cs typeface="Calibri"/>
              </a:rPr>
              <a:t>In </a:t>
            </a:r>
            <a:r>
              <a:rPr lang="el-GR" dirty="0" err="1">
                <a:cs typeface="Calibri"/>
              </a:rPr>
              <a:t>left</a:t>
            </a:r>
            <a:r>
              <a:rPr lang="el-GR" dirty="0">
                <a:cs typeface="Calibri"/>
              </a:rPr>
              <a:t> </a:t>
            </a:r>
            <a:r>
              <a:rPr lang="el-GR" dirty="0" err="1">
                <a:cs typeface="Calibri"/>
              </a:rPr>
              <a:t>bar</a:t>
            </a:r>
            <a:r>
              <a:rPr lang="el-GR" dirty="0">
                <a:cs typeface="Calibri"/>
              </a:rPr>
              <a:t> </a:t>
            </a:r>
            <a:r>
              <a:rPr lang="el-GR" dirty="0" err="1">
                <a:cs typeface="Calibri"/>
              </a:rPr>
              <a:t>press</a:t>
            </a:r>
            <a:r>
              <a:rPr lang="el-GR" dirty="0">
                <a:cs typeface="Calibri"/>
              </a:rPr>
              <a:t> </a:t>
            </a:r>
            <a:r>
              <a:rPr lang="el-GR" b="1" dirty="0" err="1">
                <a:cs typeface="Calibri"/>
              </a:rPr>
              <a:t>Roles</a:t>
            </a:r>
            <a:endParaRPr lang="el-GR" b="1" dirty="0">
              <a:cs typeface="Calibri"/>
            </a:endParaRPr>
          </a:p>
          <a:p>
            <a:r>
              <a:rPr lang="el-GR" dirty="0">
                <a:cs typeface="Calibri"/>
              </a:rPr>
              <a:t>2)   </a:t>
            </a:r>
            <a:r>
              <a:rPr lang="el-GR" b="1" err="1">
                <a:cs typeface="Calibri"/>
              </a:rPr>
              <a:t>Add</a:t>
            </a:r>
            <a:r>
              <a:rPr lang="el-GR" b="1" dirty="0">
                <a:cs typeface="Calibri"/>
              </a:rPr>
              <a:t> </a:t>
            </a:r>
            <a:r>
              <a:rPr lang="el-GR" b="1" err="1">
                <a:cs typeface="Calibri"/>
              </a:rPr>
              <a:t>Role</a:t>
            </a:r>
            <a:endParaRPr lang="el-GR" b="1">
              <a:cs typeface="Calibri"/>
            </a:endParaRPr>
          </a:p>
        </p:txBody>
      </p:sp>
    </p:spTree>
    <p:extLst>
      <p:ext uri="{BB962C8B-B14F-4D97-AF65-F5344CB8AC3E}">
        <p14:creationId xmlns:p14="http://schemas.microsoft.com/office/powerpoint/2010/main" val="3166534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D26693-8DFD-22EA-F2EC-3F354B827346}"/>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31D55596-1312-E850-6607-165CF981CC95}"/>
              </a:ext>
            </a:extLst>
          </p:cNvPr>
          <p:cNvSpPr>
            <a:spLocks noGrp="1"/>
          </p:cNvSpPr>
          <p:nvPr>
            <p:ph type="title"/>
          </p:nvPr>
        </p:nvSpPr>
        <p:spPr/>
        <p:txBody>
          <a:bodyPr/>
          <a:lstStyle/>
          <a:p>
            <a:r>
              <a:rPr lang="el-GR" b="1" u="sng" dirty="0" err="1">
                <a:cs typeface="Calibri Light"/>
              </a:rPr>
              <a:t>Create</a:t>
            </a:r>
            <a:r>
              <a:rPr lang="el-GR" b="1" u="sng" dirty="0">
                <a:cs typeface="Calibri Light"/>
              </a:rPr>
              <a:t> </a:t>
            </a:r>
            <a:r>
              <a:rPr lang="el-GR" b="1" u="sng" dirty="0" err="1">
                <a:cs typeface="Calibri Light"/>
              </a:rPr>
              <a:t>Roles</a:t>
            </a:r>
            <a:r>
              <a:rPr lang="el-GR" b="1" u="sng" dirty="0">
                <a:cs typeface="Calibri Light"/>
              </a:rPr>
              <a:t> for </a:t>
            </a:r>
            <a:r>
              <a:rPr lang="el-GR" b="1" u="sng" dirty="0" err="1">
                <a:cs typeface="Calibri Light"/>
              </a:rPr>
              <a:t>Realm</a:t>
            </a:r>
            <a:r>
              <a:rPr lang="el-GR" b="1" u="sng" dirty="0">
                <a:cs typeface="Calibri Light"/>
              </a:rPr>
              <a:t> (2)</a:t>
            </a:r>
          </a:p>
        </p:txBody>
      </p:sp>
      <p:pic>
        <p:nvPicPr>
          <p:cNvPr id="4" name="Εικόνα 3" descr="Εικόνα που περιέχει κείμενο, στιγμιότυπο οθόνης, διάγραμμα, γράφημα&#10;&#10;Περιγραφή που δημιουργήθηκε αυτόματα">
            <a:extLst>
              <a:ext uri="{FF2B5EF4-FFF2-40B4-BE49-F238E27FC236}">
                <a16:creationId xmlns:a16="http://schemas.microsoft.com/office/drawing/2014/main" id="{50133D67-A3AD-285C-5C97-EB85DE9200CF}"/>
              </a:ext>
            </a:extLst>
          </p:cNvPr>
          <p:cNvPicPr>
            <a:picLocks noChangeAspect="1"/>
          </p:cNvPicPr>
          <p:nvPr/>
        </p:nvPicPr>
        <p:blipFill rotWithShape="1">
          <a:blip r:embed="rId3"/>
          <a:srcRect r="10361" b="-306"/>
          <a:stretch/>
        </p:blipFill>
        <p:spPr>
          <a:xfrm>
            <a:off x="586451" y="2933442"/>
            <a:ext cx="11018707" cy="31710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2E633BF3-33CD-D6FA-FF8C-EC0A550B3913}"/>
              </a:ext>
            </a:extLst>
          </p:cNvPr>
          <p:cNvSpPr txBox="1"/>
          <p:nvPr/>
        </p:nvSpPr>
        <p:spPr>
          <a:xfrm>
            <a:off x="766167" y="1876479"/>
            <a:ext cx="957674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l-GR" dirty="0" err="1">
                <a:cs typeface="Calibri"/>
              </a:rPr>
              <a:t>Write</a:t>
            </a:r>
            <a:r>
              <a:rPr lang="el-GR" dirty="0">
                <a:cs typeface="Calibri"/>
              </a:rPr>
              <a:t> </a:t>
            </a:r>
            <a:r>
              <a:rPr lang="el-GR" b="1" dirty="0" err="1">
                <a:cs typeface="Calibri"/>
              </a:rPr>
              <a:t>Role</a:t>
            </a:r>
            <a:r>
              <a:rPr lang="el-GR" b="1" dirty="0">
                <a:cs typeface="Calibri"/>
              </a:rPr>
              <a:t> </a:t>
            </a:r>
            <a:r>
              <a:rPr lang="el-GR" b="1" dirty="0" err="1">
                <a:cs typeface="Calibri"/>
              </a:rPr>
              <a:t>Name</a:t>
            </a:r>
            <a:endParaRPr lang="el-GR" b="1" dirty="0">
              <a:cs typeface="Calibri"/>
            </a:endParaRPr>
          </a:p>
          <a:p>
            <a:r>
              <a:rPr lang="el-GR" dirty="0">
                <a:cs typeface="Calibri"/>
              </a:rPr>
              <a:t>2)   </a:t>
            </a:r>
            <a:r>
              <a:rPr lang="el-GR" err="1">
                <a:cs typeface="Calibri"/>
              </a:rPr>
              <a:t>Write</a:t>
            </a:r>
            <a:r>
              <a:rPr lang="el-GR" dirty="0">
                <a:cs typeface="Calibri"/>
              </a:rPr>
              <a:t> a </a:t>
            </a:r>
            <a:r>
              <a:rPr lang="el-GR" err="1">
                <a:cs typeface="Calibri"/>
              </a:rPr>
              <a:t>description</a:t>
            </a:r>
            <a:r>
              <a:rPr lang="el-GR" dirty="0">
                <a:cs typeface="Calibri"/>
              </a:rPr>
              <a:t> of </a:t>
            </a:r>
            <a:r>
              <a:rPr lang="el-GR" err="1">
                <a:cs typeface="Calibri"/>
              </a:rPr>
              <a:t>this</a:t>
            </a:r>
            <a:r>
              <a:rPr lang="el-GR" dirty="0">
                <a:cs typeface="Calibri"/>
              </a:rPr>
              <a:t> </a:t>
            </a:r>
            <a:r>
              <a:rPr lang="el-GR" err="1">
                <a:cs typeface="Calibri"/>
              </a:rPr>
              <a:t>role</a:t>
            </a:r>
            <a:endParaRPr lang="el-GR" dirty="0">
              <a:cs typeface="Calibri"/>
            </a:endParaRPr>
          </a:p>
          <a:p>
            <a:r>
              <a:rPr lang="el-GR" dirty="0">
                <a:cs typeface="Calibri"/>
              </a:rPr>
              <a:t>3)   </a:t>
            </a:r>
            <a:r>
              <a:rPr lang="el-GR" err="1">
                <a:cs typeface="Calibri"/>
              </a:rPr>
              <a:t>Press</a:t>
            </a:r>
            <a:r>
              <a:rPr lang="el-GR" dirty="0">
                <a:cs typeface="Calibri"/>
              </a:rPr>
              <a:t> </a:t>
            </a:r>
            <a:r>
              <a:rPr lang="el-GR" b="1" err="1">
                <a:cs typeface="Calibri"/>
              </a:rPr>
              <a:t>Save</a:t>
            </a:r>
            <a:r>
              <a:rPr lang="el-GR" b="1" dirty="0">
                <a:cs typeface="Calibri"/>
              </a:rPr>
              <a:t> </a:t>
            </a:r>
          </a:p>
        </p:txBody>
      </p:sp>
    </p:spTree>
    <p:extLst>
      <p:ext uri="{BB962C8B-B14F-4D97-AF65-F5344CB8AC3E}">
        <p14:creationId xmlns:p14="http://schemas.microsoft.com/office/powerpoint/2010/main" val="3758623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557F73-1180-A41F-A638-3E2E94DC55DF}"/>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552E08BD-1357-E892-2DD5-4910914A3E47}"/>
              </a:ext>
            </a:extLst>
          </p:cNvPr>
          <p:cNvSpPr>
            <a:spLocks noGrp="1"/>
          </p:cNvSpPr>
          <p:nvPr>
            <p:ph type="title"/>
          </p:nvPr>
        </p:nvSpPr>
        <p:spPr/>
        <p:txBody>
          <a:bodyPr/>
          <a:lstStyle/>
          <a:p>
            <a:r>
              <a:rPr lang="el-GR" b="1" u="sng" dirty="0" err="1">
                <a:cs typeface="Calibri Light"/>
              </a:rPr>
              <a:t>Create</a:t>
            </a:r>
            <a:r>
              <a:rPr lang="el-GR" b="1" u="sng" dirty="0">
                <a:cs typeface="Calibri Light"/>
              </a:rPr>
              <a:t> </a:t>
            </a:r>
            <a:r>
              <a:rPr lang="el-GR" b="1" u="sng" dirty="0" err="1">
                <a:cs typeface="Calibri Light"/>
              </a:rPr>
              <a:t>Roles</a:t>
            </a:r>
            <a:r>
              <a:rPr lang="el-GR" b="1" u="sng" dirty="0">
                <a:cs typeface="Calibri Light"/>
              </a:rPr>
              <a:t> for </a:t>
            </a:r>
            <a:r>
              <a:rPr lang="el-GR" b="1" u="sng" dirty="0" err="1">
                <a:cs typeface="Calibri Light"/>
              </a:rPr>
              <a:t>Realm</a:t>
            </a:r>
            <a:r>
              <a:rPr lang="el-GR" b="1" u="sng" dirty="0">
                <a:cs typeface="Calibri Light"/>
              </a:rPr>
              <a:t> (3)</a:t>
            </a:r>
            <a:endParaRPr lang="el-GR" b="1" u="sng" dirty="0"/>
          </a:p>
        </p:txBody>
      </p:sp>
      <p:pic>
        <p:nvPicPr>
          <p:cNvPr id="4" name="Θέση περιεχομένου 3" descr="Εικόνα που περιέχει κείμενο, στιγμιότυπο οθόνης, λογισμικό, λογισμικό πολυμέσων&#10;&#10;Περιγραφή που δημιουργήθηκε αυτόματα">
            <a:extLst>
              <a:ext uri="{FF2B5EF4-FFF2-40B4-BE49-F238E27FC236}">
                <a16:creationId xmlns:a16="http://schemas.microsoft.com/office/drawing/2014/main" id="{083E0118-B4C9-1885-B8D0-CD4537B3E87A}"/>
              </a:ext>
            </a:extLst>
          </p:cNvPr>
          <p:cNvPicPr>
            <a:picLocks noGrp="1" noChangeAspect="1"/>
          </p:cNvPicPr>
          <p:nvPr>
            <p:ph idx="1"/>
          </p:nvPr>
        </p:nvPicPr>
        <p:blipFill>
          <a:blip r:embed="rId3"/>
          <a:stretch>
            <a:fillRect/>
          </a:stretch>
        </p:blipFill>
        <p:spPr>
          <a:xfrm>
            <a:off x="2551819" y="2114991"/>
            <a:ext cx="8969246" cy="382083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EAC05E56-B2D4-F340-2169-A1948A5C931C}"/>
              </a:ext>
            </a:extLst>
          </p:cNvPr>
          <p:cNvSpPr txBox="1"/>
          <p:nvPr/>
        </p:nvSpPr>
        <p:spPr>
          <a:xfrm>
            <a:off x="303180" y="2368403"/>
            <a:ext cx="27090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cs typeface="Calibri"/>
              </a:rPr>
              <a:t>      </a:t>
            </a:r>
            <a:r>
              <a:rPr lang="el-GR" dirty="0" err="1">
                <a:cs typeface="Calibri"/>
              </a:rPr>
              <a:t>Role</a:t>
            </a:r>
            <a:r>
              <a:rPr lang="el-GR" dirty="0">
                <a:cs typeface="Calibri"/>
              </a:rPr>
              <a:t> </a:t>
            </a:r>
            <a:r>
              <a:rPr lang="el-GR" dirty="0" err="1">
                <a:cs typeface="Calibri"/>
              </a:rPr>
              <a:t>Created</a:t>
            </a:r>
            <a:endParaRPr lang="el-GR" b="1" dirty="0" err="1">
              <a:cs typeface="Calibri"/>
            </a:endParaRPr>
          </a:p>
        </p:txBody>
      </p:sp>
    </p:spTree>
    <p:extLst>
      <p:ext uri="{BB962C8B-B14F-4D97-AF65-F5344CB8AC3E}">
        <p14:creationId xmlns:p14="http://schemas.microsoft.com/office/powerpoint/2010/main" val="2443869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88E0CB-AC21-79BB-03C2-4ED275F6374B}"/>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C4259FFE-897A-9ABF-B0C3-4788D5EB3FF1}"/>
              </a:ext>
            </a:extLst>
          </p:cNvPr>
          <p:cNvSpPr>
            <a:spLocks noGrp="1"/>
          </p:cNvSpPr>
          <p:nvPr>
            <p:ph type="title"/>
          </p:nvPr>
        </p:nvSpPr>
        <p:spPr/>
        <p:txBody>
          <a:bodyPr/>
          <a:lstStyle/>
          <a:p>
            <a:r>
              <a:rPr lang="el-GR" b="1" u="sng" dirty="0" err="1">
                <a:cs typeface="Calibri Light"/>
              </a:rPr>
              <a:t>Create</a:t>
            </a:r>
            <a:r>
              <a:rPr lang="el-GR" b="1" u="sng" dirty="0">
                <a:cs typeface="Calibri Light"/>
              </a:rPr>
              <a:t> </a:t>
            </a:r>
            <a:r>
              <a:rPr lang="el-GR" b="1" u="sng" dirty="0" err="1">
                <a:cs typeface="Calibri Light"/>
              </a:rPr>
              <a:t>Roles</a:t>
            </a:r>
            <a:r>
              <a:rPr lang="el-GR" b="1" u="sng" dirty="0">
                <a:cs typeface="Calibri Light"/>
              </a:rPr>
              <a:t> for </a:t>
            </a:r>
            <a:r>
              <a:rPr lang="el-GR" b="1" u="sng" dirty="0" err="1">
                <a:cs typeface="Calibri Light"/>
              </a:rPr>
              <a:t>Realm</a:t>
            </a:r>
            <a:r>
              <a:rPr lang="el-GR" b="1" u="sng" dirty="0">
                <a:cs typeface="Calibri Light"/>
              </a:rPr>
              <a:t> (4)</a:t>
            </a:r>
            <a:endParaRPr lang="el-GR" b="1" u="sng" dirty="0"/>
          </a:p>
        </p:txBody>
      </p:sp>
      <p:pic>
        <p:nvPicPr>
          <p:cNvPr id="4" name="Θέση περιεχομένου 3" descr="Εικόνα που περιέχει κείμενο, στιγμιότυπο οθόνης, λογισμικό, αριθμός&#10;&#10;Περιγραφή που δημιουργήθηκε αυτόματα">
            <a:extLst>
              <a:ext uri="{FF2B5EF4-FFF2-40B4-BE49-F238E27FC236}">
                <a16:creationId xmlns:a16="http://schemas.microsoft.com/office/drawing/2014/main" id="{12D123A0-D57E-5B2F-2940-BCA7540389F0}"/>
              </a:ext>
            </a:extLst>
          </p:cNvPr>
          <p:cNvPicPr>
            <a:picLocks noGrp="1" noChangeAspect="1"/>
          </p:cNvPicPr>
          <p:nvPr>
            <p:ph idx="1"/>
          </p:nvPr>
        </p:nvPicPr>
        <p:blipFill>
          <a:blip r:embed="rId3"/>
          <a:stretch>
            <a:fillRect/>
          </a:stretch>
        </p:blipFill>
        <p:spPr>
          <a:xfrm>
            <a:off x="384859" y="2795082"/>
            <a:ext cx="11480156" cy="252817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39916539-36D2-6A0F-B1AE-433F66394DE5}"/>
              </a:ext>
            </a:extLst>
          </p:cNvPr>
          <p:cNvSpPr txBox="1"/>
          <p:nvPr/>
        </p:nvSpPr>
        <p:spPr>
          <a:xfrm>
            <a:off x="804749" y="2146555"/>
            <a:ext cx="95767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err="1">
                <a:cs typeface="Calibri"/>
              </a:rPr>
              <a:t>You</a:t>
            </a:r>
            <a:r>
              <a:rPr lang="el-GR" dirty="0">
                <a:cs typeface="Calibri"/>
              </a:rPr>
              <a:t> </a:t>
            </a:r>
            <a:r>
              <a:rPr lang="el-GR" dirty="0" err="1">
                <a:cs typeface="Calibri"/>
              </a:rPr>
              <a:t>can</a:t>
            </a:r>
            <a:r>
              <a:rPr lang="el-GR" dirty="0">
                <a:cs typeface="Calibri"/>
              </a:rPr>
              <a:t> </a:t>
            </a:r>
            <a:r>
              <a:rPr lang="el-GR" dirty="0" err="1">
                <a:cs typeface="Calibri"/>
              </a:rPr>
              <a:t>see</a:t>
            </a:r>
            <a:r>
              <a:rPr lang="el-GR" dirty="0">
                <a:cs typeface="Calibri"/>
              </a:rPr>
              <a:t> </a:t>
            </a:r>
            <a:r>
              <a:rPr lang="el-GR" b="1" dirty="0" err="1">
                <a:cs typeface="Calibri"/>
              </a:rPr>
              <a:t>seller</a:t>
            </a:r>
            <a:r>
              <a:rPr lang="el-GR" dirty="0">
                <a:cs typeface="Calibri"/>
              </a:rPr>
              <a:t> in</a:t>
            </a:r>
            <a:r>
              <a:rPr lang="el-GR" b="1" dirty="0">
                <a:cs typeface="Calibri"/>
              </a:rPr>
              <a:t> </a:t>
            </a:r>
            <a:r>
              <a:rPr lang="el-GR" b="1" dirty="0" err="1">
                <a:cs typeface="Calibri"/>
              </a:rPr>
              <a:t>Roles</a:t>
            </a:r>
            <a:r>
              <a:rPr lang="el-GR" b="1" dirty="0">
                <a:cs typeface="Calibri"/>
              </a:rPr>
              <a:t>  </a:t>
            </a:r>
          </a:p>
        </p:txBody>
      </p:sp>
    </p:spTree>
    <p:extLst>
      <p:ext uri="{BB962C8B-B14F-4D97-AF65-F5344CB8AC3E}">
        <p14:creationId xmlns:p14="http://schemas.microsoft.com/office/powerpoint/2010/main" val="282181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21374A-66F4-AC9E-D58F-3B516D7548C1}"/>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1CC592E4-BC77-A50D-F5DC-C5334B3735C7}"/>
              </a:ext>
            </a:extLst>
          </p:cNvPr>
          <p:cNvSpPr>
            <a:spLocks noGrp="1"/>
          </p:cNvSpPr>
          <p:nvPr>
            <p:ph type="title"/>
          </p:nvPr>
        </p:nvSpPr>
        <p:spPr/>
        <p:txBody>
          <a:bodyPr/>
          <a:lstStyle/>
          <a:p>
            <a:r>
              <a:rPr lang="el-GR" b="1" u="sng" dirty="0" err="1">
                <a:ea typeface="Calibri Light"/>
                <a:cs typeface="Calibri Light"/>
              </a:rPr>
              <a:t>Setup</a:t>
            </a:r>
            <a:r>
              <a:rPr lang="el-GR" b="1" u="sng" dirty="0">
                <a:ea typeface="Calibri Light"/>
                <a:cs typeface="Calibri Light"/>
              </a:rPr>
              <a:t> </a:t>
            </a:r>
            <a:r>
              <a:rPr lang="el-GR" b="1" u="sng" dirty="0" err="1">
                <a:ea typeface="Calibri Light"/>
                <a:cs typeface="Calibri Light"/>
              </a:rPr>
              <a:t>Default</a:t>
            </a:r>
            <a:r>
              <a:rPr lang="el-GR" b="1" u="sng" dirty="0">
                <a:ea typeface="Calibri Light"/>
                <a:cs typeface="Calibri Light"/>
              </a:rPr>
              <a:t> </a:t>
            </a:r>
            <a:r>
              <a:rPr lang="el-GR" b="1" u="sng" dirty="0" err="1">
                <a:ea typeface="Calibri Light"/>
                <a:cs typeface="Calibri Light"/>
              </a:rPr>
              <a:t>Roles</a:t>
            </a:r>
            <a:r>
              <a:rPr lang="el-GR" b="1" u="sng" dirty="0">
                <a:ea typeface="Calibri Light"/>
                <a:cs typeface="Calibri Light"/>
              </a:rPr>
              <a:t> in </a:t>
            </a:r>
            <a:r>
              <a:rPr lang="el-GR" b="1" u="sng" dirty="0" err="1">
                <a:ea typeface="Calibri Light"/>
                <a:cs typeface="Calibri Light"/>
              </a:rPr>
              <a:t>Keycloack</a:t>
            </a:r>
            <a:endParaRPr lang="el-GR" b="1" u="sng" dirty="0" err="1"/>
          </a:p>
        </p:txBody>
      </p:sp>
      <p:pic>
        <p:nvPicPr>
          <p:cNvPr id="6" name="Θέση περιεχομένου 5" descr="Εικόνα που περιέχει κείμενο, στιγμιότυπο οθόνης, λογισμικό, διάγραμμα&#10;&#10;Περιγραφή που δημιουργήθηκε αυτόματα">
            <a:extLst>
              <a:ext uri="{FF2B5EF4-FFF2-40B4-BE49-F238E27FC236}">
                <a16:creationId xmlns:a16="http://schemas.microsoft.com/office/drawing/2014/main" id="{AB1A2B9D-E4AF-A6A6-5F52-83F9D65B6466}"/>
              </a:ext>
            </a:extLst>
          </p:cNvPr>
          <p:cNvPicPr>
            <a:picLocks noGrp="1" noChangeAspect="1"/>
          </p:cNvPicPr>
          <p:nvPr>
            <p:ph idx="1"/>
          </p:nvPr>
        </p:nvPicPr>
        <p:blipFill>
          <a:blip r:embed="rId3"/>
          <a:stretch>
            <a:fillRect/>
          </a:stretch>
        </p:blipFill>
        <p:spPr>
          <a:xfrm>
            <a:off x="838200" y="1934434"/>
            <a:ext cx="10515600" cy="41337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95761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DDF56-BE01-26B0-2186-0AE3F694818E}"/>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B2B141AA-8345-1EA6-9F41-B2B5727F6508}"/>
              </a:ext>
            </a:extLst>
          </p:cNvPr>
          <p:cNvSpPr>
            <a:spLocks noGrp="1"/>
          </p:cNvSpPr>
          <p:nvPr>
            <p:ph type="title"/>
          </p:nvPr>
        </p:nvSpPr>
        <p:spPr/>
        <p:txBody>
          <a:bodyPr/>
          <a:lstStyle/>
          <a:p>
            <a:r>
              <a:rPr lang="el-GR" b="1" u="sng" dirty="0" err="1">
                <a:ea typeface="Calibri Light"/>
                <a:cs typeface="Calibri Light"/>
              </a:rPr>
              <a:t>Create</a:t>
            </a:r>
            <a:r>
              <a:rPr lang="el-GR" b="1" u="sng" dirty="0">
                <a:ea typeface="Calibri Light"/>
                <a:cs typeface="Calibri Light"/>
              </a:rPr>
              <a:t> </a:t>
            </a:r>
            <a:r>
              <a:rPr lang="el-GR" b="1" u="sng" dirty="0" err="1">
                <a:ea typeface="Calibri Light"/>
                <a:cs typeface="Calibri Light"/>
              </a:rPr>
              <a:t>Groups</a:t>
            </a:r>
            <a:r>
              <a:rPr lang="el-GR" b="1" u="sng" dirty="0">
                <a:ea typeface="Calibri Light"/>
                <a:cs typeface="Calibri Light"/>
              </a:rPr>
              <a:t> for </a:t>
            </a:r>
            <a:r>
              <a:rPr lang="el-GR" b="1" u="sng" dirty="0" err="1">
                <a:ea typeface="Calibri Light"/>
                <a:cs typeface="Calibri Light"/>
              </a:rPr>
              <a:t>users</a:t>
            </a:r>
            <a:r>
              <a:rPr lang="el-GR" b="1" u="sng" dirty="0">
                <a:ea typeface="Calibri Light"/>
                <a:cs typeface="Calibri Light"/>
              </a:rPr>
              <a:t> (1)</a:t>
            </a:r>
            <a:endParaRPr lang="el-GR" b="1" u="sng" dirty="0" err="1"/>
          </a:p>
        </p:txBody>
      </p:sp>
      <p:pic>
        <p:nvPicPr>
          <p:cNvPr id="4" name="Θέση περιεχομένου 3" descr="Εικόνα που περιέχει στιγμιότυπο οθόνης, κείμενο, λογισμικό, λογισμικό πολυμέσων&#10;&#10;Περιγραφή που δημιουργήθηκε αυτόματα">
            <a:extLst>
              <a:ext uri="{FF2B5EF4-FFF2-40B4-BE49-F238E27FC236}">
                <a16:creationId xmlns:a16="http://schemas.microsoft.com/office/drawing/2014/main" id="{DD4DEB0A-ECC9-7E4F-8BA8-65286BA9E0EA}"/>
              </a:ext>
            </a:extLst>
          </p:cNvPr>
          <p:cNvPicPr>
            <a:picLocks noGrp="1" noChangeAspect="1"/>
          </p:cNvPicPr>
          <p:nvPr>
            <p:ph idx="1"/>
          </p:nvPr>
        </p:nvPicPr>
        <p:blipFill>
          <a:blip r:embed="rId3"/>
          <a:stretch>
            <a:fillRect/>
          </a:stretch>
        </p:blipFill>
        <p:spPr>
          <a:xfrm>
            <a:off x="606706" y="2469090"/>
            <a:ext cx="10515600" cy="36045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44116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53F3A4-70EE-76C0-6A8E-CB235CE425B5}"/>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A827831A-DA2E-B511-A7BE-A0C0C193F695}"/>
              </a:ext>
            </a:extLst>
          </p:cNvPr>
          <p:cNvSpPr>
            <a:spLocks noGrp="1"/>
          </p:cNvSpPr>
          <p:nvPr>
            <p:ph type="title"/>
          </p:nvPr>
        </p:nvSpPr>
        <p:spPr/>
        <p:txBody>
          <a:bodyPr/>
          <a:lstStyle/>
          <a:p>
            <a:r>
              <a:rPr lang="el-GR" b="1" u="sng" dirty="0" err="1">
                <a:ea typeface="Calibri Light"/>
                <a:cs typeface="Calibri Light"/>
              </a:rPr>
              <a:t>Create</a:t>
            </a:r>
            <a:r>
              <a:rPr lang="el-GR" b="1" u="sng" dirty="0">
                <a:ea typeface="Calibri Light"/>
                <a:cs typeface="Calibri Light"/>
              </a:rPr>
              <a:t> </a:t>
            </a:r>
            <a:r>
              <a:rPr lang="el-GR" b="1" u="sng" dirty="0" err="1">
                <a:ea typeface="Calibri Light"/>
                <a:cs typeface="Calibri Light"/>
              </a:rPr>
              <a:t>Groups</a:t>
            </a:r>
            <a:r>
              <a:rPr lang="el-GR" b="1" u="sng" dirty="0">
                <a:ea typeface="Calibri Light"/>
                <a:cs typeface="Calibri Light"/>
              </a:rPr>
              <a:t> for </a:t>
            </a:r>
            <a:r>
              <a:rPr lang="el-GR" b="1" u="sng" dirty="0" err="1">
                <a:ea typeface="Calibri Light"/>
                <a:cs typeface="Calibri Light"/>
              </a:rPr>
              <a:t>users</a:t>
            </a:r>
            <a:r>
              <a:rPr lang="el-GR" b="1" u="sng" dirty="0">
                <a:ea typeface="Calibri Light"/>
                <a:cs typeface="Calibri Light"/>
              </a:rPr>
              <a:t> (2)</a:t>
            </a:r>
            <a:endParaRPr lang="el-GR" b="1" u="sng" dirty="0"/>
          </a:p>
        </p:txBody>
      </p:sp>
      <p:pic>
        <p:nvPicPr>
          <p:cNvPr id="4" name="Θέση περιεχομένου 3" descr="Εικόνα που περιέχει στιγμιότυπο οθόνης, κείμενο, λογισμικό, διάγραμμα&#10;&#10;Περιγραφή που δημιουργήθηκε αυτόματα">
            <a:extLst>
              <a:ext uri="{FF2B5EF4-FFF2-40B4-BE49-F238E27FC236}">
                <a16:creationId xmlns:a16="http://schemas.microsoft.com/office/drawing/2014/main" id="{B9315B87-9399-ED00-F15B-15EA381F1337}"/>
              </a:ext>
            </a:extLst>
          </p:cNvPr>
          <p:cNvPicPr>
            <a:picLocks noGrp="1" noChangeAspect="1"/>
          </p:cNvPicPr>
          <p:nvPr>
            <p:ph idx="1"/>
          </p:nvPr>
        </p:nvPicPr>
        <p:blipFill>
          <a:blip r:embed="rId3"/>
          <a:stretch>
            <a:fillRect/>
          </a:stretch>
        </p:blipFill>
        <p:spPr>
          <a:xfrm>
            <a:off x="931851" y="1825625"/>
            <a:ext cx="10328297" cy="43513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1741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7">
            <a:extLst>
              <a:ext uri="{FF2B5EF4-FFF2-40B4-BE49-F238E27FC236}">
                <a16:creationId xmlns:a16="http://schemas.microsoft.com/office/drawing/2014/main" id="{77FB640D-8ABF-4012-480A-DF07134B36ED}"/>
              </a:ext>
            </a:extLst>
          </p:cNvPr>
          <p:cNvPicPr>
            <a:picLocks noChangeAspect="1"/>
          </p:cNvPicPr>
          <p:nvPr/>
        </p:nvPicPr>
        <p:blipFill rotWithShape="1">
          <a:blip r:embed="rId2">
            <a:duotone>
              <a:schemeClr val="bg2">
                <a:shade val="45000"/>
                <a:satMod val="135000"/>
              </a:schemeClr>
              <a:prstClr val="white"/>
            </a:duotone>
          </a:blip>
          <a:srcRect t="2134" r="9091" b="29685"/>
          <a:stretch/>
        </p:blipFill>
        <p:spPr>
          <a:xfrm>
            <a:off x="20" y="20330"/>
            <a:ext cx="12191980" cy="6857990"/>
          </a:xfrm>
          <a:prstGeom prst="rect">
            <a:avLst/>
          </a:prstGeom>
        </p:spPr>
      </p:pic>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E0C49-B0BB-5726-DF39-98A9B6F595B2}"/>
              </a:ext>
            </a:extLst>
          </p:cNvPr>
          <p:cNvSpPr>
            <a:spLocks noGrp="1"/>
          </p:cNvSpPr>
          <p:nvPr>
            <p:ph type="title"/>
          </p:nvPr>
        </p:nvSpPr>
        <p:spPr>
          <a:xfrm>
            <a:off x="838200" y="365125"/>
            <a:ext cx="10515600" cy="1325563"/>
          </a:xfrm>
        </p:spPr>
        <p:txBody>
          <a:bodyPr>
            <a:normAutofit/>
          </a:bodyPr>
          <a:lstStyle/>
          <a:p>
            <a:r>
              <a:rPr lang="en-GB" b="1" u="sng" dirty="0">
                <a:ea typeface="Calibri Light"/>
                <a:cs typeface="Calibri Light"/>
              </a:rPr>
              <a:t>Realms</a:t>
            </a:r>
            <a:endParaRPr lang="en-GB" b="1" u="sng" dirty="0"/>
          </a:p>
        </p:txBody>
      </p:sp>
      <p:sp>
        <p:nvSpPr>
          <p:cNvPr id="3" name="Content Placeholder 2">
            <a:extLst>
              <a:ext uri="{FF2B5EF4-FFF2-40B4-BE49-F238E27FC236}">
                <a16:creationId xmlns:a16="http://schemas.microsoft.com/office/drawing/2014/main" id="{F58C7C6B-5C9B-8EEA-3908-4B185F62CF47}"/>
              </a:ext>
            </a:extLst>
          </p:cNvPr>
          <p:cNvSpPr>
            <a:spLocks noGrp="1"/>
          </p:cNvSpPr>
          <p:nvPr>
            <p:ph idx="1"/>
          </p:nvPr>
        </p:nvSpPr>
        <p:spPr>
          <a:xfrm>
            <a:off x="838200" y="1825625"/>
            <a:ext cx="10083800" cy="4351338"/>
          </a:xfrm>
        </p:spPr>
        <p:txBody>
          <a:bodyPr vert="horz" lIns="91440" tIns="45720" rIns="91440" bIns="45720" rtlCol="0">
            <a:normAutofit/>
          </a:bodyPr>
          <a:lstStyle/>
          <a:p>
            <a:pPr marL="0" indent="0" algn="just">
              <a:buNone/>
            </a:pPr>
            <a:r>
              <a:rPr lang="en-GB" sz="2000" dirty="0">
                <a:ea typeface="+mn-lt"/>
                <a:cs typeface="+mn-lt"/>
              </a:rPr>
              <a:t>A real is like an organization. An organization can be a bank, an </a:t>
            </a:r>
            <a:r>
              <a:rPr lang="en-GB" sz="2000" dirty="0" err="1">
                <a:ea typeface="+mn-lt"/>
                <a:cs typeface="+mn-lt"/>
              </a:rPr>
              <a:t>eshop</a:t>
            </a:r>
            <a:r>
              <a:rPr lang="en-GB" sz="2000" dirty="0">
                <a:ea typeface="+mn-lt"/>
                <a:cs typeface="+mn-lt"/>
              </a:rPr>
              <a:t> website etc... </a:t>
            </a:r>
            <a:endParaRPr lang="en-US" sz="2000" dirty="0">
              <a:ea typeface="+mn-lt"/>
              <a:cs typeface="+mn-lt"/>
            </a:endParaRPr>
          </a:p>
          <a:p>
            <a:pPr marL="0" indent="0" algn="just">
              <a:buNone/>
            </a:pPr>
            <a:r>
              <a:rPr lang="en-GB" sz="2000" dirty="0">
                <a:ea typeface="+mn-lt"/>
                <a:cs typeface="+mn-lt"/>
              </a:rPr>
              <a:t>A realm manages a set of users, credentials, roles, and groups. A user belongs to and logs into a realm. Realms are isolated from one another and can only manage and authenticate the users that they control.</a:t>
            </a:r>
          </a:p>
          <a:p>
            <a:pPr marL="0" indent="0" algn="just">
              <a:buNone/>
            </a:pPr>
            <a:r>
              <a:rPr lang="en-GB" sz="2000" dirty="0">
                <a:ea typeface="Calibri"/>
                <a:cs typeface="Calibri"/>
              </a:rPr>
              <a:t>When someone login first time in </a:t>
            </a:r>
            <a:r>
              <a:rPr lang="en-GB" sz="2000" dirty="0" err="1">
                <a:ea typeface="Calibri"/>
                <a:cs typeface="Calibri"/>
              </a:rPr>
              <a:t>keycloack</a:t>
            </a:r>
            <a:r>
              <a:rPr lang="en-GB" sz="2000" dirty="0">
                <a:ea typeface="Calibri"/>
                <a:cs typeface="Calibri"/>
              </a:rPr>
              <a:t> will see Master Realm.</a:t>
            </a:r>
          </a:p>
          <a:p>
            <a:pPr algn="just">
              <a:buFont typeface="Wingdings" panose="05000000000000000000" pitchFamily="2" charset="2"/>
              <a:buChar char="Ø"/>
            </a:pPr>
            <a:r>
              <a:rPr lang="en-GB" sz="2000" b="1" dirty="0">
                <a:ea typeface="+mn-lt"/>
                <a:cs typeface="+mn-lt"/>
              </a:rPr>
              <a:t>Master realm</a:t>
            </a:r>
            <a:r>
              <a:rPr lang="en-GB" sz="2000" dirty="0">
                <a:ea typeface="+mn-lt"/>
                <a:cs typeface="+mn-lt"/>
              </a:rPr>
              <a:t> - This realm was created for you when you first started </a:t>
            </a:r>
            <a:r>
              <a:rPr lang="en-GB" sz="2000" dirty="0" err="1">
                <a:ea typeface="+mn-lt"/>
                <a:cs typeface="+mn-lt"/>
              </a:rPr>
              <a:t>Keycloak</a:t>
            </a:r>
            <a:r>
              <a:rPr lang="en-GB" sz="2000" dirty="0">
                <a:ea typeface="+mn-lt"/>
                <a:cs typeface="+mn-lt"/>
              </a:rPr>
              <a:t>. It is a special realm which contains the administrator account you created at the first login. Use the </a:t>
            </a:r>
            <a:r>
              <a:rPr lang="en-GB" sz="2000" i="1" dirty="0">
                <a:ea typeface="+mn-lt"/>
                <a:cs typeface="+mn-lt"/>
              </a:rPr>
              <a:t>master</a:t>
            </a:r>
            <a:r>
              <a:rPr lang="en-GB" sz="2000" dirty="0">
                <a:ea typeface="+mn-lt"/>
                <a:cs typeface="+mn-lt"/>
              </a:rPr>
              <a:t> realm only to create and manage the realms in your system.</a:t>
            </a:r>
            <a:endParaRPr lang="en-GB" sz="2000" dirty="0">
              <a:ea typeface="Calibri"/>
              <a:cs typeface="Calibri"/>
            </a:endParaRPr>
          </a:p>
          <a:p>
            <a:pPr algn="just">
              <a:buFont typeface="Wingdings" panose="05000000000000000000" pitchFamily="2" charset="2"/>
              <a:buChar char="Ø"/>
            </a:pPr>
            <a:r>
              <a:rPr lang="en-GB" sz="2000" b="1" dirty="0">
                <a:ea typeface="+mn-lt"/>
                <a:cs typeface="+mn-lt"/>
              </a:rPr>
              <a:t>Other realms</a:t>
            </a:r>
            <a:r>
              <a:rPr lang="en-GB" sz="2000" dirty="0">
                <a:ea typeface="+mn-lt"/>
                <a:cs typeface="+mn-lt"/>
              </a:rPr>
              <a:t> - These realms are created by the administrator in the master realm. In these realms, administrators manage the users in your organization and the applications they need. The applications are owned by the users.</a:t>
            </a:r>
            <a:endParaRPr lang="en-GB" sz="2000" dirty="0">
              <a:ea typeface="Calibri"/>
              <a:cs typeface="Calibri"/>
            </a:endParaRPr>
          </a:p>
          <a:p>
            <a:pPr indent="0">
              <a:buNone/>
            </a:pPr>
            <a:br>
              <a:rPr lang="en-US" sz="2000" dirty="0"/>
            </a:br>
            <a:endParaRPr lang="en-US" sz="2000" dirty="0"/>
          </a:p>
          <a:p>
            <a:pPr marL="0" indent="0">
              <a:buNone/>
            </a:pPr>
            <a:endParaRPr lang="en-GB" sz="2000" dirty="0">
              <a:ea typeface="Calibri"/>
              <a:cs typeface="Calibri"/>
            </a:endParaRPr>
          </a:p>
        </p:txBody>
      </p:sp>
    </p:spTree>
    <p:extLst>
      <p:ext uri="{BB962C8B-B14F-4D97-AF65-F5344CB8AC3E}">
        <p14:creationId xmlns:p14="http://schemas.microsoft.com/office/powerpoint/2010/main" val="1577893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C926A5-D2ED-11AF-8BD3-D7E367C9410C}"/>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37DFC473-CBA4-A2FA-971D-A9E6F778E95C}"/>
              </a:ext>
            </a:extLst>
          </p:cNvPr>
          <p:cNvSpPr>
            <a:spLocks noGrp="1"/>
          </p:cNvSpPr>
          <p:nvPr>
            <p:ph type="title"/>
          </p:nvPr>
        </p:nvSpPr>
        <p:spPr/>
        <p:txBody>
          <a:bodyPr/>
          <a:lstStyle/>
          <a:p>
            <a:r>
              <a:rPr lang="el-GR" b="1" u="sng" dirty="0" err="1">
                <a:ea typeface="Calibri Light"/>
                <a:cs typeface="Calibri Light"/>
              </a:rPr>
              <a:t>Create</a:t>
            </a:r>
            <a:r>
              <a:rPr lang="el-GR" b="1" u="sng" dirty="0">
                <a:ea typeface="Calibri Light"/>
                <a:cs typeface="Calibri Light"/>
              </a:rPr>
              <a:t> </a:t>
            </a:r>
            <a:r>
              <a:rPr lang="el-GR" b="1" u="sng" dirty="0" err="1">
                <a:ea typeface="Calibri Light"/>
                <a:cs typeface="Calibri Light"/>
              </a:rPr>
              <a:t>Groups</a:t>
            </a:r>
            <a:r>
              <a:rPr lang="el-GR" b="1" u="sng" dirty="0">
                <a:ea typeface="Calibri Light"/>
                <a:cs typeface="Calibri Light"/>
              </a:rPr>
              <a:t> for </a:t>
            </a:r>
            <a:r>
              <a:rPr lang="el-GR" b="1" u="sng" dirty="0" err="1">
                <a:ea typeface="Calibri Light"/>
                <a:cs typeface="Calibri Light"/>
              </a:rPr>
              <a:t>users</a:t>
            </a:r>
            <a:r>
              <a:rPr lang="el-GR" b="1" u="sng" dirty="0">
                <a:ea typeface="Calibri Light"/>
                <a:cs typeface="Calibri Light"/>
              </a:rPr>
              <a:t> (3)</a:t>
            </a:r>
            <a:endParaRPr lang="el-GR" b="1" u="sng" dirty="0"/>
          </a:p>
        </p:txBody>
      </p:sp>
      <p:pic>
        <p:nvPicPr>
          <p:cNvPr id="7" name="Θέση περιεχομένου 6" descr="Εικόνα που περιέχει κείμενο, στιγμιότυπο οθόνης, διάγραμμα, λογισμικό&#10;&#10;Περιγραφή που δημιουργήθηκε αυτόματα">
            <a:extLst>
              <a:ext uri="{FF2B5EF4-FFF2-40B4-BE49-F238E27FC236}">
                <a16:creationId xmlns:a16="http://schemas.microsoft.com/office/drawing/2014/main" id="{A628777B-7126-D134-CECE-675ED5A1A672}"/>
              </a:ext>
            </a:extLst>
          </p:cNvPr>
          <p:cNvPicPr>
            <a:picLocks noGrp="1" noChangeAspect="1"/>
          </p:cNvPicPr>
          <p:nvPr>
            <p:ph idx="1"/>
          </p:nvPr>
        </p:nvPicPr>
        <p:blipFill>
          <a:blip r:embed="rId3"/>
          <a:stretch>
            <a:fillRect/>
          </a:stretch>
        </p:blipFill>
        <p:spPr>
          <a:xfrm>
            <a:off x="838200" y="1852736"/>
            <a:ext cx="10515600" cy="429711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99256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5F6895-2B17-2174-1B98-D9D579AD2ACB}"/>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5A081AC7-0175-98BB-AB3D-B1F1F29CED17}"/>
              </a:ext>
            </a:extLst>
          </p:cNvPr>
          <p:cNvSpPr>
            <a:spLocks noGrp="1"/>
          </p:cNvSpPr>
          <p:nvPr>
            <p:ph type="title"/>
          </p:nvPr>
        </p:nvSpPr>
        <p:spPr/>
        <p:txBody>
          <a:bodyPr/>
          <a:lstStyle/>
          <a:p>
            <a:r>
              <a:rPr lang="el-GR" b="1" u="sng" dirty="0" err="1">
                <a:ea typeface="Calibri Light"/>
                <a:cs typeface="Calibri Light"/>
              </a:rPr>
              <a:t>Step</a:t>
            </a:r>
            <a:r>
              <a:rPr lang="el-GR" b="1" u="sng" dirty="0">
                <a:ea typeface="Calibri Light"/>
                <a:cs typeface="Calibri Light"/>
              </a:rPr>
              <a:t> 4 – </a:t>
            </a:r>
            <a:r>
              <a:rPr lang="el-GR" b="1" u="sng" dirty="0" err="1">
                <a:ea typeface="Calibri Light"/>
                <a:cs typeface="Calibri Light"/>
              </a:rPr>
              <a:t>Enable</a:t>
            </a:r>
            <a:r>
              <a:rPr lang="el-GR" b="1" u="sng" dirty="0">
                <a:ea typeface="Calibri Light"/>
                <a:cs typeface="Calibri Light"/>
              </a:rPr>
              <a:t> </a:t>
            </a:r>
            <a:r>
              <a:rPr lang="el-GR" b="1" u="sng" dirty="0" err="1">
                <a:ea typeface="Calibri Light"/>
                <a:cs typeface="Calibri Light"/>
              </a:rPr>
              <a:t>user</a:t>
            </a:r>
            <a:r>
              <a:rPr lang="el-GR" b="1" u="sng" dirty="0">
                <a:ea typeface="Calibri Light"/>
                <a:cs typeface="Calibri Light"/>
              </a:rPr>
              <a:t> </a:t>
            </a:r>
            <a:r>
              <a:rPr lang="el-GR" b="1" u="sng" dirty="0" err="1">
                <a:ea typeface="Calibri Light"/>
                <a:cs typeface="Calibri Light"/>
              </a:rPr>
              <a:t>Registration</a:t>
            </a:r>
            <a:r>
              <a:rPr lang="el-GR" b="1" u="sng" dirty="0">
                <a:ea typeface="Calibri Light"/>
                <a:cs typeface="Calibri Light"/>
              </a:rPr>
              <a:t> in </a:t>
            </a:r>
            <a:r>
              <a:rPr lang="el-GR" b="1" u="sng" dirty="0" err="1">
                <a:ea typeface="Calibri Light"/>
                <a:cs typeface="Calibri Light"/>
              </a:rPr>
              <a:t>Realm</a:t>
            </a:r>
            <a:endParaRPr lang="el-GR" b="1" u="sng" dirty="0">
              <a:ea typeface="Calibri Light"/>
              <a:cs typeface="Calibri Light"/>
            </a:endParaRPr>
          </a:p>
        </p:txBody>
      </p:sp>
      <p:pic>
        <p:nvPicPr>
          <p:cNvPr id="4" name="Εικόνα 3" descr="Εικόνα που περιέχει κείμενο, στιγμιότυπο οθόνης, λογισμικό, διάγραμμα&#10;&#10;Περιγραφή που δημιουργήθηκε αυτόματα">
            <a:extLst>
              <a:ext uri="{FF2B5EF4-FFF2-40B4-BE49-F238E27FC236}">
                <a16:creationId xmlns:a16="http://schemas.microsoft.com/office/drawing/2014/main" id="{D4565CE9-FACD-988E-DF17-FD3F0AFFDE69}"/>
              </a:ext>
            </a:extLst>
          </p:cNvPr>
          <p:cNvPicPr>
            <a:picLocks noChangeAspect="1"/>
          </p:cNvPicPr>
          <p:nvPr/>
        </p:nvPicPr>
        <p:blipFill rotWithShape="1">
          <a:blip r:embed="rId3"/>
          <a:srcRect t="259" r="14543" b="-259"/>
          <a:stretch/>
        </p:blipFill>
        <p:spPr>
          <a:xfrm>
            <a:off x="4009439" y="1920594"/>
            <a:ext cx="7841193" cy="39951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E5E2FC98-BDA2-C2B1-6A00-ED25F9B238A8}"/>
              </a:ext>
            </a:extLst>
          </p:cNvPr>
          <p:cNvSpPr txBox="1"/>
          <p:nvPr/>
        </p:nvSpPr>
        <p:spPr>
          <a:xfrm>
            <a:off x="526815" y="1956739"/>
            <a:ext cx="34054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l-GR" dirty="0" err="1">
                <a:ea typeface="Calibri"/>
                <a:cs typeface="Calibri"/>
              </a:rPr>
              <a:t>Go</a:t>
            </a:r>
            <a:r>
              <a:rPr lang="el-GR" dirty="0">
                <a:ea typeface="Calibri"/>
                <a:cs typeface="Calibri"/>
              </a:rPr>
              <a:t> in </a:t>
            </a:r>
            <a:r>
              <a:rPr lang="el-GR" b="1" dirty="0" err="1">
                <a:ea typeface="Calibri"/>
                <a:cs typeface="Calibri"/>
              </a:rPr>
              <a:t>Realm</a:t>
            </a:r>
            <a:r>
              <a:rPr lang="el-GR" b="1" dirty="0">
                <a:ea typeface="Calibri"/>
                <a:cs typeface="Calibri"/>
              </a:rPr>
              <a:t> </a:t>
            </a:r>
            <a:r>
              <a:rPr lang="el-GR" b="1" dirty="0" err="1">
                <a:ea typeface="Calibri"/>
                <a:cs typeface="Calibri"/>
              </a:rPr>
              <a:t>Settings</a:t>
            </a:r>
            <a:endParaRPr lang="el-GR" b="1" dirty="0">
              <a:ea typeface="Calibri"/>
              <a:cs typeface="Calibri"/>
            </a:endParaRPr>
          </a:p>
          <a:p>
            <a:r>
              <a:rPr lang="el-GR" dirty="0">
                <a:ea typeface="Calibri"/>
                <a:cs typeface="Calibri"/>
              </a:rPr>
              <a:t>2)   </a:t>
            </a:r>
            <a:r>
              <a:rPr lang="el-GR" dirty="0" err="1">
                <a:ea typeface="Calibri"/>
                <a:cs typeface="Calibri"/>
              </a:rPr>
              <a:t>Navigate</a:t>
            </a:r>
            <a:r>
              <a:rPr lang="el-GR" dirty="0">
                <a:ea typeface="Calibri"/>
                <a:cs typeface="Calibri"/>
              </a:rPr>
              <a:t> </a:t>
            </a:r>
            <a:r>
              <a:rPr lang="el-GR" dirty="0" err="1">
                <a:ea typeface="Calibri"/>
                <a:cs typeface="Calibri"/>
              </a:rPr>
              <a:t>to</a:t>
            </a:r>
            <a:r>
              <a:rPr lang="el-GR" dirty="0">
                <a:ea typeface="Calibri"/>
                <a:cs typeface="Calibri"/>
              </a:rPr>
              <a:t> </a:t>
            </a:r>
            <a:r>
              <a:rPr lang="el-GR" b="1" dirty="0" err="1">
                <a:ea typeface="Calibri"/>
                <a:cs typeface="Calibri"/>
              </a:rPr>
              <a:t>Login</a:t>
            </a:r>
            <a:endParaRPr lang="el-GR" b="1" dirty="0">
              <a:ea typeface="Calibri"/>
              <a:cs typeface="Calibri"/>
            </a:endParaRPr>
          </a:p>
          <a:p>
            <a:r>
              <a:rPr lang="el-GR" dirty="0">
                <a:ea typeface="Calibri"/>
                <a:cs typeface="Calibri"/>
              </a:rPr>
              <a:t>3)   </a:t>
            </a:r>
            <a:r>
              <a:rPr lang="el-GR" b="1" dirty="0" err="1">
                <a:ea typeface="Calibri"/>
                <a:cs typeface="Calibri"/>
              </a:rPr>
              <a:t>Enable</a:t>
            </a:r>
            <a:r>
              <a:rPr lang="el-GR" b="1" dirty="0">
                <a:ea typeface="Calibri"/>
                <a:cs typeface="Calibri"/>
              </a:rPr>
              <a:t> </a:t>
            </a:r>
            <a:r>
              <a:rPr lang="el-GR" dirty="0" err="1">
                <a:ea typeface="Calibri"/>
                <a:cs typeface="Calibri"/>
              </a:rPr>
              <a:t>User</a:t>
            </a:r>
            <a:r>
              <a:rPr lang="el-GR" dirty="0">
                <a:ea typeface="Calibri"/>
                <a:cs typeface="Calibri"/>
              </a:rPr>
              <a:t> </a:t>
            </a:r>
            <a:r>
              <a:rPr lang="el-GR" dirty="0" err="1">
                <a:ea typeface="Calibri"/>
                <a:cs typeface="Calibri"/>
              </a:rPr>
              <a:t>Registration</a:t>
            </a:r>
            <a:endParaRPr lang="el-GR" dirty="0">
              <a:ea typeface="Calibri"/>
              <a:cs typeface="Calibri"/>
            </a:endParaRPr>
          </a:p>
          <a:p>
            <a:r>
              <a:rPr lang="el-GR" dirty="0">
                <a:ea typeface="Calibri"/>
                <a:cs typeface="Calibri"/>
              </a:rPr>
              <a:t>4)   </a:t>
            </a:r>
            <a:r>
              <a:rPr lang="el-GR" b="1" dirty="0" err="1">
                <a:ea typeface="Calibri"/>
                <a:cs typeface="Calibri"/>
              </a:rPr>
              <a:t>Enable</a:t>
            </a:r>
            <a:r>
              <a:rPr lang="el-GR" b="1" dirty="0">
                <a:ea typeface="Calibri"/>
                <a:cs typeface="Calibri"/>
              </a:rPr>
              <a:t> </a:t>
            </a:r>
            <a:r>
              <a:rPr lang="el-GR" dirty="0" err="1">
                <a:ea typeface="Calibri"/>
                <a:cs typeface="Calibri"/>
              </a:rPr>
              <a:t>Login</a:t>
            </a:r>
            <a:r>
              <a:rPr lang="el-GR" dirty="0">
                <a:ea typeface="Calibri"/>
                <a:cs typeface="Calibri"/>
              </a:rPr>
              <a:t> </a:t>
            </a:r>
            <a:r>
              <a:rPr lang="el-GR" dirty="0" err="1">
                <a:ea typeface="Calibri"/>
                <a:cs typeface="Calibri"/>
              </a:rPr>
              <a:t>with</a:t>
            </a:r>
            <a:r>
              <a:rPr lang="el-GR" dirty="0">
                <a:ea typeface="Calibri"/>
                <a:cs typeface="Calibri"/>
              </a:rPr>
              <a:t> email</a:t>
            </a:r>
            <a:endParaRPr lang="el-GR" b="1" dirty="0">
              <a:ea typeface="Calibri"/>
              <a:cs typeface="Calibri"/>
            </a:endParaRPr>
          </a:p>
          <a:p>
            <a:r>
              <a:rPr lang="el-GR" dirty="0">
                <a:ea typeface="Calibri"/>
                <a:cs typeface="Calibri"/>
              </a:rPr>
              <a:t>5)   </a:t>
            </a:r>
            <a:r>
              <a:rPr lang="el-GR" b="1" dirty="0" err="1">
                <a:ea typeface="Calibri"/>
                <a:cs typeface="Calibri"/>
              </a:rPr>
              <a:t>Save</a:t>
            </a:r>
            <a:endParaRPr lang="el-GR" b="1" dirty="0">
              <a:ea typeface="Calibri"/>
              <a:cs typeface="Calibri"/>
            </a:endParaRPr>
          </a:p>
        </p:txBody>
      </p:sp>
    </p:spTree>
    <p:extLst>
      <p:ext uri="{BB962C8B-B14F-4D97-AF65-F5344CB8AC3E}">
        <p14:creationId xmlns:p14="http://schemas.microsoft.com/office/powerpoint/2010/main" val="3092373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79D62F-BCA3-2934-3A66-FA4863D41938}"/>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ECF043EA-9D95-A79A-DA0B-16E53E1D95DC}"/>
              </a:ext>
            </a:extLst>
          </p:cNvPr>
          <p:cNvSpPr>
            <a:spLocks noGrp="1"/>
          </p:cNvSpPr>
          <p:nvPr>
            <p:ph type="title"/>
          </p:nvPr>
        </p:nvSpPr>
        <p:spPr/>
        <p:txBody>
          <a:bodyPr/>
          <a:lstStyle/>
          <a:p>
            <a:r>
              <a:rPr lang="el-GR" b="1" u="sng" dirty="0" err="1">
                <a:ea typeface="Calibri Light"/>
                <a:cs typeface="Calibri Light"/>
              </a:rPr>
              <a:t>Configure</a:t>
            </a:r>
            <a:r>
              <a:rPr lang="el-GR" b="1" u="sng" dirty="0">
                <a:ea typeface="Calibri Light"/>
                <a:cs typeface="Calibri Light"/>
              </a:rPr>
              <a:t> </a:t>
            </a:r>
            <a:r>
              <a:rPr lang="el-GR" b="1" u="sng" dirty="0" err="1">
                <a:ea typeface="Calibri Light"/>
                <a:cs typeface="Calibri Light"/>
              </a:rPr>
              <a:t>Keycloack</a:t>
            </a:r>
            <a:r>
              <a:rPr lang="el-GR" b="1" u="sng" dirty="0">
                <a:ea typeface="Calibri Light"/>
                <a:cs typeface="Calibri Light"/>
              </a:rPr>
              <a:t> for </a:t>
            </a:r>
            <a:r>
              <a:rPr lang="el-GR" b="1" u="sng" dirty="0" err="1">
                <a:ea typeface="Calibri Light"/>
                <a:cs typeface="Calibri Light"/>
              </a:rPr>
              <a:t>Register</a:t>
            </a:r>
            <a:r>
              <a:rPr lang="el-GR" b="1" u="sng" dirty="0">
                <a:ea typeface="Calibri Light"/>
                <a:cs typeface="Calibri Light"/>
              </a:rPr>
              <a:t> </a:t>
            </a:r>
            <a:r>
              <a:rPr lang="el-GR" b="1" u="sng" dirty="0" err="1">
                <a:ea typeface="Calibri Light"/>
                <a:cs typeface="Calibri Light"/>
              </a:rPr>
              <a:t>Users</a:t>
            </a:r>
            <a:r>
              <a:rPr lang="el-GR" b="1" u="sng" dirty="0">
                <a:ea typeface="Calibri Light"/>
                <a:cs typeface="Calibri Light"/>
              </a:rPr>
              <a:t> (1)</a:t>
            </a:r>
            <a:endParaRPr lang="el-GR" b="1" u="sng" dirty="0"/>
          </a:p>
        </p:txBody>
      </p:sp>
      <p:pic>
        <p:nvPicPr>
          <p:cNvPr id="4" name="Θέση περιεχομένου 3" descr="Εικόνα που περιέχει κείμενο, στιγμιότυπο οθόνης, λογισμικό, αριθμός&#10;&#10;Περιγραφή που δημιουργήθηκε αυτόματα">
            <a:extLst>
              <a:ext uri="{FF2B5EF4-FFF2-40B4-BE49-F238E27FC236}">
                <a16:creationId xmlns:a16="http://schemas.microsoft.com/office/drawing/2014/main" id="{7F110422-5463-A87F-7BFF-4FA1815537E8}"/>
              </a:ext>
            </a:extLst>
          </p:cNvPr>
          <p:cNvPicPr>
            <a:picLocks noGrp="1" noChangeAspect="1"/>
          </p:cNvPicPr>
          <p:nvPr>
            <p:ph idx="1"/>
          </p:nvPr>
        </p:nvPicPr>
        <p:blipFill>
          <a:blip r:embed="rId3"/>
          <a:stretch>
            <a:fillRect/>
          </a:stretch>
        </p:blipFill>
        <p:spPr>
          <a:xfrm>
            <a:off x="4347803" y="1941372"/>
            <a:ext cx="7103835" cy="43513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EEE4646C-1F18-4ECB-8DDD-9E601342B1D0}"/>
              </a:ext>
            </a:extLst>
          </p:cNvPr>
          <p:cNvSpPr txBox="1"/>
          <p:nvPr/>
        </p:nvSpPr>
        <p:spPr>
          <a:xfrm>
            <a:off x="332116" y="1943998"/>
            <a:ext cx="401124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l-GR" err="1">
                <a:ea typeface="Calibri"/>
                <a:cs typeface="Calibri"/>
              </a:rPr>
              <a:t>Select</a:t>
            </a:r>
            <a:r>
              <a:rPr lang="el-GR" dirty="0">
                <a:ea typeface="Calibri"/>
                <a:cs typeface="Calibri"/>
              </a:rPr>
              <a:t> </a:t>
            </a:r>
            <a:r>
              <a:rPr lang="el-GR" b="1" err="1">
                <a:ea typeface="Calibri"/>
                <a:cs typeface="Calibri"/>
              </a:rPr>
              <a:t>Master</a:t>
            </a:r>
            <a:r>
              <a:rPr lang="el-GR" dirty="0">
                <a:ea typeface="Calibri"/>
                <a:cs typeface="Calibri"/>
              </a:rPr>
              <a:t> </a:t>
            </a:r>
            <a:r>
              <a:rPr lang="el-GR" err="1">
                <a:ea typeface="Calibri"/>
                <a:cs typeface="Calibri"/>
              </a:rPr>
              <a:t>Realm</a:t>
            </a:r>
            <a:endParaRPr lang="el-GR" dirty="0" err="1">
              <a:ea typeface="Calibri"/>
              <a:cs typeface="Calibri"/>
            </a:endParaRPr>
          </a:p>
          <a:p>
            <a:pPr marL="342900" indent="-342900">
              <a:buAutoNum type="arabicParenR"/>
            </a:pPr>
            <a:r>
              <a:rPr lang="el-GR" dirty="0" err="1">
                <a:ea typeface="Calibri"/>
                <a:cs typeface="Calibri"/>
              </a:rPr>
              <a:t>From</a:t>
            </a:r>
            <a:r>
              <a:rPr lang="el-GR" dirty="0">
                <a:ea typeface="Calibri"/>
                <a:cs typeface="Calibri"/>
              </a:rPr>
              <a:t> </a:t>
            </a:r>
            <a:r>
              <a:rPr lang="el-GR" dirty="0" err="1">
                <a:ea typeface="Calibri"/>
                <a:cs typeface="Calibri"/>
              </a:rPr>
              <a:t>Clients</a:t>
            </a:r>
            <a:r>
              <a:rPr lang="el-GR" dirty="0">
                <a:ea typeface="Calibri"/>
                <a:cs typeface="Calibri"/>
              </a:rPr>
              <a:t> </a:t>
            </a:r>
            <a:r>
              <a:rPr lang="el-GR" dirty="0" err="1">
                <a:ea typeface="Calibri"/>
                <a:cs typeface="Calibri"/>
              </a:rPr>
              <a:t>select</a:t>
            </a:r>
            <a:r>
              <a:rPr lang="el-GR" dirty="0">
                <a:ea typeface="Calibri"/>
                <a:cs typeface="Calibri"/>
              </a:rPr>
              <a:t> </a:t>
            </a:r>
            <a:r>
              <a:rPr lang="el-GR" b="1" dirty="0" err="1">
                <a:ea typeface="Calibri"/>
                <a:cs typeface="Calibri"/>
              </a:rPr>
              <a:t>admin-cli</a:t>
            </a:r>
            <a:endParaRPr lang="el-GR" b="1">
              <a:ea typeface="Calibri"/>
              <a:cs typeface="Calibri"/>
            </a:endParaRPr>
          </a:p>
          <a:p>
            <a:pPr marL="342900" indent="-342900">
              <a:buAutoNum type="arabicParenR"/>
            </a:pPr>
            <a:r>
              <a:rPr lang="el-GR" err="1">
                <a:ea typeface="Calibri"/>
                <a:cs typeface="Calibri"/>
              </a:rPr>
              <a:t>Select</a:t>
            </a:r>
            <a:r>
              <a:rPr lang="el-GR" dirty="0">
                <a:ea typeface="Calibri"/>
                <a:cs typeface="Calibri"/>
              </a:rPr>
              <a:t> </a:t>
            </a:r>
            <a:r>
              <a:rPr lang="el-GR" b="1" err="1">
                <a:ea typeface="Calibri"/>
                <a:cs typeface="Calibri"/>
              </a:rPr>
              <a:t>Settings</a:t>
            </a:r>
            <a:endParaRPr lang="el-GR" err="1">
              <a:ea typeface="Calibri"/>
              <a:cs typeface="Calibri"/>
            </a:endParaRPr>
          </a:p>
          <a:p>
            <a:pPr marL="342900" indent="-342900">
              <a:buAutoNum type="arabicParenR"/>
            </a:pPr>
            <a:r>
              <a:rPr lang="el-GR" dirty="0">
                <a:ea typeface="Calibri"/>
                <a:cs typeface="Calibri"/>
              </a:rPr>
              <a:t>In Access </a:t>
            </a:r>
            <a:r>
              <a:rPr lang="el-GR" dirty="0" err="1">
                <a:ea typeface="Calibri"/>
                <a:cs typeface="Calibri"/>
              </a:rPr>
              <a:t>Type</a:t>
            </a:r>
            <a:r>
              <a:rPr lang="el-GR" dirty="0">
                <a:ea typeface="Calibri"/>
                <a:cs typeface="Calibri"/>
              </a:rPr>
              <a:t> </a:t>
            </a:r>
            <a:r>
              <a:rPr lang="el-GR" dirty="0" err="1">
                <a:ea typeface="Calibri"/>
                <a:cs typeface="Calibri"/>
              </a:rPr>
              <a:t>select</a:t>
            </a:r>
            <a:r>
              <a:rPr lang="el-GR" dirty="0">
                <a:ea typeface="Calibri"/>
                <a:cs typeface="Calibri"/>
              </a:rPr>
              <a:t> </a:t>
            </a:r>
            <a:r>
              <a:rPr lang="el-GR" b="1" dirty="0" err="1">
                <a:ea typeface="Calibri"/>
                <a:cs typeface="Calibri"/>
              </a:rPr>
              <a:t>confidental</a:t>
            </a:r>
            <a:r>
              <a:rPr lang="el-GR" b="1" dirty="0">
                <a:ea typeface="Calibri"/>
                <a:cs typeface="Calibri"/>
              </a:rPr>
              <a:t> </a:t>
            </a:r>
            <a:endParaRPr lang="el-GR" dirty="0">
              <a:ea typeface="Calibri"/>
              <a:cs typeface="Calibri"/>
            </a:endParaRPr>
          </a:p>
          <a:p>
            <a:pPr marL="342900" indent="-342900">
              <a:buAutoNum type="arabicParenR"/>
            </a:pPr>
            <a:r>
              <a:rPr lang="el-GR" err="1">
                <a:ea typeface="Calibri"/>
                <a:cs typeface="Calibri"/>
              </a:rPr>
              <a:t>Direct</a:t>
            </a:r>
            <a:r>
              <a:rPr lang="el-GR" dirty="0">
                <a:ea typeface="Calibri"/>
                <a:cs typeface="Calibri"/>
              </a:rPr>
              <a:t> Access </a:t>
            </a:r>
            <a:r>
              <a:rPr lang="el-GR" err="1">
                <a:ea typeface="Calibri"/>
                <a:cs typeface="Calibri"/>
              </a:rPr>
              <a:t>Grants</a:t>
            </a:r>
            <a:r>
              <a:rPr lang="el-GR" dirty="0">
                <a:ea typeface="Calibri"/>
                <a:cs typeface="Calibri"/>
              </a:rPr>
              <a:t> </a:t>
            </a:r>
            <a:r>
              <a:rPr lang="el-GR" err="1">
                <a:ea typeface="Calibri"/>
                <a:cs typeface="Calibri"/>
              </a:rPr>
              <a:t>Enabled</a:t>
            </a:r>
            <a:r>
              <a:rPr lang="el-GR" dirty="0">
                <a:ea typeface="Calibri"/>
                <a:cs typeface="Calibri"/>
              </a:rPr>
              <a:t> =&gt; </a:t>
            </a:r>
            <a:r>
              <a:rPr lang="el-GR" b="1" dirty="0">
                <a:ea typeface="Calibri"/>
                <a:cs typeface="Calibri"/>
              </a:rPr>
              <a:t>On</a:t>
            </a:r>
          </a:p>
          <a:p>
            <a:pPr marL="342900" indent="-342900">
              <a:buAutoNum type="arabicParenR"/>
            </a:pPr>
            <a:r>
              <a:rPr lang="el-GR" dirty="0" err="1">
                <a:ea typeface="Calibri"/>
                <a:cs typeface="Calibri"/>
              </a:rPr>
              <a:t>Service</a:t>
            </a:r>
            <a:r>
              <a:rPr lang="el-GR" dirty="0">
                <a:ea typeface="Calibri"/>
                <a:cs typeface="Calibri"/>
              </a:rPr>
              <a:t> </a:t>
            </a:r>
            <a:r>
              <a:rPr lang="el-GR" dirty="0" err="1">
                <a:ea typeface="Calibri"/>
                <a:cs typeface="Calibri"/>
              </a:rPr>
              <a:t>Accounts</a:t>
            </a:r>
            <a:r>
              <a:rPr lang="el-GR" dirty="0">
                <a:ea typeface="Calibri"/>
                <a:cs typeface="Calibri"/>
              </a:rPr>
              <a:t> </a:t>
            </a:r>
            <a:r>
              <a:rPr lang="el-GR" dirty="0" err="1">
                <a:ea typeface="Calibri"/>
                <a:cs typeface="Calibri"/>
              </a:rPr>
              <a:t>Enabled</a:t>
            </a:r>
            <a:r>
              <a:rPr lang="el-GR" dirty="0">
                <a:ea typeface="Calibri"/>
                <a:cs typeface="Calibri"/>
              </a:rPr>
              <a:t> =&gt; </a:t>
            </a:r>
            <a:r>
              <a:rPr lang="el-GR" b="1" dirty="0">
                <a:ea typeface="Calibri"/>
                <a:cs typeface="Calibri"/>
              </a:rPr>
              <a:t>On</a:t>
            </a:r>
            <a:endParaRPr lang="el-GR" dirty="0">
              <a:ea typeface="Calibri"/>
              <a:cs typeface="Calibri"/>
            </a:endParaRPr>
          </a:p>
          <a:p>
            <a:pPr marL="342900" indent="-342900">
              <a:buAutoNum type="arabicParenR"/>
            </a:pPr>
            <a:r>
              <a:rPr lang="el-GR" err="1">
                <a:ea typeface="Calibri"/>
                <a:cs typeface="Calibri"/>
              </a:rPr>
              <a:t>Scroll</a:t>
            </a:r>
            <a:r>
              <a:rPr lang="el-GR" dirty="0">
                <a:ea typeface="Calibri"/>
                <a:cs typeface="Calibri"/>
              </a:rPr>
              <a:t> </a:t>
            </a:r>
            <a:r>
              <a:rPr lang="el-GR" b="1" err="1">
                <a:ea typeface="Calibri"/>
                <a:cs typeface="Calibri"/>
              </a:rPr>
              <a:t>Down</a:t>
            </a:r>
            <a:endParaRPr lang="el-GR" b="1">
              <a:ea typeface="Calibri"/>
              <a:cs typeface="Calibri"/>
            </a:endParaRPr>
          </a:p>
        </p:txBody>
      </p:sp>
    </p:spTree>
    <p:extLst>
      <p:ext uri="{BB962C8B-B14F-4D97-AF65-F5344CB8AC3E}">
        <p14:creationId xmlns:p14="http://schemas.microsoft.com/office/powerpoint/2010/main" val="515045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B7797E-46EF-7884-26EE-05ABB86CF6EB}"/>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6F4C3C1E-51D2-3F6A-D4F1-37A111BF06C2}"/>
              </a:ext>
            </a:extLst>
          </p:cNvPr>
          <p:cNvSpPr>
            <a:spLocks noGrp="1"/>
          </p:cNvSpPr>
          <p:nvPr>
            <p:ph type="title"/>
          </p:nvPr>
        </p:nvSpPr>
        <p:spPr/>
        <p:txBody>
          <a:bodyPr/>
          <a:lstStyle/>
          <a:p>
            <a:r>
              <a:rPr lang="el-GR" b="1" u="sng" dirty="0" err="1">
                <a:ea typeface="Calibri Light"/>
                <a:cs typeface="Calibri Light"/>
              </a:rPr>
              <a:t>Configure</a:t>
            </a:r>
            <a:r>
              <a:rPr lang="el-GR" b="1" u="sng" dirty="0">
                <a:ea typeface="Calibri Light"/>
                <a:cs typeface="Calibri Light"/>
              </a:rPr>
              <a:t> </a:t>
            </a:r>
            <a:r>
              <a:rPr lang="el-GR" b="1" u="sng" dirty="0" err="1">
                <a:ea typeface="Calibri Light"/>
                <a:cs typeface="Calibri Light"/>
              </a:rPr>
              <a:t>Keycloack</a:t>
            </a:r>
            <a:r>
              <a:rPr lang="el-GR" b="1" u="sng" dirty="0">
                <a:ea typeface="Calibri Light"/>
                <a:cs typeface="Calibri Light"/>
              </a:rPr>
              <a:t> for </a:t>
            </a:r>
            <a:r>
              <a:rPr lang="el-GR" b="1" u="sng" dirty="0" err="1">
                <a:ea typeface="Calibri Light"/>
                <a:cs typeface="Calibri Light"/>
              </a:rPr>
              <a:t>Register</a:t>
            </a:r>
            <a:r>
              <a:rPr lang="el-GR" b="1" u="sng" dirty="0">
                <a:ea typeface="Calibri Light"/>
                <a:cs typeface="Calibri Light"/>
              </a:rPr>
              <a:t> </a:t>
            </a:r>
            <a:r>
              <a:rPr lang="el-GR" b="1" u="sng" dirty="0" err="1">
                <a:ea typeface="Calibri Light"/>
                <a:cs typeface="Calibri Light"/>
              </a:rPr>
              <a:t>Users</a:t>
            </a:r>
            <a:r>
              <a:rPr lang="el-GR" b="1" u="sng" dirty="0">
                <a:ea typeface="Calibri Light"/>
                <a:cs typeface="Calibri Light"/>
              </a:rPr>
              <a:t> (2)</a:t>
            </a:r>
            <a:endParaRPr lang="el-GR" b="1" u="sng" dirty="0"/>
          </a:p>
        </p:txBody>
      </p:sp>
      <p:pic>
        <p:nvPicPr>
          <p:cNvPr id="4" name="Θέση περιεχομένου 3"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67BA3700-7D12-4D1E-4919-94695642D44A}"/>
              </a:ext>
            </a:extLst>
          </p:cNvPr>
          <p:cNvPicPr>
            <a:picLocks noGrp="1" noChangeAspect="1"/>
          </p:cNvPicPr>
          <p:nvPr>
            <p:ph idx="1"/>
          </p:nvPr>
        </p:nvPicPr>
        <p:blipFill>
          <a:blip r:embed="rId3"/>
          <a:stretch>
            <a:fillRect/>
          </a:stretch>
        </p:blipFill>
        <p:spPr>
          <a:xfrm>
            <a:off x="3520301" y="1938513"/>
            <a:ext cx="8481619" cy="43513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E15E84F2-3C3C-8BBB-A0F0-1A15AD33F450}"/>
              </a:ext>
            </a:extLst>
          </p:cNvPr>
          <p:cNvSpPr txBox="1"/>
          <p:nvPr/>
        </p:nvSpPr>
        <p:spPr>
          <a:xfrm>
            <a:off x="595524" y="2103924"/>
            <a:ext cx="23837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ea typeface="Calibri"/>
                <a:cs typeface="Calibri"/>
              </a:rPr>
              <a:t>8) Web </a:t>
            </a:r>
            <a:r>
              <a:rPr lang="el-GR" dirty="0" err="1">
                <a:ea typeface="Calibri"/>
                <a:cs typeface="Calibri"/>
              </a:rPr>
              <a:t>Origins</a:t>
            </a:r>
            <a:r>
              <a:rPr lang="el-GR" dirty="0">
                <a:ea typeface="Calibri"/>
                <a:cs typeface="Calibri"/>
              </a:rPr>
              <a:t>: </a:t>
            </a:r>
            <a:r>
              <a:rPr lang="el-GR" b="1" dirty="0">
                <a:ea typeface="Calibri"/>
                <a:cs typeface="Calibri"/>
              </a:rPr>
              <a:t>*</a:t>
            </a:r>
          </a:p>
          <a:p>
            <a:r>
              <a:rPr lang="el-GR" dirty="0">
                <a:ea typeface="Calibri"/>
                <a:cs typeface="Calibri"/>
              </a:rPr>
              <a:t>9) </a:t>
            </a:r>
            <a:r>
              <a:rPr lang="el-GR" dirty="0" err="1">
                <a:ea typeface="Calibri"/>
                <a:cs typeface="Calibri"/>
              </a:rPr>
              <a:t>Press</a:t>
            </a:r>
            <a:r>
              <a:rPr lang="el-GR" dirty="0">
                <a:ea typeface="Calibri"/>
                <a:cs typeface="Calibri"/>
              </a:rPr>
              <a:t> </a:t>
            </a:r>
            <a:r>
              <a:rPr lang="el-GR" b="1" dirty="0" err="1">
                <a:ea typeface="Calibri"/>
                <a:cs typeface="Calibri"/>
              </a:rPr>
              <a:t>Save</a:t>
            </a:r>
            <a:endParaRPr lang="el-GR" b="1" dirty="0">
              <a:ea typeface="Calibri"/>
              <a:cs typeface="Calibri"/>
            </a:endParaRPr>
          </a:p>
        </p:txBody>
      </p:sp>
    </p:spTree>
    <p:extLst>
      <p:ext uri="{BB962C8B-B14F-4D97-AF65-F5344CB8AC3E}">
        <p14:creationId xmlns:p14="http://schemas.microsoft.com/office/powerpoint/2010/main" val="570564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41B84B-8FDA-3258-77D1-310B00CE90EA}"/>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A48BD9D9-D1D1-6F41-950E-F2083ADE0C65}"/>
              </a:ext>
            </a:extLst>
          </p:cNvPr>
          <p:cNvSpPr>
            <a:spLocks noGrp="1"/>
          </p:cNvSpPr>
          <p:nvPr>
            <p:ph type="title"/>
          </p:nvPr>
        </p:nvSpPr>
        <p:spPr/>
        <p:txBody>
          <a:bodyPr/>
          <a:lstStyle/>
          <a:p>
            <a:r>
              <a:rPr lang="el-GR" b="1" u="sng" dirty="0" err="1">
                <a:ea typeface="Calibri Light"/>
                <a:cs typeface="Calibri Light"/>
              </a:rPr>
              <a:t>Configure</a:t>
            </a:r>
            <a:r>
              <a:rPr lang="el-GR" b="1" u="sng" dirty="0">
                <a:ea typeface="Calibri Light"/>
                <a:cs typeface="Calibri Light"/>
              </a:rPr>
              <a:t> </a:t>
            </a:r>
            <a:r>
              <a:rPr lang="el-GR" b="1" u="sng" dirty="0" err="1">
                <a:ea typeface="Calibri Light"/>
                <a:cs typeface="Calibri Light"/>
              </a:rPr>
              <a:t>Keycloack</a:t>
            </a:r>
            <a:r>
              <a:rPr lang="el-GR" b="1" u="sng" dirty="0">
                <a:ea typeface="Calibri Light"/>
                <a:cs typeface="Calibri Light"/>
              </a:rPr>
              <a:t> for </a:t>
            </a:r>
            <a:r>
              <a:rPr lang="el-GR" b="1" u="sng" dirty="0" err="1">
                <a:ea typeface="Calibri Light"/>
                <a:cs typeface="Calibri Light"/>
              </a:rPr>
              <a:t>Register</a:t>
            </a:r>
            <a:r>
              <a:rPr lang="el-GR" b="1" u="sng" dirty="0">
                <a:ea typeface="Calibri Light"/>
                <a:cs typeface="Calibri Light"/>
              </a:rPr>
              <a:t> </a:t>
            </a:r>
            <a:r>
              <a:rPr lang="el-GR" b="1" u="sng" dirty="0" err="1">
                <a:ea typeface="Calibri Light"/>
                <a:cs typeface="Calibri Light"/>
              </a:rPr>
              <a:t>Users</a:t>
            </a:r>
            <a:r>
              <a:rPr lang="el-GR" b="1" u="sng" dirty="0">
                <a:ea typeface="Calibri Light"/>
                <a:cs typeface="Calibri Light"/>
              </a:rPr>
              <a:t> (3)</a:t>
            </a:r>
            <a:endParaRPr lang="el-GR" b="1" u="sng" dirty="0" err="1"/>
          </a:p>
        </p:txBody>
      </p:sp>
      <p:pic>
        <p:nvPicPr>
          <p:cNvPr id="4" name="Θέση περιεχομένου 3" descr="Εικόνα που περιέχει κείμενο, στιγμιότυπο οθόνης, λογισμικό, διάγραμμα&#10;&#10;Περιγραφή που δημιουργήθηκε αυτόματα">
            <a:extLst>
              <a:ext uri="{FF2B5EF4-FFF2-40B4-BE49-F238E27FC236}">
                <a16:creationId xmlns:a16="http://schemas.microsoft.com/office/drawing/2014/main" id="{9FF8FF9C-EE09-C6C1-19CC-86A1B92ABAC2}"/>
              </a:ext>
            </a:extLst>
          </p:cNvPr>
          <p:cNvPicPr>
            <a:picLocks noGrp="1" noChangeAspect="1"/>
          </p:cNvPicPr>
          <p:nvPr>
            <p:ph idx="1"/>
          </p:nvPr>
        </p:nvPicPr>
        <p:blipFill>
          <a:blip r:embed="rId3"/>
          <a:stretch>
            <a:fillRect/>
          </a:stretch>
        </p:blipFill>
        <p:spPr>
          <a:xfrm>
            <a:off x="539187" y="3273256"/>
            <a:ext cx="10515600" cy="344306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528E3A73-F0FA-C5E3-B544-943124717C1B}"/>
              </a:ext>
            </a:extLst>
          </p:cNvPr>
          <p:cNvSpPr txBox="1"/>
          <p:nvPr/>
        </p:nvSpPr>
        <p:spPr>
          <a:xfrm>
            <a:off x="833686" y="1683568"/>
            <a:ext cx="957674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l-GR" err="1">
                <a:ea typeface="Calibri"/>
                <a:cs typeface="Calibri"/>
              </a:rPr>
              <a:t>Select</a:t>
            </a:r>
            <a:r>
              <a:rPr lang="el-GR" dirty="0">
                <a:ea typeface="Calibri"/>
                <a:cs typeface="Calibri"/>
              </a:rPr>
              <a:t> </a:t>
            </a:r>
            <a:r>
              <a:rPr lang="el-GR" b="1" err="1">
                <a:ea typeface="Calibri"/>
                <a:cs typeface="Calibri"/>
              </a:rPr>
              <a:t>Master</a:t>
            </a:r>
            <a:r>
              <a:rPr lang="el-GR" dirty="0">
                <a:ea typeface="Calibri"/>
                <a:cs typeface="Calibri"/>
              </a:rPr>
              <a:t> </a:t>
            </a:r>
            <a:r>
              <a:rPr lang="el-GR" err="1">
                <a:ea typeface="Calibri"/>
                <a:cs typeface="Calibri"/>
              </a:rPr>
              <a:t>Realm</a:t>
            </a:r>
            <a:endParaRPr lang="el-GR" dirty="0" err="1">
              <a:ea typeface="Calibri"/>
              <a:cs typeface="Calibri"/>
            </a:endParaRPr>
          </a:p>
          <a:p>
            <a:pPr marL="342900" indent="-342900">
              <a:buAutoNum type="arabicParenR"/>
            </a:pPr>
            <a:r>
              <a:rPr lang="el-GR" dirty="0" err="1">
                <a:ea typeface="Calibri"/>
                <a:cs typeface="Calibri"/>
              </a:rPr>
              <a:t>From</a:t>
            </a:r>
            <a:r>
              <a:rPr lang="el-GR" dirty="0">
                <a:ea typeface="Calibri"/>
                <a:cs typeface="Calibri"/>
              </a:rPr>
              <a:t> </a:t>
            </a:r>
            <a:r>
              <a:rPr lang="el-GR" dirty="0" err="1">
                <a:ea typeface="Calibri"/>
                <a:cs typeface="Calibri"/>
              </a:rPr>
              <a:t>Clients</a:t>
            </a:r>
            <a:r>
              <a:rPr lang="el-GR" dirty="0">
                <a:ea typeface="Calibri"/>
                <a:cs typeface="Calibri"/>
              </a:rPr>
              <a:t> </a:t>
            </a:r>
            <a:r>
              <a:rPr lang="el-GR" dirty="0" err="1">
                <a:ea typeface="Calibri"/>
                <a:cs typeface="Calibri"/>
              </a:rPr>
              <a:t>select</a:t>
            </a:r>
            <a:r>
              <a:rPr lang="el-GR" dirty="0">
                <a:ea typeface="Calibri"/>
                <a:cs typeface="Calibri"/>
              </a:rPr>
              <a:t> </a:t>
            </a:r>
            <a:r>
              <a:rPr lang="el-GR" b="1" dirty="0" err="1">
                <a:ea typeface="Calibri"/>
                <a:cs typeface="Calibri"/>
              </a:rPr>
              <a:t>admin-cli</a:t>
            </a:r>
          </a:p>
          <a:p>
            <a:pPr marL="342900" indent="-342900">
              <a:buAutoNum type="arabicParenR"/>
            </a:pPr>
            <a:r>
              <a:rPr lang="el-GR" dirty="0" err="1">
                <a:ea typeface="Calibri"/>
                <a:cs typeface="Calibri"/>
              </a:rPr>
              <a:t>Select</a:t>
            </a:r>
            <a:r>
              <a:rPr lang="el-GR" dirty="0">
                <a:ea typeface="Calibri"/>
                <a:cs typeface="Calibri"/>
              </a:rPr>
              <a:t> </a:t>
            </a:r>
            <a:r>
              <a:rPr lang="el-GR" b="1" dirty="0" err="1">
                <a:ea typeface="Calibri"/>
                <a:cs typeface="Calibri"/>
              </a:rPr>
              <a:t>Service</a:t>
            </a:r>
            <a:r>
              <a:rPr lang="el-GR" b="1" dirty="0">
                <a:ea typeface="Calibri"/>
                <a:cs typeface="Calibri"/>
              </a:rPr>
              <a:t> </a:t>
            </a:r>
            <a:r>
              <a:rPr lang="el-GR" b="1" dirty="0" err="1">
                <a:ea typeface="Calibri"/>
                <a:cs typeface="Calibri"/>
              </a:rPr>
              <a:t>Account</a:t>
            </a:r>
            <a:r>
              <a:rPr lang="el-GR" b="1" dirty="0">
                <a:ea typeface="Calibri"/>
                <a:cs typeface="Calibri"/>
              </a:rPr>
              <a:t> </a:t>
            </a:r>
            <a:r>
              <a:rPr lang="el-GR" b="1" dirty="0" err="1">
                <a:ea typeface="Calibri"/>
                <a:cs typeface="Calibri"/>
              </a:rPr>
              <a:t>Roles</a:t>
            </a:r>
            <a:endParaRPr lang="el-GR" dirty="0" err="1">
              <a:ea typeface="Calibri"/>
              <a:cs typeface="Calibri"/>
            </a:endParaRPr>
          </a:p>
          <a:p>
            <a:pPr marL="342900" indent="-342900">
              <a:buAutoNum type="arabicParenR"/>
            </a:pPr>
            <a:r>
              <a:rPr lang="el-GR" dirty="0" err="1">
                <a:ea typeface="Calibri"/>
                <a:cs typeface="Calibri"/>
              </a:rPr>
              <a:t>Add</a:t>
            </a:r>
            <a:r>
              <a:rPr lang="el-GR" dirty="0">
                <a:ea typeface="Calibri"/>
                <a:cs typeface="Calibri"/>
              </a:rPr>
              <a:t> </a:t>
            </a:r>
            <a:r>
              <a:rPr lang="el-GR" b="1" dirty="0" err="1">
                <a:ea typeface="Calibri"/>
                <a:cs typeface="Calibri"/>
              </a:rPr>
              <a:t>admin</a:t>
            </a:r>
            <a:r>
              <a:rPr lang="el-GR" dirty="0">
                <a:ea typeface="Calibri"/>
                <a:cs typeface="Calibri"/>
              </a:rPr>
              <a:t> </a:t>
            </a:r>
            <a:r>
              <a:rPr lang="el-GR" dirty="0" err="1">
                <a:ea typeface="Calibri"/>
                <a:cs typeface="Calibri"/>
              </a:rPr>
              <a:t>role</a:t>
            </a:r>
            <a:r>
              <a:rPr lang="el-GR" dirty="0">
                <a:ea typeface="Calibri"/>
                <a:cs typeface="Calibri"/>
              </a:rPr>
              <a:t> </a:t>
            </a:r>
            <a:r>
              <a:rPr lang="el-GR" dirty="0" err="1">
                <a:ea typeface="Calibri"/>
                <a:cs typeface="Calibri"/>
              </a:rPr>
              <a:t>to</a:t>
            </a:r>
            <a:r>
              <a:rPr lang="el-GR" dirty="0">
                <a:ea typeface="Calibri"/>
                <a:cs typeface="Calibri"/>
              </a:rPr>
              <a:t> </a:t>
            </a:r>
            <a:r>
              <a:rPr lang="el-GR" dirty="0" err="1">
                <a:ea typeface="Calibri"/>
                <a:cs typeface="Calibri"/>
              </a:rPr>
              <a:t>Assigned</a:t>
            </a:r>
            <a:r>
              <a:rPr lang="el-GR" dirty="0">
                <a:ea typeface="Calibri"/>
                <a:cs typeface="Calibri"/>
              </a:rPr>
              <a:t> </a:t>
            </a:r>
            <a:r>
              <a:rPr lang="el-GR" dirty="0" err="1">
                <a:ea typeface="Calibri"/>
                <a:cs typeface="Calibri"/>
              </a:rPr>
              <a:t>Roles</a:t>
            </a:r>
            <a:endParaRPr lang="el-GR" dirty="0">
              <a:ea typeface="Calibri"/>
              <a:cs typeface="Calibri"/>
            </a:endParaRPr>
          </a:p>
        </p:txBody>
      </p:sp>
    </p:spTree>
    <p:extLst>
      <p:ext uri="{BB962C8B-B14F-4D97-AF65-F5344CB8AC3E}">
        <p14:creationId xmlns:p14="http://schemas.microsoft.com/office/powerpoint/2010/main" val="798324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49E50C-35CC-5969-A31A-A07A530528F2}"/>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8C5CDB71-921E-0D7D-0C62-9F776A44E8C8}"/>
              </a:ext>
            </a:extLst>
          </p:cNvPr>
          <p:cNvSpPr>
            <a:spLocks noGrp="1"/>
          </p:cNvSpPr>
          <p:nvPr>
            <p:ph type="title"/>
          </p:nvPr>
        </p:nvSpPr>
        <p:spPr/>
        <p:txBody>
          <a:bodyPr/>
          <a:lstStyle/>
          <a:p>
            <a:r>
              <a:rPr lang="el-GR" b="1" u="sng" dirty="0" err="1">
                <a:cs typeface="Calibri Light"/>
              </a:rPr>
              <a:t>Change</a:t>
            </a:r>
            <a:r>
              <a:rPr lang="el-GR" b="1" u="sng" dirty="0">
                <a:cs typeface="Calibri Light"/>
              </a:rPr>
              <a:t> </a:t>
            </a:r>
            <a:r>
              <a:rPr lang="el-GR" b="1" u="sng" dirty="0" err="1">
                <a:cs typeface="Calibri Light"/>
              </a:rPr>
              <a:t>Token</a:t>
            </a:r>
            <a:r>
              <a:rPr lang="el-GR" b="1" u="sng" dirty="0">
                <a:cs typeface="Calibri Light"/>
              </a:rPr>
              <a:t> and </a:t>
            </a:r>
            <a:r>
              <a:rPr lang="el-GR" b="1" u="sng" dirty="0" err="1">
                <a:cs typeface="Calibri Light"/>
              </a:rPr>
              <a:t>Session</a:t>
            </a:r>
            <a:r>
              <a:rPr lang="el-GR" b="1" u="sng" dirty="0">
                <a:cs typeface="Calibri Light"/>
              </a:rPr>
              <a:t> </a:t>
            </a:r>
            <a:r>
              <a:rPr lang="el-GR" b="1" u="sng" dirty="0" err="1">
                <a:cs typeface="Calibri Light"/>
              </a:rPr>
              <a:t>Expiration</a:t>
            </a:r>
            <a:r>
              <a:rPr lang="el-GR" b="1" u="sng" dirty="0">
                <a:cs typeface="Calibri Light"/>
              </a:rPr>
              <a:t> </a:t>
            </a:r>
            <a:r>
              <a:rPr lang="el-GR" b="1" u="sng" dirty="0" err="1">
                <a:cs typeface="Calibri Light"/>
              </a:rPr>
              <a:t>Time</a:t>
            </a:r>
            <a:endParaRPr lang="el-GR" b="1" u="sng" dirty="0">
              <a:cs typeface="Calibri Light"/>
            </a:endParaRPr>
          </a:p>
        </p:txBody>
      </p:sp>
      <p:pic>
        <p:nvPicPr>
          <p:cNvPr id="4" name="Θέση περιεχομένου 3" descr="Εικόνα που περιέχει κείμενο, στιγμιότυπο οθόνης, λογισμικό, αριθμός&#10;&#10;Περιγραφή που δημιουργήθηκε αυτόματα">
            <a:extLst>
              <a:ext uri="{FF2B5EF4-FFF2-40B4-BE49-F238E27FC236}">
                <a16:creationId xmlns:a16="http://schemas.microsoft.com/office/drawing/2014/main" id="{199A82A2-8C8A-D45E-9CBE-0480EB925C58}"/>
              </a:ext>
            </a:extLst>
          </p:cNvPr>
          <p:cNvPicPr>
            <a:picLocks noGrp="1" noChangeAspect="1"/>
          </p:cNvPicPr>
          <p:nvPr>
            <p:ph idx="1"/>
          </p:nvPr>
        </p:nvPicPr>
        <p:blipFill>
          <a:blip r:embed="rId3"/>
          <a:stretch>
            <a:fillRect/>
          </a:stretch>
        </p:blipFill>
        <p:spPr>
          <a:xfrm>
            <a:off x="4510636" y="1961696"/>
            <a:ext cx="6890014" cy="43513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FAA66B4C-2832-8E41-73B1-32D5A1CED935}"/>
              </a:ext>
            </a:extLst>
          </p:cNvPr>
          <p:cNvSpPr txBox="1"/>
          <p:nvPr/>
        </p:nvSpPr>
        <p:spPr>
          <a:xfrm>
            <a:off x="341523" y="2028665"/>
            <a:ext cx="401124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l-GR" dirty="0">
                <a:ea typeface="Calibri"/>
                <a:cs typeface="Calibri"/>
              </a:rPr>
              <a:t>In </a:t>
            </a:r>
            <a:r>
              <a:rPr lang="el-GR" dirty="0" err="1">
                <a:ea typeface="Calibri"/>
                <a:cs typeface="Calibri"/>
              </a:rPr>
              <a:t>your</a:t>
            </a:r>
            <a:r>
              <a:rPr lang="el-GR" dirty="0">
                <a:ea typeface="Calibri"/>
                <a:cs typeface="Calibri"/>
              </a:rPr>
              <a:t> </a:t>
            </a:r>
            <a:r>
              <a:rPr lang="el-GR" dirty="0" err="1">
                <a:ea typeface="Calibri"/>
                <a:cs typeface="Calibri"/>
              </a:rPr>
              <a:t>Realm</a:t>
            </a:r>
            <a:r>
              <a:rPr lang="el-GR" dirty="0">
                <a:ea typeface="Calibri"/>
                <a:cs typeface="Calibri"/>
              </a:rPr>
              <a:t> </a:t>
            </a:r>
            <a:r>
              <a:rPr lang="el-GR" dirty="0" err="1">
                <a:ea typeface="Calibri"/>
                <a:cs typeface="Calibri"/>
              </a:rPr>
              <a:t>select</a:t>
            </a:r>
            <a:r>
              <a:rPr lang="el-GR" dirty="0">
                <a:ea typeface="Calibri"/>
                <a:cs typeface="Calibri"/>
              </a:rPr>
              <a:t> </a:t>
            </a:r>
            <a:r>
              <a:rPr lang="el-GR" b="1" dirty="0" err="1">
                <a:ea typeface="Calibri"/>
                <a:cs typeface="Calibri"/>
              </a:rPr>
              <a:t>Realm</a:t>
            </a:r>
            <a:r>
              <a:rPr lang="el-GR" b="1" dirty="0">
                <a:ea typeface="Calibri"/>
                <a:cs typeface="Calibri"/>
              </a:rPr>
              <a:t> </a:t>
            </a:r>
            <a:r>
              <a:rPr lang="el-GR" b="1" dirty="0" err="1">
                <a:ea typeface="Calibri"/>
                <a:cs typeface="Calibri"/>
              </a:rPr>
              <a:t>Settings</a:t>
            </a:r>
            <a:endParaRPr lang="el-GR" b="1" dirty="0">
              <a:ea typeface="Calibri"/>
              <a:cs typeface="Calibri"/>
            </a:endParaRPr>
          </a:p>
          <a:p>
            <a:pPr marL="342900" indent="-342900">
              <a:buAutoNum type="arabicParenR"/>
            </a:pPr>
            <a:r>
              <a:rPr lang="el-GR" dirty="0" err="1">
                <a:ea typeface="Calibri"/>
                <a:cs typeface="Calibri"/>
              </a:rPr>
              <a:t>Select</a:t>
            </a:r>
            <a:r>
              <a:rPr lang="el-GR" dirty="0">
                <a:ea typeface="Calibri"/>
                <a:cs typeface="Calibri"/>
              </a:rPr>
              <a:t> </a:t>
            </a:r>
            <a:r>
              <a:rPr lang="el-GR" b="1" dirty="0" err="1">
                <a:ea typeface="Calibri"/>
                <a:cs typeface="Calibri"/>
              </a:rPr>
              <a:t>Tokens</a:t>
            </a:r>
            <a:r>
              <a:rPr lang="el-GR" b="1" dirty="0">
                <a:ea typeface="Calibri"/>
                <a:cs typeface="Calibri"/>
              </a:rPr>
              <a:t> </a:t>
            </a:r>
            <a:r>
              <a:rPr lang="el-GR" dirty="0" err="1">
                <a:ea typeface="Calibri"/>
                <a:cs typeface="Calibri"/>
              </a:rPr>
              <a:t>from</a:t>
            </a:r>
            <a:r>
              <a:rPr lang="el-GR" dirty="0">
                <a:ea typeface="Calibri"/>
                <a:cs typeface="Calibri"/>
              </a:rPr>
              <a:t> </a:t>
            </a:r>
            <a:r>
              <a:rPr lang="el-GR" dirty="0" err="1">
                <a:ea typeface="Calibri"/>
                <a:cs typeface="Calibri"/>
              </a:rPr>
              <a:t>navbar</a:t>
            </a:r>
            <a:endParaRPr lang="el-GR" b="1" dirty="0" err="1">
              <a:ea typeface="Calibri"/>
              <a:cs typeface="Calibri"/>
            </a:endParaRPr>
          </a:p>
          <a:p>
            <a:pPr marL="342900" indent="-342900">
              <a:buAutoNum type="arabicParenR"/>
            </a:pPr>
            <a:r>
              <a:rPr lang="el-GR" dirty="0">
                <a:ea typeface="Calibri"/>
                <a:cs typeface="Calibri"/>
              </a:rPr>
              <a:t>Change to </a:t>
            </a:r>
            <a:r>
              <a:rPr lang="el-GR" b="1" dirty="0">
                <a:ea typeface="Calibri"/>
                <a:cs typeface="Calibri"/>
              </a:rPr>
              <a:t>3600 Days</a:t>
            </a:r>
          </a:p>
          <a:p>
            <a:pPr marL="800100" lvl="1" indent="-342900">
              <a:buFont typeface="Wingdings" panose="05000000000000000000" pitchFamily="2" charset="2"/>
              <a:buChar char="Ø"/>
            </a:pPr>
            <a:r>
              <a:rPr lang="el-GR" dirty="0">
                <a:ea typeface="Calibri"/>
                <a:cs typeface="Calibri"/>
              </a:rPr>
              <a:t>SSO Session Idle</a:t>
            </a:r>
          </a:p>
          <a:p>
            <a:pPr marL="800100" lvl="1" indent="-342900">
              <a:buFont typeface="Wingdings" panose="05000000000000000000" pitchFamily="2" charset="2"/>
              <a:buChar char="Ø"/>
            </a:pPr>
            <a:r>
              <a:rPr lang="el-GR" dirty="0">
                <a:cs typeface="Calibri"/>
              </a:rPr>
              <a:t>SSO </a:t>
            </a:r>
            <a:r>
              <a:rPr lang="el-GR" dirty="0" err="1">
                <a:cs typeface="Calibri"/>
              </a:rPr>
              <a:t>Session</a:t>
            </a:r>
            <a:r>
              <a:rPr lang="el-GR" dirty="0">
                <a:cs typeface="Calibri"/>
              </a:rPr>
              <a:t> </a:t>
            </a:r>
            <a:r>
              <a:rPr lang="el-GR" dirty="0" err="1">
                <a:cs typeface="Calibri"/>
              </a:rPr>
              <a:t>Max</a:t>
            </a:r>
          </a:p>
          <a:p>
            <a:pPr marL="800100" lvl="1" indent="-342900">
              <a:buFont typeface="Wingdings" panose="05000000000000000000" pitchFamily="2" charset="2"/>
              <a:buChar char="Ø"/>
            </a:pPr>
            <a:r>
              <a:rPr lang="el-GR" dirty="0">
                <a:cs typeface="Calibri"/>
              </a:rPr>
              <a:t>Access </a:t>
            </a:r>
            <a:r>
              <a:rPr lang="el-GR" dirty="0" err="1">
                <a:cs typeface="Calibri"/>
              </a:rPr>
              <a:t>Token</a:t>
            </a:r>
            <a:r>
              <a:rPr lang="el-GR" dirty="0">
                <a:cs typeface="Calibri"/>
              </a:rPr>
              <a:t> </a:t>
            </a:r>
            <a:r>
              <a:rPr lang="el-GR" dirty="0" err="1">
                <a:cs typeface="Calibri"/>
              </a:rPr>
              <a:t>Lifespan</a:t>
            </a:r>
          </a:p>
        </p:txBody>
      </p:sp>
    </p:spTree>
    <p:extLst>
      <p:ext uri="{BB962C8B-B14F-4D97-AF65-F5344CB8AC3E}">
        <p14:creationId xmlns:p14="http://schemas.microsoft.com/office/powerpoint/2010/main" val="3622133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0E1D0C-8A13-4ED4-54BF-313360DB9970}"/>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5C528C93-200E-997B-4671-3AC80900340B}"/>
              </a:ext>
            </a:extLst>
          </p:cNvPr>
          <p:cNvSpPr>
            <a:spLocks noGrp="1"/>
          </p:cNvSpPr>
          <p:nvPr>
            <p:ph type="title"/>
          </p:nvPr>
        </p:nvSpPr>
        <p:spPr/>
        <p:txBody>
          <a:bodyPr/>
          <a:lstStyle/>
          <a:p>
            <a:r>
              <a:rPr lang="el-GR" b="1" u="sng" dirty="0" err="1">
                <a:cs typeface="Calibri Light"/>
              </a:rPr>
              <a:t>Test</a:t>
            </a:r>
            <a:r>
              <a:rPr lang="el-GR" b="1" u="sng" dirty="0">
                <a:cs typeface="Calibri Light"/>
              </a:rPr>
              <a:t> </a:t>
            </a:r>
            <a:r>
              <a:rPr lang="el-GR" b="1" u="sng" dirty="0" err="1">
                <a:cs typeface="Calibri Light"/>
              </a:rPr>
              <a:t>Registration</a:t>
            </a:r>
            <a:r>
              <a:rPr lang="el-GR" b="1" u="sng" dirty="0">
                <a:cs typeface="Calibri Light"/>
              </a:rPr>
              <a:t> and </a:t>
            </a:r>
            <a:r>
              <a:rPr lang="el-GR" b="1" u="sng" dirty="0" err="1">
                <a:cs typeface="Calibri Light"/>
              </a:rPr>
              <a:t>Login</a:t>
            </a:r>
          </a:p>
        </p:txBody>
      </p:sp>
      <p:sp>
        <p:nvSpPr>
          <p:cNvPr id="3" name="Θέση περιεχομένου 2">
            <a:extLst>
              <a:ext uri="{FF2B5EF4-FFF2-40B4-BE49-F238E27FC236}">
                <a16:creationId xmlns:a16="http://schemas.microsoft.com/office/drawing/2014/main" id="{A5874BAB-548C-58D7-E777-594764FF97D9}"/>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el-GR" dirty="0">
                <a:cs typeface="Calibri"/>
              </a:rPr>
              <a:t>Register User</a:t>
            </a:r>
          </a:p>
          <a:p>
            <a:pPr>
              <a:buFont typeface="Wingdings" panose="05000000000000000000" pitchFamily="2" charset="2"/>
              <a:buChar char="Ø"/>
            </a:pPr>
            <a:r>
              <a:rPr lang="el-GR" dirty="0">
                <a:cs typeface="Calibri"/>
              </a:rPr>
              <a:t>Login User</a:t>
            </a:r>
          </a:p>
          <a:p>
            <a:pPr>
              <a:buFont typeface="Wingdings" panose="05000000000000000000" pitchFamily="2" charset="2"/>
              <a:buChar char="Ø"/>
            </a:pPr>
            <a:r>
              <a:rPr lang="el-GR" dirty="0">
                <a:cs typeface="Calibri"/>
              </a:rPr>
              <a:t>Logout User</a:t>
            </a:r>
          </a:p>
        </p:txBody>
      </p:sp>
    </p:spTree>
    <p:extLst>
      <p:ext uri="{BB962C8B-B14F-4D97-AF65-F5344CB8AC3E}">
        <p14:creationId xmlns:p14="http://schemas.microsoft.com/office/powerpoint/2010/main" val="384717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C23201-CA1E-4378-33BF-022B06F12ADC}"/>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D9F85878-0999-B57C-AF82-97903CB0BC5B}"/>
              </a:ext>
            </a:extLst>
          </p:cNvPr>
          <p:cNvSpPr>
            <a:spLocks noGrp="1"/>
          </p:cNvSpPr>
          <p:nvPr>
            <p:ph type="title"/>
          </p:nvPr>
        </p:nvSpPr>
        <p:spPr/>
        <p:txBody>
          <a:bodyPr/>
          <a:lstStyle/>
          <a:p>
            <a:r>
              <a:rPr lang="el-GR" b="1" u="sng" dirty="0" err="1">
                <a:cs typeface="Calibri Light"/>
              </a:rPr>
              <a:t>Register</a:t>
            </a:r>
            <a:r>
              <a:rPr lang="el-GR" b="1" u="sng" dirty="0">
                <a:cs typeface="Calibri Light"/>
              </a:rPr>
              <a:t> </a:t>
            </a:r>
            <a:r>
              <a:rPr lang="el-GR" b="1" u="sng" dirty="0" err="1">
                <a:cs typeface="Calibri Light"/>
              </a:rPr>
              <a:t>User</a:t>
            </a:r>
            <a:endParaRPr lang="el-GR" b="1" u="sng" dirty="0" err="1"/>
          </a:p>
        </p:txBody>
      </p:sp>
      <p:pic>
        <p:nvPicPr>
          <p:cNvPr id="9" name="Θέση περιεχομένου 8" descr="Εικόνα που περιέχει κείμενο, στιγμιότυπο οθόνης, λογισμικό, εικονίδιο υπολογιστή&#10;&#10;Περιγραφή που δημιουργήθηκε αυτόματα">
            <a:extLst>
              <a:ext uri="{FF2B5EF4-FFF2-40B4-BE49-F238E27FC236}">
                <a16:creationId xmlns:a16="http://schemas.microsoft.com/office/drawing/2014/main" id="{71E03E56-4BC2-5A90-32D7-D7E0363CFE2C}"/>
              </a:ext>
            </a:extLst>
          </p:cNvPr>
          <p:cNvPicPr>
            <a:picLocks noGrp="1" noChangeAspect="1"/>
          </p:cNvPicPr>
          <p:nvPr>
            <p:ph idx="1"/>
          </p:nvPr>
        </p:nvPicPr>
        <p:blipFill>
          <a:blip r:embed="rId3"/>
          <a:stretch>
            <a:fillRect/>
          </a:stretch>
        </p:blipFill>
        <p:spPr>
          <a:xfrm>
            <a:off x="1224844" y="3128211"/>
            <a:ext cx="9234310" cy="332972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1" name="TextBox 10">
            <a:extLst>
              <a:ext uri="{FF2B5EF4-FFF2-40B4-BE49-F238E27FC236}">
                <a16:creationId xmlns:a16="http://schemas.microsoft.com/office/drawing/2014/main" id="{01135F00-4203-6075-6786-BE6E75E5AF5A}"/>
              </a:ext>
            </a:extLst>
          </p:cNvPr>
          <p:cNvSpPr txBox="1"/>
          <p:nvPr/>
        </p:nvSpPr>
        <p:spPr>
          <a:xfrm>
            <a:off x="379153" y="1520665"/>
            <a:ext cx="92605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l-GR" err="1">
                <a:ea typeface="Calibri"/>
                <a:cs typeface="Calibri"/>
              </a:rPr>
              <a:t>Select</a:t>
            </a:r>
            <a:r>
              <a:rPr lang="el-GR" dirty="0">
                <a:ea typeface="Calibri"/>
                <a:cs typeface="Calibri"/>
              </a:rPr>
              <a:t> </a:t>
            </a:r>
            <a:r>
              <a:rPr lang="el-GR" err="1">
                <a:ea typeface="Calibri"/>
                <a:cs typeface="Calibri"/>
              </a:rPr>
              <a:t>Realm</a:t>
            </a:r>
            <a:r>
              <a:rPr lang="el-GR" dirty="0">
                <a:ea typeface="Calibri"/>
                <a:cs typeface="Calibri"/>
              </a:rPr>
              <a:t> </a:t>
            </a:r>
            <a:r>
              <a:rPr lang="el-GR" b="1" err="1">
                <a:ea typeface="Calibri"/>
                <a:cs typeface="Calibri"/>
              </a:rPr>
              <a:t>Master</a:t>
            </a:r>
            <a:endParaRPr lang="el-GR" b="1">
              <a:ea typeface="Calibri"/>
              <a:cs typeface="Calibri"/>
            </a:endParaRPr>
          </a:p>
          <a:p>
            <a:pPr marL="342900" indent="-342900">
              <a:buAutoNum type="arabicParenR"/>
            </a:pPr>
            <a:r>
              <a:rPr lang="el-GR" err="1">
                <a:ea typeface="Calibri"/>
                <a:cs typeface="Calibri"/>
              </a:rPr>
              <a:t>Select</a:t>
            </a:r>
            <a:r>
              <a:rPr lang="el-GR" dirty="0">
                <a:ea typeface="Calibri"/>
                <a:cs typeface="Calibri"/>
              </a:rPr>
              <a:t> </a:t>
            </a:r>
            <a:r>
              <a:rPr lang="el-GR" b="1" err="1">
                <a:ea typeface="Calibri"/>
                <a:cs typeface="Calibri"/>
              </a:rPr>
              <a:t>admin-cli</a:t>
            </a:r>
            <a:r>
              <a:rPr lang="el-GR" dirty="0">
                <a:ea typeface="Calibri"/>
                <a:cs typeface="Calibri"/>
              </a:rPr>
              <a:t> </a:t>
            </a:r>
            <a:r>
              <a:rPr lang="el-GR" err="1">
                <a:ea typeface="Calibri"/>
                <a:cs typeface="Calibri"/>
              </a:rPr>
              <a:t>Client</a:t>
            </a:r>
            <a:endParaRPr lang="el-GR" dirty="0">
              <a:ea typeface="Calibri"/>
              <a:cs typeface="Calibri"/>
            </a:endParaRPr>
          </a:p>
          <a:p>
            <a:pPr marL="342900" indent="-342900">
              <a:buAutoNum type="arabicParenR"/>
            </a:pPr>
            <a:r>
              <a:rPr lang="el-GR" dirty="0" err="1">
                <a:cs typeface="Calibri"/>
              </a:rPr>
              <a:t>Select</a:t>
            </a:r>
            <a:r>
              <a:rPr lang="el-GR" dirty="0">
                <a:cs typeface="Calibri"/>
              </a:rPr>
              <a:t> </a:t>
            </a:r>
            <a:r>
              <a:rPr lang="el-GR" b="1" dirty="0" err="1">
                <a:cs typeface="Calibri"/>
              </a:rPr>
              <a:t>Credentials</a:t>
            </a:r>
          </a:p>
          <a:p>
            <a:pPr marL="342900" indent="-342900">
              <a:buAutoNum type="arabicParenR"/>
            </a:pPr>
            <a:r>
              <a:rPr lang="el-GR" dirty="0">
                <a:cs typeface="Calibri"/>
              </a:rPr>
              <a:t>Copy </a:t>
            </a:r>
            <a:r>
              <a:rPr lang="el-GR" b="1" err="1">
                <a:cs typeface="Calibri"/>
              </a:rPr>
              <a:t>Secret</a:t>
            </a:r>
            <a:endParaRPr lang="el-GR" b="1">
              <a:cs typeface="Calibri"/>
            </a:endParaRPr>
          </a:p>
        </p:txBody>
      </p:sp>
    </p:spTree>
    <p:extLst>
      <p:ext uri="{BB962C8B-B14F-4D97-AF65-F5344CB8AC3E}">
        <p14:creationId xmlns:p14="http://schemas.microsoft.com/office/powerpoint/2010/main" val="3954255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B1FA9-D35B-1800-43C9-BBB1F7656A5F}"/>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CAC24DAB-95A1-B3BE-BAC0-D3A4CA78689F}"/>
              </a:ext>
            </a:extLst>
          </p:cNvPr>
          <p:cNvSpPr>
            <a:spLocks noGrp="1"/>
          </p:cNvSpPr>
          <p:nvPr>
            <p:ph type="title"/>
          </p:nvPr>
        </p:nvSpPr>
        <p:spPr>
          <a:xfrm>
            <a:off x="838200" y="365125"/>
            <a:ext cx="10515600" cy="1325563"/>
          </a:xfrm>
        </p:spPr>
        <p:txBody>
          <a:bodyPr>
            <a:normAutofit/>
          </a:bodyPr>
          <a:lstStyle/>
          <a:p>
            <a:r>
              <a:rPr lang="el-GR" sz="4200" b="1" dirty="0">
                <a:cs typeface="Calibri Light"/>
              </a:rPr>
              <a:t>Register User – Get Token from Realm Master(1)</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925CF5C-0611-3411-68B5-AC31D70F6BB3}"/>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833120" y="-448477"/>
            <a:ext cx="13260224" cy="7458877"/>
          </a:xfrm>
          <a:prstGeom prst="rect">
            <a:avLst/>
          </a:prstGeom>
          <a:effectLst>
            <a:reflection blurRad="1270000" stA="49000" endPos="65000" dist="50800" dir="5400000" sy="-100000" algn="bl" rotWithShape="0"/>
          </a:effectLst>
        </p:spPr>
      </p:pic>
      <p:sp>
        <p:nvSpPr>
          <p:cNvPr id="3" name="Θέση περιεχομένου 2">
            <a:extLst>
              <a:ext uri="{FF2B5EF4-FFF2-40B4-BE49-F238E27FC236}">
                <a16:creationId xmlns:a16="http://schemas.microsoft.com/office/drawing/2014/main" id="{22DA5FA4-EEDF-A75B-AD2E-441F63C72E66}"/>
              </a:ext>
            </a:extLst>
          </p:cNvPr>
          <p:cNvSpPr>
            <a:spLocks noGrp="1"/>
          </p:cNvSpPr>
          <p:nvPr>
            <p:ph idx="1"/>
          </p:nvPr>
        </p:nvSpPr>
        <p:spPr>
          <a:xfrm>
            <a:off x="838200" y="1929384"/>
            <a:ext cx="10515600" cy="4251960"/>
          </a:xfrm>
        </p:spPr>
        <p:txBody>
          <a:bodyPr vert="horz" lIns="91440" tIns="45720" rIns="91440" bIns="45720" rtlCol="0" anchor="t">
            <a:normAutofit lnSpcReduction="10000"/>
          </a:bodyPr>
          <a:lstStyle/>
          <a:p>
            <a:pPr marL="0" indent="0">
              <a:buNone/>
            </a:pPr>
            <a:r>
              <a:rPr lang="el-GR" sz="2200" dirty="0">
                <a:cs typeface="Calibri"/>
              </a:rPr>
              <a:t>For </a:t>
            </a:r>
            <a:r>
              <a:rPr lang="el-GR" sz="2200" dirty="0" err="1">
                <a:cs typeface="Calibri"/>
              </a:rPr>
              <a:t>Register</a:t>
            </a:r>
            <a:r>
              <a:rPr lang="el-GR" sz="2200" dirty="0">
                <a:cs typeface="Calibri"/>
              </a:rPr>
              <a:t> a </a:t>
            </a:r>
            <a:r>
              <a:rPr lang="el-GR" sz="2200" dirty="0" err="1">
                <a:cs typeface="Calibri"/>
              </a:rPr>
              <a:t>user</a:t>
            </a:r>
            <a:r>
              <a:rPr lang="el-GR" sz="2200" dirty="0">
                <a:cs typeface="Calibri"/>
              </a:rPr>
              <a:t> </a:t>
            </a:r>
            <a:r>
              <a:rPr lang="el-GR" sz="2200" dirty="0" err="1">
                <a:cs typeface="Calibri"/>
              </a:rPr>
              <a:t>you</a:t>
            </a:r>
            <a:r>
              <a:rPr lang="el-GR" sz="2200" dirty="0">
                <a:cs typeface="Calibri"/>
              </a:rPr>
              <a:t> </a:t>
            </a:r>
            <a:r>
              <a:rPr lang="el-GR" sz="2200" dirty="0" err="1">
                <a:cs typeface="Calibri"/>
              </a:rPr>
              <a:t>have</a:t>
            </a:r>
            <a:r>
              <a:rPr lang="el-GR" sz="2200" dirty="0">
                <a:cs typeface="Calibri"/>
              </a:rPr>
              <a:t> </a:t>
            </a:r>
            <a:r>
              <a:rPr lang="el-GR" sz="2200" dirty="0" err="1">
                <a:cs typeface="Calibri"/>
              </a:rPr>
              <a:t>to</a:t>
            </a:r>
            <a:r>
              <a:rPr lang="el-GR" sz="2200" dirty="0">
                <a:cs typeface="Calibri"/>
              </a:rPr>
              <a:t> </a:t>
            </a:r>
            <a:r>
              <a:rPr lang="el-GR" sz="2200" dirty="0" err="1">
                <a:cs typeface="Calibri"/>
              </a:rPr>
              <a:t>get</a:t>
            </a:r>
            <a:r>
              <a:rPr lang="el-GR" sz="2200" dirty="0">
                <a:cs typeface="Calibri"/>
              </a:rPr>
              <a:t> a </a:t>
            </a:r>
            <a:r>
              <a:rPr lang="el-GR" sz="2200" dirty="0" err="1">
                <a:cs typeface="Calibri"/>
              </a:rPr>
              <a:t>Token</a:t>
            </a:r>
            <a:r>
              <a:rPr lang="el-GR" sz="2200" dirty="0">
                <a:cs typeface="Calibri"/>
              </a:rPr>
              <a:t> </a:t>
            </a:r>
            <a:r>
              <a:rPr lang="el-GR" sz="2200" dirty="0" err="1">
                <a:cs typeface="Calibri"/>
              </a:rPr>
              <a:t>from</a:t>
            </a:r>
            <a:r>
              <a:rPr lang="el-GR" sz="2200" dirty="0">
                <a:cs typeface="Calibri"/>
              </a:rPr>
              <a:t> </a:t>
            </a:r>
            <a:r>
              <a:rPr lang="el-GR" sz="2200" dirty="0" err="1">
                <a:cs typeface="Calibri"/>
              </a:rPr>
              <a:t>realm</a:t>
            </a:r>
            <a:r>
              <a:rPr lang="el-GR" sz="2200" dirty="0">
                <a:cs typeface="Calibri"/>
              </a:rPr>
              <a:t> </a:t>
            </a:r>
            <a:r>
              <a:rPr lang="el-GR" sz="2200" dirty="0" err="1">
                <a:cs typeface="Calibri"/>
              </a:rPr>
              <a:t>Master</a:t>
            </a:r>
            <a:endParaRPr lang="el-GR" sz="2200" dirty="0" err="1"/>
          </a:p>
          <a:p>
            <a:r>
              <a:rPr lang="el-GR" sz="2200" dirty="0" err="1">
                <a:cs typeface="Calibri"/>
              </a:rPr>
              <a:t>Open</a:t>
            </a:r>
            <a:r>
              <a:rPr lang="el-GR" sz="2200" dirty="0">
                <a:cs typeface="Calibri"/>
              </a:rPr>
              <a:t> </a:t>
            </a:r>
            <a:r>
              <a:rPr lang="el-GR" sz="2200" dirty="0" err="1">
                <a:cs typeface="Calibri"/>
              </a:rPr>
              <a:t>cmd</a:t>
            </a:r>
            <a:r>
              <a:rPr lang="el-GR" sz="2200" dirty="0">
                <a:cs typeface="Calibri"/>
              </a:rPr>
              <a:t> </a:t>
            </a:r>
            <a:r>
              <a:rPr lang="el-GR" sz="2200" dirty="0" err="1">
                <a:cs typeface="Calibri"/>
              </a:rPr>
              <a:t>or</a:t>
            </a:r>
            <a:r>
              <a:rPr lang="el-GR" sz="2200" dirty="0">
                <a:cs typeface="Calibri"/>
              </a:rPr>
              <a:t> </a:t>
            </a:r>
            <a:r>
              <a:rPr lang="el-GR" sz="2200" dirty="0" err="1">
                <a:cs typeface="Calibri"/>
              </a:rPr>
              <a:t>terminal</a:t>
            </a:r>
            <a:r>
              <a:rPr lang="el-GR" sz="2200" dirty="0">
                <a:cs typeface="Calibri"/>
              </a:rPr>
              <a:t> and </a:t>
            </a:r>
            <a:r>
              <a:rPr lang="el-GR" sz="2200" dirty="0" err="1">
                <a:cs typeface="Calibri"/>
              </a:rPr>
              <a:t>write</a:t>
            </a:r>
            <a:r>
              <a:rPr lang="el-GR" sz="2200" dirty="0">
                <a:cs typeface="Calibri"/>
              </a:rPr>
              <a:t> </a:t>
            </a:r>
            <a:r>
              <a:rPr lang="el-GR" sz="2200" dirty="0" err="1">
                <a:cs typeface="Calibri"/>
              </a:rPr>
              <a:t>following</a:t>
            </a:r>
            <a:r>
              <a:rPr lang="el-GR" sz="2200" dirty="0">
                <a:cs typeface="Calibri"/>
              </a:rPr>
              <a:t> </a:t>
            </a:r>
            <a:r>
              <a:rPr lang="el-GR" sz="2200" dirty="0" err="1">
                <a:cs typeface="Calibri"/>
              </a:rPr>
              <a:t>Curl</a:t>
            </a:r>
            <a:r>
              <a:rPr lang="el-GR" sz="2200" dirty="0">
                <a:cs typeface="Calibri"/>
              </a:rPr>
              <a:t> </a:t>
            </a:r>
            <a:r>
              <a:rPr lang="el-GR" sz="2200" dirty="0" err="1">
                <a:cs typeface="Calibri"/>
              </a:rPr>
              <a:t>command</a:t>
            </a:r>
            <a:r>
              <a:rPr lang="el-GR" sz="2200" dirty="0">
                <a:cs typeface="Calibri"/>
              </a:rPr>
              <a:t> </a:t>
            </a:r>
            <a:r>
              <a:rPr lang="el-GR" sz="2200" dirty="0" err="1">
                <a:cs typeface="Calibri"/>
              </a:rPr>
              <a:t>with</a:t>
            </a:r>
            <a:r>
              <a:rPr lang="el-GR" sz="2200" dirty="0">
                <a:cs typeface="Calibri"/>
              </a:rPr>
              <a:t> </a:t>
            </a:r>
            <a:r>
              <a:rPr lang="el-GR" sz="2200" dirty="0" err="1">
                <a:cs typeface="Calibri"/>
              </a:rPr>
              <a:t>your</a:t>
            </a:r>
            <a:r>
              <a:rPr lang="el-GR" sz="2200" dirty="0">
                <a:cs typeface="Calibri"/>
              </a:rPr>
              <a:t> </a:t>
            </a:r>
            <a:r>
              <a:rPr lang="el-GR" sz="2200" dirty="0" err="1">
                <a:cs typeface="Calibri"/>
              </a:rPr>
              <a:t>changes</a:t>
            </a:r>
            <a:r>
              <a:rPr lang="el-GR" sz="2200" dirty="0">
                <a:cs typeface="Calibri"/>
              </a:rPr>
              <a:t> in </a:t>
            </a:r>
            <a:r>
              <a:rPr lang="el-GR" sz="2200" b="1" dirty="0" err="1">
                <a:cs typeface="Calibri"/>
              </a:rPr>
              <a:t>url</a:t>
            </a:r>
            <a:r>
              <a:rPr lang="el-GR" sz="2200" dirty="0">
                <a:cs typeface="Calibri"/>
              </a:rPr>
              <a:t>, </a:t>
            </a:r>
            <a:r>
              <a:rPr lang="el-GR" sz="2200" b="1" dirty="0" err="1">
                <a:cs typeface="Calibri"/>
              </a:rPr>
              <a:t>port</a:t>
            </a:r>
            <a:r>
              <a:rPr lang="el-GR" sz="2200" b="1" dirty="0">
                <a:cs typeface="Calibri"/>
              </a:rPr>
              <a:t> </a:t>
            </a:r>
            <a:r>
              <a:rPr lang="el-GR" sz="2200" dirty="0">
                <a:cs typeface="Calibri"/>
              </a:rPr>
              <a:t>and </a:t>
            </a:r>
            <a:r>
              <a:rPr lang="el-GR" sz="2200" b="1" dirty="0" err="1">
                <a:cs typeface="Calibri"/>
              </a:rPr>
              <a:t>client_secret</a:t>
            </a:r>
            <a:endParaRPr lang="el-GR" sz="2200" b="1" dirty="0" err="1">
              <a:ea typeface="Calibri"/>
              <a:cs typeface="Calibri"/>
            </a:endParaRPr>
          </a:p>
          <a:p>
            <a:pPr marL="0" indent="0">
              <a:buNone/>
            </a:pPr>
            <a:endParaRPr lang="el-GR" sz="2200" dirty="0">
              <a:cs typeface="Calibri"/>
            </a:endParaRPr>
          </a:p>
          <a:p>
            <a:pPr marL="0" indent="0">
              <a:buNone/>
            </a:pPr>
            <a:r>
              <a:rPr lang="el-GR" sz="2200" i="1" dirty="0" err="1">
                <a:ea typeface="+mn-lt"/>
                <a:cs typeface="+mn-lt"/>
              </a:rPr>
              <a:t>curl</a:t>
            </a:r>
            <a:r>
              <a:rPr lang="el-GR" sz="2200" i="1" dirty="0">
                <a:ea typeface="+mn-lt"/>
                <a:cs typeface="+mn-lt"/>
              </a:rPr>
              <a:t> --</a:t>
            </a:r>
            <a:r>
              <a:rPr lang="el-GR" sz="2200" i="1" dirty="0" err="1">
                <a:ea typeface="+mn-lt"/>
                <a:cs typeface="+mn-lt"/>
              </a:rPr>
              <a:t>location</a:t>
            </a:r>
            <a:r>
              <a:rPr lang="el-GR" sz="2200" i="1" dirty="0">
                <a:ea typeface="+mn-lt"/>
                <a:cs typeface="+mn-lt"/>
              </a:rPr>
              <a:t> '</a:t>
            </a:r>
            <a:r>
              <a:rPr lang="el-GR" sz="2200" i="1" dirty="0" err="1">
                <a:ea typeface="+mn-lt"/>
                <a:cs typeface="+mn-lt"/>
              </a:rPr>
              <a:t>http</a:t>
            </a:r>
            <a:r>
              <a:rPr lang="el-GR" sz="2200" i="1" dirty="0">
                <a:ea typeface="+mn-lt"/>
                <a:cs typeface="+mn-lt"/>
              </a:rPr>
              <a:t>://{</a:t>
            </a:r>
            <a:r>
              <a:rPr lang="el-GR" sz="2200" b="1" i="1" dirty="0">
                <a:ea typeface="+mn-lt"/>
                <a:cs typeface="+mn-lt"/>
              </a:rPr>
              <a:t>YOUR_KEYCLOACK_URL</a:t>
            </a:r>
            <a:r>
              <a:rPr lang="el-GR" sz="2200" i="1" dirty="0">
                <a:ea typeface="+mn-lt"/>
                <a:cs typeface="+mn-lt"/>
              </a:rPr>
              <a:t>}:{</a:t>
            </a:r>
            <a:r>
              <a:rPr lang="el-GR" sz="2200" b="1" i="1" dirty="0">
                <a:ea typeface="+mn-lt"/>
                <a:cs typeface="+mn-lt"/>
              </a:rPr>
              <a:t>YOUR_KEYCLOACK_PORT</a:t>
            </a:r>
            <a:r>
              <a:rPr lang="el-GR" sz="2200" i="1" dirty="0">
                <a:ea typeface="+mn-lt"/>
                <a:cs typeface="+mn-lt"/>
              </a:rPr>
              <a:t>}/</a:t>
            </a:r>
            <a:r>
              <a:rPr lang="el-GR" sz="2200" i="1" dirty="0" err="1">
                <a:ea typeface="+mn-lt"/>
                <a:cs typeface="+mn-lt"/>
              </a:rPr>
              <a:t>auth</a:t>
            </a:r>
            <a:r>
              <a:rPr lang="el-GR" sz="2200" i="1" dirty="0">
                <a:ea typeface="+mn-lt"/>
                <a:cs typeface="+mn-lt"/>
              </a:rPr>
              <a:t>/</a:t>
            </a:r>
            <a:r>
              <a:rPr lang="el-GR" sz="2200" i="1" dirty="0" err="1">
                <a:ea typeface="+mn-lt"/>
                <a:cs typeface="+mn-lt"/>
              </a:rPr>
              <a:t>realms</a:t>
            </a:r>
            <a:r>
              <a:rPr lang="el-GR" sz="2200" i="1" dirty="0">
                <a:ea typeface="+mn-lt"/>
                <a:cs typeface="+mn-lt"/>
              </a:rPr>
              <a:t>/</a:t>
            </a:r>
            <a:r>
              <a:rPr lang="el-GR" sz="2200" i="1" dirty="0" err="1">
                <a:ea typeface="+mn-lt"/>
                <a:cs typeface="+mn-lt"/>
              </a:rPr>
              <a:t>master</a:t>
            </a:r>
            <a:r>
              <a:rPr lang="el-GR" sz="2200" i="1" dirty="0">
                <a:ea typeface="+mn-lt"/>
                <a:cs typeface="+mn-lt"/>
              </a:rPr>
              <a:t>/</a:t>
            </a:r>
            <a:r>
              <a:rPr lang="el-GR" sz="2200" i="1" dirty="0" err="1">
                <a:ea typeface="+mn-lt"/>
                <a:cs typeface="+mn-lt"/>
              </a:rPr>
              <a:t>protocol</a:t>
            </a:r>
            <a:r>
              <a:rPr lang="el-GR" sz="2200" i="1" dirty="0">
                <a:ea typeface="+mn-lt"/>
                <a:cs typeface="+mn-lt"/>
              </a:rPr>
              <a:t>/</a:t>
            </a:r>
            <a:r>
              <a:rPr lang="el-GR" sz="2200" i="1" dirty="0" err="1">
                <a:ea typeface="+mn-lt"/>
                <a:cs typeface="+mn-lt"/>
              </a:rPr>
              <a:t>openid-connect</a:t>
            </a:r>
            <a:r>
              <a:rPr lang="el-GR" sz="2200" i="1" dirty="0">
                <a:ea typeface="+mn-lt"/>
                <a:cs typeface="+mn-lt"/>
              </a:rPr>
              <a:t>/</a:t>
            </a:r>
            <a:r>
              <a:rPr lang="el-GR" sz="2200" i="1" dirty="0" err="1">
                <a:ea typeface="+mn-lt"/>
                <a:cs typeface="+mn-lt"/>
              </a:rPr>
              <a:t>token</a:t>
            </a:r>
            <a:r>
              <a:rPr lang="el-GR" sz="2200" i="1" dirty="0">
                <a:ea typeface="+mn-lt"/>
                <a:cs typeface="+mn-lt"/>
              </a:rPr>
              <a:t>' \</a:t>
            </a:r>
            <a:endParaRPr lang="el-GR" sz="2200" i="1" dirty="0">
              <a:ea typeface="Calibri"/>
              <a:cs typeface="Calibri"/>
            </a:endParaRPr>
          </a:p>
          <a:p>
            <a:pPr marL="0" indent="0">
              <a:buNone/>
            </a:pPr>
            <a:r>
              <a:rPr lang="el-GR" sz="2200" i="1" dirty="0">
                <a:ea typeface="+mn-lt"/>
                <a:cs typeface="+mn-lt"/>
              </a:rPr>
              <a:t>--header 'Content-Type: application/x-www-form-urlencoded' \</a:t>
            </a:r>
            <a:endParaRPr lang="el-GR" sz="2200" i="1" dirty="0">
              <a:ea typeface="Calibri"/>
              <a:cs typeface="Calibri" panose="020F0502020204030204"/>
            </a:endParaRPr>
          </a:p>
          <a:p>
            <a:pPr marL="0" indent="0">
              <a:buNone/>
            </a:pPr>
            <a:r>
              <a:rPr lang="el-GR" sz="2200" i="1" dirty="0">
                <a:ea typeface="+mn-lt"/>
                <a:cs typeface="+mn-lt"/>
              </a:rPr>
              <a:t>--data-urlencode 'grant_type=client_credentials' \</a:t>
            </a:r>
            <a:endParaRPr lang="el-GR" sz="2200" i="1" dirty="0">
              <a:ea typeface="Calibri"/>
              <a:cs typeface="Calibri" panose="020F0502020204030204"/>
            </a:endParaRPr>
          </a:p>
          <a:p>
            <a:pPr marL="0" indent="0">
              <a:buNone/>
            </a:pPr>
            <a:r>
              <a:rPr lang="el-GR" sz="2200" i="1" dirty="0">
                <a:ea typeface="+mn-lt"/>
                <a:cs typeface="+mn-lt"/>
              </a:rPr>
              <a:t>--data-urlencode 'client_id=admin-cli' \</a:t>
            </a:r>
            <a:endParaRPr lang="el-GR" sz="2200" i="1" dirty="0">
              <a:ea typeface="Calibri"/>
              <a:cs typeface="Calibri" panose="020F0502020204030204"/>
            </a:endParaRPr>
          </a:p>
          <a:p>
            <a:pPr marL="0" indent="0">
              <a:buNone/>
            </a:pPr>
            <a:r>
              <a:rPr lang="el-GR" sz="2200" i="1" dirty="0">
                <a:ea typeface="+mn-lt"/>
                <a:cs typeface="+mn-lt"/>
              </a:rPr>
              <a:t>--data-urlencode 'client_secret={</a:t>
            </a:r>
            <a:r>
              <a:rPr lang="el-GR" sz="2200" b="1" i="1" dirty="0">
                <a:ea typeface="+mn-lt"/>
                <a:cs typeface="+mn-lt"/>
              </a:rPr>
              <a:t>SECRET_COPIED_FROM_PREVIOUS_STEP</a:t>
            </a:r>
            <a:r>
              <a:rPr lang="el-GR" sz="2200" i="1" dirty="0">
                <a:ea typeface="+mn-lt"/>
                <a:cs typeface="+mn-lt"/>
              </a:rPr>
              <a:t>}'</a:t>
            </a:r>
            <a:endParaRPr lang="el-GR" sz="2200" i="1" dirty="0">
              <a:ea typeface="Calibri"/>
              <a:cs typeface="Calibri"/>
            </a:endParaRPr>
          </a:p>
          <a:p>
            <a:pPr marL="0" indent="0">
              <a:buNone/>
            </a:pPr>
            <a:endParaRPr lang="el-GR" sz="2200" dirty="0">
              <a:cs typeface="Calibri"/>
            </a:endParaRPr>
          </a:p>
        </p:txBody>
      </p:sp>
    </p:spTree>
    <p:extLst>
      <p:ext uri="{BB962C8B-B14F-4D97-AF65-F5344CB8AC3E}">
        <p14:creationId xmlns:p14="http://schemas.microsoft.com/office/powerpoint/2010/main" val="4018955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ED7B05-9675-A999-2E5A-5B53202BEE9C}"/>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C3998B4D-DC2B-6161-D30F-E2CAA06F1ADD}"/>
              </a:ext>
            </a:extLst>
          </p:cNvPr>
          <p:cNvSpPr>
            <a:spLocks noGrp="1"/>
          </p:cNvSpPr>
          <p:nvPr>
            <p:ph type="title"/>
          </p:nvPr>
        </p:nvSpPr>
        <p:spPr/>
        <p:txBody>
          <a:bodyPr/>
          <a:lstStyle/>
          <a:p>
            <a:r>
              <a:rPr lang="el-GR" b="1" u="sng" dirty="0" err="1">
                <a:cs typeface="Calibri Light"/>
              </a:rPr>
              <a:t>Register</a:t>
            </a:r>
            <a:r>
              <a:rPr lang="el-GR" b="1" u="sng" dirty="0">
                <a:cs typeface="Calibri Light"/>
              </a:rPr>
              <a:t> </a:t>
            </a:r>
            <a:r>
              <a:rPr lang="el-GR" b="1" u="sng" dirty="0" err="1">
                <a:cs typeface="Calibri Light"/>
              </a:rPr>
              <a:t>User</a:t>
            </a:r>
            <a:r>
              <a:rPr lang="el-GR" b="1" u="sng" dirty="0">
                <a:cs typeface="Calibri Light"/>
              </a:rPr>
              <a:t> – </a:t>
            </a:r>
            <a:r>
              <a:rPr lang="el-GR" b="1" u="sng" dirty="0" err="1">
                <a:cs typeface="Calibri Light"/>
              </a:rPr>
              <a:t>Get</a:t>
            </a:r>
            <a:r>
              <a:rPr lang="el-GR" b="1" u="sng" dirty="0">
                <a:cs typeface="Calibri Light"/>
              </a:rPr>
              <a:t> </a:t>
            </a:r>
            <a:r>
              <a:rPr lang="el-GR" b="1" u="sng" dirty="0" err="1">
                <a:cs typeface="Calibri Light"/>
              </a:rPr>
              <a:t>Token</a:t>
            </a:r>
            <a:r>
              <a:rPr lang="el-GR" b="1" u="sng" dirty="0">
                <a:cs typeface="Calibri Light"/>
              </a:rPr>
              <a:t> </a:t>
            </a:r>
            <a:r>
              <a:rPr lang="el-GR" b="1" u="sng" dirty="0" err="1">
                <a:cs typeface="Calibri Light"/>
              </a:rPr>
              <a:t>from</a:t>
            </a:r>
            <a:r>
              <a:rPr lang="el-GR" b="1" u="sng" dirty="0">
                <a:cs typeface="Calibri Light"/>
              </a:rPr>
              <a:t> </a:t>
            </a:r>
            <a:r>
              <a:rPr lang="el-GR" b="1" u="sng" dirty="0" err="1">
                <a:cs typeface="Calibri Light"/>
              </a:rPr>
              <a:t>Realm</a:t>
            </a:r>
            <a:r>
              <a:rPr lang="el-GR" b="1" u="sng" dirty="0">
                <a:cs typeface="Calibri Light"/>
              </a:rPr>
              <a:t> </a:t>
            </a:r>
            <a:r>
              <a:rPr lang="el-GR" b="1" u="sng" dirty="0" err="1">
                <a:cs typeface="Calibri Light"/>
              </a:rPr>
              <a:t>Master</a:t>
            </a:r>
            <a:r>
              <a:rPr lang="el-GR" b="1" u="sng" dirty="0">
                <a:cs typeface="Calibri Light"/>
              </a:rPr>
              <a:t>(2)</a:t>
            </a:r>
            <a:endParaRPr lang="el-GR" b="1" u="sng" dirty="0" err="1"/>
          </a:p>
        </p:txBody>
      </p:sp>
      <p:sp>
        <p:nvSpPr>
          <p:cNvPr id="3" name="Θέση περιεχομένου 2">
            <a:extLst>
              <a:ext uri="{FF2B5EF4-FFF2-40B4-BE49-F238E27FC236}">
                <a16:creationId xmlns:a16="http://schemas.microsoft.com/office/drawing/2014/main" id="{F96FB589-DEAD-4DE3-849E-D68830240D75}"/>
              </a:ext>
            </a:extLst>
          </p:cNvPr>
          <p:cNvSpPr>
            <a:spLocks noGrp="1"/>
          </p:cNvSpPr>
          <p:nvPr>
            <p:ph idx="1"/>
          </p:nvPr>
        </p:nvSpPr>
        <p:spPr>
          <a:xfrm>
            <a:off x="744126" y="2916883"/>
            <a:ext cx="10515600" cy="3401191"/>
          </a:xfrm>
        </p:spPr>
        <p:txBody>
          <a:bodyPr vert="horz" lIns="91440" tIns="45720" rIns="91440" bIns="45720" rtlCol="0" anchor="t">
            <a:normAutofit fontScale="47500" lnSpcReduction="20000"/>
          </a:bodyPr>
          <a:lstStyle/>
          <a:p>
            <a:pPr marL="0" indent="0">
              <a:buNone/>
            </a:pPr>
            <a:r>
              <a:rPr lang="el-GR" dirty="0">
                <a:ea typeface="+mn-lt"/>
                <a:cs typeface="+mn-lt"/>
              </a:rPr>
              <a:t>{</a:t>
            </a:r>
            <a:endParaRPr lang="el-GR" dirty="0">
              <a:cs typeface="Calibri"/>
            </a:endParaRPr>
          </a:p>
          <a:p>
            <a:pPr>
              <a:buNone/>
            </a:pPr>
            <a:r>
              <a:rPr lang="el-GR" dirty="0">
                <a:ea typeface="+mn-lt"/>
                <a:cs typeface="+mn-lt"/>
              </a:rPr>
              <a:t>    "</a:t>
            </a:r>
            <a:r>
              <a:rPr lang="el-GR" err="1">
                <a:ea typeface="+mn-lt"/>
                <a:cs typeface="+mn-lt"/>
              </a:rPr>
              <a:t>access_token</a:t>
            </a:r>
            <a:r>
              <a:rPr lang="el-GR" dirty="0">
                <a:ea typeface="+mn-lt"/>
                <a:cs typeface="+mn-lt"/>
              </a:rPr>
              <a:t>": "eyJhbGciOiJSUzI1NiIsInR5cCIgOiAiSldUIiwia2lkIiA6ICJtTlJkbGsydXJfUlpyY0FpSjRsRGh0dnJ0R0NnVEVjeUVkU21lNTRaZ2xnIn0.eyJleHAiOjE2OTkyODU1MjQsImlhdCI6MTY5OTI4NTQ2NCwianRpIjoiZjNhZWEwM2QtNjE3NC00NWYzLTg2ZmEtMTA2NDYxMzljM2U4IiwiaXNzIjoiaHR0cDovL2xvY2FsaG9zdDo4MTgyL2F1dGgvcmVhbG1zL21hc3RlciIsInN1YiI6IjdjZDQ4ZTdjLTU4NmMtNDVkMi05YTg5LWI4M2E3NDI0MzAyNSIsInR5cCI6IkJlYXJlciIsImF6cCI6ImFkbWluLWNsaSIsImFjciI6IjEiLCJzY29wZSI6ImVtYWlsIHByb2ZpbGUiLCJlbWFpbF92ZXJpZmllZCI6ZmFsc2UsImNsaWVudEhvc3QiOiIxNzIuMjcuMC4xIiwiY2xpZW50SWQiOiJhZG1pbi1jbGkiLCJwcmVmZXJyZWRfdXNlcm5hbWUiOiJzZXJ2aWNlLWFjY291bnQtYWRtaW4tY2xpIiwiY2xpZW50QWRkcmVzcyI6IjE3Mi4yNy4wLjEifQ.IbEvC6cCH3vSKpMK_5aJZq3DP46D22t0IhGtP6ru1mEZ03TxcJSBQgnN7qlw_00xAMrRuzytSE-BqEp2fdGhSw6i_P282GWs8nSxZf-o1Qd1nnzijwZZmEjqutDUchO5pE_AiaYd0julx5ctbd5IruhFb2-f9xemOrv74-rQNVg5kFv6XLIqfkFNUYg3NycpkxOH4VvX9yjte7AzMQvltUUiXNN3G7o4emITutLk0tpjRxM8S7IXIC88p74Q02eDrDzdr34JSpk-nLF82xsW9ThJ0LQNjDYTuEpvWR078EoOLNtMKNDW807D-sQ44qNT9pb45RdYvSEQDf3pLTrDog",</a:t>
            </a:r>
            <a:endParaRPr lang="el-GR" dirty="0"/>
          </a:p>
          <a:p>
            <a:pPr>
              <a:buNone/>
            </a:pPr>
            <a:r>
              <a:rPr lang="el-GR" dirty="0">
                <a:ea typeface="+mn-lt"/>
                <a:cs typeface="+mn-lt"/>
              </a:rPr>
              <a:t>    "</a:t>
            </a:r>
            <a:r>
              <a:rPr lang="el-GR" dirty="0" err="1">
                <a:ea typeface="+mn-lt"/>
                <a:cs typeface="+mn-lt"/>
              </a:rPr>
              <a:t>expires_in</a:t>
            </a:r>
            <a:r>
              <a:rPr lang="el-GR" dirty="0">
                <a:ea typeface="+mn-lt"/>
                <a:cs typeface="+mn-lt"/>
              </a:rPr>
              <a:t>": 60,</a:t>
            </a:r>
            <a:endParaRPr lang="el-GR" dirty="0"/>
          </a:p>
          <a:p>
            <a:pPr>
              <a:buNone/>
            </a:pPr>
            <a:r>
              <a:rPr lang="el-GR" dirty="0">
                <a:ea typeface="+mn-lt"/>
                <a:cs typeface="+mn-lt"/>
              </a:rPr>
              <a:t>    "</a:t>
            </a:r>
            <a:r>
              <a:rPr lang="el-GR" dirty="0" err="1">
                <a:ea typeface="+mn-lt"/>
                <a:cs typeface="+mn-lt"/>
              </a:rPr>
              <a:t>refresh_expires_in</a:t>
            </a:r>
            <a:r>
              <a:rPr lang="el-GR" dirty="0">
                <a:ea typeface="+mn-lt"/>
                <a:cs typeface="+mn-lt"/>
              </a:rPr>
              <a:t>": 0,</a:t>
            </a:r>
            <a:endParaRPr lang="el-GR" dirty="0"/>
          </a:p>
          <a:p>
            <a:pPr>
              <a:buNone/>
            </a:pPr>
            <a:r>
              <a:rPr lang="el-GR" dirty="0">
                <a:ea typeface="+mn-lt"/>
                <a:cs typeface="+mn-lt"/>
              </a:rPr>
              <a:t>    "</a:t>
            </a:r>
            <a:r>
              <a:rPr lang="el-GR" dirty="0" err="1">
                <a:ea typeface="+mn-lt"/>
                <a:cs typeface="+mn-lt"/>
              </a:rPr>
              <a:t>token_type</a:t>
            </a:r>
            <a:r>
              <a:rPr lang="el-GR" dirty="0">
                <a:ea typeface="+mn-lt"/>
                <a:cs typeface="+mn-lt"/>
              </a:rPr>
              <a:t>": "</a:t>
            </a:r>
            <a:r>
              <a:rPr lang="el-GR" dirty="0" err="1">
                <a:ea typeface="+mn-lt"/>
                <a:cs typeface="+mn-lt"/>
              </a:rPr>
              <a:t>Bearer</a:t>
            </a:r>
            <a:r>
              <a:rPr lang="el-GR" dirty="0">
                <a:ea typeface="+mn-lt"/>
                <a:cs typeface="+mn-lt"/>
              </a:rPr>
              <a:t>",</a:t>
            </a:r>
            <a:endParaRPr lang="el-GR" dirty="0"/>
          </a:p>
          <a:p>
            <a:pPr>
              <a:buNone/>
            </a:pPr>
            <a:r>
              <a:rPr lang="el-GR" dirty="0">
                <a:ea typeface="+mn-lt"/>
                <a:cs typeface="+mn-lt"/>
              </a:rPr>
              <a:t>    "</a:t>
            </a:r>
            <a:r>
              <a:rPr lang="el-GR" dirty="0" err="1">
                <a:ea typeface="+mn-lt"/>
                <a:cs typeface="+mn-lt"/>
              </a:rPr>
              <a:t>not-before-policy</a:t>
            </a:r>
            <a:r>
              <a:rPr lang="el-GR" dirty="0">
                <a:ea typeface="+mn-lt"/>
                <a:cs typeface="+mn-lt"/>
              </a:rPr>
              <a:t>": 0,</a:t>
            </a:r>
            <a:endParaRPr lang="el-GR" dirty="0"/>
          </a:p>
          <a:p>
            <a:pPr>
              <a:buNone/>
            </a:pPr>
            <a:r>
              <a:rPr lang="el-GR" dirty="0">
                <a:ea typeface="+mn-lt"/>
                <a:cs typeface="+mn-lt"/>
              </a:rPr>
              <a:t>    "</a:t>
            </a:r>
            <a:r>
              <a:rPr lang="el-GR" dirty="0" err="1">
                <a:ea typeface="+mn-lt"/>
                <a:cs typeface="+mn-lt"/>
              </a:rPr>
              <a:t>scope</a:t>
            </a:r>
            <a:r>
              <a:rPr lang="el-GR" dirty="0">
                <a:ea typeface="+mn-lt"/>
                <a:cs typeface="+mn-lt"/>
              </a:rPr>
              <a:t>": "email </a:t>
            </a:r>
            <a:r>
              <a:rPr lang="el-GR" dirty="0" err="1">
                <a:ea typeface="+mn-lt"/>
                <a:cs typeface="+mn-lt"/>
              </a:rPr>
              <a:t>profile</a:t>
            </a:r>
            <a:r>
              <a:rPr lang="el-GR" dirty="0">
                <a:ea typeface="+mn-lt"/>
                <a:cs typeface="+mn-lt"/>
              </a:rPr>
              <a:t>"</a:t>
            </a:r>
            <a:endParaRPr lang="el-GR" dirty="0"/>
          </a:p>
          <a:p>
            <a:pPr marL="0" indent="0">
              <a:buNone/>
            </a:pPr>
            <a:r>
              <a:rPr lang="el-GR" dirty="0">
                <a:ea typeface="+mn-lt"/>
                <a:cs typeface="+mn-lt"/>
              </a:rPr>
              <a:t>}</a:t>
            </a:r>
            <a:endParaRPr lang="el-GR" dirty="0"/>
          </a:p>
        </p:txBody>
      </p:sp>
      <p:sp>
        <p:nvSpPr>
          <p:cNvPr id="4" name="TextBox 3">
            <a:extLst>
              <a:ext uri="{FF2B5EF4-FFF2-40B4-BE49-F238E27FC236}">
                <a16:creationId xmlns:a16="http://schemas.microsoft.com/office/drawing/2014/main" id="{25292C1B-7442-FF37-1A8C-0AEC6C35E146}"/>
              </a:ext>
            </a:extLst>
          </p:cNvPr>
          <p:cNvSpPr txBox="1"/>
          <p:nvPr/>
        </p:nvSpPr>
        <p:spPr>
          <a:xfrm>
            <a:off x="801511" y="2222030"/>
            <a:ext cx="64120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000" b="1" dirty="0">
                <a:cs typeface="Calibri"/>
              </a:rPr>
              <a:t>The </a:t>
            </a:r>
            <a:r>
              <a:rPr lang="el-GR" sz="2000" b="1" err="1">
                <a:cs typeface="Calibri"/>
              </a:rPr>
              <a:t>result</a:t>
            </a:r>
            <a:r>
              <a:rPr lang="el-GR" sz="2000" b="1" dirty="0">
                <a:cs typeface="Calibri"/>
              </a:rPr>
              <a:t> of </a:t>
            </a:r>
            <a:r>
              <a:rPr lang="el-GR" sz="2000" b="1" err="1">
                <a:cs typeface="Calibri"/>
              </a:rPr>
              <a:t>previous</a:t>
            </a:r>
            <a:r>
              <a:rPr lang="el-GR" sz="2000" b="1" dirty="0">
                <a:cs typeface="Calibri"/>
              </a:rPr>
              <a:t> </a:t>
            </a:r>
            <a:r>
              <a:rPr lang="el-GR" sz="2000" b="1" err="1">
                <a:cs typeface="Calibri"/>
              </a:rPr>
              <a:t>command</a:t>
            </a:r>
            <a:r>
              <a:rPr lang="el-GR" sz="2000" b="1" dirty="0">
                <a:cs typeface="Calibri"/>
              </a:rPr>
              <a:t> </a:t>
            </a:r>
            <a:r>
              <a:rPr lang="el-GR" sz="2000" b="1" err="1">
                <a:cs typeface="Calibri"/>
              </a:rPr>
              <a:t>is</a:t>
            </a:r>
            <a:r>
              <a:rPr lang="el-GR" sz="2000" b="1" dirty="0">
                <a:cs typeface="Calibri"/>
              </a:rPr>
              <a:t> </a:t>
            </a:r>
            <a:r>
              <a:rPr lang="el-GR" sz="2000" b="1" err="1">
                <a:cs typeface="Calibri"/>
              </a:rPr>
              <a:t>something</a:t>
            </a:r>
            <a:r>
              <a:rPr lang="el-GR" sz="2000" b="1" dirty="0">
                <a:cs typeface="Calibri"/>
              </a:rPr>
              <a:t> </a:t>
            </a:r>
            <a:r>
              <a:rPr lang="el-GR" sz="2000" b="1" err="1">
                <a:cs typeface="Calibri"/>
              </a:rPr>
              <a:t>like</a:t>
            </a:r>
            <a:r>
              <a:rPr lang="el-GR" sz="2000" b="1" dirty="0">
                <a:cs typeface="Calibri"/>
              </a:rPr>
              <a:t> :</a:t>
            </a:r>
            <a:endParaRPr lang="el-GR" sz="2000" b="1">
              <a:cs typeface="Calibri"/>
            </a:endParaRPr>
          </a:p>
        </p:txBody>
      </p:sp>
      <p:sp>
        <p:nvSpPr>
          <p:cNvPr id="5" name="Ορθογώνιο 4">
            <a:extLst>
              <a:ext uri="{FF2B5EF4-FFF2-40B4-BE49-F238E27FC236}">
                <a16:creationId xmlns:a16="http://schemas.microsoft.com/office/drawing/2014/main" id="{C8318E34-34BC-3508-604B-B290AC96FAD0}"/>
              </a:ext>
            </a:extLst>
          </p:cNvPr>
          <p:cNvSpPr/>
          <p:nvPr/>
        </p:nvSpPr>
        <p:spPr>
          <a:xfrm>
            <a:off x="686740" y="3123258"/>
            <a:ext cx="10639777" cy="165570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6" name="Ευθύγραμμο βέλος σύνδεσης 5">
            <a:extLst>
              <a:ext uri="{FF2B5EF4-FFF2-40B4-BE49-F238E27FC236}">
                <a16:creationId xmlns:a16="http://schemas.microsoft.com/office/drawing/2014/main" id="{7FC2EDEE-7DAC-8F73-E453-41FEC04C128B}"/>
              </a:ext>
            </a:extLst>
          </p:cNvPr>
          <p:cNvCxnSpPr/>
          <p:nvPr/>
        </p:nvCxnSpPr>
        <p:spPr>
          <a:xfrm flipH="1" flipV="1">
            <a:off x="7823200" y="4770496"/>
            <a:ext cx="440267" cy="7789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024F1F2-3203-AF5C-A1A3-062B82F7A843}"/>
              </a:ext>
            </a:extLst>
          </p:cNvPr>
          <p:cNvSpPr txBox="1"/>
          <p:nvPr/>
        </p:nvSpPr>
        <p:spPr>
          <a:xfrm>
            <a:off x="7130814" y="5578592"/>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b="1" dirty="0" err="1">
                <a:cs typeface="Calibri"/>
              </a:rPr>
              <a:t>This</a:t>
            </a:r>
            <a:r>
              <a:rPr lang="el-GR" b="1" dirty="0">
                <a:cs typeface="Calibri"/>
              </a:rPr>
              <a:t> </a:t>
            </a:r>
            <a:r>
              <a:rPr lang="el-GR" b="1" dirty="0" err="1">
                <a:cs typeface="Calibri"/>
              </a:rPr>
              <a:t>is</a:t>
            </a:r>
            <a:r>
              <a:rPr lang="el-GR" b="1" dirty="0">
                <a:cs typeface="Calibri"/>
              </a:rPr>
              <a:t> the </a:t>
            </a:r>
            <a:r>
              <a:rPr lang="el-GR" b="1" dirty="0" err="1">
                <a:cs typeface="Calibri"/>
              </a:rPr>
              <a:t>Token</a:t>
            </a:r>
            <a:r>
              <a:rPr lang="el-GR" b="1" dirty="0">
                <a:cs typeface="Calibri"/>
              </a:rPr>
              <a:t> </a:t>
            </a:r>
            <a:r>
              <a:rPr lang="el-GR" b="1" dirty="0" err="1">
                <a:cs typeface="Calibri"/>
              </a:rPr>
              <a:t>we</a:t>
            </a:r>
            <a:r>
              <a:rPr lang="el-GR" b="1" dirty="0">
                <a:cs typeface="Calibri"/>
              </a:rPr>
              <a:t> </a:t>
            </a:r>
            <a:r>
              <a:rPr lang="el-GR" b="1" dirty="0" err="1">
                <a:cs typeface="Calibri"/>
              </a:rPr>
              <a:t>need</a:t>
            </a:r>
            <a:r>
              <a:rPr lang="el-GR" b="1" dirty="0">
                <a:cs typeface="Calibri"/>
              </a:rPr>
              <a:t> for </a:t>
            </a:r>
            <a:r>
              <a:rPr lang="el-GR" b="1" dirty="0" err="1">
                <a:cs typeface="Calibri"/>
              </a:rPr>
              <a:t>Register</a:t>
            </a:r>
            <a:r>
              <a:rPr lang="el-GR" b="1" dirty="0">
                <a:cs typeface="Calibri"/>
              </a:rPr>
              <a:t> </a:t>
            </a:r>
            <a:r>
              <a:rPr lang="el-GR" b="1" dirty="0" err="1">
                <a:cs typeface="Calibri"/>
              </a:rPr>
              <a:t>User</a:t>
            </a:r>
            <a:r>
              <a:rPr lang="el-GR" b="1" dirty="0">
                <a:cs typeface="Calibri"/>
              </a:rPr>
              <a:t>. Copy the </a:t>
            </a:r>
            <a:r>
              <a:rPr lang="el-GR" b="1" dirty="0" err="1">
                <a:cs typeface="Calibri"/>
              </a:rPr>
              <a:t>Token</a:t>
            </a:r>
          </a:p>
        </p:txBody>
      </p:sp>
    </p:spTree>
    <p:extLst>
      <p:ext uri="{BB962C8B-B14F-4D97-AF65-F5344CB8AC3E}">
        <p14:creationId xmlns:p14="http://schemas.microsoft.com/office/powerpoint/2010/main" val="190093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703A77-21DE-E7DD-6184-4DC65BA8944C}"/>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20" y="0"/>
            <a:ext cx="12191980" cy="6857990"/>
          </a:xfrm>
          <a:prstGeom prst="rect">
            <a:avLst/>
          </a:prstGeom>
          <a:effectLst>
            <a:reflection blurRad="1270000" stA="49000" endPos="65000" dist="50800" dir="5400000" sy="-100000" algn="bl" rotWithShape="0"/>
          </a:effectLst>
        </p:spPr>
      </p:pic>
      <p:sp>
        <p:nvSpPr>
          <p:cNvPr id="2" name="Title 1">
            <a:extLst>
              <a:ext uri="{FF2B5EF4-FFF2-40B4-BE49-F238E27FC236}">
                <a16:creationId xmlns:a16="http://schemas.microsoft.com/office/drawing/2014/main" id="{A4BA88CA-31C5-4CB3-FD0E-396B719FD87A}"/>
              </a:ext>
            </a:extLst>
          </p:cNvPr>
          <p:cNvSpPr>
            <a:spLocks noGrp="1"/>
          </p:cNvSpPr>
          <p:nvPr>
            <p:ph type="title"/>
          </p:nvPr>
        </p:nvSpPr>
        <p:spPr/>
        <p:txBody>
          <a:bodyPr/>
          <a:lstStyle/>
          <a:p>
            <a:r>
              <a:rPr lang="en-GB" b="1" u="sng" dirty="0">
                <a:ea typeface="Calibri Light"/>
                <a:cs typeface="Calibri Light"/>
              </a:rPr>
              <a:t>Users &amp; Groups</a:t>
            </a:r>
            <a:endParaRPr lang="en-GB" b="1" u="sng" dirty="0"/>
          </a:p>
        </p:txBody>
      </p:sp>
      <p:sp>
        <p:nvSpPr>
          <p:cNvPr id="3" name="Content Placeholder 2">
            <a:extLst>
              <a:ext uri="{FF2B5EF4-FFF2-40B4-BE49-F238E27FC236}">
                <a16:creationId xmlns:a16="http://schemas.microsoft.com/office/drawing/2014/main" id="{1BC7D92B-89BB-CFF1-6A33-9DCE4A2314AA}"/>
              </a:ext>
            </a:extLst>
          </p:cNvPr>
          <p:cNvSpPr>
            <a:spLocks noGrp="1"/>
          </p:cNvSpPr>
          <p:nvPr>
            <p:ph idx="1"/>
          </p:nvPr>
        </p:nvSpPr>
        <p:spPr>
          <a:xfrm>
            <a:off x="838200" y="1825624"/>
            <a:ext cx="10515600" cy="4869815"/>
          </a:xfrm>
        </p:spPr>
        <p:txBody>
          <a:bodyPr vert="horz" lIns="91440" tIns="45720" rIns="91440" bIns="45720" rtlCol="0" anchor="t">
            <a:noAutofit/>
          </a:bodyPr>
          <a:lstStyle/>
          <a:p>
            <a:pPr algn="just">
              <a:buFont typeface="Wingdings" panose="05000000000000000000" pitchFamily="2" charset="2"/>
              <a:buChar char="Ø"/>
            </a:pPr>
            <a:r>
              <a:rPr lang="en-GB" sz="1800" dirty="0">
                <a:solidFill>
                  <a:srgbClr val="374151"/>
                </a:solidFill>
                <a:ea typeface="+mn-lt"/>
                <a:cs typeface="+mn-lt"/>
              </a:rPr>
              <a:t>Users:</a:t>
            </a:r>
            <a:endParaRPr lang="en-GB" sz="1800" dirty="0">
              <a:ea typeface="Calibri" panose="020F0502020204030204"/>
              <a:cs typeface="Calibri" panose="020F0502020204030204"/>
            </a:endParaRPr>
          </a:p>
          <a:p>
            <a:pPr lvl="1" algn="just">
              <a:buFont typeface="Wingdings" panose="05000000000000000000" pitchFamily="2" charset="2"/>
              <a:buChar char="q"/>
            </a:pPr>
            <a:r>
              <a:rPr lang="en-GB" sz="1800" dirty="0">
                <a:solidFill>
                  <a:srgbClr val="374151"/>
                </a:solidFill>
                <a:ea typeface="+mn-lt"/>
                <a:cs typeface="+mn-lt"/>
              </a:rPr>
              <a:t>Users in </a:t>
            </a:r>
            <a:r>
              <a:rPr lang="en-GB" sz="1800" dirty="0" err="1">
                <a:solidFill>
                  <a:srgbClr val="374151"/>
                </a:solidFill>
                <a:ea typeface="+mn-lt"/>
                <a:cs typeface="+mn-lt"/>
              </a:rPr>
              <a:t>Keycloak</a:t>
            </a:r>
            <a:r>
              <a:rPr lang="en-GB" sz="1800" dirty="0">
                <a:solidFill>
                  <a:srgbClr val="374151"/>
                </a:solidFill>
                <a:ea typeface="+mn-lt"/>
                <a:cs typeface="+mn-lt"/>
              </a:rPr>
              <a:t> represent individual people or entities who need access to your applications or services.</a:t>
            </a:r>
            <a:endParaRPr lang="en-GB" sz="1800" dirty="0">
              <a:ea typeface="Calibri"/>
              <a:cs typeface="Calibri"/>
            </a:endParaRPr>
          </a:p>
          <a:p>
            <a:pPr lvl="1" algn="just">
              <a:buFont typeface="Wingdings" panose="05000000000000000000" pitchFamily="2" charset="2"/>
              <a:buChar char="q"/>
            </a:pPr>
            <a:r>
              <a:rPr lang="en-GB" sz="1800" dirty="0" err="1">
                <a:solidFill>
                  <a:srgbClr val="374151"/>
                </a:solidFill>
                <a:ea typeface="+mn-lt"/>
                <a:cs typeface="+mn-lt"/>
              </a:rPr>
              <a:t>Keycloak</a:t>
            </a:r>
            <a:r>
              <a:rPr lang="en-GB" sz="1800" dirty="0">
                <a:solidFill>
                  <a:srgbClr val="374151"/>
                </a:solidFill>
                <a:ea typeface="+mn-lt"/>
                <a:cs typeface="+mn-lt"/>
              </a:rPr>
              <a:t> allows you to create, update, and delete user accounts. You can also configure various attributes for users, such as username, email, and custom user attributes.</a:t>
            </a:r>
            <a:endParaRPr lang="en-GB" sz="1800" dirty="0">
              <a:ea typeface="Calibri"/>
              <a:cs typeface="Calibri"/>
            </a:endParaRPr>
          </a:p>
          <a:p>
            <a:pPr lvl="1" algn="just">
              <a:buFont typeface="Wingdings" panose="05000000000000000000" pitchFamily="2" charset="2"/>
              <a:buChar char="q"/>
            </a:pPr>
            <a:r>
              <a:rPr lang="en-GB" sz="1800" dirty="0">
                <a:solidFill>
                  <a:srgbClr val="374151"/>
                </a:solidFill>
                <a:ea typeface="+mn-lt"/>
                <a:cs typeface="+mn-lt"/>
              </a:rPr>
              <a:t>Users are associated with credentials (e.g., passwords) that they use to authenticate and gain access to protected resources.</a:t>
            </a:r>
            <a:endParaRPr lang="en-GB" sz="1800" dirty="0">
              <a:ea typeface="Calibri"/>
              <a:cs typeface="Calibri"/>
            </a:endParaRPr>
          </a:p>
          <a:p>
            <a:pPr lvl="1" algn="just">
              <a:buFont typeface="Wingdings" panose="05000000000000000000" pitchFamily="2" charset="2"/>
              <a:buChar char="q"/>
            </a:pPr>
            <a:r>
              <a:rPr lang="en-GB" sz="1800" dirty="0">
                <a:solidFill>
                  <a:srgbClr val="374151"/>
                </a:solidFill>
                <a:ea typeface="+mn-lt"/>
                <a:cs typeface="+mn-lt"/>
              </a:rPr>
              <a:t>You can manage user sessions, enable multi-factor authentication, and configure various authentication mechanisms for users.</a:t>
            </a:r>
            <a:endParaRPr lang="en-GB" sz="1800" dirty="0">
              <a:ea typeface="Calibri"/>
              <a:cs typeface="Calibri"/>
            </a:endParaRPr>
          </a:p>
          <a:p>
            <a:pPr algn="just">
              <a:buFont typeface="Wingdings" panose="05000000000000000000" pitchFamily="2" charset="2"/>
              <a:buChar char="Ø"/>
            </a:pPr>
            <a:r>
              <a:rPr lang="en-GB" sz="1800" dirty="0">
                <a:solidFill>
                  <a:srgbClr val="374151"/>
                </a:solidFill>
                <a:ea typeface="+mn-lt"/>
                <a:cs typeface="+mn-lt"/>
              </a:rPr>
              <a:t>Groups of Users:</a:t>
            </a:r>
            <a:endParaRPr lang="en-GB" sz="1800" dirty="0">
              <a:ea typeface="Calibri"/>
              <a:cs typeface="Calibri"/>
            </a:endParaRPr>
          </a:p>
          <a:p>
            <a:pPr lvl="1" algn="just">
              <a:buFont typeface="Wingdings" panose="05000000000000000000" pitchFamily="2" charset="2"/>
              <a:buChar char="q"/>
            </a:pPr>
            <a:r>
              <a:rPr lang="en-GB" sz="1800" dirty="0">
                <a:solidFill>
                  <a:srgbClr val="374151"/>
                </a:solidFill>
                <a:ea typeface="+mn-lt"/>
                <a:cs typeface="+mn-lt"/>
              </a:rPr>
              <a:t>Groups are a way to organize users in </a:t>
            </a:r>
            <a:r>
              <a:rPr lang="en-GB" sz="1800" dirty="0" err="1">
                <a:solidFill>
                  <a:srgbClr val="374151"/>
                </a:solidFill>
                <a:ea typeface="+mn-lt"/>
                <a:cs typeface="+mn-lt"/>
              </a:rPr>
              <a:t>Keycloak</a:t>
            </a:r>
            <a:r>
              <a:rPr lang="en-GB" sz="1800" dirty="0">
                <a:solidFill>
                  <a:srgbClr val="374151"/>
                </a:solidFill>
                <a:ea typeface="+mn-lt"/>
                <a:cs typeface="+mn-lt"/>
              </a:rPr>
              <a:t>. You can create groups and assign users to these groups.</a:t>
            </a:r>
            <a:endParaRPr lang="en-GB" sz="1800" dirty="0">
              <a:ea typeface="Calibri"/>
              <a:cs typeface="Calibri"/>
            </a:endParaRPr>
          </a:p>
          <a:p>
            <a:pPr lvl="1" algn="just">
              <a:buFont typeface="Wingdings" panose="05000000000000000000" pitchFamily="2" charset="2"/>
              <a:buChar char="q"/>
            </a:pPr>
            <a:r>
              <a:rPr lang="en-GB" sz="1800" dirty="0">
                <a:solidFill>
                  <a:srgbClr val="374151"/>
                </a:solidFill>
                <a:ea typeface="+mn-lt"/>
                <a:cs typeface="+mn-lt"/>
              </a:rPr>
              <a:t>Group membership can be used to manage access control and authorization. You can define permissions and policies based on group membership.</a:t>
            </a:r>
            <a:endParaRPr lang="en-GB" sz="1800" dirty="0">
              <a:ea typeface="Calibri"/>
              <a:cs typeface="Calibri"/>
            </a:endParaRPr>
          </a:p>
          <a:p>
            <a:pPr lvl="1" algn="just">
              <a:buFont typeface="Wingdings" panose="05000000000000000000" pitchFamily="2" charset="2"/>
              <a:buChar char="q"/>
            </a:pPr>
            <a:r>
              <a:rPr lang="en-GB" sz="1800" dirty="0">
                <a:solidFill>
                  <a:srgbClr val="374151"/>
                </a:solidFill>
                <a:ea typeface="+mn-lt"/>
                <a:cs typeface="+mn-lt"/>
              </a:rPr>
              <a:t>For example, you can grant or deny access to specific resources or applications based on the groups a user belongs to.</a:t>
            </a:r>
            <a:endParaRPr lang="en-GB" sz="1800" dirty="0">
              <a:ea typeface="Calibri"/>
              <a:cs typeface="Calibri"/>
            </a:endParaRPr>
          </a:p>
          <a:p>
            <a:pPr lvl="1" algn="just">
              <a:buFont typeface="Wingdings" panose="05000000000000000000" pitchFamily="2" charset="2"/>
              <a:buChar char="q"/>
            </a:pPr>
            <a:r>
              <a:rPr lang="en-GB" sz="1800" dirty="0">
                <a:solidFill>
                  <a:srgbClr val="374151"/>
                </a:solidFill>
                <a:ea typeface="+mn-lt"/>
                <a:cs typeface="+mn-lt"/>
              </a:rPr>
              <a:t>Groups provide a convenient way to manage and enforce permissions for a collection of users.</a:t>
            </a:r>
            <a:endParaRPr lang="en-GB" sz="1800" dirty="0"/>
          </a:p>
        </p:txBody>
      </p:sp>
    </p:spTree>
    <p:extLst>
      <p:ext uri="{BB962C8B-B14F-4D97-AF65-F5344CB8AC3E}">
        <p14:creationId xmlns:p14="http://schemas.microsoft.com/office/powerpoint/2010/main" val="3432600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9B32A-7E01-1FBD-620F-307DA551CAFB}"/>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pic>
        <p:nvPicPr>
          <p:cNvPr id="5" name="Picture 4">
            <a:extLst>
              <a:ext uri="{FF2B5EF4-FFF2-40B4-BE49-F238E27FC236}">
                <a16:creationId xmlns:a16="http://schemas.microsoft.com/office/drawing/2014/main" id="{D73CB290-2EB3-276B-6878-1C926EB52D33}"/>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41352" y="-46522"/>
            <a:ext cx="12274704" cy="7096546"/>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65751E0E-8F3A-6809-FB89-AAB179A8828B}"/>
              </a:ext>
            </a:extLst>
          </p:cNvPr>
          <p:cNvSpPr>
            <a:spLocks noGrp="1"/>
          </p:cNvSpPr>
          <p:nvPr>
            <p:ph type="title"/>
          </p:nvPr>
        </p:nvSpPr>
        <p:spPr/>
        <p:txBody>
          <a:bodyPr/>
          <a:lstStyle/>
          <a:p>
            <a:r>
              <a:rPr lang="el-GR" b="1" u="sng" dirty="0" err="1">
                <a:ea typeface="Calibri Light"/>
                <a:cs typeface="Calibri Light"/>
              </a:rPr>
              <a:t>Register</a:t>
            </a:r>
            <a:r>
              <a:rPr lang="el-GR" b="1" u="sng" dirty="0">
                <a:ea typeface="Calibri Light"/>
                <a:cs typeface="Calibri Light"/>
              </a:rPr>
              <a:t> </a:t>
            </a:r>
            <a:r>
              <a:rPr lang="el-GR" b="1" u="sng" dirty="0" err="1">
                <a:ea typeface="Calibri Light"/>
                <a:cs typeface="Calibri Light"/>
              </a:rPr>
              <a:t>User</a:t>
            </a:r>
            <a:r>
              <a:rPr lang="el-GR" b="1" u="sng" dirty="0">
                <a:ea typeface="Calibri Light"/>
                <a:cs typeface="Calibri Light"/>
              </a:rPr>
              <a:t> – </a:t>
            </a:r>
            <a:r>
              <a:rPr lang="el-GR" b="1" u="sng" dirty="0" err="1">
                <a:ea typeface="Calibri Light"/>
                <a:cs typeface="Calibri Light"/>
              </a:rPr>
              <a:t>Curl</a:t>
            </a:r>
            <a:r>
              <a:rPr lang="el-GR" b="1" u="sng" dirty="0">
                <a:ea typeface="Calibri Light"/>
                <a:cs typeface="Calibri Light"/>
              </a:rPr>
              <a:t> </a:t>
            </a:r>
            <a:r>
              <a:rPr lang="el-GR" b="1" u="sng" dirty="0" err="1">
                <a:ea typeface="Calibri Light"/>
                <a:cs typeface="Calibri Light"/>
              </a:rPr>
              <a:t>Command</a:t>
            </a:r>
            <a:endParaRPr lang="el-GR" b="1" u="sng" dirty="0" err="1"/>
          </a:p>
        </p:txBody>
      </p:sp>
      <p:sp>
        <p:nvSpPr>
          <p:cNvPr id="3" name="Θέση περιεχομένου 2">
            <a:extLst>
              <a:ext uri="{FF2B5EF4-FFF2-40B4-BE49-F238E27FC236}">
                <a16:creationId xmlns:a16="http://schemas.microsoft.com/office/drawing/2014/main" id="{6762517A-B577-02D6-1133-AB0CB9BAA0DA}"/>
              </a:ext>
            </a:extLst>
          </p:cNvPr>
          <p:cNvSpPr>
            <a:spLocks noGrp="1"/>
          </p:cNvSpPr>
          <p:nvPr>
            <p:ph idx="1"/>
          </p:nvPr>
        </p:nvSpPr>
        <p:spPr>
          <a:xfrm>
            <a:off x="838200" y="1690688"/>
            <a:ext cx="10515600" cy="5032375"/>
          </a:xfrm>
        </p:spPr>
        <p:txBody>
          <a:bodyPr vert="horz" lIns="91440" tIns="45720" rIns="91440" bIns="45720" rtlCol="0" anchor="t">
            <a:noAutofit/>
          </a:bodyPr>
          <a:lstStyle/>
          <a:p>
            <a:pPr marL="0" indent="0">
              <a:buNone/>
            </a:pPr>
            <a:r>
              <a:rPr lang="el-GR" sz="1700" i="1" dirty="0" err="1">
                <a:ea typeface="+mn-lt"/>
                <a:cs typeface="+mn-lt"/>
              </a:rPr>
              <a:t>curl</a:t>
            </a:r>
            <a:r>
              <a:rPr lang="el-GR" sz="1700" i="1" dirty="0">
                <a:ea typeface="+mn-lt"/>
                <a:cs typeface="+mn-lt"/>
              </a:rPr>
              <a:t> --</a:t>
            </a:r>
            <a:r>
              <a:rPr lang="el-GR" sz="1700" i="1" dirty="0" err="1">
                <a:ea typeface="+mn-lt"/>
                <a:cs typeface="+mn-lt"/>
              </a:rPr>
              <a:t>location</a:t>
            </a:r>
            <a:r>
              <a:rPr lang="el-GR" sz="1700" i="1" dirty="0">
                <a:ea typeface="+mn-lt"/>
                <a:cs typeface="+mn-lt"/>
              </a:rPr>
              <a:t> 'http://{</a:t>
            </a:r>
            <a:r>
              <a:rPr lang="el-GR" sz="1700" b="1" i="1" dirty="0">
                <a:ea typeface="+mn-lt"/>
                <a:cs typeface="+mn-lt"/>
              </a:rPr>
              <a:t>YOUR_KEYCLOACK_URL</a:t>
            </a:r>
            <a:r>
              <a:rPr lang="el-GR" sz="1700" i="1" dirty="0">
                <a:ea typeface="+mn-lt"/>
                <a:cs typeface="+mn-lt"/>
              </a:rPr>
              <a:t>}:{</a:t>
            </a:r>
            <a:r>
              <a:rPr lang="el-GR" sz="1700" b="1" i="1" dirty="0">
                <a:ea typeface="+mn-lt"/>
                <a:cs typeface="+mn-lt"/>
              </a:rPr>
              <a:t>YOUR_KEYCLOACK_PORT</a:t>
            </a:r>
            <a:r>
              <a:rPr lang="el-GR" sz="1700" i="1" dirty="0">
                <a:ea typeface="+mn-lt"/>
                <a:cs typeface="+mn-lt"/>
              </a:rPr>
              <a:t>}/auth/admin/realms/{</a:t>
            </a:r>
            <a:r>
              <a:rPr lang="el-GR" sz="1700" b="1" i="1" dirty="0">
                <a:ea typeface="+mn-lt"/>
                <a:cs typeface="+mn-lt"/>
              </a:rPr>
              <a:t>YOUR_KEYCLOACK_CLIENT</a:t>
            </a:r>
            <a:r>
              <a:rPr lang="el-GR" sz="1700" i="1" dirty="0">
                <a:ea typeface="+mn-lt"/>
                <a:cs typeface="+mn-lt"/>
              </a:rPr>
              <a:t>}/users' \</a:t>
            </a:r>
            <a:endParaRPr lang="el-GR" sz="1700" i="1" dirty="0">
              <a:ea typeface="Calibri"/>
              <a:cs typeface="Calibri"/>
            </a:endParaRPr>
          </a:p>
          <a:p>
            <a:pPr marL="0" indent="0">
              <a:buNone/>
            </a:pPr>
            <a:r>
              <a:rPr lang="el-GR" sz="1700" i="1" dirty="0">
                <a:ea typeface="+mn-lt"/>
                <a:cs typeface="+mn-lt"/>
              </a:rPr>
              <a:t>--</a:t>
            </a:r>
            <a:r>
              <a:rPr lang="el-GR" sz="1700" i="1" dirty="0" err="1">
                <a:ea typeface="+mn-lt"/>
                <a:cs typeface="+mn-lt"/>
              </a:rPr>
              <a:t>header</a:t>
            </a:r>
            <a:r>
              <a:rPr lang="el-GR" sz="1700" i="1" dirty="0">
                <a:ea typeface="+mn-lt"/>
                <a:cs typeface="+mn-lt"/>
              </a:rPr>
              <a:t> '</a:t>
            </a:r>
            <a:r>
              <a:rPr lang="el-GR" sz="1700" i="1" dirty="0" err="1">
                <a:ea typeface="+mn-lt"/>
                <a:cs typeface="+mn-lt"/>
              </a:rPr>
              <a:t>Content-Type</a:t>
            </a:r>
            <a:r>
              <a:rPr lang="el-GR" sz="1700" i="1" dirty="0">
                <a:ea typeface="+mn-lt"/>
                <a:cs typeface="+mn-lt"/>
              </a:rPr>
              <a:t>: </a:t>
            </a:r>
            <a:r>
              <a:rPr lang="el-GR" sz="1700" i="1" dirty="0" err="1">
                <a:ea typeface="+mn-lt"/>
                <a:cs typeface="+mn-lt"/>
              </a:rPr>
              <a:t>application</a:t>
            </a:r>
            <a:r>
              <a:rPr lang="el-GR" sz="1700" i="1" dirty="0">
                <a:ea typeface="+mn-lt"/>
                <a:cs typeface="+mn-lt"/>
              </a:rPr>
              <a:t>/</a:t>
            </a:r>
            <a:r>
              <a:rPr lang="el-GR" sz="1700" i="1" dirty="0" err="1">
                <a:ea typeface="+mn-lt"/>
                <a:cs typeface="+mn-lt"/>
              </a:rPr>
              <a:t>json</a:t>
            </a:r>
            <a:r>
              <a:rPr lang="el-GR" sz="1700" i="1" dirty="0">
                <a:ea typeface="+mn-lt"/>
                <a:cs typeface="+mn-lt"/>
              </a:rPr>
              <a:t>' \</a:t>
            </a:r>
            <a:endParaRPr lang="el-GR" sz="1700" i="1" dirty="0">
              <a:ea typeface="Calibri"/>
              <a:cs typeface="Calibri"/>
            </a:endParaRPr>
          </a:p>
          <a:p>
            <a:pPr marL="0" indent="0">
              <a:buNone/>
            </a:pPr>
            <a:r>
              <a:rPr lang="el-GR" sz="1700" i="1" dirty="0">
                <a:ea typeface="+mn-lt"/>
                <a:cs typeface="+mn-lt"/>
              </a:rPr>
              <a:t>--</a:t>
            </a:r>
            <a:r>
              <a:rPr lang="el-GR" sz="1700" i="1" dirty="0" err="1">
                <a:ea typeface="+mn-lt"/>
                <a:cs typeface="+mn-lt"/>
              </a:rPr>
              <a:t>header</a:t>
            </a:r>
            <a:r>
              <a:rPr lang="el-GR" sz="1700" i="1" dirty="0">
                <a:ea typeface="+mn-lt"/>
                <a:cs typeface="+mn-lt"/>
              </a:rPr>
              <a:t> '</a:t>
            </a:r>
            <a:r>
              <a:rPr lang="el-GR" sz="1700" i="1" dirty="0" err="1">
                <a:ea typeface="+mn-lt"/>
                <a:cs typeface="+mn-lt"/>
              </a:rPr>
              <a:t>Authorization</a:t>
            </a:r>
            <a:r>
              <a:rPr lang="el-GR" sz="1700" i="1" dirty="0">
                <a:ea typeface="+mn-lt"/>
                <a:cs typeface="+mn-lt"/>
              </a:rPr>
              <a:t>: </a:t>
            </a:r>
            <a:r>
              <a:rPr lang="el-GR" sz="1700" i="1" dirty="0" err="1">
                <a:ea typeface="+mn-lt"/>
                <a:cs typeface="+mn-lt"/>
              </a:rPr>
              <a:t>Bearer</a:t>
            </a:r>
            <a:r>
              <a:rPr lang="el-GR" sz="1700" i="1" dirty="0">
                <a:ea typeface="+mn-lt"/>
                <a:cs typeface="+mn-lt"/>
              </a:rPr>
              <a:t>  </a:t>
            </a:r>
            <a:r>
              <a:rPr lang="el-GR" sz="1700" b="1" i="1" dirty="0">
                <a:ea typeface="+mn-lt"/>
                <a:cs typeface="+mn-lt"/>
              </a:rPr>
              <a:t>{TOKEN_COPIED_FROM_PREVIOUS_STEP}</a:t>
            </a:r>
            <a:r>
              <a:rPr lang="el-GR" sz="1700" i="1" dirty="0">
                <a:ea typeface="+mn-lt"/>
                <a:cs typeface="+mn-lt"/>
              </a:rPr>
              <a:t>' \</a:t>
            </a:r>
            <a:endParaRPr lang="el-GR" sz="1700" i="1" dirty="0">
              <a:ea typeface="Calibri"/>
              <a:cs typeface="Calibri"/>
            </a:endParaRPr>
          </a:p>
          <a:p>
            <a:pPr marL="0" indent="0">
              <a:buNone/>
            </a:pPr>
            <a:r>
              <a:rPr lang="el-GR" sz="1700" i="1" dirty="0">
                <a:ea typeface="+mn-lt"/>
                <a:cs typeface="+mn-lt"/>
              </a:rPr>
              <a:t>--</a:t>
            </a:r>
            <a:r>
              <a:rPr lang="el-GR" sz="1700" i="1" dirty="0" err="1">
                <a:ea typeface="+mn-lt"/>
                <a:cs typeface="+mn-lt"/>
              </a:rPr>
              <a:t>data-raw</a:t>
            </a:r>
            <a:r>
              <a:rPr lang="el-GR" sz="1700" i="1" dirty="0">
                <a:ea typeface="+mn-lt"/>
                <a:cs typeface="+mn-lt"/>
              </a:rPr>
              <a:t> '{</a:t>
            </a:r>
            <a:endParaRPr lang="el-GR" sz="1700" i="1" dirty="0">
              <a:ea typeface="Calibri"/>
              <a:cs typeface="Calibri"/>
            </a:endParaRPr>
          </a:p>
          <a:p>
            <a:pPr marL="0" indent="0">
              <a:buNone/>
            </a:pPr>
            <a:r>
              <a:rPr lang="el-GR" sz="1700" i="1" dirty="0">
                <a:ea typeface="+mn-lt"/>
                <a:cs typeface="+mn-lt"/>
              </a:rPr>
              <a:t>    "email":"</a:t>
            </a:r>
            <a:r>
              <a:rPr lang="el-GR" sz="1700" b="1" i="1" dirty="0">
                <a:ea typeface="+mn-lt"/>
                <a:cs typeface="+mn-lt"/>
              </a:rPr>
              <a:t>{GIVE_AN_EMAIL}</a:t>
            </a:r>
            <a:r>
              <a:rPr lang="el-GR" sz="1700" i="1" dirty="0">
                <a:ea typeface="+mn-lt"/>
                <a:cs typeface="+mn-lt"/>
              </a:rPr>
              <a:t>", </a:t>
            </a:r>
          </a:p>
          <a:p>
            <a:pPr marL="0" indent="0">
              <a:buNone/>
            </a:pPr>
            <a:r>
              <a:rPr lang="el-GR" sz="1700" i="1" dirty="0">
                <a:ea typeface="+mn-lt"/>
                <a:cs typeface="+mn-lt"/>
              </a:rPr>
              <a:t>    "</a:t>
            </a:r>
            <a:r>
              <a:rPr lang="el-GR" sz="1700" i="1" dirty="0" err="1">
                <a:ea typeface="+mn-lt"/>
                <a:cs typeface="+mn-lt"/>
              </a:rPr>
              <a:t>enabled</a:t>
            </a:r>
            <a:r>
              <a:rPr lang="el-GR" sz="1700" i="1" dirty="0">
                <a:ea typeface="+mn-lt"/>
                <a:cs typeface="+mn-lt"/>
              </a:rPr>
              <a:t>":"</a:t>
            </a:r>
            <a:r>
              <a:rPr lang="el-GR" sz="1700" i="1" dirty="0" err="1">
                <a:ea typeface="+mn-lt"/>
                <a:cs typeface="+mn-lt"/>
              </a:rPr>
              <a:t>true</a:t>
            </a:r>
            <a:r>
              <a:rPr lang="el-GR" sz="1700" i="1" dirty="0">
                <a:ea typeface="+mn-lt"/>
                <a:cs typeface="+mn-lt"/>
              </a:rPr>
              <a:t>", </a:t>
            </a:r>
            <a:endParaRPr lang="el-GR" sz="1700" i="1" dirty="0">
              <a:ea typeface="Calibri"/>
              <a:cs typeface="Calibri"/>
            </a:endParaRPr>
          </a:p>
          <a:p>
            <a:pPr marL="0" indent="0">
              <a:buNone/>
            </a:pPr>
            <a:r>
              <a:rPr lang="el-GR" sz="1700" i="1" dirty="0">
                <a:ea typeface="+mn-lt"/>
                <a:cs typeface="+mn-lt"/>
              </a:rPr>
              <a:t>    "</a:t>
            </a:r>
            <a:r>
              <a:rPr lang="el-GR" sz="1700" i="1" dirty="0" err="1">
                <a:ea typeface="+mn-lt"/>
                <a:cs typeface="+mn-lt"/>
              </a:rPr>
              <a:t>username</a:t>
            </a:r>
            <a:r>
              <a:rPr lang="el-GR" sz="1700" i="1" dirty="0">
                <a:ea typeface="+mn-lt"/>
                <a:cs typeface="+mn-lt"/>
              </a:rPr>
              <a:t>":"</a:t>
            </a:r>
            <a:r>
              <a:rPr lang="el-GR" sz="1700" b="1" i="1" dirty="0">
                <a:ea typeface="+mn-lt"/>
                <a:cs typeface="+mn-lt"/>
              </a:rPr>
              <a:t>{GIVE_A_USERNAME}</a:t>
            </a:r>
            <a:r>
              <a:rPr lang="el-GR" sz="1700" i="1" dirty="0">
                <a:ea typeface="+mn-lt"/>
                <a:cs typeface="+mn-lt"/>
              </a:rPr>
              <a:t>",</a:t>
            </a:r>
            <a:endParaRPr lang="el-GR" sz="1700" i="1" dirty="0">
              <a:ea typeface="Calibri"/>
              <a:cs typeface="Calibri"/>
            </a:endParaRPr>
          </a:p>
          <a:p>
            <a:pPr marL="0" indent="0">
              <a:buNone/>
            </a:pPr>
            <a:r>
              <a:rPr lang="el-GR" sz="1700" i="1" dirty="0">
                <a:ea typeface="+mn-lt"/>
                <a:cs typeface="+mn-lt"/>
              </a:rPr>
              <a:t>    "</a:t>
            </a:r>
            <a:r>
              <a:rPr lang="el-GR" sz="1700" i="1" dirty="0" err="1">
                <a:ea typeface="+mn-lt"/>
                <a:cs typeface="+mn-lt"/>
              </a:rPr>
              <a:t>attributes</a:t>
            </a:r>
            <a:r>
              <a:rPr lang="el-GR" sz="1700" i="1" dirty="0">
                <a:ea typeface="+mn-lt"/>
                <a:cs typeface="+mn-lt"/>
              </a:rPr>
              <a:t>": {</a:t>
            </a:r>
            <a:endParaRPr lang="el-GR" sz="1700" i="1" dirty="0">
              <a:ea typeface="Calibri"/>
              <a:cs typeface="Calibri"/>
            </a:endParaRPr>
          </a:p>
          <a:p>
            <a:pPr marL="0" indent="0">
              <a:buNone/>
            </a:pPr>
            <a:r>
              <a:rPr lang="el-GR" sz="1700" i="1" dirty="0">
                <a:ea typeface="+mn-lt"/>
                <a:cs typeface="+mn-lt"/>
              </a:rPr>
              <a:t>        "</a:t>
            </a:r>
            <a:r>
              <a:rPr lang="el-GR" sz="1700" i="1" dirty="0" err="1">
                <a:ea typeface="+mn-lt"/>
                <a:cs typeface="+mn-lt"/>
              </a:rPr>
              <a:t>client_id</a:t>
            </a:r>
            <a:r>
              <a:rPr lang="el-GR" sz="1700" i="1" dirty="0">
                <a:ea typeface="+mn-lt"/>
                <a:cs typeface="+mn-lt"/>
              </a:rPr>
              <a:t>": "</a:t>
            </a:r>
            <a:r>
              <a:rPr lang="el-GR" sz="1700" b="1" i="1" dirty="0">
                <a:ea typeface="+mn-lt"/>
                <a:cs typeface="+mn-lt"/>
              </a:rPr>
              <a:t>{YOUR_KEYCLOACK_CLIENT}</a:t>
            </a:r>
            <a:r>
              <a:rPr lang="el-GR" sz="1700" i="1" dirty="0">
                <a:ea typeface="+mn-lt"/>
                <a:cs typeface="+mn-lt"/>
              </a:rPr>
              <a:t>"</a:t>
            </a:r>
            <a:endParaRPr lang="el-GR" sz="1700" i="1" dirty="0">
              <a:ea typeface="Calibri"/>
              <a:cs typeface="Calibri"/>
            </a:endParaRPr>
          </a:p>
          <a:p>
            <a:pPr marL="0" indent="0">
              <a:buNone/>
            </a:pPr>
            <a:r>
              <a:rPr lang="el-GR" sz="1700" i="1" dirty="0">
                <a:ea typeface="+mn-lt"/>
                <a:cs typeface="+mn-lt"/>
              </a:rPr>
              <a:t>    },</a:t>
            </a:r>
            <a:endParaRPr lang="el-GR" sz="1700" i="1" dirty="0">
              <a:ea typeface="Calibri"/>
              <a:cs typeface="Calibri"/>
            </a:endParaRPr>
          </a:p>
          <a:p>
            <a:pPr marL="0" indent="0">
              <a:buNone/>
            </a:pPr>
            <a:r>
              <a:rPr lang="el-GR" sz="1700" i="1" dirty="0">
                <a:ea typeface="+mn-lt"/>
                <a:cs typeface="+mn-lt"/>
              </a:rPr>
              <a:t>    "</a:t>
            </a:r>
            <a:r>
              <a:rPr lang="el-GR" sz="1700" i="1" dirty="0" err="1">
                <a:ea typeface="+mn-lt"/>
                <a:cs typeface="+mn-lt"/>
              </a:rPr>
              <a:t>groups</a:t>
            </a:r>
            <a:r>
              <a:rPr lang="el-GR" sz="1700" i="1" dirty="0">
                <a:ea typeface="+mn-lt"/>
                <a:cs typeface="+mn-lt"/>
              </a:rPr>
              <a:t>": ["</a:t>
            </a:r>
            <a:r>
              <a:rPr lang="el-GR" sz="1700" i="1" dirty="0" err="1">
                <a:ea typeface="+mn-lt"/>
                <a:cs typeface="+mn-lt"/>
              </a:rPr>
              <a:t>Sellers</a:t>
            </a:r>
            <a:r>
              <a:rPr lang="el-GR" sz="1700" i="1" dirty="0">
                <a:ea typeface="+mn-lt"/>
                <a:cs typeface="+mn-lt"/>
              </a:rPr>
              <a:t>"],</a:t>
            </a:r>
            <a:endParaRPr lang="el-GR" sz="1700" i="1" dirty="0">
              <a:ea typeface="Calibri"/>
              <a:cs typeface="Calibri"/>
            </a:endParaRPr>
          </a:p>
          <a:p>
            <a:pPr marL="0" indent="0">
              <a:buNone/>
            </a:pPr>
            <a:r>
              <a:rPr lang="el-GR" sz="1700" i="1" dirty="0">
                <a:ea typeface="+mn-lt"/>
                <a:cs typeface="+mn-lt"/>
              </a:rPr>
              <a:t>    "</a:t>
            </a:r>
            <a:r>
              <a:rPr lang="el-GR" sz="1700" i="1" dirty="0" err="1">
                <a:ea typeface="+mn-lt"/>
                <a:cs typeface="+mn-lt"/>
              </a:rPr>
              <a:t>credentials</a:t>
            </a:r>
            <a:r>
              <a:rPr lang="el-GR" sz="1700" i="1" dirty="0">
                <a:ea typeface="+mn-lt"/>
                <a:cs typeface="+mn-lt"/>
              </a:rPr>
              <a:t>":[{"</a:t>
            </a:r>
            <a:r>
              <a:rPr lang="el-GR" sz="1700" i="1" dirty="0" err="1">
                <a:ea typeface="+mn-lt"/>
                <a:cs typeface="+mn-lt"/>
              </a:rPr>
              <a:t>type</a:t>
            </a:r>
            <a:r>
              <a:rPr lang="el-GR" sz="1700" i="1" dirty="0">
                <a:ea typeface="+mn-lt"/>
                <a:cs typeface="+mn-lt"/>
              </a:rPr>
              <a:t>":"</a:t>
            </a:r>
            <a:r>
              <a:rPr lang="el-GR" sz="1700" i="1" dirty="0" err="1">
                <a:ea typeface="+mn-lt"/>
                <a:cs typeface="+mn-lt"/>
              </a:rPr>
              <a:t>password</a:t>
            </a:r>
            <a:r>
              <a:rPr lang="el-GR" sz="1700" i="1" dirty="0">
                <a:ea typeface="+mn-lt"/>
                <a:cs typeface="+mn-lt"/>
              </a:rPr>
              <a:t>","</a:t>
            </a:r>
            <a:r>
              <a:rPr lang="el-GR" sz="1700" i="1" dirty="0" err="1">
                <a:ea typeface="+mn-lt"/>
                <a:cs typeface="+mn-lt"/>
              </a:rPr>
              <a:t>value</a:t>
            </a:r>
            <a:r>
              <a:rPr lang="el-GR" sz="1700" i="1" dirty="0">
                <a:ea typeface="+mn-lt"/>
                <a:cs typeface="+mn-lt"/>
              </a:rPr>
              <a:t>":"</a:t>
            </a:r>
            <a:r>
              <a:rPr lang="el-GR" sz="1700" b="1" i="1" dirty="0">
                <a:ea typeface="+mn-lt"/>
                <a:cs typeface="+mn-lt"/>
              </a:rPr>
              <a:t>{GIVE_A_PASSWORD}</a:t>
            </a:r>
            <a:r>
              <a:rPr lang="el-GR" sz="1700" i="1" dirty="0">
                <a:ea typeface="+mn-lt"/>
                <a:cs typeface="+mn-lt"/>
              </a:rPr>
              <a:t>","</a:t>
            </a:r>
            <a:r>
              <a:rPr lang="el-GR" sz="1700" i="1" dirty="0" err="1">
                <a:ea typeface="+mn-lt"/>
                <a:cs typeface="+mn-lt"/>
              </a:rPr>
              <a:t>temporary</a:t>
            </a:r>
            <a:r>
              <a:rPr lang="el-GR" sz="1700" i="1" dirty="0">
                <a:ea typeface="+mn-lt"/>
                <a:cs typeface="+mn-lt"/>
              </a:rPr>
              <a:t>":</a:t>
            </a:r>
            <a:r>
              <a:rPr lang="el-GR" sz="1700" i="1" dirty="0" err="1">
                <a:ea typeface="+mn-lt"/>
                <a:cs typeface="+mn-lt"/>
              </a:rPr>
              <a:t>false</a:t>
            </a:r>
            <a:r>
              <a:rPr lang="el-GR" sz="1700" i="1" dirty="0">
                <a:ea typeface="+mn-lt"/>
                <a:cs typeface="+mn-lt"/>
              </a:rPr>
              <a:t>}]</a:t>
            </a:r>
            <a:endParaRPr lang="el-GR" sz="1700" i="1" dirty="0">
              <a:ea typeface="Calibri"/>
              <a:cs typeface="Calibri"/>
            </a:endParaRPr>
          </a:p>
          <a:p>
            <a:pPr marL="0" indent="0">
              <a:buNone/>
            </a:pPr>
            <a:r>
              <a:rPr lang="el-GR" sz="1700" i="1" dirty="0">
                <a:ea typeface="+mn-lt"/>
                <a:cs typeface="+mn-lt"/>
              </a:rPr>
              <a:t>}'</a:t>
            </a:r>
            <a:endParaRPr lang="el-GR" sz="1700" i="1" dirty="0">
              <a:ea typeface="Calibri"/>
              <a:cs typeface="Calibri"/>
            </a:endParaRPr>
          </a:p>
        </p:txBody>
      </p:sp>
    </p:spTree>
    <p:extLst>
      <p:ext uri="{BB962C8B-B14F-4D97-AF65-F5344CB8AC3E}">
        <p14:creationId xmlns:p14="http://schemas.microsoft.com/office/powerpoint/2010/main" val="1771925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80473C-6D8A-4526-9CF5-9EF7D0F23CC6}"/>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pic>
        <p:nvPicPr>
          <p:cNvPr id="6" name="Picture 5">
            <a:extLst>
              <a:ext uri="{FF2B5EF4-FFF2-40B4-BE49-F238E27FC236}">
                <a16:creationId xmlns:a16="http://schemas.microsoft.com/office/drawing/2014/main" id="{F9060DDD-0D86-F964-8AC8-CE5C34ED915E}"/>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152400" y="105878"/>
            <a:ext cx="12274704" cy="6904522"/>
          </a:xfrm>
          <a:prstGeom prst="rect">
            <a:avLst/>
          </a:prstGeom>
          <a:effectLst>
            <a:reflection blurRad="1270000" stA="49000" endPos="65000" dist="50800" dir="5400000" sy="-100000" algn="bl" rotWithShape="0"/>
          </a:effectLst>
        </p:spPr>
      </p:pic>
      <p:sp>
        <p:nvSpPr>
          <p:cNvPr id="2" name="Title 1">
            <a:extLst>
              <a:ext uri="{FF2B5EF4-FFF2-40B4-BE49-F238E27FC236}">
                <a16:creationId xmlns:a16="http://schemas.microsoft.com/office/drawing/2014/main" id="{AE7FE040-9903-E403-8702-25F78F30363E}"/>
              </a:ext>
            </a:extLst>
          </p:cNvPr>
          <p:cNvSpPr>
            <a:spLocks noGrp="1"/>
          </p:cNvSpPr>
          <p:nvPr>
            <p:ph type="title"/>
          </p:nvPr>
        </p:nvSpPr>
        <p:spPr/>
        <p:txBody>
          <a:bodyPr/>
          <a:lstStyle/>
          <a:p>
            <a:r>
              <a:rPr lang="en-US" b="1" u="sng" dirty="0">
                <a:cs typeface="Calibri Light"/>
              </a:rPr>
              <a:t>Login User</a:t>
            </a:r>
            <a:endParaRPr lang="en-US" b="1" u="sng" dirty="0"/>
          </a:p>
        </p:txBody>
      </p:sp>
      <p:sp>
        <p:nvSpPr>
          <p:cNvPr id="3" name="Content Placeholder 2">
            <a:extLst>
              <a:ext uri="{FF2B5EF4-FFF2-40B4-BE49-F238E27FC236}">
                <a16:creationId xmlns:a16="http://schemas.microsoft.com/office/drawing/2014/main" id="{4B3B8B24-EB77-9B37-0D2E-BF82D5FA28F4}"/>
              </a:ext>
            </a:extLst>
          </p:cNvPr>
          <p:cNvSpPr>
            <a:spLocks noGrp="1"/>
          </p:cNvSpPr>
          <p:nvPr>
            <p:ph idx="1"/>
          </p:nvPr>
        </p:nvSpPr>
        <p:spPr>
          <a:xfrm>
            <a:off x="695960" y="1744345"/>
            <a:ext cx="10515600" cy="4351338"/>
          </a:xfrm>
        </p:spPr>
        <p:txBody>
          <a:bodyPr vert="horz" lIns="91440" tIns="45720" rIns="91440" bIns="45720" rtlCol="0" anchor="t">
            <a:normAutofit/>
          </a:bodyPr>
          <a:lstStyle/>
          <a:p>
            <a:r>
              <a:rPr lang="en-US" dirty="0">
                <a:cs typeface="Calibri"/>
              </a:rPr>
              <a:t>For Login User you need again credentials from client. Copy </a:t>
            </a:r>
            <a:r>
              <a:rPr lang="en-US" b="1" dirty="0">
                <a:cs typeface="Calibri"/>
              </a:rPr>
              <a:t>Secret</a:t>
            </a:r>
            <a:endParaRPr lang="en-US" dirty="0"/>
          </a:p>
        </p:txBody>
      </p:sp>
      <p:pic>
        <p:nvPicPr>
          <p:cNvPr id="5" name="Θέση περιεχομένου 3" descr="Εικόνα που περιέχει κείμενο, στιγμιότυπο οθόνης, λογισμικό, διάγραμμα&#10;&#10;Περιγραφή που δημιουργήθηκε αυτόματα">
            <a:extLst>
              <a:ext uri="{FF2B5EF4-FFF2-40B4-BE49-F238E27FC236}">
                <a16:creationId xmlns:a16="http://schemas.microsoft.com/office/drawing/2014/main" id="{EF9F9C78-077E-3D69-9DC8-EB669F4B6653}"/>
              </a:ext>
            </a:extLst>
          </p:cNvPr>
          <p:cNvPicPr>
            <a:picLocks noChangeAspect="1"/>
          </p:cNvPicPr>
          <p:nvPr/>
        </p:nvPicPr>
        <p:blipFill>
          <a:blip r:embed="rId3"/>
          <a:stretch>
            <a:fillRect/>
          </a:stretch>
        </p:blipFill>
        <p:spPr>
          <a:xfrm>
            <a:off x="709400" y="2353945"/>
            <a:ext cx="10204239" cy="43513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87173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2C57CC-8856-2F5A-0D77-771C10BC7BDB}"/>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Title 1">
            <a:extLst>
              <a:ext uri="{FF2B5EF4-FFF2-40B4-BE49-F238E27FC236}">
                <a16:creationId xmlns:a16="http://schemas.microsoft.com/office/drawing/2014/main" id="{214040A1-C245-4681-6CC7-3BE639331E06}"/>
              </a:ext>
            </a:extLst>
          </p:cNvPr>
          <p:cNvSpPr>
            <a:spLocks noGrp="1"/>
          </p:cNvSpPr>
          <p:nvPr>
            <p:ph type="title"/>
          </p:nvPr>
        </p:nvSpPr>
        <p:spPr/>
        <p:txBody>
          <a:bodyPr/>
          <a:lstStyle/>
          <a:p>
            <a:r>
              <a:rPr lang="en-US" b="1" u="sng" dirty="0">
                <a:cs typeface="Calibri Light"/>
              </a:rPr>
              <a:t>Login User – Curl Command</a:t>
            </a:r>
          </a:p>
        </p:txBody>
      </p:sp>
      <p:sp>
        <p:nvSpPr>
          <p:cNvPr id="3" name="Content Placeholder 2">
            <a:extLst>
              <a:ext uri="{FF2B5EF4-FFF2-40B4-BE49-F238E27FC236}">
                <a16:creationId xmlns:a16="http://schemas.microsoft.com/office/drawing/2014/main" id="{BE3376B1-F872-2790-45DF-3F2A2610B8D3}"/>
              </a:ext>
            </a:extLst>
          </p:cNvPr>
          <p:cNvSpPr>
            <a:spLocks noGrp="1"/>
          </p:cNvSpPr>
          <p:nvPr>
            <p:ph idx="1"/>
          </p:nvPr>
        </p:nvSpPr>
        <p:spPr/>
        <p:txBody>
          <a:bodyPr vert="horz" lIns="91440" tIns="45720" rIns="91440" bIns="45720" rtlCol="0" anchor="t">
            <a:normAutofit/>
          </a:bodyPr>
          <a:lstStyle/>
          <a:p>
            <a:pPr marL="0" indent="0">
              <a:buNone/>
            </a:pPr>
            <a:r>
              <a:rPr lang="el-GR" sz="2200" dirty="0" err="1">
                <a:ea typeface="+mn-lt"/>
                <a:cs typeface="+mn-lt"/>
              </a:rPr>
              <a:t>Open</a:t>
            </a:r>
            <a:r>
              <a:rPr lang="el-GR" sz="2200" dirty="0">
                <a:ea typeface="+mn-lt"/>
                <a:cs typeface="+mn-lt"/>
              </a:rPr>
              <a:t> </a:t>
            </a:r>
            <a:r>
              <a:rPr lang="el-GR" sz="2200" dirty="0" err="1">
                <a:ea typeface="+mn-lt"/>
                <a:cs typeface="+mn-lt"/>
              </a:rPr>
              <a:t>cmd</a:t>
            </a:r>
            <a:r>
              <a:rPr lang="el-GR" sz="2200" dirty="0">
                <a:ea typeface="+mn-lt"/>
                <a:cs typeface="+mn-lt"/>
              </a:rPr>
              <a:t> </a:t>
            </a:r>
            <a:r>
              <a:rPr lang="el-GR" sz="2200" dirty="0" err="1">
                <a:ea typeface="+mn-lt"/>
                <a:cs typeface="+mn-lt"/>
              </a:rPr>
              <a:t>or</a:t>
            </a:r>
            <a:r>
              <a:rPr lang="el-GR" sz="2200" dirty="0">
                <a:ea typeface="+mn-lt"/>
                <a:cs typeface="+mn-lt"/>
              </a:rPr>
              <a:t> </a:t>
            </a:r>
            <a:r>
              <a:rPr lang="el-GR" sz="2200" dirty="0" err="1">
                <a:ea typeface="+mn-lt"/>
                <a:cs typeface="+mn-lt"/>
              </a:rPr>
              <a:t>terminal</a:t>
            </a:r>
            <a:r>
              <a:rPr lang="el-GR" sz="2200" dirty="0">
                <a:ea typeface="+mn-lt"/>
                <a:cs typeface="+mn-lt"/>
              </a:rPr>
              <a:t> and </a:t>
            </a:r>
            <a:r>
              <a:rPr lang="el-GR" sz="2200" dirty="0" err="1">
                <a:ea typeface="+mn-lt"/>
                <a:cs typeface="+mn-lt"/>
              </a:rPr>
              <a:t>write</a:t>
            </a:r>
            <a:r>
              <a:rPr lang="el-GR" sz="2200" dirty="0">
                <a:ea typeface="+mn-lt"/>
                <a:cs typeface="+mn-lt"/>
              </a:rPr>
              <a:t> </a:t>
            </a:r>
            <a:r>
              <a:rPr lang="el-GR" sz="2200" dirty="0" err="1">
                <a:ea typeface="+mn-lt"/>
                <a:cs typeface="+mn-lt"/>
              </a:rPr>
              <a:t>following</a:t>
            </a:r>
            <a:r>
              <a:rPr lang="el-GR" sz="2200" dirty="0">
                <a:ea typeface="+mn-lt"/>
                <a:cs typeface="+mn-lt"/>
              </a:rPr>
              <a:t> </a:t>
            </a:r>
            <a:r>
              <a:rPr lang="el-GR" sz="2200" dirty="0" err="1">
                <a:ea typeface="+mn-lt"/>
                <a:cs typeface="+mn-lt"/>
              </a:rPr>
              <a:t>Curl</a:t>
            </a:r>
            <a:r>
              <a:rPr lang="el-GR" sz="2200" dirty="0">
                <a:ea typeface="+mn-lt"/>
                <a:cs typeface="+mn-lt"/>
              </a:rPr>
              <a:t> </a:t>
            </a:r>
            <a:r>
              <a:rPr lang="el-GR" sz="2200" dirty="0" err="1">
                <a:ea typeface="+mn-lt"/>
                <a:cs typeface="+mn-lt"/>
              </a:rPr>
              <a:t>command</a:t>
            </a:r>
            <a:r>
              <a:rPr lang="el-GR" sz="2200" dirty="0">
                <a:ea typeface="+mn-lt"/>
                <a:cs typeface="+mn-lt"/>
              </a:rPr>
              <a:t> </a:t>
            </a:r>
            <a:r>
              <a:rPr lang="el-GR" sz="2200" dirty="0" err="1">
                <a:ea typeface="+mn-lt"/>
                <a:cs typeface="+mn-lt"/>
              </a:rPr>
              <a:t>with</a:t>
            </a:r>
            <a:r>
              <a:rPr lang="el-GR" sz="2200" dirty="0">
                <a:ea typeface="+mn-lt"/>
                <a:cs typeface="+mn-lt"/>
              </a:rPr>
              <a:t> </a:t>
            </a:r>
            <a:r>
              <a:rPr lang="el-GR" sz="2200" dirty="0" err="1">
                <a:ea typeface="+mn-lt"/>
                <a:cs typeface="+mn-lt"/>
              </a:rPr>
              <a:t>your</a:t>
            </a:r>
            <a:r>
              <a:rPr lang="el-GR" sz="2200" dirty="0">
                <a:ea typeface="+mn-lt"/>
                <a:cs typeface="+mn-lt"/>
              </a:rPr>
              <a:t> </a:t>
            </a:r>
            <a:r>
              <a:rPr lang="el-GR" sz="2200" dirty="0" err="1">
                <a:ea typeface="+mn-lt"/>
                <a:cs typeface="+mn-lt"/>
              </a:rPr>
              <a:t>changes</a:t>
            </a:r>
            <a:r>
              <a:rPr lang="el-GR" sz="2200" dirty="0">
                <a:ea typeface="+mn-lt"/>
                <a:cs typeface="+mn-lt"/>
              </a:rPr>
              <a:t> in </a:t>
            </a:r>
            <a:r>
              <a:rPr lang="el-GR" sz="2200" b="1" dirty="0" err="1">
                <a:ea typeface="+mn-lt"/>
                <a:cs typeface="+mn-lt"/>
              </a:rPr>
              <a:t>url</a:t>
            </a:r>
            <a:r>
              <a:rPr lang="el-GR" sz="2200" dirty="0">
                <a:ea typeface="+mn-lt"/>
                <a:cs typeface="+mn-lt"/>
              </a:rPr>
              <a:t>, </a:t>
            </a:r>
            <a:r>
              <a:rPr lang="el-GR" sz="2200" b="1" dirty="0" err="1">
                <a:ea typeface="+mn-lt"/>
                <a:cs typeface="+mn-lt"/>
              </a:rPr>
              <a:t>port</a:t>
            </a:r>
            <a:r>
              <a:rPr lang="el-GR" sz="2200" b="1" dirty="0">
                <a:ea typeface="+mn-lt"/>
                <a:cs typeface="+mn-lt"/>
              </a:rPr>
              <a:t> </a:t>
            </a:r>
            <a:r>
              <a:rPr lang="el-GR" sz="2200" dirty="0">
                <a:ea typeface="+mn-lt"/>
                <a:cs typeface="+mn-lt"/>
              </a:rPr>
              <a:t>and </a:t>
            </a:r>
            <a:r>
              <a:rPr lang="el-GR" sz="2200" b="1" dirty="0" err="1">
                <a:ea typeface="+mn-lt"/>
                <a:cs typeface="+mn-lt"/>
              </a:rPr>
              <a:t>client_secret</a:t>
            </a:r>
            <a:endParaRPr lang="en-US" dirty="0" err="1"/>
          </a:p>
          <a:p>
            <a:pPr marL="0" indent="0">
              <a:buNone/>
            </a:pPr>
            <a:endParaRPr lang="en-US" sz="2000" i="1" dirty="0">
              <a:ea typeface="+mn-lt"/>
              <a:cs typeface="+mn-lt"/>
            </a:endParaRPr>
          </a:p>
          <a:p>
            <a:pPr marL="0" indent="0">
              <a:buNone/>
            </a:pPr>
            <a:r>
              <a:rPr lang="en-US" sz="2000" i="1" dirty="0">
                <a:ea typeface="+mn-lt"/>
                <a:cs typeface="+mn-lt"/>
              </a:rPr>
              <a:t>curl --location 'http://localhost:</a:t>
            </a:r>
            <a:r>
              <a:rPr lang="en-US" sz="2000" b="1" i="1" dirty="0">
                <a:ea typeface="+mn-lt"/>
                <a:cs typeface="+mn-lt"/>
              </a:rPr>
              <a:t>{Port </a:t>
            </a:r>
            <a:r>
              <a:rPr lang="en-US" sz="2000" b="1" i="1" dirty="0" err="1">
                <a:ea typeface="+mn-lt"/>
                <a:cs typeface="+mn-lt"/>
              </a:rPr>
              <a:t>Keycloack</a:t>
            </a:r>
            <a:r>
              <a:rPr lang="en-US" sz="2000" b="1" i="1" dirty="0">
                <a:ea typeface="+mn-lt"/>
                <a:cs typeface="+mn-lt"/>
              </a:rPr>
              <a:t> Runs}</a:t>
            </a:r>
            <a:r>
              <a:rPr lang="en-US" sz="2000" i="1" dirty="0">
                <a:ea typeface="+mn-lt"/>
                <a:cs typeface="+mn-lt"/>
              </a:rPr>
              <a:t>/auth/realms</a:t>
            </a:r>
            <a:r>
              <a:rPr lang="en-US" sz="2000" b="1" i="1" dirty="0">
                <a:ea typeface="+mn-lt"/>
                <a:cs typeface="+mn-lt"/>
              </a:rPr>
              <a:t>/{</a:t>
            </a:r>
            <a:r>
              <a:rPr lang="en-US" sz="2000" b="1" i="1" dirty="0" err="1">
                <a:ea typeface="+mn-lt"/>
                <a:cs typeface="+mn-lt"/>
              </a:rPr>
              <a:t>Keycloack</a:t>
            </a:r>
            <a:r>
              <a:rPr lang="en-US" sz="2000" b="1" i="1" dirty="0">
                <a:ea typeface="+mn-lt"/>
                <a:cs typeface="+mn-lt"/>
              </a:rPr>
              <a:t> Realm user exists}/</a:t>
            </a:r>
            <a:r>
              <a:rPr lang="en-US" sz="2000" i="1" dirty="0">
                <a:ea typeface="+mn-lt"/>
                <a:cs typeface="+mn-lt"/>
              </a:rPr>
              <a:t>protocol/</a:t>
            </a:r>
            <a:r>
              <a:rPr lang="en-US" sz="2000" i="1" dirty="0" err="1">
                <a:ea typeface="+mn-lt"/>
                <a:cs typeface="+mn-lt"/>
              </a:rPr>
              <a:t>openid</a:t>
            </a:r>
            <a:r>
              <a:rPr lang="en-US" sz="2000" i="1" dirty="0">
                <a:ea typeface="+mn-lt"/>
                <a:cs typeface="+mn-lt"/>
              </a:rPr>
              <a:t>-connect/token' \</a:t>
            </a:r>
            <a:endParaRPr lang="en-US" sz="2000" i="1" dirty="0">
              <a:cs typeface="Calibri" panose="020F0502020204030204"/>
            </a:endParaRPr>
          </a:p>
          <a:p>
            <a:pPr marL="0" indent="0">
              <a:buNone/>
            </a:pPr>
            <a:r>
              <a:rPr lang="en-US" sz="2000" i="1" dirty="0">
                <a:ea typeface="+mn-lt"/>
                <a:cs typeface="+mn-lt"/>
              </a:rPr>
              <a:t>--header 'Content-Type: application/x-www-form-</a:t>
            </a:r>
            <a:r>
              <a:rPr lang="en-US" sz="2000" i="1" dirty="0" err="1">
                <a:ea typeface="+mn-lt"/>
                <a:cs typeface="+mn-lt"/>
              </a:rPr>
              <a:t>urlencoded</a:t>
            </a:r>
            <a:r>
              <a:rPr lang="en-US" sz="2000" i="1" dirty="0">
                <a:ea typeface="+mn-lt"/>
                <a:cs typeface="+mn-lt"/>
              </a:rPr>
              <a:t>' \</a:t>
            </a:r>
            <a:endParaRPr lang="en-US" sz="2000" i="1" dirty="0">
              <a:cs typeface="Calibri"/>
            </a:endParaRPr>
          </a:p>
          <a:p>
            <a:pPr marL="0" indent="0">
              <a:buNone/>
            </a:pPr>
            <a:r>
              <a:rPr lang="en-US" sz="2000" i="1" dirty="0">
                <a:ea typeface="+mn-lt"/>
                <a:cs typeface="+mn-lt"/>
              </a:rPr>
              <a:t>--data-</a:t>
            </a:r>
            <a:r>
              <a:rPr lang="en-US" sz="2000" i="1" dirty="0" err="1">
                <a:ea typeface="+mn-lt"/>
                <a:cs typeface="+mn-lt"/>
              </a:rPr>
              <a:t>urlencode</a:t>
            </a:r>
            <a:r>
              <a:rPr lang="en-US" sz="2000" i="1" dirty="0">
                <a:ea typeface="+mn-lt"/>
                <a:cs typeface="+mn-lt"/>
              </a:rPr>
              <a:t> 'username</a:t>
            </a:r>
            <a:r>
              <a:rPr lang="en-US" sz="2000" b="1" i="1" dirty="0">
                <a:ea typeface="+mn-lt"/>
                <a:cs typeface="+mn-lt"/>
              </a:rPr>
              <a:t>={Give a username}</a:t>
            </a:r>
            <a:r>
              <a:rPr lang="en-US" sz="2000" i="1" dirty="0">
                <a:ea typeface="+mn-lt"/>
                <a:cs typeface="+mn-lt"/>
              </a:rPr>
              <a:t>'\</a:t>
            </a:r>
            <a:endParaRPr lang="en-US" sz="2000" i="1" dirty="0">
              <a:cs typeface="Calibri"/>
            </a:endParaRPr>
          </a:p>
          <a:p>
            <a:pPr marL="0" indent="0">
              <a:buNone/>
            </a:pPr>
            <a:r>
              <a:rPr lang="en-US" sz="2000" i="1" dirty="0">
                <a:ea typeface="+mn-lt"/>
                <a:cs typeface="+mn-lt"/>
              </a:rPr>
              <a:t>--data-</a:t>
            </a:r>
            <a:r>
              <a:rPr lang="en-US" sz="2000" i="1" dirty="0" err="1">
                <a:ea typeface="+mn-lt"/>
                <a:cs typeface="+mn-lt"/>
              </a:rPr>
              <a:t>urlencode</a:t>
            </a:r>
            <a:r>
              <a:rPr lang="en-US" sz="2000" i="1" dirty="0">
                <a:ea typeface="+mn-lt"/>
                <a:cs typeface="+mn-lt"/>
              </a:rPr>
              <a:t> 'password=</a:t>
            </a:r>
            <a:r>
              <a:rPr lang="en-US" sz="2000" b="1" i="1" dirty="0">
                <a:ea typeface="+mn-lt"/>
                <a:cs typeface="+mn-lt"/>
              </a:rPr>
              <a:t>{Give a password}</a:t>
            </a:r>
            <a:r>
              <a:rPr lang="en-US" sz="2000" i="1" dirty="0">
                <a:ea typeface="+mn-lt"/>
                <a:cs typeface="+mn-lt"/>
              </a:rPr>
              <a:t>' \</a:t>
            </a:r>
            <a:endParaRPr lang="en-US" sz="2000" i="1" dirty="0">
              <a:cs typeface="Calibri"/>
            </a:endParaRPr>
          </a:p>
          <a:p>
            <a:pPr marL="0" indent="0">
              <a:buNone/>
            </a:pPr>
            <a:r>
              <a:rPr lang="en-US" sz="2000" i="1" dirty="0">
                <a:ea typeface="+mn-lt"/>
                <a:cs typeface="+mn-lt"/>
              </a:rPr>
              <a:t>--data-</a:t>
            </a:r>
            <a:r>
              <a:rPr lang="en-US" sz="2000" i="1" dirty="0" err="1">
                <a:ea typeface="+mn-lt"/>
                <a:cs typeface="+mn-lt"/>
              </a:rPr>
              <a:t>urlencode</a:t>
            </a:r>
            <a:r>
              <a:rPr lang="en-US" sz="2000" i="1" dirty="0">
                <a:ea typeface="+mn-lt"/>
                <a:cs typeface="+mn-lt"/>
              </a:rPr>
              <a:t> '</a:t>
            </a:r>
            <a:r>
              <a:rPr lang="en-US" sz="2000" i="1" dirty="0" err="1">
                <a:ea typeface="+mn-lt"/>
                <a:cs typeface="+mn-lt"/>
              </a:rPr>
              <a:t>client_id</a:t>
            </a:r>
            <a:r>
              <a:rPr lang="en-US" sz="2000" i="1" dirty="0">
                <a:ea typeface="+mn-lt"/>
                <a:cs typeface="+mn-lt"/>
              </a:rPr>
              <a:t>=</a:t>
            </a:r>
            <a:r>
              <a:rPr lang="en-US" sz="2000" b="1" i="1" dirty="0">
                <a:ea typeface="+mn-lt"/>
                <a:cs typeface="+mn-lt"/>
              </a:rPr>
              <a:t>{Your client name}</a:t>
            </a:r>
            <a:r>
              <a:rPr lang="en-US" sz="2000" i="1" dirty="0">
                <a:ea typeface="+mn-lt"/>
                <a:cs typeface="+mn-lt"/>
              </a:rPr>
              <a:t>' \</a:t>
            </a:r>
            <a:endParaRPr lang="en-US" sz="2000" i="1" dirty="0">
              <a:cs typeface="Calibri"/>
            </a:endParaRPr>
          </a:p>
          <a:p>
            <a:pPr marL="0" indent="0">
              <a:buNone/>
            </a:pPr>
            <a:r>
              <a:rPr lang="en-US" sz="2000" i="1" dirty="0">
                <a:ea typeface="+mn-lt"/>
                <a:cs typeface="+mn-lt"/>
              </a:rPr>
              <a:t>--data-</a:t>
            </a:r>
            <a:r>
              <a:rPr lang="en-US" sz="2000" i="1" dirty="0" err="1">
                <a:ea typeface="+mn-lt"/>
                <a:cs typeface="+mn-lt"/>
              </a:rPr>
              <a:t>urlencode</a:t>
            </a:r>
            <a:r>
              <a:rPr lang="en-US" sz="2000" i="1" dirty="0">
                <a:ea typeface="+mn-lt"/>
                <a:cs typeface="+mn-lt"/>
              </a:rPr>
              <a:t> '</a:t>
            </a:r>
            <a:r>
              <a:rPr lang="en-US" sz="2000" i="1" dirty="0" err="1">
                <a:ea typeface="+mn-lt"/>
                <a:cs typeface="+mn-lt"/>
              </a:rPr>
              <a:t>client_secret</a:t>
            </a:r>
            <a:r>
              <a:rPr lang="en-US" sz="2000" i="1" dirty="0">
                <a:ea typeface="+mn-lt"/>
                <a:cs typeface="+mn-lt"/>
              </a:rPr>
              <a:t>=</a:t>
            </a:r>
            <a:r>
              <a:rPr lang="en-US" sz="2000" b="1" i="1" dirty="0">
                <a:ea typeface="+mn-lt"/>
                <a:cs typeface="+mn-lt"/>
              </a:rPr>
              <a:t>{Secrets </a:t>
            </a:r>
            <a:r>
              <a:rPr lang="en-US" sz="2000" b="1" i="1" dirty="0" err="1">
                <a:ea typeface="+mn-lt"/>
                <a:cs typeface="+mn-lt"/>
              </a:rPr>
              <a:t>coppied</a:t>
            </a:r>
            <a:r>
              <a:rPr lang="en-US" sz="2000" b="1" i="1" dirty="0">
                <a:ea typeface="+mn-lt"/>
                <a:cs typeface="+mn-lt"/>
              </a:rPr>
              <a:t> in previous step}</a:t>
            </a:r>
            <a:r>
              <a:rPr lang="en-US" sz="2000" i="1" dirty="0">
                <a:ea typeface="+mn-lt"/>
                <a:cs typeface="+mn-lt"/>
              </a:rPr>
              <a:t>' \</a:t>
            </a:r>
            <a:endParaRPr lang="en-US" sz="2000" i="1" dirty="0">
              <a:cs typeface="Calibri"/>
            </a:endParaRPr>
          </a:p>
          <a:p>
            <a:pPr marL="0" indent="0">
              <a:buNone/>
            </a:pPr>
            <a:r>
              <a:rPr lang="en-US" sz="2000" i="1" dirty="0">
                <a:ea typeface="+mn-lt"/>
                <a:cs typeface="+mn-lt"/>
              </a:rPr>
              <a:t>--data-</a:t>
            </a:r>
            <a:r>
              <a:rPr lang="en-US" sz="2000" i="1" dirty="0" err="1">
                <a:ea typeface="+mn-lt"/>
                <a:cs typeface="+mn-lt"/>
              </a:rPr>
              <a:t>urlencode</a:t>
            </a:r>
            <a:r>
              <a:rPr lang="en-US" sz="2000" i="1" dirty="0">
                <a:ea typeface="+mn-lt"/>
                <a:cs typeface="+mn-lt"/>
              </a:rPr>
              <a:t> '</a:t>
            </a:r>
            <a:r>
              <a:rPr lang="en-US" sz="2000" i="1" dirty="0" err="1">
                <a:ea typeface="+mn-lt"/>
                <a:cs typeface="+mn-lt"/>
              </a:rPr>
              <a:t>grant_type</a:t>
            </a:r>
            <a:r>
              <a:rPr lang="en-US" sz="2000" i="1" dirty="0">
                <a:ea typeface="+mn-lt"/>
                <a:cs typeface="+mn-lt"/>
              </a:rPr>
              <a:t>=password'</a:t>
            </a:r>
            <a:endParaRPr lang="en-US" sz="2000" i="1" dirty="0">
              <a:cs typeface="Calibri"/>
            </a:endParaRPr>
          </a:p>
        </p:txBody>
      </p:sp>
    </p:spTree>
    <p:extLst>
      <p:ext uri="{BB962C8B-B14F-4D97-AF65-F5344CB8AC3E}">
        <p14:creationId xmlns:p14="http://schemas.microsoft.com/office/powerpoint/2010/main" val="4186446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10B90D-149A-3278-1259-DE340DC2A335}"/>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C3998B4D-DC2B-6161-D30F-E2CAA06F1ADD}"/>
              </a:ext>
            </a:extLst>
          </p:cNvPr>
          <p:cNvSpPr>
            <a:spLocks noGrp="1"/>
          </p:cNvSpPr>
          <p:nvPr>
            <p:ph type="title"/>
          </p:nvPr>
        </p:nvSpPr>
        <p:spPr/>
        <p:txBody>
          <a:bodyPr/>
          <a:lstStyle/>
          <a:p>
            <a:r>
              <a:rPr lang="el-GR" b="1" u="sng" dirty="0">
                <a:cs typeface="Calibri Light"/>
              </a:rPr>
              <a:t>Login User – Result (2)</a:t>
            </a:r>
            <a:endParaRPr lang="el-GR" b="1" u="sng" dirty="0"/>
          </a:p>
        </p:txBody>
      </p:sp>
      <p:sp>
        <p:nvSpPr>
          <p:cNvPr id="3" name="Θέση περιεχομένου 2">
            <a:extLst>
              <a:ext uri="{FF2B5EF4-FFF2-40B4-BE49-F238E27FC236}">
                <a16:creationId xmlns:a16="http://schemas.microsoft.com/office/drawing/2014/main" id="{F96FB589-DEAD-4DE3-849E-D68830240D75}"/>
              </a:ext>
            </a:extLst>
          </p:cNvPr>
          <p:cNvSpPr>
            <a:spLocks noGrp="1"/>
          </p:cNvSpPr>
          <p:nvPr>
            <p:ph idx="1"/>
          </p:nvPr>
        </p:nvSpPr>
        <p:spPr>
          <a:xfrm>
            <a:off x="744126" y="2916883"/>
            <a:ext cx="10515600" cy="3764048"/>
          </a:xfrm>
        </p:spPr>
        <p:txBody>
          <a:bodyPr vert="horz" lIns="91440" tIns="45720" rIns="91440" bIns="45720" rtlCol="0" anchor="t">
            <a:noAutofit/>
          </a:bodyPr>
          <a:lstStyle/>
          <a:p>
            <a:pPr indent="0">
              <a:lnSpc>
                <a:spcPct val="100000"/>
              </a:lnSpc>
              <a:spcBef>
                <a:spcPts val="0"/>
              </a:spcBef>
              <a:buNone/>
            </a:pPr>
            <a:r>
              <a:rPr lang="el-GR" sz="1000" dirty="0">
                <a:ea typeface="+mn-lt"/>
                <a:cs typeface="+mn-lt"/>
              </a:rPr>
              <a:t>{</a:t>
            </a:r>
            <a:endParaRPr lang="el-GR" sz="1000">
              <a:cs typeface="Calibri"/>
            </a:endParaRPr>
          </a:p>
          <a:p>
            <a:pPr indent="0">
              <a:lnSpc>
                <a:spcPct val="100000"/>
              </a:lnSpc>
              <a:spcBef>
                <a:spcPts val="0"/>
              </a:spcBef>
              <a:buNone/>
            </a:pPr>
            <a:r>
              <a:rPr lang="el-GR" sz="1000" dirty="0">
                <a:ea typeface="+mn-lt"/>
                <a:cs typeface="+mn-lt"/>
              </a:rPr>
              <a:t>    "</a:t>
            </a:r>
            <a:r>
              <a:rPr lang="el-GR" sz="1000" err="1">
                <a:ea typeface="+mn-lt"/>
                <a:cs typeface="+mn-lt"/>
              </a:rPr>
              <a:t>access_token</a:t>
            </a:r>
            <a:r>
              <a:rPr lang="el-GR" sz="1000" dirty="0">
                <a:ea typeface="+mn-lt"/>
                <a:cs typeface="+mn-lt"/>
              </a:rPr>
              <a:t>": "eyJhbGciOiJSUzI1NiIsInR5cCIgOiAiSldUIiwia2lkIiA6ICJmOW81MTktcVlhdFhubUN2eDFaVWdBRUcxTFVUZlBPM2pXWGcxLUpNdWtNIn0.eyJleHAiOjE2OTk4Njc2NjgsImlhdCI6MTY5OTg2NzM2OCwianRpIjoiMzBkM2NiYTktZDE5My00MzBkLWI1MmUtNDYwZGZmMDRhYTZkIiwiaXNzIjoiaHR0cDovL2xvY2FsaG9zdDo4MTgyL2F1dGgvcmVhbG1zL0UtQ29tbWVyY2UiLCJhdWQiOiJhY2NvdW50Iiwic3ViIjoiY2NiZmNkNGEtMTAwYS00MTI1LTlkOTAtNzcxZGFjMjQ3ZjgzIiwidHlwIjoiQmVhcmVyIiwiYXpwIjoiZnJvbnRlbmQtYXBwIiwic2Vzc2lvbl9zdGF0ZSI6ImU2YWMyY2VhLWMyNmEtNDZjNS1iMzQzLTg1NWZiYjA2ZDNmOCIsImFjciI6IjEiLCJhbGxvd2VkLW9yaWdpbnMiOlsiKiJdLCJyZWFsbV9hY2Nlc3MiOnsicm9sZXMiOlsic2VsbGVyIiwiZGVmYXVsdC1yb2xlcy1lLWNvbW1lcmNlIiwib2ZmbGluZV9hY2Nlc3MiLCJ1bWFfYXV0aG9yaXphdGlvbiJdfSwicmVzb3VyY2VfYWNjZXNzIjp7ImFjY291bnQiOnsicm9sZXMiOlsibWFuYWdlLWFjY291bnQiLCJtYW5hZ2UtYWNjb3VudC1saW5rcyIsInZpZXctcHJvZmlsZSJdfX0sInNjb3BlIjoicHJvZmlsZSBlbWFpbCIsInNpZCI6ImU2YWMyY2VhLWMyNmEtNDZjNS1iMzQzLTg1NWZiYjA2ZDNmOCIsImVtYWlsX3ZlcmlmaWVkIjpmYWxzZSwicHJlZmVycmVkX3VzZXJuYW1lIjoidGVzNiIsImVtYWlsIjoidGVzdDZAdGVzdC5jb20ifQ.cwwfgh5Ph9yE8lPc9Fmhc5B3zSezLo9l-_7BfQWQDggWbFYVTlJX9krwp5qiEwiVeCqy2jQalgn8A55P6boCG1KNuy0qU-6UvJuWZzj_9bV7PqTgpDJOHnVwCiV3mUZPwbHI4oPulWD0ftERDX1ZQZvZcVdUIbDeCZbiK8FmHR91hT0HNuOsKXKcc3_S6XfJfaIlpYm8azn7CP5t8L9OYrZ_1XgLhPEtNV1XOoi4U4giqplMA932am0ZKnTfM3_aXRtj3UiBV6UTN4rYcfMQnlZmiGNJ5JEoyzqYrX5tivfDfA_euCJO781jAZhLYIgttWMVf66IgVpqLaiDs_K8Uw",</a:t>
            </a:r>
            <a:endParaRPr lang="el-GR" sz="1000">
              <a:cs typeface="Calibri"/>
            </a:endParaRPr>
          </a:p>
          <a:p>
            <a:pPr indent="0">
              <a:lnSpc>
                <a:spcPct val="100000"/>
              </a:lnSpc>
              <a:spcBef>
                <a:spcPts val="0"/>
              </a:spcBef>
              <a:buNone/>
            </a:pPr>
            <a:r>
              <a:rPr lang="el-GR" sz="1000" dirty="0">
                <a:ea typeface="+mn-lt"/>
                <a:cs typeface="+mn-lt"/>
              </a:rPr>
              <a:t>    "</a:t>
            </a:r>
            <a:r>
              <a:rPr lang="el-GR" sz="1000" err="1">
                <a:ea typeface="+mn-lt"/>
                <a:cs typeface="+mn-lt"/>
              </a:rPr>
              <a:t>expires_in</a:t>
            </a:r>
            <a:r>
              <a:rPr lang="el-GR" sz="1000" dirty="0">
                <a:ea typeface="+mn-lt"/>
                <a:cs typeface="+mn-lt"/>
              </a:rPr>
              <a:t>": 300,</a:t>
            </a:r>
            <a:endParaRPr lang="el-GR" sz="1000">
              <a:cs typeface="Calibri"/>
            </a:endParaRPr>
          </a:p>
          <a:p>
            <a:pPr indent="0">
              <a:lnSpc>
                <a:spcPct val="100000"/>
              </a:lnSpc>
              <a:spcBef>
                <a:spcPts val="0"/>
              </a:spcBef>
              <a:buNone/>
            </a:pPr>
            <a:r>
              <a:rPr lang="el-GR" sz="1000" dirty="0">
                <a:ea typeface="+mn-lt"/>
                <a:cs typeface="+mn-lt"/>
              </a:rPr>
              <a:t>    "</a:t>
            </a:r>
            <a:r>
              <a:rPr lang="el-GR" sz="1000" err="1">
                <a:ea typeface="+mn-lt"/>
                <a:cs typeface="+mn-lt"/>
              </a:rPr>
              <a:t>refresh_expires_in</a:t>
            </a:r>
            <a:r>
              <a:rPr lang="el-GR" sz="1000" dirty="0">
                <a:ea typeface="+mn-lt"/>
                <a:cs typeface="+mn-lt"/>
              </a:rPr>
              <a:t>": 1800,</a:t>
            </a:r>
            <a:endParaRPr lang="el-GR" sz="1000">
              <a:cs typeface="Calibri"/>
            </a:endParaRPr>
          </a:p>
          <a:p>
            <a:pPr indent="0">
              <a:lnSpc>
                <a:spcPct val="100000"/>
              </a:lnSpc>
              <a:spcBef>
                <a:spcPts val="0"/>
              </a:spcBef>
              <a:buNone/>
            </a:pPr>
            <a:r>
              <a:rPr lang="el-GR" sz="1000" dirty="0">
                <a:ea typeface="+mn-lt"/>
                <a:cs typeface="+mn-lt"/>
              </a:rPr>
              <a:t>    "</a:t>
            </a:r>
            <a:r>
              <a:rPr lang="el-GR" sz="1000" err="1">
                <a:ea typeface="+mn-lt"/>
                <a:cs typeface="+mn-lt"/>
              </a:rPr>
              <a:t>refresh_token</a:t>
            </a:r>
            <a:r>
              <a:rPr lang="el-GR" sz="1000" dirty="0">
                <a:ea typeface="+mn-lt"/>
                <a:cs typeface="+mn-lt"/>
              </a:rPr>
              <a:t>": "eyJhbGciOiJIUzI1NiIsInR5cCIgOiAiSldUIiwia2lkIiA6ICI3NmUzYzRiNC1mMWQxLTQ2MTEtODk1Yi04MTAwNzQyNDU3YzMifQ.eyJleHAiOjE2OTk4NjkxNjgsImlhdCI6MTY5OTg2NzM2OCwianRpIjoiNmMzZjg0ZDMtNTdmMC00OWU3LWFiZGUtODE0NjBjYjVkZTJjIiwiaXNzIjoiaHR0cDovL2xvY2FsaG9zdDo4MTgyL2F1dGgvcmVhbG1zL0UtQ29tbWVyY2UiLCJhdWQiOiJodHRwOi8vbG9jYWxob3N0OjgxODIvYXV0aC9yZWFsbXMvRS1Db21tZXJjZSIsInN1YiI6ImNjYmZjZDRhLTEwMGEtNDEyNS05ZDkwLTc3MWRhYzI0N2Y4MyIsInR5cCI6IlJlZnJlc2giLCJhenAiOiJmcm9udGVuZC1hcHAiLCJzZXNzaW9uX3N0YXRlIjoiZTZhYzJjZWEtYzI2YS00NmM1LWIzNDMtODU1ZmJiMDZkM2Y4Iiwic2NvcGUiOiJwcm9maWxlIGVtYWlsIiwic2lkIjoiZTZhYzJjZWEtYzI2YS00NmM1LWIzNDMtODU1ZmJiMDZkM2Y4In0.qoykwhavor0BhfVovoB40yFvyI7cOhdVxB5TrAXv2OY",</a:t>
            </a:r>
          </a:p>
          <a:p>
            <a:pPr indent="0">
              <a:lnSpc>
                <a:spcPct val="100000"/>
              </a:lnSpc>
              <a:spcBef>
                <a:spcPts val="0"/>
              </a:spcBef>
              <a:buNone/>
            </a:pPr>
            <a:r>
              <a:rPr lang="el-GR" sz="1000" dirty="0">
                <a:ea typeface="+mn-lt"/>
                <a:cs typeface="+mn-lt"/>
              </a:rPr>
              <a:t>    "</a:t>
            </a:r>
            <a:r>
              <a:rPr lang="el-GR" sz="1000" err="1">
                <a:ea typeface="+mn-lt"/>
                <a:cs typeface="+mn-lt"/>
              </a:rPr>
              <a:t>token_type</a:t>
            </a:r>
            <a:r>
              <a:rPr lang="el-GR" sz="1000" dirty="0">
                <a:ea typeface="+mn-lt"/>
                <a:cs typeface="+mn-lt"/>
              </a:rPr>
              <a:t>": "</a:t>
            </a:r>
            <a:r>
              <a:rPr lang="el-GR" sz="1000" err="1">
                <a:ea typeface="+mn-lt"/>
                <a:cs typeface="+mn-lt"/>
              </a:rPr>
              <a:t>Bearer</a:t>
            </a:r>
            <a:r>
              <a:rPr lang="el-GR" sz="1000" dirty="0">
                <a:ea typeface="+mn-lt"/>
                <a:cs typeface="+mn-lt"/>
              </a:rPr>
              <a:t>",</a:t>
            </a:r>
            <a:endParaRPr lang="el-GR" sz="1000">
              <a:cs typeface="Calibri"/>
            </a:endParaRPr>
          </a:p>
          <a:p>
            <a:pPr indent="0">
              <a:lnSpc>
                <a:spcPct val="100000"/>
              </a:lnSpc>
              <a:spcBef>
                <a:spcPts val="0"/>
              </a:spcBef>
              <a:buNone/>
            </a:pPr>
            <a:r>
              <a:rPr lang="el-GR" sz="1000" dirty="0">
                <a:ea typeface="+mn-lt"/>
                <a:cs typeface="+mn-lt"/>
              </a:rPr>
              <a:t>    "</a:t>
            </a:r>
            <a:r>
              <a:rPr lang="el-GR" sz="1000" err="1">
                <a:ea typeface="+mn-lt"/>
                <a:cs typeface="+mn-lt"/>
              </a:rPr>
              <a:t>not-before-policy</a:t>
            </a:r>
            <a:r>
              <a:rPr lang="el-GR" sz="1000" dirty="0">
                <a:ea typeface="+mn-lt"/>
                <a:cs typeface="+mn-lt"/>
              </a:rPr>
              <a:t>": 0,</a:t>
            </a:r>
            <a:endParaRPr lang="el-GR" sz="1000">
              <a:cs typeface="Calibri"/>
            </a:endParaRPr>
          </a:p>
          <a:p>
            <a:pPr indent="0">
              <a:lnSpc>
                <a:spcPct val="100000"/>
              </a:lnSpc>
              <a:spcBef>
                <a:spcPts val="0"/>
              </a:spcBef>
              <a:buNone/>
            </a:pPr>
            <a:r>
              <a:rPr lang="el-GR" sz="1000" dirty="0">
                <a:ea typeface="+mn-lt"/>
                <a:cs typeface="+mn-lt"/>
              </a:rPr>
              <a:t>    "</a:t>
            </a:r>
            <a:r>
              <a:rPr lang="el-GR" sz="1000" err="1">
                <a:ea typeface="+mn-lt"/>
                <a:cs typeface="+mn-lt"/>
              </a:rPr>
              <a:t>session_state</a:t>
            </a:r>
            <a:r>
              <a:rPr lang="el-GR" sz="1000" dirty="0">
                <a:ea typeface="+mn-lt"/>
                <a:cs typeface="+mn-lt"/>
              </a:rPr>
              <a:t>": "e6ac2cea-c26a-46c5-b343-855fbb06d3f8",</a:t>
            </a:r>
          </a:p>
          <a:p>
            <a:pPr indent="0">
              <a:lnSpc>
                <a:spcPct val="100000"/>
              </a:lnSpc>
              <a:spcBef>
                <a:spcPts val="0"/>
              </a:spcBef>
              <a:buNone/>
            </a:pPr>
            <a:r>
              <a:rPr lang="el-GR" sz="1000" dirty="0">
                <a:ea typeface="+mn-lt"/>
                <a:cs typeface="+mn-lt"/>
              </a:rPr>
              <a:t>    "</a:t>
            </a:r>
            <a:r>
              <a:rPr lang="el-GR" sz="1000" err="1">
                <a:ea typeface="+mn-lt"/>
                <a:cs typeface="+mn-lt"/>
              </a:rPr>
              <a:t>scope</a:t>
            </a:r>
            <a:r>
              <a:rPr lang="el-GR" sz="1000" dirty="0">
                <a:ea typeface="+mn-lt"/>
                <a:cs typeface="+mn-lt"/>
              </a:rPr>
              <a:t>": "</a:t>
            </a:r>
            <a:r>
              <a:rPr lang="el-GR" sz="1000" err="1">
                <a:ea typeface="+mn-lt"/>
                <a:cs typeface="+mn-lt"/>
              </a:rPr>
              <a:t>profile</a:t>
            </a:r>
            <a:r>
              <a:rPr lang="el-GR" sz="1000" dirty="0">
                <a:ea typeface="+mn-lt"/>
                <a:cs typeface="+mn-lt"/>
              </a:rPr>
              <a:t> email"</a:t>
            </a:r>
            <a:endParaRPr lang="el-GR" sz="1000">
              <a:cs typeface="Calibri"/>
            </a:endParaRPr>
          </a:p>
          <a:p>
            <a:pPr marL="0" indent="0">
              <a:lnSpc>
                <a:spcPct val="100000"/>
              </a:lnSpc>
              <a:spcBef>
                <a:spcPts val="0"/>
              </a:spcBef>
              <a:buNone/>
            </a:pPr>
            <a:r>
              <a:rPr lang="el-GR" sz="1000" dirty="0">
                <a:ea typeface="+mn-lt"/>
                <a:cs typeface="+mn-lt"/>
              </a:rPr>
              <a:t>}</a:t>
            </a:r>
            <a:endParaRPr lang="el-GR" sz="1000">
              <a:cs typeface="Calibri" panose="020F0502020204030204"/>
            </a:endParaRPr>
          </a:p>
        </p:txBody>
      </p:sp>
      <p:sp>
        <p:nvSpPr>
          <p:cNvPr id="4" name="TextBox 3">
            <a:extLst>
              <a:ext uri="{FF2B5EF4-FFF2-40B4-BE49-F238E27FC236}">
                <a16:creationId xmlns:a16="http://schemas.microsoft.com/office/drawing/2014/main" id="{25292C1B-7442-FF37-1A8C-0AEC6C35E146}"/>
              </a:ext>
            </a:extLst>
          </p:cNvPr>
          <p:cNvSpPr txBox="1"/>
          <p:nvPr/>
        </p:nvSpPr>
        <p:spPr>
          <a:xfrm>
            <a:off x="801511" y="2222030"/>
            <a:ext cx="64120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000" b="1" dirty="0">
                <a:cs typeface="Calibri"/>
              </a:rPr>
              <a:t>The </a:t>
            </a:r>
            <a:r>
              <a:rPr lang="el-GR" sz="2000" b="1" err="1">
                <a:cs typeface="Calibri"/>
              </a:rPr>
              <a:t>result</a:t>
            </a:r>
            <a:r>
              <a:rPr lang="el-GR" sz="2000" b="1" dirty="0">
                <a:cs typeface="Calibri"/>
              </a:rPr>
              <a:t> of </a:t>
            </a:r>
            <a:r>
              <a:rPr lang="el-GR" sz="2000" b="1" err="1">
                <a:cs typeface="Calibri"/>
              </a:rPr>
              <a:t>previous</a:t>
            </a:r>
            <a:r>
              <a:rPr lang="el-GR" sz="2000" b="1" dirty="0">
                <a:cs typeface="Calibri"/>
              </a:rPr>
              <a:t> </a:t>
            </a:r>
            <a:r>
              <a:rPr lang="el-GR" sz="2000" b="1" err="1">
                <a:cs typeface="Calibri"/>
              </a:rPr>
              <a:t>command</a:t>
            </a:r>
            <a:r>
              <a:rPr lang="el-GR" sz="2000" b="1" dirty="0">
                <a:cs typeface="Calibri"/>
              </a:rPr>
              <a:t> </a:t>
            </a:r>
            <a:r>
              <a:rPr lang="el-GR" sz="2000" b="1" err="1">
                <a:cs typeface="Calibri"/>
              </a:rPr>
              <a:t>is</a:t>
            </a:r>
            <a:r>
              <a:rPr lang="el-GR" sz="2000" b="1" dirty="0">
                <a:cs typeface="Calibri"/>
              </a:rPr>
              <a:t> </a:t>
            </a:r>
            <a:r>
              <a:rPr lang="el-GR" sz="2000" b="1" err="1">
                <a:cs typeface="Calibri"/>
              </a:rPr>
              <a:t>something</a:t>
            </a:r>
            <a:r>
              <a:rPr lang="el-GR" sz="2000" b="1" dirty="0">
                <a:cs typeface="Calibri"/>
              </a:rPr>
              <a:t> </a:t>
            </a:r>
            <a:r>
              <a:rPr lang="el-GR" sz="2000" b="1" err="1">
                <a:cs typeface="Calibri"/>
              </a:rPr>
              <a:t>like</a:t>
            </a:r>
            <a:r>
              <a:rPr lang="el-GR" sz="2000" b="1" dirty="0">
                <a:cs typeface="Calibri"/>
              </a:rPr>
              <a:t> :</a:t>
            </a:r>
            <a:endParaRPr lang="el-GR" sz="2000" b="1">
              <a:cs typeface="Calibri"/>
            </a:endParaRPr>
          </a:p>
        </p:txBody>
      </p:sp>
      <p:sp>
        <p:nvSpPr>
          <p:cNvPr id="5" name="Ορθογώνιο 4">
            <a:extLst>
              <a:ext uri="{FF2B5EF4-FFF2-40B4-BE49-F238E27FC236}">
                <a16:creationId xmlns:a16="http://schemas.microsoft.com/office/drawing/2014/main" id="{C8318E34-34BC-3508-604B-B290AC96FAD0}"/>
              </a:ext>
            </a:extLst>
          </p:cNvPr>
          <p:cNvSpPr/>
          <p:nvPr/>
        </p:nvSpPr>
        <p:spPr>
          <a:xfrm>
            <a:off x="931668" y="3241186"/>
            <a:ext cx="10322278" cy="141077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6" name="Ευθύγραμμο βέλος σύνδεσης 5">
            <a:extLst>
              <a:ext uri="{FF2B5EF4-FFF2-40B4-BE49-F238E27FC236}">
                <a16:creationId xmlns:a16="http://schemas.microsoft.com/office/drawing/2014/main" id="{7FC2EDEE-7DAC-8F73-E453-41FEC04C128B}"/>
              </a:ext>
            </a:extLst>
          </p:cNvPr>
          <p:cNvCxnSpPr/>
          <p:nvPr/>
        </p:nvCxnSpPr>
        <p:spPr>
          <a:xfrm flipH="1">
            <a:off x="7922986" y="2365358"/>
            <a:ext cx="422125" cy="7813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024F1F2-3203-AF5C-A1A3-062B82F7A843}"/>
              </a:ext>
            </a:extLst>
          </p:cNvPr>
          <p:cNvSpPr txBox="1"/>
          <p:nvPr/>
        </p:nvSpPr>
        <p:spPr>
          <a:xfrm>
            <a:off x="8056100" y="171416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b="1" dirty="0">
                <a:cs typeface="Calibri"/>
              </a:rPr>
              <a:t>Access </a:t>
            </a:r>
            <a:r>
              <a:rPr lang="el-GR" b="1" dirty="0" err="1">
                <a:cs typeface="Calibri"/>
              </a:rPr>
              <a:t>Token</a:t>
            </a:r>
            <a:r>
              <a:rPr lang="el-GR" b="1" dirty="0">
                <a:cs typeface="Calibri"/>
              </a:rPr>
              <a:t> </a:t>
            </a:r>
            <a:r>
              <a:rPr lang="el-GR" b="1" dirty="0" err="1">
                <a:cs typeface="Calibri"/>
              </a:rPr>
              <a:t>have</a:t>
            </a:r>
            <a:r>
              <a:rPr lang="el-GR" b="1" dirty="0">
                <a:cs typeface="Calibri"/>
              </a:rPr>
              <a:t> </a:t>
            </a:r>
            <a:r>
              <a:rPr lang="el-GR" b="1" dirty="0" err="1">
                <a:cs typeface="Calibri"/>
              </a:rPr>
              <a:t>all</a:t>
            </a:r>
            <a:r>
              <a:rPr lang="el-GR" b="1" dirty="0">
                <a:cs typeface="Calibri"/>
              </a:rPr>
              <a:t> </a:t>
            </a:r>
            <a:r>
              <a:rPr lang="el-GR" b="1" dirty="0" err="1">
                <a:cs typeface="Calibri"/>
              </a:rPr>
              <a:t>info</a:t>
            </a:r>
            <a:r>
              <a:rPr lang="el-GR" b="1" dirty="0">
                <a:cs typeface="Calibri"/>
              </a:rPr>
              <a:t> for </a:t>
            </a:r>
            <a:r>
              <a:rPr lang="el-GR" b="1" dirty="0" err="1">
                <a:cs typeface="Calibri"/>
              </a:rPr>
              <a:t>user</a:t>
            </a:r>
            <a:r>
              <a:rPr lang="el-GR" b="1" dirty="0">
                <a:cs typeface="Calibri"/>
              </a:rPr>
              <a:t>. Copy.</a:t>
            </a:r>
          </a:p>
        </p:txBody>
      </p:sp>
      <p:sp>
        <p:nvSpPr>
          <p:cNvPr id="9" name="Ορθογώνιο 8">
            <a:extLst>
              <a:ext uri="{FF2B5EF4-FFF2-40B4-BE49-F238E27FC236}">
                <a16:creationId xmlns:a16="http://schemas.microsoft.com/office/drawing/2014/main" id="{EDAC0AD4-D989-C85C-C76E-B2823C87AB32}"/>
              </a:ext>
            </a:extLst>
          </p:cNvPr>
          <p:cNvSpPr/>
          <p:nvPr/>
        </p:nvSpPr>
        <p:spPr>
          <a:xfrm>
            <a:off x="958881" y="5073614"/>
            <a:ext cx="10267850" cy="748562"/>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0" name="Ευθύγραμμο βέλος σύνδεσης 9">
            <a:extLst>
              <a:ext uri="{FF2B5EF4-FFF2-40B4-BE49-F238E27FC236}">
                <a16:creationId xmlns:a16="http://schemas.microsoft.com/office/drawing/2014/main" id="{9B8CBA0B-73E0-7767-CB34-0A8EA97166E0}"/>
              </a:ext>
            </a:extLst>
          </p:cNvPr>
          <p:cNvCxnSpPr>
            <a:cxnSpLocks/>
          </p:cNvCxnSpPr>
          <p:nvPr/>
        </p:nvCxnSpPr>
        <p:spPr>
          <a:xfrm flipH="1" flipV="1">
            <a:off x="8240485" y="5877209"/>
            <a:ext cx="685196" cy="28907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1D13675-6126-3D8D-E3B0-6417F7330AC4}"/>
              </a:ext>
            </a:extLst>
          </p:cNvPr>
          <p:cNvSpPr txBox="1"/>
          <p:nvPr/>
        </p:nvSpPr>
        <p:spPr>
          <a:xfrm>
            <a:off x="8990456" y="602309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b="1" dirty="0" err="1">
                <a:cs typeface="Calibri"/>
              </a:rPr>
              <a:t>Refresh</a:t>
            </a:r>
            <a:r>
              <a:rPr lang="el-GR" b="1" dirty="0">
                <a:cs typeface="Calibri"/>
              </a:rPr>
              <a:t> </a:t>
            </a:r>
            <a:r>
              <a:rPr lang="el-GR" b="1" dirty="0" err="1">
                <a:cs typeface="Calibri"/>
              </a:rPr>
              <a:t>Token</a:t>
            </a:r>
            <a:r>
              <a:rPr lang="el-GR" b="1" dirty="0">
                <a:cs typeface="Calibri"/>
              </a:rPr>
              <a:t>. </a:t>
            </a:r>
            <a:r>
              <a:rPr lang="el-GR" b="1" dirty="0" err="1">
                <a:cs typeface="Calibri"/>
              </a:rPr>
              <a:t>We</a:t>
            </a:r>
            <a:r>
              <a:rPr lang="el-GR" b="1" dirty="0">
                <a:cs typeface="Calibri"/>
              </a:rPr>
              <a:t> </a:t>
            </a:r>
            <a:r>
              <a:rPr lang="el-GR" b="1" dirty="0" err="1">
                <a:cs typeface="Calibri"/>
              </a:rPr>
              <a:t>will</a:t>
            </a:r>
            <a:r>
              <a:rPr lang="el-GR" b="1" dirty="0">
                <a:cs typeface="Calibri"/>
              </a:rPr>
              <a:t> </a:t>
            </a:r>
            <a:r>
              <a:rPr lang="el-GR" b="1" dirty="0" err="1">
                <a:cs typeface="Calibri"/>
              </a:rPr>
              <a:t>use</a:t>
            </a:r>
            <a:r>
              <a:rPr lang="el-GR" b="1" dirty="0">
                <a:cs typeface="Calibri"/>
              </a:rPr>
              <a:t> </a:t>
            </a:r>
            <a:r>
              <a:rPr lang="el-GR" b="1" dirty="0" err="1">
                <a:cs typeface="Calibri"/>
              </a:rPr>
              <a:t>it</a:t>
            </a:r>
            <a:r>
              <a:rPr lang="el-GR" b="1" dirty="0">
                <a:cs typeface="Calibri"/>
              </a:rPr>
              <a:t> for </a:t>
            </a:r>
            <a:r>
              <a:rPr lang="el-GR" b="1" dirty="0" err="1">
                <a:cs typeface="Calibri"/>
              </a:rPr>
              <a:t>logout</a:t>
            </a:r>
            <a:r>
              <a:rPr lang="el-GR" b="1" dirty="0">
                <a:cs typeface="Calibri"/>
              </a:rPr>
              <a:t>.</a:t>
            </a:r>
          </a:p>
        </p:txBody>
      </p:sp>
    </p:spTree>
    <p:extLst>
      <p:ext uri="{BB962C8B-B14F-4D97-AF65-F5344CB8AC3E}">
        <p14:creationId xmlns:p14="http://schemas.microsoft.com/office/powerpoint/2010/main" val="2686222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80473C-6D8A-4526-9CF5-9EF7D0F23CC6}"/>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pic>
        <p:nvPicPr>
          <p:cNvPr id="6" name="Picture 5">
            <a:extLst>
              <a:ext uri="{FF2B5EF4-FFF2-40B4-BE49-F238E27FC236}">
                <a16:creationId xmlns:a16="http://schemas.microsoft.com/office/drawing/2014/main" id="{F9060DDD-0D86-F964-8AC8-CE5C34ED915E}"/>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118533" y="-46522"/>
            <a:ext cx="12545637" cy="7056922"/>
          </a:xfrm>
          <a:prstGeom prst="rect">
            <a:avLst/>
          </a:prstGeom>
          <a:effectLst>
            <a:reflection blurRad="1270000" stA="49000" endPos="65000" dist="50800" dir="5400000" sy="-100000" algn="bl" rotWithShape="0"/>
          </a:effectLst>
        </p:spPr>
      </p:pic>
      <p:sp>
        <p:nvSpPr>
          <p:cNvPr id="2" name="Title 1">
            <a:extLst>
              <a:ext uri="{FF2B5EF4-FFF2-40B4-BE49-F238E27FC236}">
                <a16:creationId xmlns:a16="http://schemas.microsoft.com/office/drawing/2014/main" id="{AE7FE040-9903-E403-8702-25F78F30363E}"/>
              </a:ext>
            </a:extLst>
          </p:cNvPr>
          <p:cNvSpPr>
            <a:spLocks noGrp="1"/>
          </p:cNvSpPr>
          <p:nvPr>
            <p:ph type="title"/>
          </p:nvPr>
        </p:nvSpPr>
        <p:spPr/>
        <p:txBody>
          <a:bodyPr/>
          <a:lstStyle/>
          <a:p>
            <a:r>
              <a:rPr lang="en-US" b="1" u="sng" dirty="0">
                <a:cs typeface="Calibri Light"/>
              </a:rPr>
              <a:t>Login User – Get information (3)</a:t>
            </a:r>
            <a:endParaRPr lang="en-US" b="1" u="sng" dirty="0"/>
          </a:p>
        </p:txBody>
      </p:sp>
      <p:sp>
        <p:nvSpPr>
          <p:cNvPr id="3" name="Content Placeholder 2">
            <a:extLst>
              <a:ext uri="{FF2B5EF4-FFF2-40B4-BE49-F238E27FC236}">
                <a16:creationId xmlns:a16="http://schemas.microsoft.com/office/drawing/2014/main" id="{4B3B8B24-EB77-9B37-0D2E-BF82D5FA28F4}"/>
              </a:ext>
            </a:extLst>
          </p:cNvPr>
          <p:cNvSpPr>
            <a:spLocks noGrp="1"/>
          </p:cNvSpPr>
          <p:nvPr>
            <p:ph idx="1"/>
          </p:nvPr>
        </p:nvSpPr>
        <p:spPr>
          <a:xfrm>
            <a:off x="695960" y="1744345"/>
            <a:ext cx="10515600" cy="904196"/>
          </a:xfrm>
        </p:spPr>
        <p:txBody>
          <a:bodyPr vert="horz" lIns="91440" tIns="45720" rIns="91440" bIns="45720" rtlCol="0" anchor="t">
            <a:normAutofit/>
          </a:bodyPr>
          <a:lstStyle/>
          <a:p>
            <a:r>
              <a:rPr lang="en-US">
                <a:cs typeface="Calibri"/>
              </a:rPr>
              <a:t>Access Token is a JWT token. Its contains all info for user. If you paste previous copied Token in </a:t>
            </a:r>
            <a:r>
              <a:rPr lang="en-US" dirty="0">
                <a:ea typeface="+mn-lt"/>
                <a:cs typeface="+mn-lt"/>
                <a:hlinkClick r:id="rId3"/>
              </a:rPr>
              <a:t>https://jwt.io/</a:t>
            </a:r>
            <a:r>
              <a:rPr lang="en-US" dirty="0">
                <a:cs typeface="Calibri"/>
              </a:rPr>
              <a:t>.  </a:t>
            </a:r>
            <a:endParaRPr lang="en-US">
              <a:cs typeface="Calibri"/>
            </a:endParaRPr>
          </a:p>
        </p:txBody>
      </p:sp>
      <p:pic>
        <p:nvPicPr>
          <p:cNvPr id="7" name="Εικόνα 6" descr="Εικόνα που περιέχει κείμενο, στιγμιότυπο οθόνης, λογισμικό, γραμματοσειρά&#10;&#10;Περιγραφή που δημιουργήθηκε αυτόματα">
            <a:extLst>
              <a:ext uri="{FF2B5EF4-FFF2-40B4-BE49-F238E27FC236}">
                <a16:creationId xmlns:a16="http://schemas.microsoft.com/office/drawing/2014/main" id="{7A3981AA-1AE1-EB60-0702-2CA25A22BDBC}"/>
              </a:ext>
            </a:extLst>
          </p:cNvPr>
          <p:cNvPicPr>
            <a:picLocks noChangeAspect="1"/>
          </p:cNvPicPr>
          <p:nvPr/>
        </p:nvPicPr>
        <p:blipFill>
          <a:blip r:embed="rId4"/>
          <a:stretch>
            <a:fillRect/>
          </a:stretch>
        </p:blipFill>
        <p:spPr>
          <a:xfrm>
            <a:off x="979052" y="2760330"/>
            <a:ext cx="5491321" cy="4075007"/>
          </a:xfrm>
          <a:prstGeom prst="rect">
            <a:avLst/>
          </a:prstGeom>
        </p:spPr>
      </p:pic>
    </p:spTree>
    <p:extLst>
      <p:ext uri="{BB962C8B-B14F-4D97-AF65-F5344CB8AC3E}">
        <p14:creationId xmlns:p14="http://schemas.microsoft.com/office/powerpoint/2010/main" val="1846633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80473C-6D8A-4526-9CF5-9EF7D0F23CC6}"/>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256032" y="-46522"/>
            <a:ext cx="12530736" cy="7142266"/>
          </a:xfrm>
          <a:prstGeom prst="rect">
            <a:avLst/>
          </a:prstGeom>
          <a:effectLst>
            <a:reflection blurRad="1270000" stA="49000" endPos="65000" dist="50800" dir="5400000" sy="-100000" algn="bl" rotWithShape="0"/>
          </a:effectLst>
        </p:spPr>
      </p:pic>
      <p:pic>
        <p:nvPicPr>
          <p:cNvPr id="6" name="Picture 5">
            <a:extLst>
              <a:ext uri="{FF2B5EF4-FFF2-40B4-BE49-F238E27FC236}">
                <a16:creationId xmlns:a16="http://schemas.microsoft.com/office/drawing/2014/main" id="{F9060DDD-0D86-F964-8AC8-CE5C34ED915E}"/>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23261"/>
            <a:ext cx="12274704" cy="6904522"/>
          </a:xfrm>
          <a:prstGeom prst="rect">
            <a:avLst/>
          </a:prstGeom>
          <a:effectLst>
            <a:reflection blurRad="1270000" stA="49000" endPos="65000" dist="50800" dir="5400000" sy="-100000" algn="bl" rotWithShape="0"/>
          </a:effectLst>
        </p:spPr>
      </p:pic>
      <p:sp>
        <p:nvSpPr>
          <p:cNvPr id="2" name="Title 1">
            <a:extLst>
              <a:ext uri="{FF2B5EF4-FFF2-40B4-BE49-F238E27FC236}">
                <a16:creationId xmlns:a16="http://schemas.microsoft.com/office/drawing/2014/main" id="{AE7FE040-9903-E403-8702-25F78F30363E}"/>
              </a:ext>
            </a:extLst>
          </p:cNvPr>
          <p:cNvSpPr>
            <a:spLocks noGrp="1"/>
          </p:cNvSpPr>
          <p:nvPr>
            <p:ph type="title"/>
          </p:nvPr>
        </p:nvSpPr>
        <p:spPr/>
        <p:txBody>
          <a:bodyPr/>
          <a:lstStyle/>
          <a:p>
            <a:r>
              <a:rPr lang="en-US" b="1" u="sng" dirty="0">
                <a:cs typeface="Calibri Light"/>
              </a:rPr>
              <a:t>Login User – Decode JWT in JS (4)</a:t>
            </a:r>
            <a:endParaRPr lang="en-US" b="1" u="sng" dirty="0"/>
          </a:p>
        </p:txBody>
      </p:sp>
      <p:sp>
        <p:nvSpPr>
          <p:cNvPr id="3" name="Content Placeholder 2">
            <a:extLst>
              <a:ext uri="{FF2B5EF4-FFF2-40B4-BE49-F238E27FC236}">
                <a16:creationId xmlns:a16="http://schemas.microsoft.com/office/drawing/2014/main" id="{4B3B8B24-EB77-9B37-0D2E-BF82D5FA28F4}"/>
              </a:ext>
            </a:extLst>
          </p:cNvPr>
          <p:cNvSpPr>
            <a:spLocks noGrp="1"/>
          </p:cNvSpPr>
          <p:nvPr>
            <p:ph idx="1"/>
          </p:nvPr>
        </p:nvSpPr>
        <p:spPr>
          <a:xfrm>
            <a:off x="695960" y="1744345"/>
            <a:ext cx="10515600" cy="904196"/>
          </a:xfrm>
        </p:spPr>
        <p:txBody>
          <a:bodyPr vert="horz" lIns="91440" tIns="45720" rIns="91440" bIns="45720" rtlCol="0" anchor="t">
            <a:normAutofit/>
          </a:bodyPr>
          <a:lstStyle/>
          <a:p>
            <a:r>
              <a:rPr lang="en-US" dirty="0" err="1">
                <a:cs typeface="Calibri"/>
              </a:rPr>
              <a:t>Javascript</a:t>
            </a:r>
            <a:r>
              <a:rPr lang="en-US" dirty="0">
                <a:cs typeface="Calibri"/>
              </a:rPr>
              <a:t> don’t have a library for decode JWT tokens. So you can use </a:t>
            </a:r>
            <a:r>
              <a:rPr lang="en-US" dirty="0" err="1">
                <a:cs typeface="Calibri"/>
              </a:rPr>
              <a:t>atob</a:t>
            </a:r>
            <a:r>
              <a:rPr lang="en-US" dirty="0">
                <a:cs typeface="Calibri"/>
              </a:rPr>
              <a:t> function</a:t>
            </a:r>
          </a:p>
        </p:txBody>
      </p:sp>
      <p:sp>
        <p:nvSpPr>
          <p:cNvPr id="11" name="Rectangle 10">
            <a:extLst>
              <a:ext uri="{FF2B5EF4-FFF2-40B4-BE49-F238E27FC236}">
                <a16:creationId xmlns:a16="http://schemas.microsoft.com/office/drawing/2014/main" id="{D7755AB9-5876-26B2-0174-FC3693309CA7}"/>
              </a:ext>
            </a:extLst>
          </p:cNvPr>
          <p:cNvSpPr/>
          <p:nvPr/>
        </p:nvSpPr>
        <p:spPr>
          <a:xfrm>
            <a:off x="603096" y="2869969"/>
            <a:ext cx="11402976" cy="2283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DA7D6CB-4AC9-B0E3-DB93-A77AED9BD8B6}"/>
              </a:ext>
            </a:extLst>
          </p:cNvPr>
          <p:cNvSpPr txBox="1"/>
          <p:nvPr/>
        </p:nvSpPr>
        <p:spPr>
          <a:xfrm>
            <a:off x="603096" y="2983544"/>
            <a:ext cx="11588904" cy="2169825"/>
          </a:xfrm>
          <a:prstGeom prst="rect">
            <a:avLst/>
          </a:prstGeom>
          <a:noFill/>
        </p:spPr>
        <p:txBody>
          <a:bodyPr wrap="square">
            <a:spAutoFit/>
          </a:bodyPr>
          <a:lstStyle/>
          <a:p>
            <a:r>
              <a:rPr lang="en-US" sz="1500" b="0" dirty="0">
                <a:effectLst/>
                <a:latin typeface="Consolas" panose="020B0609020204030204" pitchFamily="49" charset="0"/>
              </a:rPr>
              <a:t>function </a:t>
            </a:r>
            <a:r>
              <a:rPr lang="en-US" sz="1500" b="0" dirty="0" err="1">
                <a:effectLst/>
                <a:latin typeface="Consolas" panose="020B0609020204030204" pitchFamily="49" charset="0"/>
              </a:rPr>
              <a:t>decodeJwt</a:t>
            </a:r>
            <a:r>
              <a:rPr lang="en-US" sz="1500" b="0" dirty="0">
                <a:effectLst/>
                <a:latin typeface="Consolas" panose="020B0609020204030204" pitchFamily="49" charset="0"/>
              </a:rPr>
              <a:t>(</a:t>
            </a:r>
            <a:r>
              <a:rPr lang="en-US" sz="1500" b="0" dirty="0" err="1">
                <a:effectLst/>
                <a:latin typeface="Consolas" panose="020B0609020204030204" pitchFamily="49" charset="0"/>
              </a:rPr>
              <a:t>jwtToken</a:t>
            </a:r>
            <a:r>
              <a:rPr lang="en-US" sz="1500" b="0" dirty="0">
                <a:effectLst/>
                <a:latin typeface="Consolas" panose="020B0609020204030204" pitchFamily="49" charset="0"/>
              </a:rPr>
              <a:t>) {</a:t>
            </a:r>
          </a:p>
          <a:p>
            <a:r>
              <a:rPr lang="en-US" sz="1500" b="0" dirty="0">
                <a:effectLst/>
                <a:latin typeface="Consolas" panose="020B0609020204030204" pitchFamily="49" charset="0"/>
              </a:rPr>
              <a:t>  const base64Url = </a:t>
            </a:r>
            <a:r>
              <a:rPr lang="en-US" sz="1500" b="0" dirty="0" err="1">
                <a:effectLst/>
                <a:latin typeface="Consolas" panose="020B0609020204030204" pitchFamily="49" charset="0"/>
              </a:rPr>
              <a:t>jwtToken.split</a:t>
            </a:r>
            <a:r>
              <a:rPr lang="en-US" sz="1500" b="0" dirty="0">
                <a:effectLst/>
                <a:latin typeface="Consolas" panose="020B0609020204030204" pitchFamily="49" charset="0"/>
              </a:rPr>
              <a:t>('.')[1]; </a:t>
            </a:r>
            <a:r>
              <a:rPr lang="en-US" sz="1500" b="0" dirty="0">
                <a:solidFill>
                  <a:schemeClr val="accent6">
                    <a:lumMod val="75000"/>
                  </a:schemeClr>
                </a:solidFill>
                <a:effectLst/>
                <a:latin typeface="Consolas" panose="020B0609020204030204" pitchFamily="49" charset="0"/>
              </a:rPr>
              <a:t>// Get the payload part of the JWT</a:t>
            </a:r>
          </a:p>
          <a:p>
            <a:r>
              <a:rPr lang="en-US" sz="1500" b="0" dirty="0">
                <a:effectLst/>
                <a:latin typeface="Consolas" panose="020B0609020204030204" pitchFamily="49" charset="0"/>
              </a:rPr>
              <a:t>  const base64 = base64Url.replace(/-/g, '+').replace(/_/g, '/'); </a:t>
            </a:r>
            <a:r>
              <a:rPr lang="en-US" sz="1500" b="0" dirty="0">
                <a:solidFill>
                  <a:schemeClr val="accent6">
                    <a:lumMod val="75000"/>
                  </a:schemeClr>
                </a:solidFill>
                <a:effectLst/>
                <a:latin typeface="Consolas" panose="020B0609020204030204" pitchFamily="49" charset="0"/>
              </a:rPr>
              <a:t>// Replace Base64 URL encoding characters</a:t>
            </a:r>
          </a:p>
          <a:p>
            <a:r>
              <a:rPr lang="en-US" sz="1500" b="0" dirty="0">
                <a:effectLst/>
                <a:latin typeface="Consolas" panose="020B0609020204030204" pitchFamily="49" charset="0"/>
              </a:rPr>
              <a:t>  const </a:t>
            </a:r>
            <a:r>
              <a:rPr lang="en-US" sz="1500" b="0" dirty="0" err="1">
                <a:effectLst/>
                <a:latin typeface="Consolas" panose="020B0609020204030204" pitchFamily="49" charset="0"/>
              </a:rPr>
              <a:t>jsonPayload</a:t>
            </a:r>
            <a:r>
              <a:rPr lang="en-US" sz="1500" b="0" dirty="0">
                <a:effectLst/>
                <a:latin typeface="Consolas" panose="020B0609020204030204" pitchFamily="49" charset="0"/>
              </a:rPr>
              <a:t> = </a:t>
            </a:r>
            <a:r>
              <a:rPr lang="en-US" sz="1500" b="0" dirty="0" err="1">
                <a:effectLst/>
                <a:latin typeface="Consolas" panose="020B0609020204030204" pitchFamily="49" charset="0"/>
              </a:rPr>
              <a:t>decodeURIComponent</a:t>
            </a:r>
            <a:r>
              <a:rPr lang="en-US" sz="1500" b="0" dirty="0">
                <a:effectLst/>
                <a:latin typeface="Consolas" panose="020B0609020204030204" pitchFamily="49" charset="0"/>
              </a:rPr>
              <a:t>(</a:t>
            </a:r>
            <a:r>
              <a:rPr lang="en-US" sz="1500" b="0" dirty="0" err="1">
                <a:effectLst/>
                <a:latin typeface="Consolas" panose="020B0609020204030204" pitchFamily="49" charset="0"/>
              </a:rPr>
              <a:t>atob</a:t>
            </a:r>
            <a:r>
              <a:rPr lang="en-US" sz="1500" b="0" dirty="0">
                <a:effectLst/>
                <a:latin typeface="Consolas" panose="020B0609020204030204" pitchFamily="49" charset="0"/>
              </a:rPr>
              <a:t>(base64).split('').map(function(c) {</a:t>
            </a:r>
          </a:p>
          <a:p>
            <a:r>
              <a:rPr lang="en-US" sz="1500" b="0" dirty="0">
                <a:effectLst/>
                <a:latin typeface="Consolas" panose="020B0609020204030204" pitchFamily="49" charset="0"/>
              </a:rPr>
              <a:t>    return '%' + ('00' + </a:t>
            </a:r>
            <a:r>
              <a:rPr lang="en-US" sz="1500" b="0" dirty="0" err="1">
                <a:effectLst/>
                <a:latin typeface="Consolas" panose="020B0609020204030204" pitchFamily="49" charset="0"/>
              </a:rPr>
              <a:t>c.charCodeAt</a:t>
            </a:r>
            <a:r>
              <a:rPr lang="en-US" sz="1500" b="0" dirty="0">
                <a:effectLst/>
                <a:latin typeface="Consolas" panose="020B0609020204030204" pitchFamily="49" charset="0"/>
              </a:rPr>
              <a:t>(0).</a:t>
            </a:r>
            <a:r>
              <a:rPr lang="en-US" sz="1500" b="0" dirty="0" err="1">
                <a:effectLst/>
                <a:latin typeface="Consolas" panose="020B0609020204030204" pitchFamily="49" charset="0"/>
              </a:rPr>
              <a:t>toString</a:t>
            </a:r>
            <a:r>
              <a:rPr lang="en-US" sz="1500" b="0" dirty="0">
                <a:effectLst/>
                <a:latin typeface="Consolas" panose="020B0609020204030204" pitchFamily="49" charset="0"/>
              </a:rPr>
              <a:t>(16)).slice(-2);</a:t>
            </a:r>
          </a:p>
          <a:p>
            <a:r>
              <a:rPr lang="en-US" sz="1500" b="0" dirty="0">
                <a:effectLst/>
                <a:latin typeface="Consolas" panose="020B0609020204030204" pitchFamily="49" charset="0"/>
              </a:rPr>
              <a:t>  }).join('')); </a:t>
            </a:r>
            <a:r>
              <a:rPr lang="en-US" sz="1500" b="0" dirty="0">
                <a:solidFill>
                  <a:schemeClr val="accent6">
                    <a:lumMod val="75000"/>
                  </a:schemeClr>
                </a:solidFill>
                <a:effectLst/>
                <a:latin typeface="Consolas" panose="020B0609020204030204" pitchFamily="49" charset="0"/>
              </a:rPr>
              <a:t>// Decode Base64 and handle URI component encoding</a:t>
            </a:r>
          </a:p>
          <a:p>
            <a:br>
              <a:rPr lang="en-US" sz="1500" b="0" dirty="0">
                <a:effectLst/>
                <a:latin typeface="Consolas" panose="020B0609020204030204" pitchFamily="49" charset="0"/>
              </a:rPr>
            </a:br>
            <a:r>
              <a:rPr lang="en-US" sz="1500" b="0" dirty="0">
                <a:effectLst/>
                <a:latin typeface="Consolas" panose="020B0609020204030204" pitchFamily="49" charset="0"/>
              </a:rPr>
              <a:t>  return </a:t>
            </a:r>
            <a:r>
              <a:rPr lang="en-US" sz="1500" b="0" dirty="0" err="1">
                <a:effectLst/>
                <a:latin typeface="Consolas" panose="020B0609020204030204" pitchFamily="49" charset="0"/>
              </a:rPr>
              <a:t>JSON.parse</a:t>
            </a:r>
            <a:r>
              <a:rPr lang="en-US" sz="1500" b="0" dirty="0">
                <a:effectLst/>
                <a:latin typeface="Consolas" panose="020B0609020204030204" pitchFamily="49" charset="0"/>
              </a:rPr>
              <a:t>(</a:t>
            </a:r>
            <a:r>
              <a:rPr lang="en-US" sz="1500" b="0" dirty="0" err="1">
                <a:effectLst/>
                <a:latin typeface="Consolas" panose="020B0609020204030204" pitchFamily="49" charset="0"/>
              </a:rPr>
              <a:t>jsonPayload</a:t>
            </a:r>
            <a:r>
              <a:rPr lang="en-US" sz="1500" b="0" dirty="0">
                <a:effectLst/>
                <a:latin typeface="Consolas" panose="020B0609020204030204" pitchFamily="49" charset="0"/>
              </a:rPr>
              <a:t>);</a:t>
            </a:r>
          </a:p>
          <a:p>
            <a:r>
              <a:rPr lang="en-US" sz="1500" b="0" dirty="0">
                <a:effectLst/>
                <a:latin typeface="Consolas" panose="020B0609020204030204" pitchFamily="49" charset="0"/>
              </a:rPr>
              <a:t>}</a:t>
            </a:r>
          </a:p>
        </p:txBody>
      </p:sp>
    </p:spTree>
    <p:extLst>
      <p:ext uri="{BB962C8B-B14F-4D97-AF65-F5344CB8AC3E}">
        <p14:creationId xmlns:p14="http://schemas.microsoft.com/office/powerpoint/2010/main" val="1763603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9B32A-7E01-1FBD-620F-307DA551CAFB}"/>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pic>
        <p:nvPicPr>
          <p:cNvPr id="5" name="Picture 4">
            <a:extLst>
              <a:ext uri="{FF2B5EF4-FFF2-40B4-BE49-F238E27FC236}">
                <a16:creationId xmlns:a16="http://schemas.microsoft.com/office/drawing/2014/main" id="{D73CB290-2EB3-276B-6878-1C926EB52D33}"/>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35828" y="0"/>
            <a:ext cx="12462932" cy="697687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65751E0E-8F3A-6809-FB89-AAB179A8828B}"/>
              </a:ext>
            </a:extLst>
          </p:cNvPr>
          <p:cNvSpPr>
            <a:spLocks noGrp="1"/>
          </p:cNvSpPr>
          <p:nvPr>
            <p:ph type="title"/>
          </p:nvPr>
        </p:nvSpPr>
        <p:spPr/>
        <p:txBody>
          <a:bodyPr/>
          <a:lstStyle/>
          <a:p>
            <a:r>
              <a:rPr lang="en-US" b="1" u="sng" dirty="0">
                <a:ea typeface="Calibri Light"/>
                <a:cs typeface="Calibri Light"/>
              </a:rPr>
              <a:t>Logout</a:t>
            </a:r>
            <a:r>
              <a:rPr lang="el-GR" b="1" u="sng" dirty="0">
                <a:ea typeface="Calibri Light"/>
                <a:cs typeface="Calibri Light"/>
              </a:rPr>
              <a:t> </a:t>
            </a:r>
            <a:r>
              <a:rPr lang="el-GR" b="1" u="sng" dirty="0" err="1">
                <a:ea typeface="Calibri Light"/>
                <a:cs typeface="Calibri Light"/>
              </a:rPr>
              <a:t>User</a:t>
            </a:r>
            <a:r>
              <a:rPr lang="el-GR" b="1" u="sng" dirty="0">
                <a:ea typeface="Calibri Light"/>
                <a:cs typeface="Calibri Light"/>
              </a:rPr>
              <a:t> – </a:t>
            </a:r>
            <a:r>
              <a:rPr lang="el-GR" b="1" u="sng" dirty="0" err="1">
                <a:ea typeface="Calibri Light"/>
                <a:cs typeface="Calibri Light"/>
              </a:rPr>
              <a:t>Curl</a:t>
            </a:r>
            <a:r>
              <a:rPr lang="el-GR" b="1" u="sng" dirty="0">
                <a:ea typeface="Calibri Light"/>
                <a:cs typeface="Calibri Light"/>
              </a:rPr>
              <a:t> </a:t>
            </a:r>
            <a:r>
              <a:rPr lang="el-GR" b="1" u="sng" dirty="0" err="1">
                <a:ea typeface="Calibri Light"/>
                <a:cs typeface="Calibri Light"/>
              </a:rPr>
              <a:t>Command</a:t>
            </a:r>
            <a:endParaRPr lang="el-GR" b="1" u="sng" dirty="0"/>
          </a:p>
        </p:txBody>
      </p:sp>
      <p:sp>
        <p:nvSpPr>
          <p:cNvPr id="3" name="Θέση περιεχομένου 2">
            <a:extLst>
              <a:ext uri="{FF2B5EF4-FFF2-40B4-BE49-F238E27FC236}">
                <a16:creationId xmlns:a16="http://schemas.microsoft.com/office/drawing/2014/main" id="{6762517A-B577-02D6-1133-AB0CB9BAA0DA}"/>
              </a:ext>
            </a:extLst>
          </p:cNvPr>
          <p:cNvSpPr>
            <a:spLocks noGrp="1"/>
          </p:cNvSpPr>
          <p:nvPr>
            <p:ph idx="1"/>
          </p:nvPr>
        </p:nvSpPr>
        <p:spPr>
          <a:xfrm>
            <a:off x="838200" y="1825625"/>
            <a:ext cx="10515600" cy="4447159"/>
          </a:xfrm>
        </p:spPr>
        <p:txBody>
          <a:bodyPr vert="horz" lIns="91440" tIns="45720" rIns="91440" bIns="45720" rtlCol="0" anchor="t">
            <a:noAutofit/>
          </a:bodyPr>
          <a:lstStyle/>
          <a:p>
            <a:pPr marL="0" indent="0">
              <a:buNone/>
            </a:pPr>
            <a:r>
              <a:rPr lang="en-US" sz="1700" i="1" dirty="0">
                <a:ea typeface="+mn-lt"/>
                <a:cs typeface="+mn-lt"/>
              </a:rPr>
              <a:t>curl --location 'http://localhost</a:t>
            </a:r>
            <a:r>
              <a:rPr lang="en-US" sz="1700" b="1" i="1" dirty="0">
                <a:ea typeface="+mn-lt"/>
                <a:cs typeface="+mn-lt"/>
              </a:rPr>
              <a:t>:{KEYCLOACK_PORT}/</a:t>
            </a:r>
            <a:r>
              <a:rPr lang="en-US" sz="1700" i="1" dirty="0">
                <a:ea typeface="+mn-lt"/>
                <a:cs typeface="+mn-lt"/>
              </a:rPr>
              <a:t>auth/realms</a:t>
            </a:r>
            <a:r>
              <a:rPr lang="en-US" sz="1700" b="1" i="1" dirty="0">
                <a:ea typeface="+mn-lt"/>
                <a:cs typeface="+mn-lt"/>
              </a:rPr>
              <a:t>/{KEYCLOACK_REALM}/</a:t>
            </a:r>
            <a:r>
              <a:rPr lang="en-US" sz="1700" i="1" dirty="0">
                <a:ea typeface="+mn-lt"/>
                <a:cs typeface="+mn-lt"/>
              </a:rPr>
              <a:t>protocol/</a:t>
            </a:r>
            <a:r>
              <a:rPr lang="en-US" sz="1700" i="1" dirty="0" err="1">
                <a:ea typeface="+mn-lt"/>
                <a:cs typeface="+mn-lt"/>
              </a:rPr>
              <a:t>openid</a:t>
            </a:r>
            <a:r>
              <a:rPr lang="en-US" sz="1700" i="1" dirty="0">
                <a:ea typeface="+mn-lt"/>
                <a:cs typeface="+mn-lt"/>
              </a:rPr>
              <a:t>-connect/logout' \</a:t>
            </a:r>
          </a:p>
          <a:p>
            <a:pPr marL="0" indent="0">
              <a:buNone/>
            </a:pPr>
            <a:r>
              <a:rPr lang="en-US" sz="1700" i="1" dirty="0">
                <a:ea typeface="+mn-lt"/>
                <a:cs typeface="+mn-lt"/>
              </a:rPr>
              <a:t>--header 'Content-Type: application/x-www-form-</a:t>
            </a:r>
            <a:r>
              <a:rPr lang="en-US" sz="1700" i="1" dirty="0" err="1">
                <a:ea typeface="+mn-lt"/>
                <a:cs typeface="+mn-lt"/>
              </a:rPr>
              <a:t>urlencoded</a:t>
            </a:r>
            <a:r>
              <a:rPr lang="en-US" sz="1700" i="1" dirty="0">
                <a:ea typeface="+mn-lt"/>
                <a:cs typeface="+mn-lt"/>
              </a:rPr>
              <a:t>' \</a:t>
            </a:r>
          </a:p>
          <a:p>
            <a:pPr marL="0" indent="0">
              <a:buNone/>
            </a:pPr>
            <a:r>
              <a:rPr lang="en-US" sz="1700" i="1" dirty="0">
                <a:ea typeface="+mn-lt"/>
                <a:cs typeface="+mn-lt"/>
              </a:rPr>
              <a:t>--data-</a:t>
            </a:r>
            <a:r>
              <a:rPr lang="en-US" sz="1700" i="1" dirty="0" err="1">
                <a:ea typeface="+mn-lt"/>
                <a:cs typeface="+mn-lt"/>
              </a:rPr>
              <a:t>urlencode</a:t>
            </a:r>
            <a:r>
              <a:rPr lang="en-US" sz="1700" i="1" dirty="0">
                <a:ea typeface="+mn-lt"/>
                <a:cs typeface="+mn-lt"/>
              </a:rPr>
              <a:t> '</a:t>
            </a:r>
            <a:r>
              <a:rPr lang="en-US" sz="1700" i="1" dirty="0" err="1">
                <a:ea typeface="+mn-lt"/>
                <a:cs typeface="+mn-lt"/>
              </a:rPr>
              <a:t>refresh_token</a:t>
            </a:r>
            <a:r>
              <a:rPr lang="en-US" sz="1700" i="1" dirty="0">
                <a:ea typeface="+mn-lt"/>
                <a:cs typeface="+mn-lt"/>
              </a:rPr>
              <a:t>=</a:t>
            </a:r>
            <a:r>
              <a:rPr lang="en-US" sz="1700" b="1" i="1" dirty="0">
                <a:ea typeface="+mn-lt"/>
                <a:cs typeface="+mn-lt"/>
              </a:rPr>
              <a:t>{REFRESH_TOKEN_COPIED_FROM_LOGIN}</a:t>
            </a:r>
            <a:r>
              <a:rPr lang="en-US" sz="1700" i="1" dirty="0">
                <a:ea typeface="+mn-lt"/>
                <a:cs typeface="+mn-lt"/>
              </a:rPr>
              <a:t>'</a:t>
            </a:r>
            <a:r>
              <a:rPr lang="en-US" sz="1700" b="1" i="1" dirty="0">
                <a:ea typeface="+mn-lt"/>
                <a:cs typeface="+mn-lt"/>
              </a:rPr>
              <a:t> </a:t>
            </a:r>
            <a:r>
              <a:rPr lang="en-US" sz="1700" i="1" dirty="0">
                <a:ea typeface="+mn-lt"/>
                <a:cs typeface="+mn-lt"/>
              </a:rPr>
              <a:t>\</a:t>
            </a:r>
          </a:p>
          <a:p>
            <a:pPr marL="0" indent="0">
              <a:buNone/>
            </a:pPr>
            <a:r>
              <a:rPr lang="en-US" sz="1700" i="1" dirty="0">
                <a:ea typeface="+mn-lt"/>
                <a:cs typeface="+mn-lt"/>
              </a:rPr>
              <a:t>--data-</a:t>
            </a:r>
            <a:r>
              <a:rPr lang="en-US" sz="1700" i="1" dirty="0" err="1">
                <a:ea typeface="+mn-lt"/>
                <a:cs typeface="+mn-lt"/>
              </a:rPr>
              <a:t>urlencode</a:t>
            </a:r>
            <a:r>
              <a:rPr lang="en-US" sz="1700" i="1" dirty="0">
                <a:ea typeface="+mn-lt"/>
                <a:cs typeface="+mn-lt"/>
              </a:rPr>
              <a:t> '</a:t>
            </a:r>
            <a:r>
              <a:rPr lang="en-US" sz="1700" i="1" dirty="0" err="1">
                <a:ea typeface="+mn-lt"/>
                <a:cs typeface="+mn-lt"/>
              </a:rPr>
              <a:t>client_id</a:t>
            </a:r>
            <a:r>
              <a:rPr lang="en-US" sz="1700" i="1" dirty="0">
                <a:ea typeface="+mn-lt"/>
                <a:cs typeface="+mn-lt"/>
              </a:rPr>
              <a:t>=</a:t>
            </a:r>
            <a:r>
              <a:rPr lang="en-US" sz="1700" b="1" i="1" dirty="0">
                <a:ea typeface="+mn-lt"/>
                <a:cs typeface="+mn-lt"/>
              </a:rPr>
              <a:t>{CLIENT_ID_USED_BEFORE}</a:t>
            </a:r>
            <a:r>
              <a:rPr lang="en-US" sz="1700" i="1" dirty="0">
                <a:ea typeface="+mn-lt"/>
                <a:cs typeface="+mn-lt"/>
              </a:rPr>
              <a:t>' \</a:t>
            </a:r>
          </a:p>
          <a:p>
            <a:pPr marL="0" indent="0">
              <a:buNone/>
            </a:pPr>
            <a:r>
              <a:rPr lang="en-US" sz="1700" i="1" dirty="0">
                <a:ea typeface="+mn-lt"/>
                <a:cs typeface="+mn-lt"/>
              </a:rPr>
              <a:t>--data-</a:t>
            </a:r>
            <a:r>
              <a:rPr lang="en-US" sz="1700" i="1" dirty="0" err="1">
                <a:ea typeface="+mn-lt"/>
                <a:cs typeface="+mn-lt"/>
              </a:rPr>
              <a:t>urlencode</a:t>
            </a:r>
            <a:r>
              <a:rPr lang="en-US" sz="1700" i="1" dirty="0">
                <a:ea typeface="+mn-lt"/>
                <a:cs typeface="+mn-lt"/>
              </a:rPr>
              <a:t> '</a:t>
            </a:r>
            <a:r>
              <a:rPr lang="en-US" sz="1700" i="1" dirty="0" err="1">
                <a:ea typeface="+mn-lt"/>
                <a:cs typeface="+mn-lt"/>
              </a:rPr>
              <a:t>client_secret</a:t>
            </a:r>
            <a:r>
              <a:rPr lang="en-US" sz="1700" b="1" i="1" dirty="0">
                <a:ea typeface="+mn-lt"/>
                <a:cs typeface="+mn-lt"/>
              </a:rPr>
              <a:t>={SECRET_KEY_FROM_CLIENT_SECRET}'</a:t>
            </a:r>
            <a:endParaRPr lang="el-GR" sz="1700" b="1" i="1" dirty="0">
              <a:ea typeface="Calibri"/>
              <a:cs typeface="Calibri"/>
            </a:endParaRPr>
          </a:p>
        </p:txBody>
      </p:sp>
    </p:spTree>
    <p:extLst>
      <p:ext uri="{BB962C8B-B14F-4D97-AF65-F5344CB8AC3E}">
        <p14:creationId xmlns:p14="http://schemas.microsoft.com/office/powerpoint/2010/main" val="896656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9B32A-7E01-1FBD-620F-307DA551CAFB}"/>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0" y="-46522"/>
            <a:ext cx="12274704" cy="6904522"/>
          </a:xfrm>
          <a:prstGeom prst="rect">
            <a:avLst/>
          </a:prstGeom>
          <a:effectLst>
            <a:reflection blurRad="1270000" stA="49000" endPos="65000" dist="50800" dir="5400000" sy="-100000" algn="bl" rotWithShape="0"/>
          </a:effectLst>
        </p:spPr>
      </p:pic>
      <p:pic>
        <p:nvPicPr>
          <p:cNvPr id="5" name="Picture 4">
            <a:extLst>
              <a:ext uri="{FF2B5EF4-FFF2-40B4-BE49-F238E27FC236}">
                <a16:creationId xmlns:a16="http://schemas.microsoft.com/office/drawing/2014/main" id="{D73CB290-2EB3-276B-6878-1C926EB52D33}"/>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35828" y="0"/>
            <a:ext cx="12462932" cy="6976872"/>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65751E0E-8F3A-6809-FB89-AAB179A8828B}"/>
              </a:ext>
            </a:extLst>
          </p:cNvPr>
          <p:cNvSpPr>
            <a:spLocks noGrp="1"/>
          </p:cNvSpPr>
          <p:nvPr>
            <p:ph type="title"/>
          </p:nvPr>
        </p:nvSpPr>
        <p:spPr/>
        <p:txBody>
          <a:bodyPr/>
          <a:lstStyle/>
          <a:p>
            <a:r>
              <a:rPr lang="en-US" b="1" u="sng" dirty="0">
                <a:ea typeface="Calibri Light"/>
                <a:cs typeface="Calibri Light"/>
              </a:rPr>
              <a:t>Export Realm</a:t>
            </a:r>
            <a:endParaRPr lang="el-GR" b="1" u="sng" dirty="0"/>
          </a:p>
        </p:txBody>
      </p:sp>
      <p:sp>
        <p:nvSpPr>
          <p:cNvPr id="3" name="Θέση περιεχομένου 2">
            <a:extLst>
              <a:ext uri="{FF2B5EF4-FFF2-40B4-BE49-F238E27FC236}">
                <a16:creationId xmlns:a16="http://schemas.microsoft.com/office/drawing/2014/main" id="{6762517A-B577-02D6-1133-AB0CB9BAA0DA}"/>
              </a:ext>
            </a:extLst>
          </p:cNvPr>
          <p:cNvSpPr>
            <a:spLocks noGrp="1"/>
          </p:cNvSpPr>
          <p:nvPr>
            <p:ph idx="1"/>
          </p:nvPr>
        </p:nvSpPr>
        <p:spPr>
          <a:xfrm>
            <a:off x="838200" y="1825625"/>
            <a:ext cx="10515600" cy="4447159"/>
          </a:xfrm>
        </p:spPr>
        <p:txBody>
          <a:bodyPr vert="horz" lIns="91440" tIns="45720" rIns="91440" bIns="45720" rtlCol="0" anchor="t">
            <a:noAutofit/>
          </a:bodyPr>
          <a:lstStyle/>
          <a:p>
            <a:pPr marL="0" indent="0">
              <a:buNone/>
            </a:pPr>
            <a:r>
              <a:rPr lang="en-US" dirty="0">
                <a:cs typeface="Calibri"/>
              </a:rPr>
              <a:t>You can Export Realm. Follow steps in image. This JSON file send it with your final project. Make the same </a:t>
            </a:r>
            <a:r>
              <a:rPr lang="en-US">
                <a:cs typeface="Calibri"/>
              </a:rPr>
              <a:t>for master realm.</a:t>
            </a:r>
            <a:endParaRPr lang="en-US" dirty="0">
              <a:cs typeface="Calibri"/>
            </a:endParaRPr>
          </a:p>
          <a:p>
            <a:pPr marL="0" indent="0">
              <a:buNone/>
            </a:pPr>
            <a:endParaRPr lang="en-US" dirty="0">
              <a:cs typeface="Calibri"/>
            </a:endParaRPr>
          </a:p>
          <a:p>
            <a:pPr marL="0" indent="0">
              <a:buNone/>
            </a:pPr>
            <a:endParaRPr lang="el-GR" b="1" i="1" dirty="0">
              <a:ea typeface="Calibri"/>
              <a:cs typeface="Calibri"/>
            </a:endParaRPr>
          </a:p>
        </p:txBody>
      </p:sp>
      <p:pic>
        <p:nvPicPr>
          <p:cNvPr id="7" name="Picture 6">
            <a:extLst>
              <a:ext uri="{FF2B5EF4-FFF2-40B4-BE49-F238E27FC236}">
                <a16:creationId xmlns:a16="http://schemas.microsoft.com/office/drawing/2014/main" id="{508EAE20-3F83-798C-FAB4-EEA6AEE81C85}"/>
              </a:ext>
            </a:extLst>
          </p:cNvPr>
          <p:cNvPicPr>
            <a:picLocks noChangeAspect="1"/>
          </p:cNvPicPr>
          <p:nvPr/>
        </p:nvPicPr>
        <p:blipFill>
          <a:blip r:embed="rId3"/>
          <a:stretch>
            <a:fillRect/>
          </a:stretch>
        </p:blipFill>
        <p:spPr>
          <a:xfrm>
            <a:off x="958927" y="3236976"/>
            <a:ext cx="6669848" cy="3035808"/>
          </a:xfrm>
          <a:prstGeom prst="rect">
            <a:avLst/>
          </a:prstGeom>
        </p:spPr>
      </p:pic>
    </p:spTree>
    <p:extLst>
      <p:ext uri="{BB962C8B-B14F-4D97-AF65-F5344CB8AC3E}">
        <p14:creationId xmlns:p14="http://schemas.microsoft.com/office/powerpoint/2010/main" val="68634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8969A2-9AEC-3C16-E18A-03CE0D3146D1}"/>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20" y="0"/>
            <a:ext cx="12191980" cy="6857990"/>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A66192B7-3BC1-B5F7-1295-D0CB1768B576}"/>
              </a:ext>
            </a:extLst>
          </p:cNvPr>
          <p:cNvSpPr>
            <a:spLocks noGrp="1"/>
          </p:cNvSpPr>
          <p:nvPr>
            <p:ph type="title"/>
          </p:nvPr>
        </p:nvSpPr>
        <p:spPr/>
        <p:txBody>
          <a:bodyPr/>
          <a:lstStyle/>
          <a:p>
            <a:r>
              <a:rPr lang="el-GR" b="1" u="sng" dirty="0" err="1">
                <a:ea typeface="Calibri Light"/>
                <a:cs typeface="Calibri Light"/>
              </a:rPr>
              <a:t>Clients</a:t>
            </a:r>
          </a:p>
        </p:txBody>
      </p:sp>
      <p:sp>
        <p:nvSpPr>
          <p:cNvPr id="3" name="Θέση περιεχομένου 2">
            <a:extLst>
              <a:ext uri="{FF2B5EF4-FFF2-40B4-BE49-F238E27FC236}">
                <a16:creationId xmlns:a16="http://schemas.microsoft.com/office/drawing/2014/main" id="{B7E17CC7-81C7-3AFA-8788-C72F5CC477B9}"/>
              </a:ext>
            </a:extLst>
          </p:cNvPr>
          <p:cNvSpPr>
            <a:spLocks noGrp="1"/>
          </p:cNvSpPr>
          <p:nvPr>
            <p:ph idx="1"/>
          </p:nvPr>
        </p:nvSpPr>
        <p:spPr/>
        <p:txBody>
          <a:bodyPr vert="horz" lIns="91440" tIns="45720" rIns="91440" bIns="45720" rtlCol="0" anchor="t">
            <a:normAutofit/>
          </a:bodyPr>
          <a:lstStyle/>
          <a:p>
            <a:pPr marL="0" indent="0" algn="just">
              <a:buNone/>
            </a:pPr>
            <a:r>
              <a:rPr lang="el-GR" dirty="0">
                <a:ea typeface="+mn-lt"/>
                <a:cs typeface="+mn-lt"/>
              </a:rPr>
              <a:t>Client is like the list of applications that an organization provide. Clients are entities that can request Keycloak to authenticate a user. Most often, clients are applications and services that want to use Keycloak to secure themselves and provide a single sign-on solution. Clients can also be entities that just want to request identity information or an access token so that they can securely invoke other services on the network that are secured by Keycloak.</a:t>
            </a:r>
            <a:endParaRPr lang="el-GR" dirty="0">
              <a:ea typeface="Calibri" panose="020F0502020204030204"/>
              <a:cs typeface="Calibri" panose="020F0502020204030204"/>
            </a:endParaRPr>
          </a:p>
        </p:txBody>
      </p:sp>
    </p:spTree>
    <p:extLst>
      <p:ext uri="{BB962C8B-B14F-4D97-AF65-F5344CB8AC3E}">
        <p14:creationId xmlns:p14="http://schemas.microsoft.com/office/powerpoint/2010/main" val="170394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80EDDB-16D5-75B3-91C1-19C366F5792B}"/>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20" y="10160"/>
            <a:ext cx="12191980" cy="6857990"/>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B04980E9-A288-03F3-0849-34F7511445A7}"/>
              </a:ext>
            </a:extLst>
          </p:cNvPr>
          <p:cNvSpPr>
            <a:spLocks noGrp="1"/>
          </p:cNvSpPr>
          <p:nvPr>
            <p:ph type="title"/>
          </p:nvPr>
        </p:nvSpPr>
        <p:spPr/>
        <p:txBody>
          <a:bodyPr/>
          <a:lstStyle/>
          <a:p>
            <a:r>
              <a:rPr lang="el-GR" b="1" u="sng" dirty="0" err="1">
                <a:ea typeface="Calibri Light"/>
                <a:cs typeface="Calibri Light"/>
              </a:rPr>
              <a:t>Authentication</a:t>
            </a:r>
            <a:r>
              <a:rPr lang="el-GR" b="1" u="sng" dirty="0">
                <a:ea typeface="Calibri Light"/>
                <a:cs typeface="Calibri Light"/>
              </a:rPr>
              <a:t> </a:t>
            </a:r>
            <a:r>
              <a:rPr lang="el-GR" b="1" u="sng" dirty="0" err="1">
                <a:ea typeface="Calibri Light"/>
                <a:cs typeface="Calibri Light"/>
              </a:rPr>
              <a:t>Flow</a:t>
            </a:r>
            <a:endParaRPr lang="el-GR" b="1" u="sng" dirty="0" err="1"/>
          </a:p>
        </p:txBody>
      </p:sp>
      <p:pic>
        <p:nvPicPr>
          <p:cNvPr id="4" name="Θέση περιεχομένου 3" descr="Εικόνα που περιέχει κείμενο, λογότυπο, στιγμιότυπο οθόνης, γραφικά&#10;&#10;Περιγραφή που δημιουργήθηκε αυτόματα">
            <a:extLst>
              <a:ext uri="{FF2B5EF4-FFF2-40B4-BE49-F238E27FC236}">
                <a16:creationId xmlns:a16="http://schemas.microsoft.com/office/drawing/2014/main" id="{29E0615F-13AB-2484-A670-8809D0B08D5D}"/>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8454701" y="2493552"/>
            <a:ext cx="1839561" cy="1830153"/>
          </a:xfrm>
        </p:spPr>
      </p:pic>
      <p:pic>
        <p:nvPicPr>
          <p:cNvPr id="10" name="Εικόνα 9" descr="Client Personnes D'Affaires À La · Images vectorielles gratuites sur ...">
            <a:extLst>
              <a:ext uri="{FF2B5EF4-FFF2-40B4-BE49-F238E27FC236}">
                <a16:creationId xmlns:a16="http://schemas.microsoft.com/office/drawing/2014/main" id="{855BF2DE-9BEA-E8D1-CBF8-D899891A7E40}"/>
              </a:ext>
            </a:extLst>
          </p:cNvPr>
          <p:cNvPicPr>
            <a:picLocks noChangeAspect="1"/>
          </p:cNvPicPr>
          <p:nvPr/>
        </p:nvPicPr>
        <p:blipFill>
          <a:blip r:embed="rId5"/>
          <a:stretch>
            <a:fillRect/>
          </a:stretch>
        </p:blipFill>
        <p:spPr>
          <a:xfrm>
            <a:off x="1825037" y="5272852"/>
            <a:ext cx="1119482" cy="1119482"/>
          </a:xfrm>
          <a:prstGeom prst="rect">
            <a:avLst/>
          </a:prstGeom>
        </p:spPr>
      </p:pic>
      <p:pic>
        <p:nvPicPr>
          <p:cNvPr id="11" name="Εικόνα 10" descr="Εικόνα που περιέχει κείμενο, στιγμιότυπο οθόνης, σχεδίαση&#10;&#10;Περιγραφή που δημιουργήθηκε αυτόματα">
            <a:extLst>
              <a:ext uri="{FF2B5EF4-FFF2-40B4-BE49-F238E27FC236}">
                <a16:creationId xmlns:a16="http://schemas.microsoft.com/office/drawing/2014/main" id="{2DA8735B-7FDF-80EC-FA50-3F184F1A13A0}"/>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109317" y="2699472"/>
            <a:ext cx="2560325" cy="1383795"/>
          </a:xfrm>
          <a:prstGeom prst="rect">
            <a:avLst/>
          </a:prstGeom>
        </p:spPr>
      </p:pic>
      <p:sp>
        <p:nvSpPr>
          <p:cNvPr id="14" name="Βέλος: Επάνω 13">
            <a:extLst>
              <a:ext uri="{FF2B5EF4-FFF2-40B4-BE49-F238E27FC236}">
                <a16:creationId xmlns:a16="http://schemas.microsoft.com/office/drawing/2014/main" id="{F9C98131-8526-8808-2477-6FEAF4D39351}"/>
              </a:ext>
            </a:extLst>
          </p:cNvPr>
          <p:cNvSpPr/>
          <p:nvPr/>
        </p:nvSpPr>
        <p:spPr>
          <a:xfrm>
            <a:off x="2032000" y="3969927"/>
            <a:ext cx="602074" cy="1222962"/>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Βέλος: Επάνω 15">
            <a:extLst>
              <a:ext uri="{FF2B5EF4-FFF2-40B4-BE49-F238E27FC236}">
                <a16:creationId xmlns:a16="http://schemas.microsoft.com/office/drawing/2014/main" id="{E8B193A6-690E-3EE0-3AD3-12252337B5AB}"/>
              </a:ext>
            </a:extLst>
          </p:cNvPr>
          <p:cNvSpPr/>
          <p:nvPr/>
        </p:nvSpPr>
        <p:spPr>
          <a:xfrm rot="5400000">
            <a:off x="5446889" y="442150"/>
            <a:ext cx="602074" cy="4703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TextBox 16">
            <a:extLst>
              <a:ext uri="{FF2B5EF4-FFF2-40B4-BE49-F238E27FC236}">
                <a16:creationId xmlns:a16="http://schemas.microsoft.com/office/drawing/2014/main" id="{AB7F6CA0-A6F6-6CB5-E7C1-758E6C9833E6}"/>
              </a:ext>
            </a:extLst>
          </p:cNvPr>
          <p:cNvSpPr txBox="1"/>
          <p:nvPr/>
        </p:nvSpPr>
        <p:spPr>
          <a:xfrm>
            <a:off x="2060222" y="6331185"/>
            <a:ext cx="7243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b="1" u="sng" dirty="0">
                <a:ea typeface="Calibri"/>
                <a:cs typeface="Calibri"/>
              </a:rPr>
              <a:t>User</a:t>
            </a:r>
          </a:p>
        </p:txBody>
      </p:sp>
      <p:sp>
        <p:nvSpPr>
          <p:cNvPr id="18" name="TextBox 17">
            <a:extLst>
              <a:ext uri="{FF2B5EF4-FFF2-40B4-BE49-F238E27FC236}">
                <a16:creationId xmlns:a16="http://schemas.microsoft.com/office/drawing/2014/main" id="{D5407E87-13E0-8B4F-A57F-9EFC1320781B}"/>
              </a:ext>
            </a:extLst>
          </p:cNvPr>
          <p:cNvSpPr txBox="1"/>
          <p:nvPr/>
        </p:nvSpPr>
        <p:spPr>
          <a:xfrm>
            <a:off x="1655703" y="2398889"/>
            <a:ext cx="15334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b="1" u="sng" dirty="0" err="1">
                <a:ea typeface="Calibri"/>
                <a:cs typeface="Calibri"/>
              </a:rPr>
              <a:t>Application</a:t>
            </a:r>
            <a:endParaRPr lang="el-GR" u="sng" dirty="0" err="1"/>
          </a:p>
        </p:txBody>
      </p:sp>
      <p:sp>
        <p:nvSpPr>
          <p:cNvPr id="19" name="TextBox 18">
            <a:extLst>
              <a:ext uri="{FF2B5EF4-FFF2-40B4-BE49-F238E27FC236}">
                <a16:creationId xmlns:a16="http://schemas.microsoft.com/office/drawing/2014/main" id="{E2A2E559-E000-28B2-84A5-0E95F441FDE2}"/>
              </a:ext>
            </a:extLst>
          </p:cNvPr>
          <p:cNvSpPr txBox="1"/>
          <p:nvPr/>
        </p:nvSpPr>
        <p:spPr>
          <a:xfrm>
            <a:off x="253999" y="4534370"/>
            <a:ext cx="207903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1500" b="1" u="sng" dirty="0" err="1">
                <a:ea typeface="Calibri"/>
                <a:cs typeface="Calibri"/>
              </a:rPr>
              <a:t>Step</a:t>
            </a:r>
            <a:r>
              <a:rPr lang="el-GR" sz="1500" b="1" u="sng" dirty="0">
                <a:ea typeface="Calibri"/>
                <a:cs typeface="Calibri"/>
              </a:rPr>
              <a:t> 1</a:t>
            </a:r>
            <a:r>
              <a:rPr lang="el-GR" sz="1500" dirty="0">
                <a:ea typeface="Calibri"/>
                <a:cs typeface="Calibri"/>
              </a:rPr>
              <a:t>: A </a:t>
            </a:r>
            <a:r>
              <a:rPr lang="el-GR" sz="1500" dirty="0" err="1">
                <a:ea typeface="Calibri"/>
                <a:cs typeface="Calibri"/>
              </a:rPr>
              <a:t>user</a:t>
            </a:r>
            <a:r>
              <a:rPr lang="el-GR" sz="1500" dirty="0">
                <a:ea typeface="Calibri"/>
                <a:cs typeface="Calibri"/>
              </a:rPr>
              <a:t> </a:t>
            </a:r>
            <a:r>
              <a:rPr lang="el-GR" sz="1500" dirty="0" err="1">
                <a:ea typeface="Calibri"/>
                <a:cs typeface="Calibri"/>
              </a:rPr>
              <a:t>want</a:t>
            </a:r>
            <a:r>
              <a:rPr lang="el-GR" sz="1500" dirty="0">
                <a:ea typeface="Calibri"/>
                <a:cs typeface="Calibri"/>
              </a:rPr>
              <a:t> </a:t>
            </a:r>
            <a:r>
              <a:rPr lang="el-GR" sz="1500" dirty="0" err="1">
                <a:ea typeface="Calibri"/>
                <a:cs typeface="Calibri"/>
              </a:rPr>
              <a:t>to</a:t>
            </a:r>
            <a:r>
              <a:rPr lang="el-GR" sz="1500" dirty="0">
                <a:ea typeface="Calibri"/>
                <a:cs typeface="Calibri"/>
              </a:rPr>
              <a:t> </a:t>
            </a:r>
            <a:r>
              <a:rPr lang="el-GR" sz="1500" dirty="0" err="1">
                <a:ea typeface="Calibri"/>
                <a:cs typeface="Calibri"/>
              </a:rPr>
              <a:t>login</a:t>
            </a:r>
            <a:r>
              <a:rPr lang="el-GR" sz="1500" dirty="0">
                <a:ea typeface="Calibri"/>
                <a:cs typeface="Calibri"/>
              </a:rPr>
              <a:t> in </a:t>
            </a:r>
            <a:r>
              <a:rPr lang="el-GR" sz="1500" dirty="0" err="1">
                <a:ea typeface="Calibri"/>
                <a:cs typeface="Calibri"/>
              </a:rPr>
              <a:t>application</a:t>
            </a:r>
            <a:endParaRPr lang="el-GR" sz="1500" dirty="0">
              <a:ea typeface="Calibri"/>
              <a:cs typeface="Calibri"/>
            </a:endParaRPr>
          </a:p>
        </p:txBody>
      </p:sp>
      <p:sp>
        <p:nvSpPr>
          <p:cNvPr id="20" name="TextBox 19">
            <a:extLst>
              <a:ext uri="{FF2B5EF4-FFF2-40B4-BE49-F238E27FC236}">
                <a16:creationId xmlns:a16="http://schemas.microsoft.com/office/drawing/2014/main" id="{7D8C422F-423E-E1E3-8252-4EA0D95189F3}"/>
              </a:ext>
            </a:extLst>
          </p:cNvPr>
          <p:cNvSpPr txBox="1"/>
          <p:nvPr/>
        </p:nvSpPr>
        <p:spPr>
          <a:xfrm>
            <a:off x="6632220" y="5653852"/>
            <a:ext cx="261337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i="1" dirty="0">
                <a:ea typeface="Calibri"/>
                <a:cs typeface="Calibri"/>
              </a:rPr>
              <a:t>!! </a:t>
            </a:r>
            <a:r>
              <a:rPr lang="el-GR" sz="1500" i="1" dirty="0">
                <a:ea typeface="Calibri"/>
                <a:cs typeface="Calibri"/>
              </a:rPr>
              <a:t>This image does not depict a standard authentication flow</a:t>
            </a:r>
            <a:endParaRPr lang="el-GR" i="1" dirty="0">
              <a:ea typeface="Calibri"/>
              <a:cs typeface="Calibri"/>
            </a:endParaRPr>
          </a:p>
        </p:txBody>
      </p:sp>
      <p:sp>
        <p:nvSpPr>
          <p:cNvPr id="21" name="TextBox 20">
            <a:extLst>
              <a:ext uri="{FF2B5EF4-FFF2-40B4-BE49-F238E27FC236}">
                <a16:creationId xmlns:a16="http://schemas.microsoft.com/office/drawing/2014/main" id="{28A4F151-576C-3315-5CBC-F82DFED3DA9F}"/>
              </a:ext>
            </a:extLst>
          </p:cNvPr>
          <p:cNvSpPr txBox="1"/>
          <p:nvPr/>
        </p:nvSpPr>
        <p:spPr>
          <a:xfrm>
            <a:off x="3311406" y="1890889"/>
            <a:ext cx="481659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1500" b="1" u="sng" dirty="0" err="1">
                <a:ea typeface="Calibri"/>
                <a:cs typeface="Calibri"/>
              </a:rPr>
              <a:t>Step</a:t>
            </a:r>
            <a:r>
              <a:rPr lang="el-GR" sz="1500" b="1" u="sng" dirty="0">
                <a:ea typeface="Calibri"/>
                <a:cs typeface="Calibri"/>
              </a:rPr>
              <a:t> 2</a:t>
            </a:r>
            <a:r>
              <a:rPr lang="el-GR" sz="1500" dirty="0">
                <a:ea typeface="Calibri"/>
                <a:cs typeface="Calibri"/>
              </a:rPr>
              <a:t>: </a:t>
            </a:r>
            <a:r>
              <a:rPr lang="el-GR" sz="1500" dirty="0" err="1">
                <a:ea typeface="Calibri"/>
                <a:cs typeface="Calibri"/>
              </a:rPr>
              <a:t>Application</a:t>
            </a:r>
            <a:r>
              <a:rPr lang="el-GR" sz="1500" dirty="0">
                <a:ea typeface="Calibri"/>
                <a:cs typeface="Calibri"/>
              </a:rPr>
              <a:t> </a:t>
            </a:r>
            <a:r>
              <a:rPr lang="el-GR" sz="1500" dirty="0" err="1">
                <a:ea typeface="Calibri"/>
                <a:cs typeface="Calibri"/>
              </a:rPr>
              <a:t>try</a:t>
            </a:r>
            <a:r>
              <a:rPr lang="el-GR" sz="1500" dirty="0">
                <a:ea typeface="Calibri"/>
                <a:cs typeface="Calibri"/>
              </a:rPr>
              <a:t> </a:t>
            </a:r>
            <a:r>
              <a:rPr lang="el-GR" sz="1500" dirty="0" err="1">
                <a:ea typeface="Calibri"/>
                <a:cs typeface="Calibri"/>
              </a:rPr>
              <a:t>to</a:t>
            </a:r>
            <a:r>
              <a:rPr lang="el-GR" sz="1500" dirty="0">
                <a:ea typeface="Calibri"/>
                <a:cs typeface="Calibri"/>
              </a:rPr>
              <a:t> </a:t>
            </a:r>
            <a:r>
              <a:rPr lang="el-GR" sz="1500" dirty="0" err="1">
                <a:ea typeface="Calibri"/>
                <a:cs typeface="Calibri"/>
              </a:rPr>
              <a:t>find</a:t>
            </a:r>
            <a:r>
              <a:rPr lang="el-GR" sz="1500" dirty="0">
                <a:ea typeface="Calibri"/>
                <a:cs typeface="Calibri"/>
              </a:rPr>
              <a:t> </a:t>
            </a:r>
            <a:r>
              <a:rPr lang="el-GR" sz="1500" dirty="0" err="1">
                <a:ea typeface="Calibri"/>
                <a:cs typeface="Calibri"/>
              </a:rPr>
              <a:t>if</a:t>
            </a:r>
            <a:r>
              <a:rPr lang="el-GR" sz="1500" dirty="0">
                <a:ea typeface="Calibri"/>
                <a:cs typeface="Calibri"/>
              </a:rPr>
              <a:t> </a:t>
            </a:r>
            <a:r>
              <a:rPr lang="el-GR" sz="1500" dirty="0" err="1">
                <a:ea typeface="Calibri"/>
                <a:cs typeface="Calibri"/>
              </a:rPr>
              <a:t>user</a:t>
            </a:r>
            <a:r>
              <a:rPr lang="el-GR" sz="1500" dirty="0">
                <a:ea typeface="Calibri"/>
                <a:cs typeface="Calibri"/>
              </a:rPr>
              <a:t> </a:t>
            </a:r>
            <a:r>
              <a:rPr lang="el-GR" sz="1500" dirty="0" err="1">
                <a:ea typeface="Calibri"/>
                <a:cs typeface="Calibri"/>
              </a:rPr>
              <a:t>has</a:t>
            </a:r>
            <a:r>
              <a:rPr lang="el-GR" sz="1500" dirty="0">
                <a:ea typeface="Calibri"/>
                <a:cs typeface="Calibri"/>
              </a:rPr>
              <a:t> </a:t>
            </a:r>
            <a:r>
              <a:rPr lang="el-GR" sz="1500" dirty="0" err="1">
                <a:ea typeface="Calibri"/>
                <a:cs typeface="Calibri"/>
              </a:rPr>
              <a:t>an</a:t>
            </a:r>
            <a:r>
              <a:rPr lang="el-GR" sz="1500" dirty="0">
                <a:ea typeface="Calibri"/>
                <a:cs typeface="Calibri"/>
              </a:rPr>
              <a:t> </a:t>
            </a:r>
            <a:r>
              <a:rPr lang="el-GR" sz="1500" dirty="0" err="1">
                <a:ea typeface="Calibri"/>
                <a:cs typeface="Calibri"/>
              </a:rPr>
              <a:t>account</a:t>
            </a:r>
            <a:r>
              <a:rPr lang="el-GR" sz="1500" dirty="0">
                <a:ea typeface="Calibri"/>
                <a:cs typeface="Calibri"/>
              </a:rPr>
              <a:t>. For </a:t>
            </a:r>
            <a:r>
              <a:rPr lang="el-GR" sz="1500" dirty="0" err="1">
                <a:ea typeface="Calibri"/>
                <a:cs typeface="Calibri"/>
              </a:rPr>
              <a:t>this</a:t>
            </a:r>
            <a:r>
              <a:rPr lang="el-GR" sz="1500" dirty="0">
                <a:ea typeface="Calibri"/>
                <a:cs typeface="Calibri"/>
              </a:rPr>
              <a:t> </a:t>
            </a:r>
            <a:r>
              <a:rPr lang="el-GR" sz="1500" dirty="0" err="1">
                <a:ea typeface="Calibri"/>
                <a:cs typeface="Calibri"/>
              </a:rPr>
              <a:t>purpose</a:t>
            </a:r>
            <a:r>
              <a:rPr lang="el-GR" sz="1500" dirty="0">
                <a:ea typeface="Calibri"/>
                <a:cs typeface="Calibri"/>
              </a:rPr>
              <a:t> </a:t>
            </a:r>
            <a:r>
              <a:rPr lang="el-GR" sz="1500" dirty="0" err="1">
                <a:ea typeface="Calibri"/>
                <a:cs typeface="Calibri"/>
              </a:rPr>
              <a:t>try</a:t>
            </a:r>
            <a:r>
              <a:rPr lang="el-GR" sz="1500" dirty="0">
                <a:ea typeface="Calibri"/>
                <a:cs typeface="Calibri"/>
              </a:rPr>
              <a:t> </a:t>
            </a:r>
            <a:r>
              <a:rPr lang="el-GR" sz="1500" dirty="0" err="1">
                <a:ea typeface="Calibri"/>
                <a:cs typeface="Calibri"/>
              </a:rPr>
              <a:t>find</a:t>
            </a:r>
            <a:r>
              <a:rPr lang="el-GR" sz="1500" dirty="0">
                <a:ea typeface="Calibri"/>
                <a:cs typeface="Calibri"/>
              </a:rPr>
              <a:t> </a:t>
            </a:r>
            <a:r>
              <a:rPr lang="el-GR" sz="1500" dirty="0" err="1">
                <a:ea typeface="Calibri"/>
                <a:cs typeface="Calibri"/>
              </a:rPr>
              <a:t>user</a:t>
            </a:r>
            <a:r>
              <a:rPr lang="el-GR" sz="1500" dirty="0">
                <a:ea typeface="Calibri"/>
                <a:cs typeface="Calibri"/>
              </a:rPr>
              <a:t> in </a:t>
            </a:r>
            <a:r>
              <a:rPr lang="el-GR" sz="1500" dirty="0" err="1">
                <a:ea typeface="Calibri"/>
                <a:cs typeface="Calibri"/>
              </a:rPr>
              <a:t>keycloack</a:t>
            </a:r>
            <a:endParaRPr lang="el-GR" sz="1500" dirty="0">
              <a:ea typeface="Calibri"/>
              <a:cs typeface="Calibri"/>
            </a:endParaRPr>
          </a:p>
        </p:txBody>
      </p:sp>
      <p:sp>
        <p:nvSpPr>
          <p:cNvPr id="22" name="Βέλος: Επάνω 21">
            <a:extLst>
              <a:ext uri="{FF2B5EF4-FFF2-40B4-BE49-F238E27FC236}">
                <a16:creationId xmlns:a16="http://schemas.microsoft.com/office/drawing/2014/main" id="{C191D3A0-39C9-87E9-EFD5-B502DE7F31CB}"/>
              </a:ext>
            </a:extLst>
          </p:cNvPr>
          <p:cNvSpPr/>
          <p:nvPr/>
        </p:nvSpPr>
        <p:spPr>
          <a:xfrm rot="-5400000">
            <a:off x="5418667" y="1175928"/>
            <a:ext cx="602074" cy="47037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TextBox 22">
            <a:extLst>
              <a:ext uri="{FF2B5EF4-FFF2-40B4-BE49-F238E27FC236}">
                <a16:creationId xmlns:a16="http://schemas.microsoft.com/office/drawing/2014/main" id="{FC331F31-FCD7-4871-669E-87515A696514}"/>
              </a:ext>
            </a:extLst>
          </p:cNvPr>
          <p:cNvSpPr txBox="1"/>
          <p:nvPr/>
        </p:nvSpPr>
        <p:spPr>
          <a:xfrm>
            <a:off x="3443110" y="3913481"/>
            <a:ext cx="481659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1500" b="1" u="sng" dirty="0" err="1">
                <a:ea typeface="Calibri"/>
                <a:cs typeface="Calibri"/>
              </a:rPr>
              <a:t>Step</a:t>
            </a:r>
            <a:r>
              <a:rPr lang="el-GR" sz="1500" b="1" u="sng" dirty="0">
                <a:ea typeface="Calibri"/>
                <a:cs typeface="Calibri"/>
              </a:rPr>
              <a:t> 3</a:t>
            </a:r>
            <a:r>
              <a:rPr lang="el-GR" sz="1500" dirty="0">
                <a:ea typeface="Calibri"/>
                <a:cs typeface="Calibri"/>
              </a:rPr>
              <a:t>: </a:t>
            </a:r>
            <a:r>
              <a:rPr lang="el-GR" sz="1500" dirty="0" err="1">
                <a:ea typeface="Calibri"/>
                <a:cs typeface="Calibri"/>
              </a:rPr>
              <a:t>If</a:t>
            </a:r>
            <a:r>
              <a:rPr lang="el-GR" sz="1500" dirty="0">
                <a:ea typeface="Calibri"/>
                <a:cs typeface="Calibri"/>
              </a:rPr>
              <a:t> </a:t>
            </a:r>
            <a:r>
              <a:rPr lang="el-GR" sz="1500" dirty="0" err="1">
                <a:ea typeface="Calibri"/>
                <a:cs typeface="Calibri"/>
              </a:rPr>
              <a:t>user</a:t>
            </a:r>
            <a:r>
              <a:rPr lang="el-GR" sz="1500" dirty="0">
                <a:ea typeface="Calibri"/>
                <a:cs typeface="Calibri"/>
              </a:rPr>
              <a:t> </a:t>
            </a:r>
            <a:r>
              <a:rPr lang="el-GR" sz="1500" dirty="0" err="1">
                <a:ea typeface="Calibri"/>
                <a:cs typeface="Calibri"/>
              </a:rPr>
              <a:t>exists</a:t>
            </a:r>
            <a:r>
              <a:rPr lang="el-GR" sz="1500" dirty="0">
                <a:ea typeface="Calibri"/>
                <a:cs typeface="Calibri"/>
              </a:rPr>
              <a:t> in </a:t>
            </a:r>
            <a:r>
              <a:rPr lang="el-GR" sz="1500" dirty="0" err="1">
                <a:ea typeface="Calibri"/>
                <a:cs typeface="Calibri"/>
              </a:rPr>
              <a:t>keycloack</a:t>
            </a:r>
            <a:r>
              <a:rPr lang="el-GR" sz="1500" dirty="0">
                <a:ea typeface="Calibri"/>
                <a:cs typeface="Calibri"/>
              </a:rPr>
              <a:t> </a:t>
            </a:r>
            <a:r>
              <a:rPr lang="el-GR" sz="1500" dirty="0" err="1">
                <a:ea typeface="Calibri"/>
                <a:cs typeface="Calibri"/>
              </a:rPr>
              <a:t>then</a:t>
            </a:r>
            <a:r>
              <a:rPr lang="el-GR" sz="1500" dirty="0">
                <a:ea typeface="Calibri"/>
                <a:cs typeface="Calibri"/>
              </a:rPr>
              <a:t> </a:t>
            </a:r>
            <a:r>
              <a:rPr lang="el-GR" sz="1500" dirty="0" err="1">
                <a:ea typeface="Calibri"/>
                <a:cs typeface="Calibri"/>
              </a:rPr>
              <a:t>send</a:t>
            </a:r>
            <a:r>
              <a:rPr lang="el-GR" sz="1500" dirty="0">
                <a:ea typeface="Calibri"/>
                <a:cs typeface="Calibri"/>
              </a:rPr>
              <a:t> in </a:t>
            </a:r>
            <a:r>
              <a:rPr lang="el-GR" sz="1500" dirty="0" err="1">
                <a:ea typeface="Calibri"/>
                <a:cs typeface="Calibri"/>
              </a:rPr>
              <a:t>application</a:t>
            </a:r>
            <a:r>
              <a:rPr lang="el-GR" sz="1500" dirty="0">
                <a:ea typeface="Calibri"/>
                <a:cs typeface="Calibri"/>
              </a:rPr>
              <a:t> a </a:t>
            </a:r>
            <a:r>
              <a:rPr lang="el-GR" sz="1500" dirty="0" err="1">
                <a:ea typeface="Calibri"/>
                <a:cs typeface="Calibri"/>
              </a:rPr>
              <a:t>json</a:t>
            </a:r>
            <a:r>
              <a:rPr lang="el-GR" sz="1500" dirty="0">
                <a:ea typeface="Calibri"/>
                <a:cs typeface="Calibri"/>
              </a:rPr>
              <a:t> </a:t>
            </a:r>
            <a:r>
              <a:rPr lang="el-GR" sz="1500" dirty="0" err="1">
                <a:ea typeface="Calibri"/>
                <a:cs typeface="Calibri"/>
              </a:rPr>
              <a:t>file</a:t>
            </a:r>
            <a:r>
              <a:rPr lang="el-GR" sz="1500" dirty="0">
                <a:ea typeface="Calibri"/>
                <a:cs typeface="Calibri"/>
              </a:rPr>
              <a:t> </a:t>
            </a:r>
            <a:r>
              <a:rPr lang="el-GR" sz="1500" dirty="0" err="1">
                <a:ea typeface="Calibri"/>
                <a:cs typeface="Calibri"/>
              </a:rPr>
              <a:t>with</a:t>
            </a:r>
            <a:r>
              <a:rPr lang="el-GR" sz="1500" dirty="0">
                <a:ea typeface="Calibri"/>
                <a:cs typeface="Calibri"/>
              </a:rPr>
              <a:t> </a:t>
            </a:r>
            <a:r>
              <a:rPr lang="el-GR" sz="1500" dirty="0" err="1">
                <a:ea typeface="Calibri"/>
                <a:cs typeface="Calibri"/>
              </a:rPr>
              <a:t>users</a:t>
            </a:r>
            <a:r>
              <a:rPr lang="el-GR" sz="1500" dirty="0">
                <a:ea typeface="Calibri"/>
                <a:cs typeface="Calibri"/>
              </a:rPr>
              <a:t> </a:t>
            </a:r>
            <a:r>
              <a:rPr lang="el-GR" sz="1500" dirty="0" err="1">
                <a:ea typeface="Calibri"/>
                <a:cs typeface="Calibri"/>
              </a:rPr>
              <a:t>information</a:t>
            </a:r>
          </a:p>
        </p:txBody>
      </p:sp>
    </p:spTree>
    <p:extLst>
      <p:ext uri="{BB962C8B-B14F-4D97-AF65-F5344CB8AC3E}">
        <p14:creationId xmlns:p14="http://schemas.microsoft.com/office/powerpoint/2010/main" val="229293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738650-58DD-05D7-B555-FA17F60B6089}"/>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20" y="0"/>
            <a:ext cx="12191980" cy="6857990"/>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2985FCF8-21F8-742C-F467-DCCF49701A29}"/>
              </a:ext>
            </a:extLst>
          </p:cNvPr>
          <p:cNvSpPr>
            <a:spLocks noGrp="1"/>
          </p:cNvSpPr>
          <p:nvPr>
            <p:ph type="title"/>
          </p:nvPr>
        </p:nvSpPr>
        <p:spPr/>
        <p:txBody>
          <a:bodyPr/>
          <a:lstStyle/>
          <a:p>
            <a:r>
              <a:rPr lang="el-GR" b="1" u="sng" dirty="0" err="1">
                <a:ea typeface="Calibri Light"/>
                <a:cs typeface="Calibri Light"/>
              </a:rPr>
              <a:t>What</a:t>
            </a:r>
            <a:r>
              <a:rPr lang="el-GR" b="1" u="sng" dirty="0">
                <a:ea typeface="Calibri Light"/>
                <a:cs typeface="Calibri Light"/>
              </a:rPr>
              <a:t> </a:t>
            </a:r>
            <a:r>
              <a:rPr lang="el-GR" b="1" u="sng" dirty="0" err="1">
                <a:ea typeface="Calibri Light"/>
                <a:cs typeface="Calibri Light"/>
              </a:rPr>
              <a:t>is</a:t>
            </a:r>
            <a:r>
              <a:rPr lang="el-GR" b="1" u="sng" dirty="0">
                <a:ea typeface="Calibri Light"/>
                <a:cs typeface="Calibri Light"/>
              </a:rPr>
              <a:t> a </a:t>
            </a:r>
            <a:r>
              <a:rPr lang="el-GR" b="1" u="sng" dirty="0" err="1">
                <a:ea typeface="Calibri Light"/>
                <a:cs typeface="Calibri Light"/>
              </a:rPr>
              <a:t>Role</a:t>
            </a:r>
            <a:endParaRPr lang="el-GR" b="1" u="sng" dirty="0" err="1"/>
          </a:p>
        </p:txBody>
      </p:sp>
      <p:sp>
        <p:nvSpPr>
          <p:cNvPr id="3" name="Θέση περιεχομένου 2">
            <a:extLst>
              <a:ext uri="{FF2B5EF4-FFF2-40B4-BE49-F238E27FC236}">
                <a16:creationId xmlns:a16="http://schemas.microsoft.com/office/drawing/2014/main" id="{C5F25081-4B55-57D4-054E-ABF15E38838C}"/>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el-GR" dirty="0" err="1">
                <a:ea typeface="Calibri"/>
                <a:cs typeface="Calibri"/>
              </a:rPr>
              <a:t>Roles</a:t>
            </a:r>
            <a:r>
              <a:rPr lang="el-GR" dirty="0">
                <a:ea typeface="Calibri"/>
                <a:cs typeface="Calibri"/>
              </a:rPr>
              <a:t> </a:t>
            </a:r>
            <a:r>
              <a:rPr lang="el-GR" dirty="0" err="1">
                <a:ea typeface="Calibri"/>
                <a:cs typeface="Calibri"/>
              </a:rPr>
              <a:t>identify</a:t>
            </a:r>
            <a:r>
              <a:rPr lang="el-GR" dirty="0">
                <a:ea typeface="Calibri"/>
                <a:cs typeface="Calibri"/>
              </a:rPr>
              <a:t> a </a:t>
            </a:r>
            <a:r>
              <a:rPr lang="el-GR" dirty="0" err="1">
                <a:ea typeface="Calibri"/>
                <a:cs typeface="Calibri"/>
              </a:rPr>
              <a:t>type</a:t>
            </a:r>
            <a:r>
              <a:rPr lang="el-GR" dirty="0">
                <a:ea typeface="Calibri"/>
                <a:cs typeface="Calibri"/>
              </a:rPr>
              <a:t> </a:t>
            </a:r>
            <a:r>
              <a:rPr lang="el-GR" dirty="0" err="1">
                <a:ea typeface="Calibri"/>
                <a:cs typeface="Calibri"/>
              </a:rPr>
              <a:t>or</a:t>
            </a:r>
            <a:r>
              <a:rPr lang="el-GR" dirty="0">
                <a:ea typeface="Calibri"/>
                <a:cs typeface="Calibri"/>
              </a:rPr>
              <a:t> </a:t>
            </a:r>
            <a:r>
              <a:rPr lang="el-GR" dirty="0" err="1">
                <a:ea typeface="Calibri"/>
                <a:cs typeface="Calibri"/>
              </a:rPr>
              <a:t>category</a:t>
            </a:r>
            <a:r>
              <a:rPr lang="el-GR" dirty="0">
                <a:ea typeface="Calibri"/>
                <a:cs typeface="Calibri"/>
              </a:rPr>
              <a:t> of a </a:t>
            </a:r>
            <a:r>
              <a:rPr lang="el-GR" dirty="0" err="1">
                <a:ea typeface="Calibri"/>
                <a:cs typeface="Calibri"/>
              </a:rPr>
              <a:t>user</a:t>
            </a:r>
            <a:r>
              <a:rPr lang="el-GR" dirty="0">
                <a:ea typeface="Calibri"/>
                <a:cs typeface="Calibri"/>
              </a:rPr>
              <a:t> (</a:t>
            </a:r>
            <a:r>
              <a:rPr lang="el-GR" dirty="0" err="1">
                <a:ea typeface="Calibri"/>
                <a:cs typeface="Calibri"/>
              </a:rPr>
              <a:t>customer</a:t>
            </a:r>
            <a:r>
              <a:rPr lang="el-GR" dirty="0">
                <a:ea typeface="Calibri"/>
                <a:cs typeface="Calibri"/>
              </a:rPr>
              <a:t>, </a:t>
            </a:r>
            <a:r>
              <a:rPr lang="el-GR" dirty="0" err="1">
                <a:ea typeface="Calibri"/>
                <a:cs typeface="Calibri"/>
              </a:rPr>
              <a:t>seller</a:t>
            </a:r>
            <a:r>
              <a:rPr lang="el-GR" dirty="0">
                <a:ea typeface="Calibri"/>
                <a:cs typeface="Calibri"/>
              </a:rPr>
              <a:t>)</a:t>
            </a:r>
          </a:p>
          <a:p>
            <a:pPr>
              <a:buFont typeface="Wingdings" panose="05000000000000000000" pitchFamily="2" charset="2"/>
              <a:buChar char="Ø"/>
            </a:pPr>
            <a:r>
              <a:rPr lang="el-GR" dirty="0" err="1">
                <a:ea typeface="Calibri"/>
                <a:cs typeface="Calibri"/>
              </a:rPr>
              <a:t>One</a:t>
            </a:r>
            <a:r>
              <a:rPr lang="el-GR" dirty="0">
                <a:ea typeface="Calibri"/>
                <a:cs typeface="Calibri"/>
              </a:rPr>
              <a:t> </a:t>
            </a:r>
            <a:r>
              <a:rPr lang="el-GR" dirty="0" err="1">
                <a:ea typeface="Calibri"/>
                <a:cs typeface="Calibri"/>
              </a:rPr>
              <a:t>user</a:t>
            </a:r>
            <a:r>
              <a:rPr lang="el-GR" dirty="0">
                <a:ea typeface="Calibri"/>
                <a:cs typeface="Calibri"/>
              </a:rPr>
              <a:t> </a:t>
            </a:r>
            <a:r>
              <a:rPr lang="el-GR" dirty="0" err="1">
                <a:ea typeface="Calibri"/>
                <a:cs typeface="Calibri"/>
              </a:rPr>
              <a:t>can</a:t>
            </a:r>
            <a:r>
              <a:rPr lang="el-GR" dirty="0">
                <a:ea typeface="Calibri"/>
                <a:cs typeface="Calibri"/>
              </a:rPr>
              <a:t> </a:t>
            </a:r>
            <a:r>
              <a:rPr lang="el-GR" dirty="0" err="1">
                <a:ea typeface="Calibri"/>
                <a:cs typeface="Calibri"/>
              </a:rPr>
              <a:t>have</a:t>
            </a:r>
            <a:r>
              <a:rPr lang="el-GR" dirty="0">
                <a:ea typeface="Calibri"/>
                <a:cs typeface="Calibri"/>
              </a:rPr>
              <a:t> </a:t>
            </a:r>
            <a:r>
              <a:rPr lang="el-GR" dirty="0" err="1">
                <a:ea typeface="Calibri"/>
                <a:cs typeface="Calibri"/>
              </a:rPr>
              <a:t>multiple</a:t>
            </a:r>
            <a:r>
              <a:rPr lang="el-GR" dirty="0">
                <a:ea typeface="Calibri"/>
                <a:cs typeface="Calibri"/>
              </a:rPr>
              <a:t> </a:t>
            </a:r>
            <a:r>
              <a:rPr lang="el-GR" dirty="0" err="1">
                <a:ea typeface="Calibri"/>
                <a:cs typeface="Calibri"/>
              </a:rPr>
              <a:t>roles</a:t>
            </a:r>
          </a:p>
          <a:p>
            <a:pPr>
              <a:buFont typeface="Wingdings" panose="05000000000000000000" pitchFamily="2" charset="2"/>
              <a:buChar char="Ø"/>
            </a:pPr>
            <a:r>
              <a:rPr lang="el-GR" dirty="0" err="1">
                <a:ea typeface="Calibri"/>
                <a:cs typeface="Calibri"/>
              </a:rPr>
              <a:t>Applications</a:t>
            </a:r>
            <a:r>
              <a:rPr lang="el-GR" dirty="0">
                <a:ea typeface="Calibri"/>
                <a:cs typeface="Calibri"/>
              </a:rPr>
              <a:t> </a:t>
            </a:r>
            <a:r>
              <a:rPr lang="el-GR" dirty="0" err="1">
                <a:ea typeface="Calibri"/>
                <a:cs typeface="Calibri"/>
              </a:rPr>
              <a:t>often</a:t>
            </a:r>
            <a:r>
              <a:rPr lang="el-GR" dirty="0">
                <a:ea typeface="Calibri"/>
                <a:cs typeface="Calibri"/>
              </a:rPr>
              <a:t> </a:t>
            </a:r>
            <a:r>
              <a:rPr lang="el-GR" dirty="0" err="1">
                <a:ea typeface="Calibri"/>
                <a:cs typeface="Calibri"/>
              </a:rPr>
              <a:t>assign</a:t>
            </a:r>
            <a:r>
              <a:rPr lang="el-GR" dirty="0">
                <a:ea typeface="Calibri"/>
                <a:cs typeface="Calibri"/>
              </a:rPr>
              <a:t> </a:t>
            </a:r>
            <a:r>
              <a:rPr lang="el-GR" dirty="0" err="1">
                <a:ea typeface="Calibri"/>
                <a:cs typeface="Calibri"/>
              </a:rPr>
              <a:t>access</a:t>
            </a:r>
            <a:r>
              <a:rPr lang="el-GR" dirty="0">
                <a:ea typeface="Calibri"/>
                <a:cs typeface="Calibri"/>
              </a:rPr>
              <a:t> and </a:t>
            </a:r>
            <a:r>
              <a:rPr lang="el-GR" dirty="0" err="1">
                <a:ea typeface="Calibri"/>
                <a:cs typeface="Calibri"/>
              </a:rPr>
              <a:t>privileges</a:t>
            </a:r>
            <a:r>
              <a:rPr lang="el-GR" dirty="0">
                <a:ea typeface="Calibri"/>
                <a:cs typeface="Calibri"/>
              </a:rPr>
              <a:t> </a:t>
            </a:r>
            <a:r>
              <a:rPr lang="el-GR" dirty="0" err="1">
                <a:ea typeface="Calibri"/>
                <a:cs typeface="Calibri"/>
              </a:rPr>
              <a:t>to</a:t>
            </a:r>
            <a:r>
              <a:rPr lang="el-GR" dirty="0">
                <a:ea typeface="Calibri"/>
                <a:cs typeface="Calibri"/>
              </a:rPr>
              <a:t> </a:t>
            </a:r>
            <a:r>
              <a:rPr lang="el-GR" dirty="0" err="1">
                <a:ea typeface="Calibri"/>
                <a:cs typeface="Calibri"/>
              </a:rPr>
              <a:t>roles</a:t>
            </a:r>
            <a:r>
              <a:rPr lang="el-GR" dirty="0">
                <a:ea typeface="Calibri"/>
                <a:cs typeface="Calibri"/>
              </a:rPr>
              <a:t> </a:t>
            </a:r>
            <a:r>
              <a:rPr lang="el-GR" dirty="0" err="1">
                <a:ea typeface="Calibri"/>
                <a:cs typeface="Calibri"/>
              </a:rPr>
              <a:t>rather</a:t>
            </a:r>
            <a:r>
              <a:rPr lang="el-GR" dirty="0">
                <a:ea typeface="Calibri"/>
                <a:cs typeface="Calibri"/>
              </a:rPr>
              <a:t> </a:t>
            </a:r>
            <a:r>
              <a:rPr lang="el-GR" dirty="0" err="1">
                <a:ea typeface="Calibri"/>
                <a:cs typeface="Calibri"/>
              </a:rPr>
              <a:t>than</a:t>
            </a:r>
            <a:r>
              <a:rPr lang="el-GR" dirty="0">
                <a:ea typeface="Calibri"/>
                <a:cs typeface="Calibri"/>
              </a:rPr>
              <a:t> </a:t>
            </a:r>
            <a:r>
              <a:rPr lang="el-GR" dirty="0" err="1">
                <a:ea typeface="Calibri"/>
                <a:cs typeface="Calibri"/>
              </a:rPr>
              <a:t>individual</a:t>
            </a:r>
            <a:r>
              <a:rPr lang="el-GR" dirty="0">
                <a:ea typeface="Calibri"/>
                <a:cs typeface="Calibri"/>
              </a:rPr>
              <a:t> </a:t>
            </a:r>
            <a:r>
              <a:rPr lang="el-GR" dirty="0" err="1">
                <a:ea typeface="Calibri"/>
                <a:cs typeface="Calibri"/>
              </a:rPr>
              <a:t>users</a:t>
            </a:r>
          </a:p>
          <a:p>
            <a:pPr>
              <a:buFont typeface="Wingdings" panose="05000000000000000000" pitchFamily="2" charset="2"/>
              <a:buChar char="Ø"/>
            </a:pPr>
            <a:r>
              <a:rPr lang="el-GR" dirty="0" err="1">
                <a:ea typeface="Calibri"/>
                <a:cs typeface="Calibri"/>
              </a:rPr>
              <a:t>Roles</a:t>
            </a:r>
            <a:r>
              <a:rPr lang="el-GR" dirty="0">
                <a:ea typeface="Calibri"/>
                <a:cs typeface="Calibri"/>
              </a:rPr>
              <a:t> </a:t>
            </a:r>
            <a:r>
              <a:rPr lang="el-GR" dirty="0" err="1">
                <a:ea typeface="Calibri"/>
                <a:cs typeface="Calibri"/>
              </a:rPr>
              <a:t>are</a:t>
            </a:r>
            <a:r>
              <a:rPr lang="el-GR" dirty="0">
                <a:ea typeface="Calibri"/>
                <a:cs typeface="Calibri"/>
              </a:rPr>
              <a:t> </a:t>
            </a:r>
            <a:r>
              <a:rPr lang="el-GR" dirty="0" err="1">
                <a:ea typeface="Calibri"/>
                <a:cs typeface="Calibri"/>
              </a:rPr>
              <a:t>assigned</a:t>
            </a:r>
            <a:r>
              <a:rPr lang="el-GR" dirty="0">
                <a:ea typeface="Calibri"/>
                <a:cs typeface="Calibri"/>
              </a:rPr>
              <a:t> </a:t>
            </a:r>
            <a:r>
              <a:rPr lang="el-GR" dirty="0" err="1">
                <a:ea typeface="Calibri"/>
                <a:cs typeface="Calibri"/>
              </a:rPr>
              <a:t>to</a:t>
            </a:r>
            <a:r>
              <a:rPr lang="el-GR" dirty="0">
                <a:ea typeface="Calibri"/>
                <a:cs typeface="Calibri"/>
              </a:rPr>
              <a:t> </a:t>
            </a:r>
            <a:r>
              <a:rPr lang="el-GR" dirty="0" err="1">
                <a:ea typeface="Calibri"/>
                <a:cs typeface="Calibri"/>
              </a:rPr>
              <a:t>individual</a:t>
            </a:r>
            <a:r>
              <a:rPr lang="el-GR" dirty="0">
                <a:ea typeface="Calibri"/>
                <a:cs typeface="Calibri"/>
              </a:rPr>
              <a:t> </a:t>
            </a:r>
            <a:r>
              <a:rPr lang="el-GR" dirty="0" err="1">
                <a:ea typeface="Calibri"/>
                <a:cs typeface="Calibri"/>
              </a:rPr>
              <a:t>users</a:t>
            </a:r>
            <a:r>
              <a:rPr lang="el-GR" dirty="0">
                <a:ea typeface="Calibri"/>
                <a:cs typeface="Calibri"/>
              </a:rPr>
              <a:t> </a:t>
            </a:r>
            <a:r>
              <a:rPr lang="el-GR" dirty="0" err="1">
                <a:ea typeface="Calibri"/>
                <a:cs typeface="Calibri"/>
              </a:rPr>
              <a:t>or</a:t>
            </a:r>
            <a:r>
              <a:rPr lang="el-GR" dirty="0">
                <a:ea typeface="Calibri"/>
                <a:cs typeface="Calibri"/>
              </a:rPr>
              <a:t> </a:t>
            </a:r>
            <a:r>
              <a:rPr lang="el-GR" dirty="0" err="1">
                <a:ea typeface="Calibri"/>
                <a:cs typeface="Calibri"/>
              </a:rPr>
              <a:t>group</a:t>
            </a:r>
            <a:r>
              <a:rPr lang="el-GR" dirty="0">
                <a:ea typeface="Calibri"/>
                <a:cs typeface="Calibri"/>
              </a:rPr>
              <a:t> of </a:t>
            </a:r>
            <a:r>
              <a:rPr lang="el-GR" dirty="0" err="1">
                <a:ea typeface="Calibri"/>
                <a:cs typeface="Calibri"/>
              </a:rPr>
              <a:t>users</a:t>
            </a:r>
            <a:r>
              <a:rPr lang="el-GR" dirty="0">
                <a:ea typeface="Calibri"/>
                <a:cs typeface="Calibri"/>
              </a:rPr>
              <a:t> (</a:t>
            </a:r>
            <a:r>
              <a:rPr lang="el-GR" dirty="0" err="1">
                <a:ea typeface="Calibri"/>
                <a:cs typeface="Calibri"/>
              </a:rPr>
              <a:t>customer</a:t>
            </a:r>
            <a:r>
              <a:rPr lang="el-GR" dirty="0">
                <a:ea typeface="Calibri"/>
                <a:cs typeface="Calibri"/>
              </a:rPr>
              <a:t>, </a:t>
            </a:r>
            <a:r>
              <a:rPr lang="el-GR" dirty="0" err="1">
                <a:ea typeface="Calibri"/>
                <a:cs typeface="Calibri"/>
              </a:rPr>
              <a:t>seller</a:t>
            </a:r>
            <a:r>
              <a:rPr lang="el-GR" dirty="0">
                <a:ea typeface="Calibri"/>
                <a:cs typeface="Calibri"/>
              </a:rPr>
              <a:t>)</a:t>
            </a:r>
          </a:p>
        </p:txBody>
      </p:sp>
    </p:spTree>
    <p:extLst>
      <p:ext uri="{BB962C8B-B14F-4D97-AF65-F5344CB8AC3E}">
        <p14:creationId xmlns:p14="http://schemas.microsoft.com/office/powerpoint/2010/main" val="223847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880890-CFE2-FE69-FDD1-A52BF1574846}"/>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20" y="0"/>
            <a:ext cx="12191980" cy="6857990"/>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80C3A15F-E892-DE63-1D6E-E9B7EFEDC43C}"/>
              </a:ext>
            </a:extLst>
          </p:cNvPr>
          <p:cNvSpPr>
            <a:spLocks noGrp="1"/>
          </p:cNvSpPr>
          <p:nvPr>
            <p:ph type="title"/>
          </p:nvPr>
        </p:nvSpPr>
        <p:spPr/>
        <p:txBody>
          <a:bodyPr/>
          <a:lstStyle/>
          <a:p>
            <a:r>
              <a:rPr lang="el-GR" b="1" u="sng" dirty="0" err="1">
                <a:ea typeface="Calibri Light"/>
                <a:cs typeface="Calibri Light"/>
              </a:rPr>
              <a:t>Types</a:t>
            </a:r>
            <a:r>
              <a:rPr lang="el-GR" b="1" u="sng" dirty="0">
                <a:ea typeface="Calibri Light"/>
                <a:cs typeface="Calibri Light"/>
              </a:rPr>
              <a:t> of </a:t>
            </a:r>
            <a:r>
              <a:rPr lang="el-GR" b="1" u="sng" dirty="0" err="1">
                <a:ea typeface="Calibri Light"/>
                <a:cs typeface="Calibri Light"/>
              </a:rPr>
              <a:t>Roles</a:t>
            </a:r>
            <a:r>
              <a:rPr lang="el-GR" b="1" u="sng" dirty="0">
                <a:ea typeface="Calibri Light"/>
                <a:cs typeface="Calibri Light"/>
              </a:rPr>
              <a:t> in </a:t>
            </a:r>
            <a:r>
              <a:rPr lang="el-GR" b="1" u="sng" dirty="0" err="1">
                <a:ea typeface="Calibri Light"/>
                <a:cs typeface="Calibri Light"/>
              </a:rPr>
              <a:t>Keycloack</a:t>
            </a:r>
            <a:endParaRPr lang="el-GR" b="1" u="sng" dirty="0" err="1"/>
          </a:p>
        </p:txBody>
      </p:sp>
      <p:sp>
        <p:nvSpPr>
          <p:cNvPr id="3" name="Θέση περιεχομένου 2">
            <a:extLst>
              <a:ext uri="{FF2B5EF4-FFF2-40B4-BE49-F238E27FC236}">
                <a16:creationId xmlns:a16="http://schemas.microsoft.com/office/drawing/2014/main" id="{BD8264B7-287D-E1FC-F50B-DBB0D93EBD24}"/>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el-GR" dirty="0" err="1">
                <a:ea typeface="Calibri"/>
                <a:cs typeface="Calibri"/>
              </a:rPr>
              <a:t>Realm</a:t>
            </a:r>
            <a:r>
              <a:rPr lang="el-GR" dirty="0">
                <a:ea typeface="Calibri"/>
                <a:cs typeface="Calibri"/>
              </a:rPr>
              <a:t> </a:t>
            </a:r>
            <a:r>
              <a:rPr lang="el-GR" dirty="0" err="1">
                <a:ea typeface="Calibri"/>
                <a:cs typeface="Calibri"/>
              </a:rPr>
              <a:t>Roles</a:t>
            </a:r>
          </a:p>
          <a:p>
            <a:pPr lvl="1">
              <a:buFont typeface="Wingdings" panose="05000000000000000000" pitchFamily="2" charset="2"/>
              <a:buChar char="q"/>
            </a:pPr>
            <a:r>
              <a:rPr lang="el-GR" dirty="0" err="1">
                <a:ea typeface="Calibri"/>
                <a:cs typeface="Calibri"/>
              </a:rPr>
              <a:t>Realm</a:t>
            </a:r>
            <a:r>
              <a:rPr lang="el-GR" dirty="0">
                <a:ea typeface="Calibri"/>
                <a:cs typeface="Calibri"/>
              </a:rPr>
              <a:t> </a:t>
            </a:r>
            <a:r>
              <a:rPr lang="el-GR" dirty="0" err="1">
                <a:ea typeface="Calibri"/>
                <a:cs typeface="Calibri"/>
              </a:rPr>
              <a:t>level</a:t>
            </a:r>
            <a:r>
              <a:rPr lang="el-GR" dirty="0">
                <a:ea typeface="Calibri"/>
                <a:cs typeface="Calibri"/>
              </a:rPr>
              <a:t> </a:t>
            </a:r>
            <a:r>
              <a:rPr lang="el-GR" dirty="0" err="1">
                <a:ea typeface="Calibri"/>
                <a:cs typeface="Calibri"/>
              </a:rPr>
              <a:t>roles</a:t>
            </a:r>
          </a:p>
          <a:p>
            <a:pPr lvl="1">
              <a:buFont typeface="Wingdings" panose="05000000000000000000" pitchFamily="2" charset="2"/>
              <a:buChar char="q"/>
            </a:pPr>
            <a:r>
              <a:rPr lang="el-GR" dirty="0">
                <a:ea typeface="Calibri"/>
                <a:cs typeface="Calibri"/>
              </a:rPr>
              <a:t>Can </a:t>
            </a:r>
            <a:r>
              <a:rPr lang="el-GR" dirty="0" err="1">
                <a:ea typeface="Calibri"/>
                <a:cs typeface="Calibri"/>
              </a:rPr>
              <a:t>be</a:t>
            </a:r>
            <a:r>
              <a:rPr lang="el-GR" dirty="0">
                <a:ea typeface="Calibri"/>
                <a:cs typeface="Calibri"/>
              </a:rPr>
              <a:t> </a:t>
            </a:r>
            <a:r>
              <a:rPr lang="el-GR" dirty="0" err="1">
                <a:ea typeface="Calibri"/>
                <a:cs typeface="Calibri"/>
              </a:rPr>
              <a:t>defined</a:t>
            </a:r>
            <a:r>
              <a:rPr lang="el-GR" dirty="0">
                <a:ea typeface="Calibri"/>
                <a:cs typeface="Calibri"/>
              </a:rPr>
              <a:t> </a:t>
            </a:r>
            <a:r>
              <a:rPr lang="el-GR" dirty="0" err="1">
                <a:ea typeface="Calibri"/>
                <a:cs typeface="Calibri"/>
              </a:rPr>
              <a:t>as</a:t>
            </a:r>
            <a:r>
              <a:rPr lang="el-GR" dirty="0">
                <a:ea typeface="Calibri"/>
                <a:cs typeface="Calibri"/>
              </a:rPr>
              <a:t> </a:t>
            </a:r>
            <a:r>
              <a:rPr lang="el-GR" dirty="0" err="1">
                <a:ea typeface="Calibri"/>
                <a:cs typeface="Calibri"/>
              </a:rPr>
              <a:t>global</a:t>
            </a:r>
            <a:r>
              <a:rPr lang="el-GR" dirty="0">
                <a:ea typeface="Calibri"/>
                <a:cs typeface="Calibri"/>
              </a:rPr>
              <a:t> </a:t>
            </a:r>
            <a:r>
              <a:rPr lang="el-GR" dirty="0" err="1">
                <a:ea typeface="Calibri"/>
                <a:cs typeface="Calibri"/>
              </a:rPr>
              <a:t>namespace</a:t>
            </a:r>
            <a:r>
              <a:rPr lang="el-GR" dirty="0">
                <a:ea typeface="Calibri"/>
                <a:cs typeface="Calibri"/>
              </a:rPr>
              <a:t> </a:t>
            </a:r>
            <a:r>
              <a:rPr lang="el-GR" dirty="0" err="1">
                <a:ea typeface="Calibri"/>
                <a:cs typeface="Calibri"/>
              </a:rPr>
              <a:t>to</a:t>
            </a:r>
            <a:r>
              <a:rPr lang="el-GR" dirty="0">
                <a:ea typeface="Calibri"/>
                <a:cs typeface="Calibri"/>
              </a:rPr>
              <a:t> </a:t>
            </a:r>
            <a:r>
              <a:rPr lang="el-GR" dirty="0" err="1">
                <a:ea typeface="Calibri"/>
                <a:cs typeface="Calibri"/>
              </a:rPr>
              <a:t>define</a:t>
            </a:r>
            <a:r>
              <a:rPr lang="el-GR" dirty="0">
                <a:ea typeface="Calibri"/>
                <a:cs typeface="Calibri"/>
              </a:rPr>
              <a:t> </a:t>
            </a:r>
            <a:r>
              <a:rPr lang="el-GR" dirty="0" err="1">
                <a:ea typeface="Calibri"/>
                <a:cs typeface="Calibri"/>
              </a:rPr>
              <a:t>roles</a:t>
            </a:r>
          </a:p>
          <a:p>
            <a:pPr lvl="1"/>
            <a:endParaRPr lang="el-GR" dirty="0">
              <a:ea typeface="Calibri"/>
              <a:cs typeface="Calibri"/>
            </a:endParaRPr>
          </a:p>
          <a:p>
            <a:pPr>
              <a:buFont typeface="Wingdings" panose="05000000000000000000" pitchFamily="2" charset="2"/>
              <a:buChar char="Ø"/>
            </a:pPr>
            <a:r>
              <a:rPr lang="el-GR" dirty="0" err="1">
                <a:ea typeface="Calibri"/>
                <a:cs typeface="Calibri"/>
              </a:rPr>
              <a:t>Client</a:t>
            </a:r>
            <a:r>
              <a:rPr lang="el-GR" dirty="0">
                <a:ea typeface="Calibri"/>
                <a:cs typeface="Calibri"/>
              </a:rPr>
              <a:t> Roles</a:t>
            </a:r>
            <a:endParaRPr lang="en-US" dirty="0">
              <a:ea typeface="Calibri"/>
              <a:cs typeface="Calibri"/>
            </a:endParaRPr>
          </a:p>
          <a:p>
            <a:pPr lvl="1">
              <a:buFont typeface="Wingdings" panose="05000000000000000000" pitchFamily="2" charset="2"/>
              <a:buChar char="q"/>
            </a:pPr>
            <a:r>
              <a:rPr lang="el-GR" dirty="0" err="1">
                <a:ea typeface="Calibri"/>
                <a:cs typeface="Calibri"/>
              </a:rPr>
              <a:t>Client</a:t>
            </a:r>
            <a:r>
              <a:rPr lang="el-GR" dirty="0">
                <a:ea typeface="Calibri"/>
                <a:cs typeface="Calibri"/>
              </a:rPr>
              <a:t> level </a:t>
            </a:r>
            <a:r>
              <a:rPr lang="el-GR" dirty="0" err="1">
                <a:ea typeface="Calibri"/>
                <a:cs typeface="Calibri"/>
              </a:rPr>
              <a:t>roles</a:t>
            </a:r>
            <a:endParaRPr lang="el-GR" dirty="0">
              <a:ea typeface="Calibri"/>
              <a:cs typeface="Calibri"/>
            </a:endParaRPr>
          </a:p>
          <a:p>
            <a:pPr lvl="1">
              <a:buFont typeface="Wingdings" panose="05000000000000000000" pitchFamily="2" charset="2"/>
              <a:buChar char="q"/>
            </a:pPr>
            <a:r>
              <a:rPr lang="el-GR" dirty="0" err="1">
                <a:ea typeface="Calibri"/>
                <a:cs typeface="Calibri"/>
              </a:rPr>
              <a:t>This</a:t>
            </a:r>
            <a:r>
              <a:rPr lang="el-GR" dirty="0">
                <a:ea typeface="Calibri"/>
                <a:cs typeface="Calibri"/>
              </a:rPr>
              <a:t> </a:t>
            </a:r>
            <a:r>
              <a:rPr lang="el-GR" dirty="0" err="1">
                <a:ea typeface="Calibri"/>
                <a:cs typeface="Calibri"/>
              </a:rPr>
              <a:t>is</a:t>
            </a:r>
            <a:r>
              <a:rPr lang="el-GR" dirty="0">
                <a:ea typeface="Calibri"/>
                <a:cs typeface="Calibri"/>
              </a:rPr>
              <a:t> a </a:t>
            </a:r>
            <a:r>
              <a:rPr lang="el-GR" dirty="0" err="1">
                <a:ea typeface="Calibri"/>
                <a:cs typeface="Calibri"/>
              </a:rPr>
              <a:t>namespace</a:t>
            </a:r>
            <a:r>
              <a:rPr lang="el-GR" dirty="0">
                <a:ea typeface="Calibri"/>
                <a:cs typeface="Calibri"/>
              </a:rPr>
              <a:t> </a:t>
            </a:r>
            <a:r>
              <a:rPr lang="el-GR" dirty="0" err="1">
                <a:ea typeface="Calibri"/>
                <a:cs typeface="Calibri"/>
              </a:rPr>
              <a:t>dedicated</a:t>
            </a:r>
            <a:r>
              <a:rPr lang="el-GR" dirty="0">
                <a:ea typeface="Calibri"/>
                <a:cs typeface="Calibri"/>
              </a:rPr>
              <a:t> </a:t>
            </a:r>
            <a:r>
              <a:rPr lang="el-GR" dirty="0" err="1">
                <a:ea typeface="Calibri"/>
                <a:cs typeface="Calibri"/>
              </a:rPr>
              <a:t>to</a:t>
            </a:r>
            <a:r>
              <a:rPr lang="el-GR" dirty="0">
                <a:ea typeface="Calibri"/>
                <a:cs typeface="Calibri"/>
              </a:rPr>
              <a:t> a </a:t>
            </a:r>
            <a:r>
              <a:rPr lang="el-GR" dirty="0" err="1">
                <a:ea typeface="Calibri"/>
                <a:cs typeface="Calibri"/>
              </a:rPr>
              <a:t>client</a:t>
            </a:r>
          </a:p>
        </p:txBody>
      </p:sp>
    </p:spTree>
    <p:extLst>
      <p:ext uri="{BB962C8B-B14F-4D97-AF65-F5344CB8AC3E}">
        <p14:creationId xmlns:p14="http://schemas.microsoft.com/office/powerpoint/2010/main" val="77910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65F5A0-DAC1-4356-D56B-A5653FF549E7}"/>
              </a:ext>
            </a:extLst>
          </p:cNvPr>
          <p:cNvPicPr>
            <a:picLocks noChangeAspect="1"/>
          </p:cNvPicPr>
          <p:nvPr/>
        </p:nvPicPr>
        <p:blipFill rotWithShape="1">
          <a:blip r:embed="rId2">
            <a:duotone>
              <a:schemeClr val="bg2">
                <a:shade val="45000"/>
                <a:satMod val="135000"/>
              </a:schemeClr>
              <a:prstClr val="white"/>
            </a:duotone>
            <a:alphaModFix amt="35000"/>
          </a:blip>
          <a:srcRect t="1074" r="9085" b="30740"/>
          <a:stretch/>
        </p:blipFill>
        <p:spPr>
          <a:xfrm>
            <a:off x="20" y="0"/>
            <a:ext cx="12191980" cy="6857990"/>
          </a:xfrm>
          <a:prstGeom prst="rect">
            <a:avLst/>
          </a:prstGeom>
          <a:effectLst>
            <a:reflection blurRad="1270000" stA="49000" endPos="65000" dist="50800" dir="5400000" sy="-100000" algn="bl" rotWithShape="0"/>
          </a:effectLst>
        </p:spPr>
      </p:pic>
      <p:sp>
        <p:nvSpPr>
          <p:cNvPr id="2" name="Τίτλος 1">
            <a:extLst>
              <a:ext uri="{FF2B5EF4-FFF2-40B4-BE49-F238E27FC236}">
                <a16:creationId xmlns:a16="http://schemas.microsoft.com/office/drawing/2014/main" id="{D39394EB-F674-5736-99E2-22DCC47EC7BA}"/>
              </a:ext>
            </a:extLst>
          </p:cNvPr>
          <p:cNvSpPr>
            <a:spLocks noGrp="1"/>
          </p:cNvSpPr>
          <p:nvPr>
            <p:ph type="title"/>
          </p:nvPr>
        </p:nvSpPr>
        <p:spPr/>
        <p:txBody>
          <a:bodyPr/>
          <a:lstStyle/>
          <a:p>
            <a:r>
              <a:rPr lang="el-GR" b="1" u="sng" dirty="0" err="1">
                <a:ea typeface="Calibri Light"/>
                <a:cs typeface="Calibri Light"/>
              </a:rPr>
              <a:t>Composite</a:t>
            </a:r>
            <a:r>
              <a:rPr lang="el-GR" b="1" u="sng" dirty="0">
                <a:ea typeface="Calibri Light"/>
                <a:cs typeface="Calibri Light"/>
              </a:rPr>
              <a:t> </a:t>
            </a:r>
            <a:r>
              <a:rPr lang="el-GR" b="1" u="sng" dirty="0" err="1">
                <a:ea typeface="Calibri Light"/>
                <a:cs typeface="Calibri Light"/>
              </a:rPr>
              <a:t>Roles</a:t>
            </a:r>
            <a:endParaRPr lang="el-GR" b="1" u="sng" dirty="0" err="1"/>
          </a:p>
        </p:txBody>
      </p:sp>
      <p:sp>
        <p:nvSpPr>
          <p:cNvPr id="3" name="Θέση περιεχομένου 2">
            <a:extLst>
              <a:ext uri="{FF2B5EF4-FFF2-40B4-BE49-F238E27FC236}">
                <a16:creationId xmlns:a16="http://schemas.microsoft.com/office/drawing/2014/main" id="{328D6615-753E-CA12-F988-3CCAD9C0B84B}"/>
              </a:ext>
            </a:extLst>
          </p:cNvPr>
          <p:cNvSpPr>
            <a:spLocks noGrp="1"/>
          </p:cNvSpPr>
          <p:nvPr>
            <p:ph idx="1"/>
          </p:nvPr>
        </p:nvSpPr>
        <p:spPr>
          <a:xfrm>
            <a:off x="838200" y="1825625"/>
            <a:ext cx="10307320" cy="4351338"/>
          </a:xfrm>
        </p:spPr>
        <p:txBody>
          <a:bodyPr vert="horz" lIns="91440" tIns="45720" rIns="91440" bIns="45720" rtlCol="0" anchor="t">
            <a:normAutofit/>
          </a:bodyPr>
          <a:lstStyle/>
          <a:p>
            <a:pPr algn="just">
              <a:buFont typeface="Wingdings" panose="05000000000000000000" pitchFamily="2" charset="2"/>
              <a:buChar char="Ø"/>
            </a:pPr>
            <a:r>
              <a:rPr lang="el-GR" dirty="0">
                <a:ea typeface="Calibri"/>
                <a:cs typeface="Calibri"/>
              </a:rPr>
              <a:t>A composite role has one or more additional roles associated with it</a:t>
            </a:r>
          </a:p>
          <a:p>
            <a:pPr algn="just">
              <a:buFont typeface="Wingdings" panose="05000000000000000000" pitchFamily="2" charset="2"/>
              <a:buChar char="Ø"/>
            </a:pPr>
            <a:r>
              <a:rPr lang="el-GR" dirty="0">
                <a:ea typeface="Calibri"/>
                <a:cs typeface="Calibri"/>
              </a:rPr>
              <a:t>Realm or client level role can be turned into composite role</a:t>
            </a:r>
          </a:p>
          <a:p>
            <a:pPr algn="just">
              <a:buFont typeface="Wingdings" panose="05000000000000000000" pitchFamily="2" charset="2"/>
              <a:buChar char="Ø"/>
            </a:pPr>
            <a:r>
              <a:rPr lang="el-GR" dirty="0" err="1">
                <a:ea typeface="Calibri"/>
                <a:cs typeface="Calibri"/>
              </a:rPr>
              <a:t>Once</a:t>
            </a:r>
            <a:r>
              <a:rPr lang="el-GR" dirty="0">
                <a:ea typeface="Calibri"/>
                <a:cs typeface="Calibri"/>
              </a:rPr>
              <a:t> a </a:t>
            </a:r>
            <a:r>
              <a:rPr lang="el-GR" dirty="0" err="1">
                <a:ea typeface="Calibri"/>
                <a:cs typeface="Calibri"/>
              </a:rPr>
              <a:t>composite</a:t>
            </a:r>
            <a:r>
              <a:rPr lang="el-GR" dirty="0">
                <a:ea typeface="Calibri"/>
                <a:cs typeface="Calibri"/>
              </a:rPr>
              <a:t> </a:t>
            </a:r>
            <a:r>
              <a:rPr lang="el-GR" dirty="0" err="1">
                <a:ea typeface="Calibri"/>
                <a:cs typeface="Calibri"/>
              </a:rPr>
              <a:t>role</a:t>
            </a:r>
            <a:r>
              <a:rPr lang="el-GR" dirty="0">
                <a:ea typeface="Calibri"/>
                <a:cs typeface="Calibri"/>
              </a:rPr>
              <a:t> </a:t>
            </a:r>
            <a:r>
              <a:rPr lang="el-GR" dirty="0" err="1">
                <a:ea typeface="Calibri"/>
                <a:cs typeface="Calibri"/>
              </a:rPr>
              <a:t>is</a:t>
            </a:r>
            <a:r>
              <a:rPr lang="el-GR" dirty="0">
                <a:ea typeface="Calibri"/>
                <a:cs typeface="Calibri"/>
              </a:rPr>
              <a:t> </a:t>
            </a:r>
            <a:r>
              <a:rPr lang="el-GR" dirty="0" err="1">
                <a:ea typeface="Calibri"/>
                <a:cs typeface="Calibri"/>
              </a:rPr>
              <a:t>assigned</a:t>
            </a:r>
            <a:r>
              <a:rPr lang="el-GR" dirty="0">
                <a:ea typeface="Calibri"/>
                <a:cs typeface="Calibri"/>
              </a:rPr>
              <a:t> </a:t>
            </a:r>
            <a:r>
              <a:rPr lang="el-GR" dirty="0" err="1">
                <a:ea typeface="Calibri"/>
                <a:cs typeface="Calibri"/>
              </a:rPr>
              <a:t>to</a:t>
            </a:r>
            <a:r>
              <a:rPr lang="el-GR" dirty="0">
                <a:ea typeface="Calibri"/>
                <a:cs typeface="Calibri"/>
              </a:rPr>
              <a:t> a </a:t>
            </a:r>
            <a:r>
              <a:rPr lang="el-GR" dirty="0" err="1">
                <a:ea typeface="Calibri"/>
                <a:cs typeface="Calibri"/>
              </a:rPr>
              <a:t>user</a:t>
            </a:r>
            <a:r>
              <a:rPr lang="el-GR" dirty="0">
                <a:ea typeface="Calibri"/>
                <a:cs typeface="Calibri"/>
              </a:rPr>
              <a:t>/</a:t>
            </a:r>
            <a:r>
              <a:rPr lang="el-GR" dirty="0" err="1">
                <a:ea typeface="Calibri"/>
                <a:cs typeface="Calibri"/>
              </a:rPr>
              <a:t>group</a:t>
            </a:r>
            <a:r>
              <a:rPr lang="el-GR" dirty="0">
                <a:ea typeface="Calibri"/>
                <a:cs typeface="Calibri"/>
              </a:rPr>
              <a:t>, </a:t>
            </a:r>
            <a:r>
              <a:rPr lang="el-GR" dirty="0" err="1">
                <a:ea typeface="Calibri"/>
                <a:cs typeface="Calibri"/>
              </a:rPr>
              <a:t>it</a:t>
            </a:r>
            <a:r>
              <a:rPr lang="el-GR" dirty="0">
                <a:ea typeface="Calibri"/>
                <a:cs typeface="Calibri"/>
              </a:rPr>
              <a:t> </a:t>
            </a:r>
            <a:r>
              <a:rPr lang="el-GR" dirty="0" err="1">
                <a:ea typeface="Calibri"/>
                <a:cs typeface="Calibri"/>
              </a:rPr>
              <a:t>also</a:t>
            </a:r>
            <a:r>
              <a:rPr lang="el-GR" dirty="0">
                <a:ea typeface="Calibri"/>
                <a:cs typeface="Calibri"/>
              </a:rPr>
              <a:t> </a:t>
            </a:r>
            <a:r>
              <a:rPr lang="el-GR" dirty="0" err="1">
                <a:ea typeface="Calibri"/>
                <a:cs typeface="Calibri"/>
              </a:rPr>
              <a:t>gain</a:t>
            </a:r>
            <a:r>
              <a:rPr lang="el-GR" dirty="0">
                <a:ea typeface="Calibri"/>
                <a:cs typeface="Calibri"/>
              </a:rPr>
              <a:t> the </a:t>
            </a:r>
            <a:r>
              <a:rPr lang="el-GR" dirty="0" err="1">
                <a:ea typeface="Calibri"/>
                <a:cs typeface="Calibri"/>
              </a:rPr>
              <a:t>roles</a:t>
            </a:r>
            <a:r>
              <a:rPr lang="el-GR" dirty="0">
                <a:ea typeface="Calibri"/>
                <a:cs typeface="Calibri"/>
              </a:rPr>
              <a:t> </a:t>
            </a:r>
            <a:r>
              <a:rPr lang="el-GR" dirty="0" err="1">
                <a:ea typeface="Calibri"/>
                <a:cs typeface="Calibri"/>
              </a:rPr>
              <a:t>associated</a:t>
            </a:r>
            <a:r>
              <a:rPr lang="el-GR" dirty="0">
                <a:ea typeface="Calibri"/>
                <a:cs typeface="Calibri"/>
              </a:rPr>
              <a:t> </a:t>
            </a:r>
            <a:r>
              <a:rPr lang="el-GR" dirty="0" err="1">
                <a:ea typeface="Calibri"/>
                <a:cs typeface="Calibri"/>
              </a:rPr>
              <a:t>with</a:t>
            </a:r>
            <a:r>
              <a:rPr lang="el-GR" dirty="0">
                <a:ea typeface="Calibri"/>
                <a:cs typeface="Calibri"/>
              </a:rPr>
              <a:t> </a:t>
            </a:r>
            <a:r>
              <a:rPr lang="el-GR" dirty="0" err="1">
                <a:ea typeface="Calibri"/>
                <a:cs typeface="Calibri"/>
              </a:rPr>
              <a:t>that</a:t>
            </a:r>
            <a:r>
              <a:rPr lang="el-GR" dirty="0">
                <a:ea typeface="Calibri"/>
                <a:cs typeface="Calibri"/>
              </a:rPr>
              <a:t> </a:t>
            </a:r>
            <a:r>
              <a:rPr lang="el-GR" dirty="0" err="1">
                <a:ea typeface="Calibri"/>
                <a:cs typeface="Calibri"/>
              </a:rPr>
              <a:t>composite</a:t>
            </a:r>
            <a:r>
              <a:rPr lang="el-GR" dirty="0">
                <a:ea typeface="Calibri"/>
                <a:cs typeface="Calibri"/>
              </a:rPr>
              <a:t> </a:t>
            </a:r>
            <a:r>
              <a:rPr lang="el-GR" dirty="0" err="1">
                <a:ea typeface="Calibri"/>
                <a:cs typeface="Calibri"/>
              </a:rPr>
              <a:t>role</a:t>
            </a:r>
            <a:r>
              <a:rPr lang="el-GR" dirty="0">
                <a:ea typeface="Calibri"/>
                <a:cs typeface="Calibri"/>
              </a:rPr>
              <a:t> (</a:t>
            </a:r>
            <a:r>
              <a:rPr lang="el-GR" dirty="0" err="1">
                <a:ea typeface="Calibri"/>
                <a:cs typeface="Calibri"/>
              </a:rPr>
              <a:t>inheritance</a:t>
            </a:r>
            <a:r>
              <a:rPr lang="el-GR" dirty="0">
                <a:ea typeface="Calibri"/>
                <a:cs typeface="Calibri"/>
              </a:rPr>
              <a:t> </a:t>
            </a:r>
            <a:r>
              <a:rPr lang="el-GR" dirty="0" err="1">
                <a:ea typeface="Calibri"/>
                <a:cs typeface="Calibri"/>
              </a:rPr>
              <a:t>is</a:t>
            </a:r>
            <a:r>
              <a:rPr lang="el-GR" dirty="0">
                <a:ea typeface="Calibri"/>
                <a:cs typeface="Calibri"/>
              </a:rPr>
              <a:t> </a:t>
            </a:r>
            <a:r>
              <a:rPr lang="el-GR" dirty="0" err="1">
                <a:ea typeface="Calibri"/>
                <a:cs typeface="Calibri"/>
              </a:rPr>
              <a:t>recursive</a:t>
            </a:r>
            <a:r>
              <a:rPr lang="el-GR" dirty="0">
                <a:ea typeface="Calibri"/>
                <a:cs typeface="Calibri"/>
              </a:rPr>
              <a:t>)</a:t>
            </a:r>
          </a:p>
        </p:txBody>
      </p:sp>
    </p:spTree>
    <p:extLst>
      <p:ext uri="{BB962C8B-B14F-4D97-AF65-F5344CB8AC3E}">
        <p14:creationId xmlns:p14="http://schemas.microsoft.com/office/powerpoint/2010/main" val="41876295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1866</TotalTime>
  <Words>2401</Words>
  <Application>Microsoft Office PowerPoint</Application>
  <PresentationFormat>Widescreen</PresentationFormat>
  <Paragraphs>242</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Consolas</vt:lpstr>
      <vt:lpstr>Wingdings</vt:lpstr>
      <vt:lpstr>office theme</vt:lpstr>
      <vt:lpstr>Keycloack</vt:lpstr>
      <vt:lpstr>What is Keycloack</vt:lpstr>
      <vt:lpstr>Realms</vt:lpstr>
      <vt:lpstr>Users &amp; Groups</vt:lpstr>
      <vt:lpstr>Clients</vt:lpstr>
      <vt:lpstr>Authentication Flow</vt:lpstr>
      <vt:lpstr>What is a Role</vt:lpstr>
      <vt:lpstr>Types of Roles in Keycloack</vt:lpstr>
      <vt:lpstr>Composite Roles</vt:lpstr>
      <vt:lpstr>Default Roles</vt:lpstr>
      <vt:lpstr>Role Mapping</vt:lpstr>
      <vt:lpstr>Roles</vt:lpstr>
      <vt:lpstr>Steps Setup Keycloack</vt:lpstr>
      <vt:lpstr>Step 1 – Create a Realm</vt:lpstr>
      <vt:lpstr>Create a Realm(1)</vt:lpstr>
      <vt:lpstr>Create a Realm (2)</vt:lpstr>
      <vt:lpstr>Create a Realm (3)</vt:lpstr>
      <vt:lpstr>Step 2 – Create a Client</vt:lpstr>
      <vt:lpstr>Create a Client (1)</vt:lpstr>
      <vt:lpstr>Create a Client (2)</vt:lpstr>
      <vt:lpstr>Create a Client (3)</vt:lpstr>
      <vt:lpstr>Create a Client (4)</vt:lpstr>
      <vt:lpstr>Create Roles for Realm (1)</vt:lpstr>
      <vt:lpstr>Create Roles for Realm (2)</vt:lpstr>
      <vt:lpstr>Create Roles for Realm (3)</vt:lpstr>
      <vt:lpstr>Create Roles for Realm (4)</vt:lpstr>
      <vt:lpstr>Setup Default Roles in Keycloack</vt:lpstr>
      <vt:lpstr>Create Groups for users (1)</vt:lpstr>
      <vt:lpstr>Create Groups for users (2)</vt:lpstr>
      <vt:lpstr>Create Groups for users (3)</vt:lpstr>
      <vt:lpstr>Step 4 – Enable user Registration in Realm</vt:lpstr>
      <vt:lpstr>Configure Keycloack for Register Users (1)</vt:lpstr>
      <vt:lpstr>Configure Keycloack for Register Users (2)</vt:lpstr>
      <vt:lpstr>Configure Keycloack for Register Users (3)</vt:lpstr>
      <vt:lpstr>Change Token and Session Expiration Time</vt:lpstr>
      <vt:lpstr>Test Registration and Login</vt:lpstr>
      <vt:lpstr>Register User</vt:lpstr>
      <vt:lpstr>Register User – Get Token from Realm Master(1)</vt:lpstr>
      <vt:lpstr>Register User – Get Token from Realm Master(2)</vt:lpstr>
      <vt:lpstr>Register User – Curl Command</vt:lpstr>
      <vt:lpstr>Login User</vt:lpstr>
      <vt:lpstr>Login User – Curl Command</vt:lpstr>
      <vt:lpstr>Login User – Result (2)</vt:lpstr>
      <vt:lpstr>Login User – Get information (3)</vt:lpstr>
      <vt:lpstr>Login User – Decode JWT in JS (4)</vt:lpstr>
      <vt:lpstr>Logout User – Curl Command</vt:lpstr>
      <vt:lpstr>Export Realm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Apostolos Lazidis</cp:lastModifiedBy>
  <cp:revision>966</cp:revision>
  <dcterms:created xsi:type="dcterms:W3CDTF">2023-10-31T14:37:46Z</dcterms:created>
  <dcterms:modified xsi:type="dcterms:W3CDTF">2023-11-14T14:08:55Z</dcterms:modified>
</cp:coreProperties>
</file>