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4"/>
  </p:sldMasterIdLst>
  <p:notesMasterIdLst>
    <p:notesMasterId r:id="rId10"/>
  </p:notesMasterIdLst>
  <p:sldIdLst>
    <p:sldId id="263" r:id="rId5"/>
    <p:sldId id="256" r:id="rId6"/>
    <p:sldId id="257" r:id="rId7"/>
    <p:sldId id="261" r:id="rId8"/>
    <p:sldId id="259" r:id="rId9"/>
  </p:sldIdLst>
  <p:sldSz cx="9144000" cy="5143500" type="screen16x9"/>
  <p:notesSz cx="6858000" cy="9144000"/>
  <p:embeddedFontLst>
    <p:embeddedFont>
      <p:font typeface="Calibri Light" panose="020F0302020204030204" pitchFamily="34" charset="0"/>
      <p:regular r:id="rId11"/>
      <p:italic r:id="rId12"/>
    </p:embeddedFont>
    <p:embeddedFont>
      <p:font typeface="Covered By Your Grace" panose="020B0604020202020204" charset="0"/>
      <p:regular r:id="rId13"/>
    </p:embeddedFont>
    <p:embeddedFont>
      <p:font typeface="Gochi Hand" panose="020B0604020202020204" charset="0"/>
      <p:regular r:id="rId14"/>
    </p:embeddedFont>
    <p:embeddedFont>
      <p:font typeface="Homemade Apple" panose="020B0604020202020204" charset="0"/>
      <p:regular r:id="rId15"/>
    </p:embeddedFont>
    <p:embeddedFont>
      <p:font typeface="Montserrat" panose="00000500000000000000" pitchFamily="2" charset="0"/>
      <p:regular r:id="rId16"/>
      <p:bold r:id="rId17"/>
      <p:italic r:id="rId18"/>
      <p:boldItalic r:id="rId19"/>
    </p:embeddedFont>
    <p:embeddedFont>
      <p:font typeface="Poppi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16"/>
    <a:srgbClr val="6D9EEB"/>
    <a:srgbClr val="FFA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Σκούρο στυλ 1 - Έμφαση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138"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4c3d86c64_0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4c3d86c64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Montserrat"/>
                <a:ea typeface="Montserrat"/>
                <a:cs typeface="Montserrat"/>
                <a:sym typeface="Montserrat"/>
              </a:rPr>
              <a:t>Record the positives, minuses and implications or interesting facts about an event. Students critique ideas individually or together to form an opinion or make a decision.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4c3d86c64_0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4c3d86c64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Montserrat"/>
                <a:ea typeface="Montserrat"/>
                <a:cs typeface="Montserrat"/>
                <a:sym typeface="Montserrat"/>
              </a:rPr>
              <a:t>Record the positives, minuses and implications or interesting facts about an event. Students critique ideas individually or together to form an opinion or make a decision.</a:t>
            </a:r>
            <a:endParaRPr/>
          </a:p>
        </p:txBody>
      </p:sp>
    </p:spTree>
    <p:extLst>
      <p:ext uri="{BB962C8B-B14F-4D97-AF65-F5344CB8AC3E}">
        <p14:creationId xmlns:p14="http://schemas.microsoft.com/office/powerpoint/2010/main" val="1775310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www.pinterest.com/slidesmania/" TargetMode="Externa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hyperlink" Target="https://www.instagram.com/slidesmania/" TargetMode="External"/><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hyperlink" Target="https://twitter.com/SlidesManiaSM/" TargetMode="Externa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hyperlink" Target="https://www.linkedin.com/company/slidesmania/" TargetMode="External"/><Relationship Id="rId4" Type="http://schemas.openxmlformats.org/officeDocument/2006/relationships/hyperlink" Target="https://www.facebook.com/SlidesManiaSM/" TargetMode="External"/><Relationship Id="rId9"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6"/>
          <p:cNvSpPr/>
          <p:nvPr/>
        </p:nvSpPr>
        <p:spPr>
          <a:xfrm>
            <a:off x="596400" y="543000"/>
            <a:ext cx="7951200" cy="40575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81" name="Google Shape;81;p16"/>
          <p:cNvPicPr preferRelativeResize="0"/>
          <p:nvPr/>
        </p:nvPicPr>
        <p:blipFill rotWithShape="1">
          <a:blip r:embed="rId2">
            <a:alphaModFix/>
          </a:blip>
          <a:srcRect/>
          <a:stretch/>
        </p:blipFill>
        <p:spPr>
          <a:xfrm flipH="1">
            <a:off x="4187265" y="558817"/>
            <a:ext cx="769474" cy="769474"/>
          </a:xfrm>
          <a:prstGeom prst="rect">
            <a:avLst/>
          </a:prstGeom>
          <a:noFill/>
          <a:ln>
            <a:noFill/>
          </a:ln>
        </p:spPr>
      </p:pic>
      <p:sp>
        <p:nvSpPr>
          <p:cNvPr id="82" name="Google Shape;82;p16"/>
          <p:cNvSpPr txBox="1">
            <a:spLocks noGrp="1"/>
          </p:cNvSpPr>
          <p:nvPr>
            <p:ph type="title"/>
          </p:nvPr>
        </p:nvSpPr>
        <p:spPr>
          <a:xfrm>
            <a:off x="1012950" y="2150850"/>
            <a:ext cx="7153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a:endParaRPr/>
          </a:p>
        </p:txBody>
      </p:sp>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5"/>
          <p:cNvSpPr/>
          <p:nvPr/>
        </p:nvSpPr>
        <p:spPr>
          <a:xfrm>
            <a:off x="331050" y="334702"/>
            <a:ext cx="2616900" cy="24312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sp>
        <p:nvSpPr>
          <p:cNvPr id="149" name="Google Shape;149;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000"/>
              <a:buNone/>
              <a:defRPr/>
            </a:lvl1pPr>
          </a:lstStyle>
          <a:p>
            <a:endParaRPr/>
          </a:p>
        </p:txBody>
      </p:sp>
      <p:sp>
        <p:nvSpPr>
          <p:cNvPr id="150" name="Google Shape;15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25"/>
          <p:cNvPicPr preferRelativeResize="0"/>
          <p:nvPr/>
        </p:nvPicPr>
        <p:blipFill rotWithShape="1">
          <a:blip r:embed="rId3">
            <a:alphaModFix/>
          </a:blip>
          <a:srcRect/>
          <a:stretch/>
        </p:blipFill>
        <p:spPr>
          <a:xfrm flipH="1">
            <a:off x="1262178" y="161404"/>
            <a:ext cx="769474" cy="769474"/>
          </a:xfrm>
          <a:prstGeom prst="rect">
            <a:avLst/>
          </a:prstGeom>
          <a:noFill/>
          <a:ln>
            <a:noFill/>
          </a:ln>
        </p:spPr>
      </p:pic>
      <p:pic>
        <p:nvPicPr>
          <p:cNvPr id="152" name="Google Shape;152;p25"/>
          <p:cNvPicPr preferRelativeResize="0"/>
          <p:nvPr/>
        </p:nvPicPr>
        <p:blipFill rotWithShape="1">
          <a:blip r:embed="rId3">
            <a:alphaModFix/>
          </a:blip>
          <a:srcRect/>
          <a:stretch/>
        </p:blipFill>
        <p:spPr>
          <a:xfrm flipH="1">
            <a:off x="8362053" y="4"/>
            <a:ext cx="769474" cy="769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3"/>
        <p:cNvGrpSpPr/>
        <p:nvPr/>
      </p:nvGrpSpPr>
      <p:grpSpPr>
        <a:xfrm>
          <a:off x="0" y="0"/>
          <a:ext cx="0" cy="0"/>
          <a:chOff x="0" y="0"/>
          <a:chExt cx="0" cy="0"/>
        </a:xfrm>
      </p:grpSpPr>
      <p:sp>
        <p:nvSpPr>
          <p:cNvPr id="154" name="Google Shape;154;p26"/>
          <p:cNvSpPr txBox="1">
            <a:spLocks noGrp="1"/>
          </p:cNvSpPr>
          <p:nvPr>
            <p:ph type="sldNum" idx="12"/>
          </p:nvPr>
        </p:nvSpPr>
        <p:spPr>
          <a:xfrm>
            <a:off x="8472458" y="5297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or process">
  <p:cSld name="BLANK_4">
    <p:spTree>
      <p:nvGrpSpPr>
        <p:cNvPr id="1" name="Shape 155"/>
        <p:cNvGrpSpPr/>
        <p:nvPr/>
      </p:nvGrpSpPr>
      <p:grpSpPr>
        <a:xfrm>
          <a:off x="0" y="0"/>
          <a:ext cx="0" cy="0"/>
          <a:chOff x="0" y="0"/>
          <a:chExt cx="0" cy="0"/>
        </a:xfrm>
      </p:grpSpPr>
      <p:sp>
        <p:nvSpPr>
          <p:cNvPr id="156" name="Google Shape;156;p27"/>
          <p:cNvSpPr txBox="1">
            <a:spLocks noGrp="1"/>
          </p:cNvSpPr>
          <p:nvPr>
            <p:ph type="sldNum" idx="12"/>
          </p:nvPr>
        </p:nvSpPr>
        <p:spPr>
          <a:xfrm>
            <a:off x="8110206"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8" name="Google Shape;158;p27"/>
          <p:cNvSpPr txBox="1">
            <a:spLocks noGrp="1"/>
          </p:cNvSpPr>
          <p:nvPr>
            <p:ph type="body" idx="1"/>
          </p:nvPr>
        </p:nvSpPr>
        <p:spPr>
          <a:xfrm>
            <a:off x="306550"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59" name="Google Shape;159;p27"/>
          <p:cNvSpPr txBox="1">
            <a:spLocks noGrp="1"/>
          </p:cNvSpPr>
          <p:nvPr>
            <p:ph type="subTitle" idx="2"/>
          </p:nvPr>
        </p:nvSpPr>
        <p:spPr>
          <a:xfrm>
            <a:off x="306550"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60" name="Google Shape;160;p27"/>
          <p:cNvSpPr txBox="1">
            <a:spLocks noGrp="1"/>
          </p:cNvSpPr>
          <p:nvPr>
            <p:ph type="body" idx="3"/>
          </p:nvPr>
        </p:nvSpPr>
        <p:spPr>
          <a:xfrm>
            <a:off x="2045455"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61" name="Google Shape;161;p27"/>
          <p:cNvSpPr txBox="1">
            <a:spLocks noGrp="1"/>
          </p:cNvSpPr>
          <p:nvPr>
            <p:ph type="subTitle" idx="4"/>
          </p:nvPr>
        </p:nvSpPr>
        <p:spPr>
          <a:xfrm>
            <a:off x="2045455"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62" name="Google Shape;162;p27"/>
          <p:cNvSpPr txBox="1">
            <a:spLocks noGrp="1"/>
          </p:cNvSpPr>
          <p:nvPr>
            <p:ph type="body" idx="5"/>
          </p:nvPr>
        </p:nvSpPr>
        <p:spPr>
          <a:xfrm>
            <a:off x="3784359"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63" name="Google Shape;163;p27"/>
          <p:cNvSpPr txBox="1">
            <a:spLocks noGrp="1"/>
          </p:cNvSpPr>
          <p:nvPr>
            <p:ph type="subTitle" idx="6"/>
          </p:nvPr>
        </p:nvSpPr>
        <p:spPr>
          <a:xfrm>
            <a:off x="3784359"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64" name="Google Shape;164;p27"/>
          <p:cNvSpPr txBox="1">
            <a:spLocks noGrp="1"/>
          </p:cNvSpPr>
          <p:nvPr>
            <p:ph type="body" idx="7"/>
          </p:nvPr>
        </p:nvSpPr>
        <p:spPr>
          <a:xfrm>
            <a:off x="5523264"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65" name="Google Shape;165;p27"/>
          <p:cNvSpPr txBox="1">
            <a:spLocks noGrp="1"/>
          </p:cNvSpPr>
          <p:nvPr>
            <p:ph type="subTitle" idx="8"/>
          </p:nvPr>
        </p:nvSpPr>
        <p:spPr>
          <a:xfrm>
            <a:off x="5523264"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66" name="Google Shape;166;p27"/>
          <p:cNvSpPr txBox="1">
            <a:spLocks noGrp="1"/>
          </p:cNvSpPr>
          <p:nvPr>
            <p:ph type="body" idx="9"/>
          </p:nvPr>
        </p:nvSpPr>
        <p:spPr>
          <a:xfrm>
            <a:off x="7262169"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67" name="Google Shape;167;p27"/>
          <p:cNvSpPr txBox="1">
            <a:spLocks noGrp="1"/>
          </p:cNvSpPr>
          <p:nvPr>
            <p:ph type="subTitle" idx="13"/>
          </p:nvPr>
        </p:nvSpPr>
        <p:spPr>
          <a:xfrm>
            <a:off x="7262169"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68" name="Google Shape;168;p27"/>
          <p:cNvSpPr/>
          <p:nvPr/>
        </p:nvSpPr>
        <p:spPr>
          <a:xfrm>
            <a:off x="367650" y="1473425"/>
            <a:ext cx="1354200" cy="32610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69" name="Google Shape;169;p27"/>
          <p:cNvPicPr preferRelativeResize="0"/>
          <p:nvPr/>
        </p:nvPicPr>
        <p:blipFill rotWithShape="1">
          <a:blip r:embed="rId2">
            <a:alphaModFix/>
          </a:blip>
          <a:srcRect/>
          <a:stretch/>
        </p:blipFill>
        <p:spPr>
          <a:xfrm flipH="1">
            <a:off x="555100" y="1333676"/>
            <a:ext cx="572700" cy="572700"/>
          </a:xfrm>
          <a:prstGeom prst="rect">
            <a:avLst/>
          </a:prstGeom>
          <a:noFill/>
          <a:ln>
            <a:noFill/>
          </a:ln>
        </p:spPr>
      </p:pic>
      <p:pic>
        <p:nvPicPr>
          <p:cNvPr id="170" name="Google Shape;170;p27"/>
          <p:cNvPicPr preferRelativeResize="0"/>
          <p:nvPr/>
        </p:nvPicPr>
        <p:blipFill rotWithShape="1">
          <a:blip r:embed="rId3">
            <a:alphaModFix/>
          </a:blip>
          <a:srcRect l="9202" r="9793"/>
          <a:stretch/>
        </p:blipFill>
        <p:spPr>
          <a:xfrm>
            <a:off x="1795549" y="1341575"/>
            <a:ext cx="1774950" cy="3524725"/>
          </a:xfrm>
          <a:prstGeom prst="rect">
            <a:avLst/>
          </a:prstGeom>
          <a:noFill/>
          <a:ln>
            <a:noFill/>
          </a:ln>
        </p:spPr>
      </p:pic>
      <p:pic>
        <p:nvPicPr>
          <p:cNvPr id="171" name="Google Shape;171;p27"/>
          <p:cNvPicPr preferRelativeResize="0"/>
          <p:nvPr/>
        </p:nvPicPr>
        <p:blipFill rotWithShape="1">
          <a:blip r:embed="rId2">
            <a:alphaModFix/>
          </a:blip>
          <a:srcRect/>
          <a:stretch/>
        </p:blipFill>
        <p:spPr>
          <a:xfrm flipH="1">
            <a:off x="2466800" y="1292501"/>
            <a:ext cx="572700" cy="572700"/>
          </a:xfrm>
          <a:prstGeom prst="rect">
            <a:avLst/>
          </a:prstGeom>
          <a:noFill/>
          <a:ln>
            <a:noFill/>
          </a:ln>
        </p:spPr>
      </p:pic>
      <p:sp>
        <p:nvSpPr>
          <p:cNvPr id="172" name="Google Shape;172;p27"/>
          <p:cNvSpPr/>
          <p:nvPr/>
        </p:nvSpPr>
        <p:spPr>
          <a:xfrm>
            <a:off x="3680152" y="1473400"/>
            <a:ext cx="1464900" cy="32610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73" name="Google Shape;173;p27"/>
          <p:cNvPicPr preferRelativeResize="0"/>
          <p:nvPr/>
        </p:nvPicPr>
        <p:blipFill rotWithShape="1">
          <a:blip r:embed="rId2">
            <a:alphaModFix/>
          </a:blip>
          <a:srcRect/>
          <a:stretch/>
        </p:blipFill>
        <p:spPr>
          <a:xfrm flipH="1">
            <a:off x="3978087" y="1333663"/>
            <a:ext cx="572700" cy="572700"/>
          </a:xfrm>
          <a:prstGeom prst="rect">
            <a:avLst/>
          </a:prstGeom>
          <a:noFill/>
          <a:ln>
            <a:noFill/>
          </a:ln>
        </p:spPr>
      </p:pic>
      <p:pic>
        <p:nvPicPr>
          <p:cNvPr id="174" name="Google Shape;174;p27"/>
          <p:cNvPicPr preferRelativeResize="0"/>
          <p:nvPr/>
        </p:nvPicPr>
        <p:blipFill rotWithShape="1">
          <a:blip r:embed="rId3">
            <a:alphaModFix/>
          </a:blip>
          <a:srcRect l="9202" r="9793"/>
          <a:stretch/>
        </p:blipFill>
        <p:spPr>
          <a:xfrm>
            <a:off x="5218550" y="1341525"/>
            <a:ext cx="1774950" cy="3524750"/>
          </a:xfrm>
          <a:prstGeom prst="rect">
            <a:avLst/>
          </a:prstGeom>
          <a:noFill/>
          <a:ln>
            <a:noFill/>
          </a:ln>
        </p:spPr>
      </p:pic>
      <p:pic>
        <p:nvPicPr>
          <p:cNvPr id="175" name="Google Shape;175;p27"/>
          <p:cNvPicPr preferRelativeResize="0"/>
          <p:nvPr/>
        </p:nvPicPr>
        <p:blipFill rotWithShape="1">
          <a:blip r:embed="rId2">
            <a:alphaModFix/>
          </a:blip>
          <a:srcRect/>
          <a:stretch/>
        </p:blipFill>
        <p:spPr>
          <a:xfrm flipH="1">
            <a:off x="5889787" y="1292488"/>
            <a:ext cx="572700" cy="572700"/>
          </a:xfrm>
          <a:prstGeom prst="rect">
            <a:avLst/>
          </a:prstGeom>
          <a:noFill/>
          <a:ln>
            <a:noFill/>
          </a:ln>
        </p:spPr>
      </p:pic>
      <p:sp>
        <p:nvSpPr>
          <p:cNvPr id="176" name="Google Shape;176;p27"/>
          <p:cNvSpPr/>
          <p:nvPr/>
        </p:nvSpPr>
        <p:spPr>
          <a:xfrm>
            <a:off x="7042851" y="1363700"/>
            <a:ext cx="1634700" cy="32610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77" name="Google Shape;177;p27"/>
          <p:cNvPicPr preferRelativeResize="0"/>
          <p:nvPr/>
        </p:nvPicPr>
        <p:blipFill rotWithShape="1">
          <a:blip r:embed="rId2">
            <a:alphaModFix/>
          </a:blip>
          <a:srcRect/>
          <a:stretch/>
        </p:blipFill>
        <p:spPr>
          <a:xfrm flipH="1">
            <a:off x="7510687" y="1292488"/>
            <a:ext cx="572700" cy="572700"/>
          </a:xfrm>
          <a:prstGeom prst="rect">
            <a:avLst/>
          </a:prstGeom>
          <a:noFill/>
          <a:ln>
            <a:noFill/>
          </a:ln>
        </p:spPr>
      </p:pic>
      <p:sp>
        <p:nvSpPr>
          <p:cNvPr id="178" name="Google Shape;178;p27"/>
          <p:cNvSpPr/>
          <p:nvPr/>
        </p:nvSpPr>
        <p:spPr>
          <a:xfrm>
            <a:off x="547150" y="278825"/>
            <a:ext cx="8151600" cy="706500"/>
          </a:xfrm>
          <a:prstGeom prst="rect">
            <a:avLst/>
          </a:prstGeom>
          <a:solidFill>
            <a:srgbClr val="FFFFFF"/>
          </a:solidFill>
          <a:ln>
            <a:noFill/>
          </a:ln>
          <a:effectLst>
            <a:outerShdw blurRad="50800" dist="57150"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79" name="Google Shape;179;p27"/>
          <p:cNvPicPr preferRelativeResize="0"/>
          <p:nvPr/>
        </p:nvPicPr>
        <p:blipFill rotWithShape="1">
          <a:blip r:embed="rId2">
            <a:alphaModFix/>
          </a:blip>
          <a:srcRect/>
          <a:stretch/>
        </p:blipFill>
        <p:spPr>
          <a:xfrm flipH="1">
            <a:off x="456562" y="146738"/>
            <a:ext cx="572700" cy="572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BLANK_3">
    <p:spTree>
      <p:nvGrpSpPr>
        <p:cNvPr id="1" name="Shape 180"/>
        <p:cNvGrpSpPr/>
        <p:nvPr/>
      </p:nvGrpSpPr>
      <p:grpSpPr>
        <a:xfrm>
          <a:off x="0" y="0"/>
          <a:ext cx="0" cy="0"/>
          <a:chOff x="0" y="0"/>
          <a:chExt cx="0" cy="0"/>
        </a:xfrm>
      </p:grpSpPr>
      <p:sp>
        <p:nvSpPr>
          <p:cNvPr id="181" name="Google Shape;181;p28"/>
          <p:cNvSpPr/>
          <p:nvPr/>
        </p:nvSpPr>
        <p:spPr>
          <a:xfrm>
            <a:off x="596400" y="543000"/>
            <a:ext cx="7951200" cy="40575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82" name="Google Shape;182;p28"/>
          <p:cNvPicPr preferRelativeResize="0"/>
          <p:nvPr/>
        </p:nvPicPr>
        <p:blipFill rotWithShape="1">
          <a:blip r:embed="rId2">
            <a:alphaModFix/>
          </a:blip>
          <a:srcRect/>
          <a:stretch/>
        </p:blipFill>
        <p:spPr>
          <a:xfrm flipH="1">
            <a:off x="4187265" y="558817"/>
            <a:ext cx="769474" cy="769474"/>
          </a:xfrm>
          <a:prstGeom prst="rect">
            <a:avLst/>
          </a:prstGeom>
          <a:noFill/>
          <a:ln>
            <a:noFill/>
          </a:ln>
        </p:spPr>
      </p:pic>
      <p:sp>
        <p:nvSpPr>
          <p:cNvPr id="183" name="Google Shape;18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4" name="Google Shape;184;p28"/>
          <p:cNvSpPr txBox="1">
            <a:spLocks noGrp="1"/>
          </p:cNvSpPr>
          <p:nvPr>
            <p:ph type="title"/>
          </p:nvPr>
        </p:nvSpPr>
        <p:spPr>
          <a:xfrm>
            <a:off x="935025" y="1328300"/>
            <a:ext cx="7118400" cy="2742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600"/>
            </a:lvl1pPr>
            <a:lvl2pPr lvl="1" algn="ctr" rtl="0">
              <a:spcBef>
                <a:spcPts val="0"/>
              </a:spcBef>
              <a:spcAft>
                <a:spcPts val="0"/>
              </a:spcAft>
              <a:buNone/>
              <a:defRPr sz="9600"/>
            </a:lvl2pPr>
            <a:lvl3pPr lvl="2" algn="ctr" rtl="0">
              <a:spcBef>
                <a:spcPts val="0"/>
              </a:spcBef>
              <a:spcAft>
                <a:spcPts val="0"/>
              </a:spcAft>
              <a:buNone/>
              <a:defRPr sz="9600"/>
            </a:lvl3pPr>
            <a:lvl4pPr lvl="3" algn="ctr" rtl="0">
              <a:spcBef>
                <a:spcPts val="0"/>
              </a:spcBef>
              <a:spcAft>
                <a:spcPts val="0"/>
              </a:spcAft>
              <a:buNone/>
              <a:defRPr sz="9600"/>
            </a:lvl4pPr>
            <a:lvl5pPr lvl="4" algn="ctr" rtl="0">
              <a:spcBef>
                <a:spcPts val="0"/>
              </a:spcBef>
              <a:spcAft>
                <a:spcPts val="0"/>
              </a:spcAft>
              <a:buNone/>
              <a:defRPr sz="9600"/>
            </a:lvl5pPr>
            <a:lvl6pPr lvl="5" algn="ctr" rtl="0">
              <a:spcBef>
                <a:spcPts val="0"/>
              </a:spcBef>
              <a:spcAft>
                <a:spcPts val="0"/>
              </a:spcAft>
              <a:buNone/>
              <a:defRPr sz="9600"/>
            </a:lvl6pPr>
            <a:lvl7pPr lvl="6" algn="ctr" rtl="0">
              <a:spcBef>
                <a:spcPts val="0"/>
              </a:spcBef>
              <a:spcAft>
                <a:spcPts val="0"/>
              </a:spcAft>
              <a:buNone/>
              <a:defRPr sz="9600"/>
            </a:lvl7pPr>
            <a:lvl8pPr lvl="7" algn="ctr" rtl="0">
              <a:spcBef>
                <a:spcPts val="0"/>
              </a:spcBef>
              <a:spcAft>
                <a:spcPts val="0"/>
              </a:spcAft>
              <a:buNone/>
              <a:defRPr sz="9600"/>
            </a:lvl8pPr>
            <a:lvl9pPr lvl="8" algn="ctr" rtl="0">
              <a:spcBef>
                <a:spcPts val="0"/>
              </a:spcBef>
              <a:spcAft>
                <a:spcPts val="0"/>
              </a:spcAft>
              <a:buNone/>
              <a:defRPr sz="9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ubtitle">
  <p:cSld name="BLANK_2">
    <p:spTree>
      <p:nvGrpSpPr>
        <p:cNvPr id="1" name="Shape 185"/>
        <p:cNvGrpSpPr/>
        <p:nvPr/>
      </p:nvGrpSpPr>
      <p:grpSpPr>
        <a:xfrm>
          <a:off x="0" y="0"/>
          <a:ext cx="0" cy="0"/>
          <a:chOff x="0" y="0"/>
          <a:chExt cx="0" cy="0"/>
        </a:xfrm>
      </p:grpSpPr>
      <p:pic>
        <p:nvPicPr>
          <p:cNvPr id="186" name="Google Shape;186;p29"/>
          <p:cNvPicPr preferRelativeResize="0"/>
          <p:nvPr/>
        </p:nvPicPr>
        <p:blipFill>
          <a:blip r:embed="rId2">
            <a:alphaModFix/>
          </a:blip>
          <a:stretch>
            <a:fillRect/>
          </a:stretch>
        </p:blipFill>
        <p:spPr>
          <a:xfrm>
            <a:off x="3333500" y="160725"/>
            <a:ext cx="6133275" cy="5143500"/>
          </a:xfrm>
          <a:prstGeom prst="rect">
            <a:avLst/>
          </a:prstGeom>
          <a:noFill/>
          <a:ln>
            <a:noFill/>
          </a:ln>
        </p:spPr>
      </p:pic>
      <p:sp>
        <p:nvSpPr>
          <p:cNvPr id="187" name="Google Shape;187;p29"/>
          <p:cNvSpPr/>
          <p:nvPr/>
        </p:nvSpPr>
        <p:spPr>
          <a:xfrm>
            <a:off x="864450" y="487099"/>
            <a:ext cx="3035700" cy="41760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88" name="Google Shape;188;p29"/>
          <p:cNvPicPr preferRelativeResize="0"/>
          <p:nvPr/>
        </p:nvPicPr>
        <p:blipFill rotWithShape="1">
          <a:blip r:embed="rId3">
            <a:alphaModFix/>
          </a:blip>
          <a:srcRect/>
          <a:stretch/>
        </p:blipFill>
        <p:spPr>
          <a:xfrm flipH="1">
            <a:off x="1997553" y="487092"/>
            <a:ext cx="769474" cy="769474"/>
          </a:xfrm>
          <a:prstGeom prst="rect">
            <a:avLst/>
          </a:prstGeom>
          <a:noFill/>
          <a:ln>
            <a:noFill/>
          </a:ln>
        </p:spPr>
      </p:pic>
      <p:pic>
        <p:nvPicPr>
          <p:cNvPr id="189" name="Google Shape;189;p29"/>
          <p:cNvPicPr preferRelativeResize="0"/>
          <p:nvPr/>
        </p:nvPicPr>
        <p:blipFill rotWithShape="1">
          <a:blip r:embed="rId3">
            <a:alphaModFix/>
          </a:blip>
          <a:srcRect/>
          <a:stretch/>
        </p:blipFill>
        <p:spPr>
          <a:xfrm flipH="1">
            <a:off x="5964703" y="346042"/>
            <a:ext cx="769474" cy="769474"/>
          </a:xfrm>
          <a:prstGeom prst="rect">
            <a:avLst/>
          </a:prstGeom>
          <a:noFill/>
          <a:ln>
            <a:noFill/>
          </a:ln>
        </p:spPr>
      </p:pic>
      <p:sp>
        <p:nvSpPr>
          <p:cNvPr id="190" name="Google Shape;19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1" name="Google Shape;191;p29"/>
          <p:cNvSpPr txBox="1">
            <a:spLocks noGrp="1"/>
          </p:cNvSpPr>
          <p:nvPr>
            <p:ph type="title"/>
          </p:nvPr>
        </p:nvSpPr>
        <p:spPr>
          <a:xfrm>
            <a:off x="1026675" y="1842775"/>
            <a:ext cx="26361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2" name="Google Shape;192;p29"/>
          <p:cNvSpPr txBox="1">
            <a:spLocks noGrp="1"/>
          </p:cNvSpPr>
          <p:nvPr>
            <p:ph type="subTitle" idx="1"/>
          </p:nvPr>
        </p:nvSpPr>
        <p:spPr>
          <a:xfrm>
            <a:off x="1026675" y="3412675"/>
            <a:ext cx="2636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sMania">
  <p:cSld name="BLANK_1">
    <p:spTree>
      <p:nvGrpSpPr>
        <p:cNvPr id="1" name="Shape 193"/>
        <p:cNvGrpSpPr/>
        <p:nvPr/>
      </p:nvGrpSpPr>
      <p:grpSpPr>
        <a:xfrm>
          <a:off x="0" y="0"/>
          <a:ext cx="0" cy="0"/>
          <a:chOff x="0" y="0"/>
          <a:chExt cx="0" cy="0"/>
        </a:xfrm>
      </p:grpSpPr>
      <p:sp>
        <p:nvSpPr>
          <p:cNvPr id="194" name="Google Shape;19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0"/>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30">
            <a:hlinkClick r:id="rId2"/>
          </p:cNvPr>
          <p:cNvPicPr preferRelativeResize="0"/>
          <p:nvPr/>
        </p:nvPicPr>
        <p:blipFill rotWithShape="1">
          <a:blip r:embed="rId3">
            <a:alphaModFix/>
          </a:blip>
          <a:srcRect/>
          <a:stretch/>
        </p:blipFill>
        <p:spPr>
          <a:xfrm>
            <a:off x="349200" y="248325"/>
            <a:ext cx="3826100" cy="1650974"/>
          </a:xfrm>
          <a:prstGeom prst="rect">
            <a:avLst/>
          </a:prstGeom>
          <a:noFill/>
          <a:ln>
            <a:noFill/>
          </a:ln>
        </p:spPr>
      </p:pic>
      <p:sp>
        <p:nvSpPr>
          <p:cNvPr id="197" name="Google Shape;197;p30"/>
          <p:cNvSpPr txBox="1"/>
          <p:nvPr/>
        </p:nvSpPr>
        <p:spPr>
          <a:xfrm>
            <a:off x="347625" y="2143563"/>
            <a:ext cx="6717300" cy="67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a:solidFill>
                  <a:srgbClr val="3F3F3F"/>
                </a:solidFill>
                <a:latin typeface="Poppins"/>
                <a:ea typeface="Poppins"/>
                <a:cs typeface="Poppins"/>
                <a:sym typeface="Poppins"/>
              </a:rPr>
              <a:t>Free </a:t>
            </a:r>
            <a:r>
              <a:rPr lang="en" sz="2400">
                <a:solidFill>
                  <a:srgbClr val="3F3F3F"/>
                </a:solidFill>
                <a:latin typeface="Poppins"/>
                <a:ea typeface="Poppins"/>
                <a:cs typeface="Poppins"/>
                <a:sym typeface="Poppins"/>
              </a:rPr>
              <a:t>themes and templates for </a:t>
            </a:r>
            <a:r>
              <a:rPr lang="en" sz="2400" b="1">
                <a:solidFill>
                  <a:srgbClr val="3F3F3F"/>
                </a:solidFill>
                <a:latin typeface="Poppins"/>
                <a:ea typeface="Poppins"/>
                <a:cs typeface="Poppins"/>
                <a:sym typeface="Poppins"/>
              </a:rPr>
              <a:t>Google Slides</a:t>
            </a:r>
            <a:r>
              <a:rPr lang="en" sz="2400">
                <a:solidFill>
                  <a:srgbClr val="3F3F3F"/>
                </a:solidFill>
                <a:latin typeface="Poppins"/>
                <a:ea typeface="Poppins"/>
                <a:cs typeface="Poppins"/>
                <a:sym typeface="Poppins"/>
              </a:rPr>
              <a:t> or </a:t>
            </a:r>
            <a:r>
              <a:rPr lang="en" sz="2400" b="1">
                <a:solidFill>
                  <a:srgbClr val="3F3F3F"/>
                </a:solidFill>
                <a:latin typeface="Poppins"/>
                <a:ea typeface="Poppins"/>
                <a:cs typeface="Poppins"/>
                <a:sym typeface="Poppins"/>
              </a:rPr>
              <a:t>PowerPoint</a:t>
            </a:r>
            <a:endParaRPr sz="2400" b="1">
              <a:solidFill>
                <a:srgbClr val="3F3F3F"/>
              </a:solidFill>
            </a:endParaRPr>
          </a:p>
        </p:txBody>
      </p:sp>
      <p:cxnSp>
        <p:nvCxnSpPr>
          <p:cNvPr id="198" name="Google Shape;198;p30"/>
          <p:cNvCxnSpPr/>
          <p:nvPr/>
        </p:nvCxnSpPr>
        <p:spPr>
          <a:xfrm>
            <a:off x="7694750" y="3717625"/>
            <a:ext cx="1121400" cy="9600"/>
          </a:xfrm>
          <a:prstGeom prst="straightConnector1">
            <a:avLst/>
          </a:prstGeom>
          <a:noFill/>
          <a:ln w="38100" cap="flat" cmpd="sng">
            <a:solidFill>
              <a:srgbClr val="FFCB25"/>
            </a:solidFill>
            <a:prstDash val="solid"/>
            <a:round/>
            <a:headEnd type="none" w="med" len="med"/>
            <a:tailEnd type="none" w="med" len="med"/>
          </a:ln>
        </p:spPr>
      </p:cxnSp>
      <p:pic>
        <p:nvPicPr>
          <p:cNvPr id="199" name="Google Shape;199;p30">
            <a:hlinkClick r:id="rId4"/>
          </p:cNvPr>
          <p:cNvPicPr preferRelativeResize="0"/>
          <p:nvPr/>
        </p:nvPicPr>
        <p:blipFill>
          <a:blip r:embed="rId5">
            <a:alphaModFix/>
          </a:blip>
          <a:stretch>
            <a:fillRect/>
          </a:stretch>
        </p:blipFill>
        <p:spPr>
          <a:xfrm>
            <a:off x="6106150" y="3875104"/>
            <a:ext cx="534924" cy="478397"/>
          </a:xfrm>
          <a:prstGeom prst="rect">
            <a:avLst/>
          </a:prstGeom>
          <a:noFill/>
          <a:ln>
            <a:noFill/>
          </a:ln>
        </p:spPr>
      </p:pic>
      <p:pic>
        <p:nvPicPr>
          <p:cNvPr id="200" name="Google Shape;200;p30">
            <a:hlinkClick r:id="rId6"/>
          </p:cNvPr>
          <p:cNvPicPr preferRelativeResize="0"/>
          <p:nvPr/>
        </p:nvPicPr>
        <p:blipFill>
          <a:blip r:embed="rId7">
            <a:alphaModFix/>
          </a:blip>
          <a:stretch>
            <a:fillRect/>
          </a:stretch>
        </p:blipFill>
        <p:spPr>
          <a:xfrm>
            <a:off x="6641074" y="3878473"/>
            <a:ext cx="531495" cy="471659"/>
          </a:xfrm>
          <a:prstGeom prst="rect">
            <a:avLst/>
          </a:prstGeom>
          <a:noFill/>
          <a:ln>
            <a:noFill/>
          </a:ln>
        </p:spPr>
      </p:pic>
      <p:pic>
        <p:nvPicPr>
          <p:cNvPr id="201" name="Google Shape;201;p30">
            <a:hlinkClick r:id="rId8"/>
          </p:cNvPr>
          <p:cNvPicPr preferRelativeResize="0"/>
          <p:nvPr/>
        </p:nvPicPr>
        <p:blipFill>
          <a:blip r:embed="rId9">
            <a:alphaModFix/>
          </a:blip>
          <a:stretch>
            <a:fillRect/>
          </a:stretch>
        </p:blipFill>
        <p:spPr>
          <a:xfrm>
            <a:off x="7201774" y="3880158"/>
            <a:ext cx="459486" cy="468290"/>
          </a:xfrm>
          <a:prstGeom prst="rect">
            <a:avLst/>
          </a:prstGeom>
          <a:noFill/>
          <a:ln>
            <a:noFill/>
          </a:ln>
        </p:spPr>
      </p:pic>
      <p:pic>
        <p:nvPicPr>
          <p:cNvPr id="202" name="Google Shape;202;p30">
            <a:hlinkClick r:id="rId10"/>
          </p:cNvPr>
          <p:cNvPicPr preferRelativeResize="0"/>
          <p:nvPr/>
        </p:nvPicPr>
        <p:blipFill>
          <a:blip r:embed="rId11">
            <a:alphaModFix/>
          </a:blip>
          <a:stretch>
            <a:fillRect/>
          </a:stretch>
        </p:blipFill>
        <p:spPr>
          <a:xfrm>
            <a:off x="7691441" y="3856575"/>
            <a:ext cx="600075" cy="515456"/>
          </a:xfrm>
          <a:prstGeom prst="rect">
            <a:avLst/>
          </a:prstGeom>
          <a:noFill/>
          <a:ln>
            <a:noFill/>
          </a:ln>
        </p:spPr>
      </p:pic>
      <p:pic>
        <p:nvPicPr>
          <p:cNvPr id="203" name="Google Shape;203;p30">
            <a:hlinkClick r:id="rId12"/>
          </p:cNvPr>
          <p:cNvPicPr preferRelativeResize="0"/>
          <p:nvPr/>
        </p:nvPicPr>
        <p:blipFill>
          <a:blip r:embed="rId13">
            <a:alphaModFix/>
          </a:blip>
          <a:stretch>
            <a:fillRect/>
          </a:stretch>
        </p:blipFill>
        <p:spPr>
          <a:xfrm>
            <a:off x="8291512" y="3888580"/>
            <a:ext cx="524637" cy="451445"/>
          </a:xfrm>
          <a:prstGeom prst="rect">
            <a:avLst/>
          </a:prstGeom>
          <a:noFill/>
          <a:ln>
            <a:noFill/>
          </a:ln>
        </p:spPr>
      </p:pic>
      <p:sp>
        <p:nvSpPr>
          <p:cNvPr id="204" name="Google Shape;204;p30"/>
          <p:cNvSpPr txBox="1"/>
          <p:nvPr/>
        </p:nvSpPr>
        <p:spPr>
          <a:xfrm>
            <a:off x="5181600" y="3061013"/>
            <a:ext cx="3686700" cy="75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17"/>
          <p:cNvSpPr/>
          <p:nvPr/>
        </p:nvSpPr>
        <p:spPr>
          <a:xfrm>
            <a:off x="6215400" y="1196777"/>
            <a:ext cx="2616900" cy="24312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86" name="Google Shape;86;p17"/>
          <p:cNvPicPr preferRelativeResize="0"/>
          <p:nvPr/>
        </p:nvPicPr>
        <p:blipFill rotWithShape="1">
          <a:blip r:embed="rId2">
            <a:alphaModFix/>
          </a:blip>
          <a:srcRect l="11651" r="9197"/>
          <a:stretch/>
        </p:blipFill>
        <p:spPr>
          <a:xfrm>
            <a:off x="0" y="427375"/>
            <a:ext cx="6215400" cy="4409400"/>
          </a:xfrm>
          <a:prstGeom prst="rect">
            <a:avLst/>
          </a:prstGeom>
          <a:noFill/>
          <a:ln>
            <a:noFill/>
          </a:ln>
        </p:spPr>
      </p:pic>
      <p:sp>
        <p:nvSpPr>
          <p:cNvPr id="87" name="Google Shape;87;p17"/>
          <p:cNvSpPr txBox="1">
            <a:spLocks noGrp="1"/>
          </p:cNvSpPr>
          <p:nvPr>
            <p:ph type="title"/>
          </p:nvPr>
        </p:nvSpPr>
        <p:spPr>
          <a:xfrm>
            <a:off x="6541300" y="1599600"/>
            <a:ext cx="1996800" cy="1637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17"/>
          <p:cNvSpPr txBox="1">
            <a:spLocks noGrp="1"/>
          </p:cNvSpPr>
          <p:nvPr>
            <p:ph type="body" idx="1"/>
          </p:nvPr>
        </p:nvSpPr>
        <p:spPr>
          <a:xfrm>
            <a:off x="752075" y="923875"/>
            <a:ext cx="47094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0" name="Google Shape;90;p17"/>
          <p:cNvPicPr preferRelativeResize="0"/>
          <p:nvPr/>
        </p:nvPicPr>
        <p:blipFill rotWithShape="1">
          <a:blip r:embed="rId3">
            <a:alphaModFix/>
          </a:blip>
          <a:srcRect/>
          <a:stretch/>
        </p:blipFill>
        <p:spPr>
          <a:xfrm flipH="1">
            <a:off x="6814653" y="923867"/>
            <a:ext cx="769474" cy="769474"/>
          </a:xfrm>
          <a:prstGeom prst="rect">
            <a:avLst/>
          </a:prstGeom>
          <a:noFill/>
          <a:ln>
            <a:noFill/>
          </a:ln>
        </p:spPr>
      </p:pic>
      <p:pic>
        <p:nvPicPr>
          <p:cNvPr id="91" name="Google Shape;91;p17"/>
          <p:cNvPicPr preferRelativeResize="0"/>
          <p:nvPr/>
        </p:nvPicPr>
        <p:blipFill rotWithShape="1">
          <a:blip r:embed="rId3">
            <a:alphaModFix/>
          </a:blip>
          <a:srcRect/>
          <a:stretch/>
        </p:blipFill>
        <p:spPr>
          <a:xfrm flipH="1">
            <a:off x="2683378" y="499617"/>
            <a:ext cx="769474" cy="7694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18"/>
          <p:cNvSpPr/>
          <p:nvPr/>
        </p:nvSpPr>
        <p:spPr>
          <a:xfrm>
            <a:off x="5914050" y="552624"/>
            <a:ext cx="2877600" cy="39933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94" name="Google Shape;94;p18"/>
          <p:cNvPicPr preferRelativeResize="0"/>
          <p:nvPr/>
        </p:nvPicPr>
        <p:blipFill rotWithShape="1">
          <a:blip r:embed="rId2">
            <a:alphaModFix/>
          </a:blip>
          <a:srcRect l="11651" r="9197"/>
          <a:stretch/>
        </p:blipFill>
        <p:spPr>
          <a:xfrm>
            <a:off x="0" y="351175"/>
            <a:ext cx="6215400" cy="4409400"/>
          </a:xfrm>
          <a:prstGeom prst="rect">
            <a:avLst/>
          </a:prstGeom>
          <a:noFill/>
          <a:ln>
            <a:noFill/>
          </a:ln>
        </p:spPr>
      </p:pic>
      <p:pic>
        <p:nvPicPr>
          <p:cNvPr id="95" name="Google Shape;95;p18"/>
          <p:cNvPicPr preferRelativeResize="0"/>
          <p:nvPr/>
        </p:nvPicPr>
        <p:blipFill rotWithShape="1">
          <a:blip r:embed="rId3">
            <a:alphaModFix/>
          </a:blip>
          <a:srcRect/>
          <a:stretch/>
        </p:blipFill>
        <p:spPr>
          <a:xfrm flipH="1">
            <a:off x="7079728" y="423417"/>
            <a:ext cx="769474" cy="769474"/>
          </a:xfrm>
          <a:prstGeom prst="rect">
            <a:avLst/>
          </a:prstGeom>
          <a:noFill/>
          <a:ln>
            <a:noFill/>
          </a:ln>
        </p:spPr>
      </p:pic>
      <p:pic>
        <p:nvPicPr>
          <p:cNvPr id="96" name="Google Shape;96;p18"/>
          <p:cNvPicPr preferRelativeResize="0"/>
          <p:nvPr/>
        </p:nvPicPr>
        <p:blipFill rotWithShape="1">
          <a:blip r:embed="rId3">
            <a:alphaModFix/>
          </a:blip>
          <a:srcRect/>
          <a:stretch/>
        </p:blipFill>
        <p:spPr>
          <a:xfrm flipH="1">
            <a:off x="2683378" y="423417"/>
            <a:ext cx="769474" cy="769474"/>
          </a:xfrm>
          <a:prstGeom prst="rect">
            <a:avLst/>
          </a:prstGeom>
          <a:noFill/>
          <a:ln>
            <a:noFill/>
          </a:ln>
        </p:spPr>
      </p:pic>
      <p:sp>
        <p:nvSpPr>
          <p:cNvPr id="97" name="Google Shape;97;p18"/>
          <p:cNvSpPr txBox="1">
            <a:spLocks noGrp="1"/>
          </p:cNvSpPr>
          <p:nvPr>
            <p:ph type="title"/>
          </p:nvPr>
        </p:nvSpPr>
        <p:spPr>
          <a:xfrm>
            <a:off x="463150" y="827625"/>
            <a:ext cx="5110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8"/>
          <p:cNvSpPr txBox="1">
            <a:spLocks noGrp="1"/>
          </p:cNvSpPr>
          <p:nvPr>
            <p:ph type="body" idx="1"/>
          </p:nvPr>
        </p:nvSpPr>
        <p:spPr>
          <a:xfrm>
            <a:off x="793025" y="1617150"/>
            <a:ext cx="4335300" cy="26469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99" name="Google Shape;99;p18"/>
          <p:cNvSpPr txBox="1">
            <a:spLocks noGrp="1"/>
          </p:cNvSpPr>
          <p:nvPr>
            <p:ph type="body" idx="2"/>
          </p:nvPr>
        </p:nvSpPr>
        <p:spPr>
          <a:xfrm>
            <a:off x="6084425" y="1400325"/>
            <a:ext cx="2442300" cy="28638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00" name="Google Shape;10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01"/>
        <p:cNvGrpSpPr/>
        <p:nvPr/>
      </p:nvGrpSpPr>
      <p:grpSpPr>
        <a:xfrm>
          <a:off x="0" y="0"/>
          <a:ext cx="0" cy="0"/>
          <a:chOff x="0" y="0"/>
          <a:chExt cx="0" cy="0"/>
        </a:xfrm>
      </p:grpSpPr>
      <p:sp>
        <p:nvSpPr>
          <p:cNvPr id="102" name="Google Shape;102;p19"/>
          <p:cNvSpPr/>
          <p:nvPr/>
        </p:nvSpPr>
        <p:spPr>
          <a:xfrm>
            <a:off x="201900" y="887387"/>
            <a:ext cx="2749500" cy="4048800"/>
          </a:xfrm>
          <a:prstGeom prst="rect">
            <a:avLst/>
          </a:prstGeom>
          <a:solidFill>
            <a:srgbClr val="C4D517"/>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sp>
        <p:nvSpPr>
          <p:cNvPr id="103" name="Google Shape;103;p19"/>
          <p:cNvSpPr txBox="1">
            <a:spLocks noGrp="1"/>
          </p:cNvSpPr>
          <p:nvPr>
            <p:ph type="title"/>
          </p:nvPr>
        </p:nvSpPr>
        <p:spPr>
          <a:xfrm>
            <a:off x="311700" y="826025"/>
            <a:ext cx="2507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9"/>
          <p:cNvSpPr txBox="1">
            <a:spLocks noGrp="1"/>
          </p:cNvSpPr>
          <p:nvPr>
            <p:ph type="body" idx="1"/>
          </p:nvPr>
        </p:nvSpPr>
        <p:spPr>
          <a:xfrm>
            <a:off x="480650" y="2332750"/>
            <a:ext cx="2205600" cy="1997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Montserrat"/>
              <a:buChar char="●"/>
              <a:defRPr sz="1200">
                <a:latin typeface="Montserrat"/>
                <a:ea typeface="Montserrat"/>
                <a:cs typeface="Montserrat"/>
                <a:sym typeface="Montserrat"/>
              </a:defRPr>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05" name="Google Shape;10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19"/>
          <p:cNvSpPr txBox="1">
            <a:spLocks noGrp="1"/>
          </p:cNvSpPr>
          <p:nvPr>
            <p:ph type="body" idx="2"/>
          </p:nvPr>
        </p:nvSpPr>
        <p:spPr>
          <a:xfrm>
            <a:off x="6461225" y="1017725"/>
            <a:ext cx="23115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07" name="Google Shape;107;p19"/>
          <p:cNvSpPr/>
          <p:nvPr/>
        </p:nvSpPr>
        <p:spPr>
          <a:xfrm>
            <a:off x="3165925" y="912009"/>
            <a:ext cx="2749500" cy="4024200"/>
          </a:xfrm>
          <a:prstGeom prst="rect">
            <a:avLst/>
          </a:prstGeom>
          <a:solidFill>
            <a:schemeClr val="accent4"/>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sp>
        <p:nvSpPr>
          <p:cNvPr id="108" name="Google Shape;108;p19"/>
          <p:cNvSpPr/>
          <p:nvPr/>
        </p:nvSpPr>
        <p:spPr>
          <a:xfrm>
            <a:off x="6129925" y="951294"/>
            <a:ext cx="2749500" cy="4050600"/>
          </a:xfrm>
          <a:prstGeom prst="rect">
            <a:avLst/>
          </a:prstGeom>
          <a:solidFill>
            <a:srgbClr val="6D9EEB"/>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09" name="Google Shape;109;p19"/>
          <p:cNvPicPr preferRelativeResize="0"/>
          <p:nvPr/>
        </p:nvPicPr>
        <p:blipFill>
          <a:blip r:embed="rId2">
            <a:alphaModFix/>
          </a:blip>
          <a:stretch>
            <a:fillRect/>
          </a:stretch>
        </p:blipFill>
        <p:spPr>
          <a:xfrm>
            <a:off x="4995363" y="682875"/>
            <a:ext cx="740175" cy="713276"/>
          </a:xfrm>
          <a:prstGeom prst="rect">
            <a:avLst/>
          </a:prstGeom>
          <a:noFill/>
          <a:ln>
            <a:noFill/>
          </a:ln>
          <a:effectLst>
            <a:outerShdw blurRad="50800" dist="104775" dir="3600000" algn="tl" rotWithShape="0">
              <a:srgbClr val="000000">
                <a:alpha val="40000"/>
              </a:srgbClr>
            </a:outerShdw>
          </a:effectLst>
        </p:spPr>
      </p:pic>
      <p:pic>
        <p:nvPicPr>
          <p:cNvPr id="110" name="Google Shape;110;p19"/>
          <p:cNvPicPr preferRelativeResize="0"/>
          <p:nvPr/>
        </p:nvPicPr>
        <p:blipFill rotWithShape="1">
          <a:blip r:embed="rId3">
            <a:alphaModFix/>
          </a:blip>
          <a:srcRect/>
          <a:stretch/>
        </p:blipFill>
        <p:spPr>
          <a:xfrm>
            <a:off x="2000613" y="656850"/>
            <a:ext cx="740175" cy="717643"/>
          </a:xfrm>
          <a:prstGeom prst="rect">
            <a:avLst/>
          </a:prstGeom>
          <a:noFill/>
          <a:ln>
            <a:noFill/>
          </a:ln>
          <a:effectLst>
            <a:outerShdw blurRad="50800" dist="104775" dir="3600000" algn="tl" rotWithShape="0">
              <a:srgbClr val="000000">
                <a:alpha val="40000"/>
              </a:srgbClr>
            </a:outerShdw>
          </a:effectLst>
        </p:spPr>
      </p:pic>
      <p:pic>
        <p:nvPicPr>
          <p:cNvPr id="111" name="Google Shape;111;p19"/>
          <p:cNvPicPr preferRelativeResize="0"/>
          <p:nvPr/>
        </p:nvPicPr>
        <p:blipFill rotWithShape="1">
          <a:blip r:embed="rId4">
            <a:alphaModFix/>
          </a:blip>
          <a:srcRect/>
          <a:stretch/>
        </p:blipFill>
        <p:spPr>
          <a:xfrm>
            <a:off x="7990088" y="656850"/>
            <a:ext cx="740175" cy="717971"/>
          </a:xfrm>
          <a:prstGeom prst="rect">
            <a:avLst/>
          </a:prstGeom>
          <a:noFill/>
          <a:ln>
            <a:noFill/>
          </a:ln>
          <a:effectLst>
            <a:outerShdw blurRad="50800" dist="104775" dir="3600000" algn="tl" rotWithShape="0">
              <a:srgbClr val="000000">
                <a:alpha val="40000"/>
              </a:srgbClr>
            </a:outerShdw>
          </a:effectLst>
        </p:spPr>
      </p:pic>
      <p:sp>
        <p:nvSpPr>
          <p:cNvPr id="112" name="Google Shape;112;p19"/>
          <p:cNvSpPr/>
          <p:nvPr/>
        </p:nvSpPr>
        <p:spPr>
          <a:xfrm>
            <a:off x="-6500" y="-13000"/>
            <a:ext cx="9144000" cy="535500"/>
          </a:xfrm>
          <a:prstGeom prst="rect">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2">
            <a:alphaModFix/>
          </a:blip>
          <a:srcRect l="11983" r="9542"/>
          <a:stretch/>
        </p:blipFill>
        <p:spPr>
          <a:xfrm>
            <a:off x="1876575" y="337225"/>
            <a:ext cx="7249275" cy="4658875"/>
          </a:xfrm>
          <a:prstGeom prst="rect">
            <a:avLst/>
          </a:prstGeom>
          <a:noFill/>
          <a:ln>
            <a:noFill/>
          </a:ln>
        </p:spPr>
      </p:pic>
      <p:pic>
        <p:nvPicPr>
          <p:cNvPr id="115" name="Google Shape;115;p20"/>
          <p:cNvPicPr preferRelativeResize="0"/>
          <p:nvPr/>
        </p:nvPicPr>
        <p:blipFill rotWithShape="1">
          <a:blip r:embed="rId3">
            <a:alphaModFix/>
          </a:blip>
          <a:srcRect/>
          <a:stretch/>
        </p:blipFill>
        <p:spPr>
          <a:xfrm flipH="1">
            <a:off x="4961353" y="394992"/>
            <a:ext cx="769474" cy="769474"/>
          </a:xfrm>
          <a:prstGeom prst="rect">
            <a:avLst/>
          </a:prstGeom>
          <a:noFill/>
          <a:ln>
            <a:noFill/>
          </a:ln>
        </p:spPr>
      </p:pic>
      <p:sp>
        <p:nvSpPr>
          <p:cNvPr id="116" name="Google Shape;116;p20"/>
          <p:cNvSpPr txBox="1">
            <a:spLocks noGrp="1"/>
          </p:cNvSpPr>
          <p:nvPr>
            <p:ph type="title"/>
          </p:nvPr>
        </p:nvSpPr>
        <p:spPr>
          <a:xfrm>
            <a:off x="2539950" y="749825"/>
            <a:ext cx="586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7" name="Google Shape;11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pic>
        <p:nvPicPr>
          <p:cNvPr id="119" name="Google Shape;119;p21"/>
          <p:cNvPicPr preferRelativeResize="0"/>
          <p:nvPr/>
        </p:nvPicPr>
        <p:blipFill rotWithShape="1">
          <a:blip r:embed="rId2">
            <a:alphaModFix/>
          </a:blip>
          <a:srcRect l="9202" r="9793"/>
          <a:stretch/>
        </p:blipFill>
        <p:spPr>
          <a:xfrm>
            <a:off x="3037375" y="234613"/>
            <a:ext cx="3377525" cy="4674275"/>
          </a:xfrm>
          <a:prstGeom prst="rect">
            <a:avLst/>
          </a:prstGeom>
          <a:noFill/>
          <a:ln>
            <a:noFill/>
          </a:ln>
        </p:spPr>
      </p:pic>
      <p:sp>
        <p:nvSpPr>
          <p:cNvPr id="120" name="Google Shape;120;p21"/>
          <p:cNvSpPr/>
          <p:nvPr/>
        </p:nvSpPr>
        <p:spPr>
          <a:xfrm>
            <a:off x="407250" y="487102"/>
            <a:ext cx="2616900" cy="24312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sp>
        <p:nvSpPr>
          <p:cNvPr id="121" name="Google Shape;121;p21"/>
          <p:cNvSpPr txBox="1">
            <a:spLocks noGrp="1"/>
          </p:cNvSpPr>
          <p:nvPr>
            <p:ph type="title"/>
          </p:nvPr>
        </p:nvSpPr>
        <p:spPr>
          <a:xfrm>
            <a:off x="779550" y="857250"/>
            <a:ext cx="1867200" cy="17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21"/>
          <p:cNvSpPr txBox="1">
            <a:spLocks noGrp="1"/>
          </p:cNvSpPr>
          <p:nvPr>
            <p:ph type="body" idx="1"/>
          </p:nvPr>
        </p:nvSpPr>
        <p:spPr>
          <a:xfrm>
            <a:off x="3522489" y="811586"/>
            <a:ext cx="2467500" cy="33042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23" name="Google Shape;12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24" name="Google Shape;124;p21"/>
          <p:cNvPicPr preferRelativeResize="0"/>
          <p:nvPr/>
        </p:nvPicPr>
        <p:blipFill rotWithShape="1">
          <a:blip r:embed="rId3">
            <a:alphaModFix/>
          </a:blip>
          <a:srcRect/>
          <a:stretch/>
        </p:blipFill>
        <p:spPr>
          <a:xfrm flipH="1">
            <a:off x="1006503" y="214192"/>
            <a:ext cx="769474" cy="769474"/>
          </a:xfrm>
          <a:prstGeom prst="rect">
            <a:avLst/>
          </a:prstGeom>
          <a:noFill/>
          <a:ln>
            <a:noFill/>
          </a:ln>
        </p:spPr>
      </p:pic>
      <p:pic>
        <p:nvPicPr>
          <p:cNvPr id="125" name="Google Shape;125;p21"/>
          <p:cNvPicPr preferRelativeResize="0"/>
          <p:nvPr/>
        </p:nvPicPr>
        <p:blipFill rotWithShape="1">
          <a:blip r:embed="rId3">
            <a:alphaModFix/>
          </a:blip>
          <a:srcRect/>
          <a:stretch/>
        </p:blipFill>
        <p:spPr>
          <a:xfrm flipH="1">
            <a:off x="4214453" y="319054"/>
            <a:ext cx="769474" cy="7694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column text 1">
  <p:cSld name="ONE_COLUMN_TEXT_2">
    <p:spTree>
      <p:nvGrpSpPr>
        <p:cNvPr id="1" name="Shape 126"/>
        <p:cNvGrpSpPr/>
        <p:nvPr/>
      </p:nvGrpSpPr>
      <p:grpSpPr>
        <a:xfrm>
          <a:off x="0" y="0"/>
          <a:ext cx="0" cy="0"/>
          <a:chOff x="0" y="0"/>
          <a:chExt cx="0" cy="0"/>
        </a:xfrm>
      </p:grpSpPr>
      <p:pic>
        <p:nvPicPr>
          <p:cNvPr id="127" name="Google Shape;127;p22"/>
          <p:cNvPicPr preferRelativeResize="0"/>
          <p:nvPr/>
        </p:nvPicPr>
        <p:blipFill rotWithShape="1">
          <a:blip r:embed="rId2">
            <a:alphaModFix/>
          </a:blip>
          <a:srcRect l="9202" r="9793"/>
          <a:stretch/>
        </p:blipFill>
        <p:spPr>
          <a:xfrm>
            <a:off x="26250" y="3034275"/>
            <a:ext cx="4134250" cy="1874625"/>
          </a:xfrm>
          <a:prstGeom prst="rect">
            <a:avLst/>
          </a:prstGeom>
          <a:noFill/>
          <a:ln>
            <a:noFill/>
          </a:ln>
        </p:spPr>
      </p:pic>
      <p:sp>
        <p:nvSpPr>
          <p:cNvPr id="128" name="Google Shape;128;p22"/>
          <p:cNvSpPr/>
          <p:nvPr/>
        </p:nvSpPr>
        <p:spPr>
          <a:xfrm>
            <a:off x="788250" y="487102"/>
            <a:ext cx="2616900" cy="2431200"/>
          </a:xfrm>
          <a:prstGeom prst="rect">
            <a:avLst/>
          </a:prstGeom>
          <a:solidFill>
            <a:schemeClr val="accent1"/>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sp>
        <p:nvSpPr>
          <p:cNvPr id="129" name="Google Shape;129;p22"/>
          <p:cNvSpPr txBox="1">
            <a:spLocks noGrp="1"/>
          </p:cNvSpPr>
          <p:nvPr>
            <p:ph type="title"/>
          </p:nvPr>
        </p:nvSpPr>
        <p:spPr>
          <a:xfrm>
            <a:off x="1160550" y="857250"/>
            <a:ext cx="1867200" cy="17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22"/>
          <p:cNvSpPr txBox="1">
            <a:spLocks noGrp="1"/>
          </p:cNvSpPr>
          <p:nvPr>
            <p:ph type="body" idx="1"/>
          </p:nvPr>
        </p:nvSpPr>
        <p:spPr>
          <a:xfrm>
            <a:off x="1001052" y="3265671"/>
            <a:ext cx="3020400" cy="13251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2" name="Google Shape;132;p22"/>
          <p:cNvPicPr preferRelativeResize="0"/>
          <p:nvPr/>
        </p:nvPicPr>
        <p:blipFill rotWithShape="1">
          <a:blip r:embed="rId3">
            <a:alphaModFix/>
          </a:blip>
          <a:srcRect/>
          <a:stretch/>
        </p:blipFill>
        <p:spPr>
          <a:xfrm flipH="1">
            <a:off x="1387503" y="214192"/>
            <a:ext cx="769474" cy="769474"/>
          </a:xfrm>
          <a:prstGeom prst="rect">
            <a:avLst/>
          </a:prstGeom>
          <a:noFill/>
          <a:ln>
            <a:noFill/>
          </a:ln>
        </p:spPr>
      </p:pic>
      <p:pic>
        <p:nvPicPr>
          <p:cNvPr id="133" name="Google Shape;133;p22"/>
          <p:cNvPicPr preferRelativeResize="0"/>
          <p:nvPr/>
        </p:nvPicPr>
        <p:blipFill rotWithShape="1">
          <a:blip r:embed="rId3">
            <a:alphaModFix/>
          </a:blip>
          <a:srcRect/>
          <a:stretch/>
        </p:blipFill>
        <p:spPr>
          <a:xfrm flipH="1">
            <a:off x="190628" y="3034279"/>
            <a:ext cx="769474" cy="769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134"/>
        <p:cNvGrpSpPr/>
        <p:nvPr/>
      </p:nvGrpSpPr>
      <p:grpSpPr>
        <a:xfrm>
          <a:off x="0" y="0"/>
          <a:ext cx="0" cy="0"/>
          <a:chOff x="0" y="0"/>
          <a:chExt cx="0" cy="0"/>
        </a:xfrm>
      </p:grpSpPr>
      <p:pic>
        <p:nvPicPr>
          <p:cNvPr id="135" name="Google Shape;135;p23"/>
          <p:cNvPicPr preferRelativeResize="0"/>
          <p:nvPr/>
        </p:nvPicPr>
        <p:blipFill>
          <a:blip r:embed="rId2">
            <a:alphaModFix/>
          </a:blip>
          <a:stretch>
            <a:fillRect/>
          </a:stretch>
        </p:blipFill>
        <p:spPr>
          <a:xfrm>
            <a:off x="2876300" y="160725"/>
            <a:ext cx="6133275" cy="5143500"/>
          </a:xfrm>
          <a:prstGeom prst="rect">
            <a:avLst/>
          </a:prstGeom>
          <a:noFill/>
          <a:ln>
            <a:noFill/>
          </a:ln>
        </p:spPr>
      </p:pic>
      <p:sp>
        <p:nvSpPr>
          <p:cNvPr id="136" name="Google Shape;136;p23"/>
          <p:cNvSpPr/>
          <p:nvPr/>
        </p:nvSpPr>
        <p:spPr>
          <a:xfrm>
            <a:off x="407250" y="487099"/>
            <a:ext cx="3035700" cy="4176000"/>
          </a:xfrm>
          <a:prstGeom prst="rect">
            <a:avLst/>
          </a:prstGeom>
          <a:solidFill>
            <a:srgbClr val="FFD966"/>
          </a:solidFill>
          <a:ln>
            <a:noFill/>
          </a:ln>
          <a:effectLst>
            <a:outerShdw blurRad="50800" dist="104775" dir="3600000" algn="tl" rotWithShape="0">
              <a:srgbClr val="000000">
                <a:alpha val="40000"/>
              </a:srgbClr>
            </a:outerShdw>
          </a:effectLst>
        </p:spPr>
        <p:txBody>
          <a:bodyPr spcFirstLastPara="1" wrap="square" lIns="245700" tIns="122825" rIns="245700" bIns="122825" anchor="ctr" anchorCtr="0">
            <a:noAutofit/>
          </a:bodyPr>
          <a:lstStyle/>
          <a:p>
            <a:pPr marL="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0" marR="0" lvl="0" indent="0" algn="ctr"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a:p>
            <a:pPr marL="457200" marR="0" lvl="0" indent="0" algn="l" rtl="0">
              <a:lnSpc>
                <a:spcPct val="100000"/>
              </a:lnSpc>
              <a:spcBef>
                <a:spcPts val="0"/>
              </a:spcBef>
              <a:spcAft>
                <a:spcPts val="0"/>
              </a:spcAft>
              <a:buNone/>
            </a:pPr>
            <a:endParaRPr sz="4800">
              <a:latin typeface="Covered By Your Grace"/>
              <a:ea typeface="Covered By Your Grace"/>
              <a:cs typeface="Covered By Your Grace"/>
              <a:sym typeface="Covered By Your Grace"/>
            </a:endParaRPr>
          </a:p>
        </p:txBody>
      </p:sp>
      <p:pic>
        <p:nvPicPr>
          <p:cNvPr id="137" name="Google Shape;137;p23"/>
          <p:cNvPicPr preferRelativeResize="0"/>
          <p:nvPr/>
        </p:nvPicPr>
        <p:blipFill rotWithShape="1">
          <a:blip r:embed="rId3">
            <a:alphaModFix/>
          </a:blip>
          <a:srcRect/>
          <a:stretch/>
        </p:blipFill>
        <p:spPr>
          <a:xfrm flipH="1">
            <a:off x="1540353" y="487092"/>
            <a:ext cx="769474" cy="769474"/>
          </a:xfrm>
          <a:prstGeom prst="rect">
            <a:avLst/>
          </a:prstGeom>
          <a:noFill/>
          <a:ln>
            <a:noFill/>
          </a:ln>
        </p:spPr>
      </p:pic>
      <p:sp>
        <p:nvSpPr>
          <p:cNvPr id="138" name="Google Shape;138;p23"/>
          <p:cNvSpPr txBox="1">
            <a:spLocks noGrp="1"/>
          </p:cNvSpPr>
          <p:nvPr>
            <p:ph type="title"/>
          </p:nvPr>
        </p:nvSpPr>
        <p:spPr>
          <a:xfrm>
            <a:off x="559875" y="1695175"/>
            <a:ext cx="2814600" cy="1654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9" name="Google Shape;139;p23"/>
          <p:cNvSpPr txBox="1">
            <a:spLocks noGrp="1"/>
          </p:cNvSpPr>
          <p:nvPr>
            <p:ph type="body" idx="1"/>
          </p:nvPr>
        </p:nvSpPr>
        <p:spPr>
          <a:xfrm>
            <a:off x="4136275" y="1256575"/>
            <a:ext cx="3803400" cy="3179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Char char="●"/>
              <a:defRPr/>
            </a:lvl1pPr>
            <a:lvl2pPr marL="914400" lvl="1" indent="-355600" rtl="0">
              <a:spcBef>
                <a:spcPts val="1600"/>
              </a:spcBef>
              <a:spcAft>
                <a:spcPts val="0"/>
              </a:spcAft>
              <a:buSzPts val="2000"/>
              <a:buChar char="○"/>
              <a:defRPr/>
            </a:lvl2pPr>
            <a:lvl3pPr marL="1371600" lvl="2" indent="-355600" rtl="0">
              <a:spcBef>
                <a:spcPts val="1600"/>
              </a:spcBef>
              <a:spcAft>
                <a:spcPts val="0"/>
              </a:spcAft>
              <a:buSzPts val="2000"/>
              <a:buChar char="■"/>
              <a:defRPr/>
            </a:lvl3pPr>
            <a:lvl4pPr marL="1828800" lvl="3" indent="-355600" rtl="0">
              <a:spcBef>
                <a:spcPts val="1600"/>
              </a:spcBef>
              <a:spcAft>
                <a:spcPts val="0"/>
              </a:spcAft>
              <a:buSzPts val="2000"/>
              <a:buChar char="●"/>
              <a:defRPr/>
            </a:lvl4pPr>
            <a:lvl5pPr marL="2286000" lvl="4" indent="-355600" rtl="0">
              <a:spcBef>
                <a:spcPts val="1600"/>
              </a:spcBef>
              <a:spcAft>
                <a:spcPts val="0"/>
              </a:spcAft>
              <a:buSzPts val="2000"/>
              <a:buChar char="○"/>
              <a:defRPr/>
            </a:lvl5pPr>
            <a:lvl6pPr marL="2743200" lvl="5" indent="-355600" rtl="0">
              <a:spcBef>
                <a:spcPts val="1600"/>
              </a:spcBef>
              <a:spcAft>
                <a:spcPts val="0"/>
              </a:spcAft>
              <a:buSzPts val="2000"/>
              <a:buChar char="■"/>
              <a:defRPr/>
            </a:lvl6pPr>
            <a:lvl7pPr marL="3200400" lvl="6" indent="-355600" rtl="0">
              <a:spcBef>
                <a:spcPts val="1600"/>
              </a:spcBef>
              <a:spcAft>
                <a:spcPts val="0"/>
              </a:spcAft>
              <a:buSzPts val="2000"/>
              <a:buChar char="●"/>
              <a:defRPr/>
            </a:lvl7pPr>
            <a:lvl8pPr marL="3657600" lvl="7" indent="-355600" rtl="0">
              <a:spcBef>
                <a:spcPts val="1600"/>
              </a:spcBef>
              <a:spcAft>
                <a:spcPts val="0"/>
              </a:spcAft>
              <a:buSzPts val="2000"/>
              <a:buChar char="○"/>
              <a:defRPr/>
            </a:lvl8pPr>
            <a:lvl9pPr marL="4114800" lvl="8" indent="-355600" rtl="0">
              <a:spcBef>
                <a:spcPts val="1600"/>
              </a:spcBef>
              <a:spcAft>
                <a:spcPts val="1600"/>
              </a:spcAft>
              <a:buSzPts val="2000"/>
              <a:buChar char="■"/>
              <a:defRPr/>
            </a:lvl9pPr>
          </a:lstStyle>
          <a:p>
            <a:endParaRPr/>
          </a:p>
        </p:txBody>
      </p:sp>
      <p:sp>
        <p:nvSpPr>
          <p:cNvPr id="140" name="Google Shape;14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41" name="Google Shape;141;p23"/>
          <p:cNvPicPr preferRelativeResize="0"/>
          <p:nvPr/>
        </p:nvPicPr>
        <p:blipFill rotWithShape="1">
          <a:blip r:embed="rId3">
            <a:alphaModFix/>
          </a:blip>
          <a:srcRect/>
          <a:stretch/>
        </p:blipFill>
        <p:spPr>
          <a:xfrm flipH="1">
            <a:off x="5507503" y="346042"/>
            <a:ext cx="769474" cy="769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pic>
        <p:nvPicPr>
          <p:cNvPr id="143" name="Google Shape;143;p24"/>
          <p:cNvPicPr preferRelativeResize="0"/>
          <p:nvPr/>
        </p:nvPicPr>
        <p:blipFill rotWithShape="1">
          <a:blip r:embed="rId2">
            <a:alphaModFix/>
          </a:blip>
          <a:srcRect l="12133" r="11460"/>
          <a:stretch/>
        </p:blipFill>
        <p:spPr>
          <a:xfrm rot="-10611943">
            <a:off x="871676" y="523612"/>
            <a:ext cx="7598076" cy="4036704"/>
          </a:xfrm>
          <a:prstGeom prst="rect">
            <a:avLst/>
          </a:prstGeom>
          <a:noFill/>
          <a:ln>
            <a:noFill/>
          </a:ln>
        </p:spPr>
      </p:pic>
      <p:sp>
        <p:nvSpPr>
          <p:cNvPr id="144" name="Google Shape;144;p24"/>
          <p:cNvSpPr txBox="1">
            <a:spLocks noGrp="1"/>
          </p:cNvSpPr>
          <p:nvPr>
            <p:ph type="title"/>
          </p:nvPr>
        </p:nvSpPr>
        <p:spPr>
          <a:xfrm rot="182176">
            <a:off x="1723868" y="838705"/>
            <a:ext cx="6003628" cy="3268587"/>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5" name="Google Shape;14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3">
            <a:alphaModFix/>
          </a:blip>
          <a:srcRect/>
          <a:stretch/>
        </p:blipFill>
        <p:spPr>
          <a:xfrm flipH="1">
            <a:off x="1540353" y="487092"/>
            <a:ext cx="769474" cy="769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1pPr>
            <a:lvl2pPr lvl="1"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2pPr>
            <a:lvl3pPr lvl="2"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3pPr>
            <a:lvl4pPr lvl="3"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4pPr>
            <a:lvl5pPr lvl="4"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5pPr>
            <a:lvl6pPr lvl="5"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6pPr>
            <a:lvl7pPr lvl="6"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7pPr>
            <a:lvl8pPr lvl="7"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8pPr>
            <a:lvl9pPr lvl="8"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9pPr>
          </a:lstStyle>
          <a:p>
            <a:endParaRPr/>
          </a:p>
        </p:txBody>
      </p:sp>
      <p:sp>
        <p:nvSpPr>
          <p:cNvPr id="71" name="Google Shape;7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SzPts val="2000"/>
              <a:buFont typeface="Patrick Hand"/>
              <a:buChar char="●"/>
              <a:defRPr sz="2000">
                <a:latin typeface="Patrick Hand"/>
                <a:ea typeface="Patrick Hand"/>
                <a:cs typeface="Patrick Hand"/>
                <a:sym typeface="Patrick Hand"/>
              </a:defRPr>
            </a:lvl1pPr>
            <a:lvl2pPr marL="914400" lvl="1"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2pPr>
            <a:lvl3pPr marL="1371600" lvl="2"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3pPr>
            <a:lvl4pPr marL="1828800" lvl="3"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4pPr>
            <a:lvl5pPr marL="2286000" lvl="4"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5pPr>
            <a:lvl6pPr marL="2743200" lvl="5"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6pPr>
            <a:lvl7pPr marL="3200400" lvl="6"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7pPr>
            <a:lvl8pPr marL="3657600" lvl="7" indent="-355600" rtl="0">
              <a:lnSpc>
                <a:spcPct val="115000"/>
              </a:lnSpc>
              <a:spcBef>
                <a:spcPts val="1600"/>
              </a:spcBef>
              <a:spcAft>
                <a:spcPts val="0"/>
              </a:spcAft>
              <a:buSzPts val="2000"/>
              <a:buFont typeface="Patrick Hand"/>
              <a:buChar char="○"/>
              <a:defRPr sz="2000">
                <a:latin typeface="Patrick Hand"/>
                <a:ea typeface="Patrick Hand"/>
                <a:cs typeface="Patrick Hand"/>
                <a:sym typeface="Patrick Hand"/>
              </a:defRPr>
            </a:lvl8pPr>
            <a:lvl9pPr marL="4114800" lvl="8" indent="-355600" rtl="0">
              <a:lnSpc>
                <a:spcPct val="115000"/>
              </a:lnSpc>
              <a:spcBef>
                <a:spcPts val="1600"/>
              </a:spcBef>
              <a:spcAft>
                <a:spcPts val="1600"/>
              </a:spcAft>
              <a:buSzPts val="2000"/>
              <a:buFont typeface="Patrick Hand"/>
              <a:buChar char="■"/>
              <a:defRPr sz="2000">
                <a:latin typeface="Patrick Hand"/>
                <a:ea typeface="Patrick Hand"/>
                <a:cs typeface="Patrick Hand"/>
                <a:sym typeface="Patrick Hand"/>
              </a:defRPr>
            </a:lvl9pPr>
          </a:lstStyle>
          <a:p>
            <a:endParaRPr/>
          </a:p>
        </p:txBody>
      </p:sp>
      <p:sp>
        <p:nvSpPr>
          <p:cNvPr id="72" name="Google Shape;7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47534E-3BA2-4AD1-9C58-CC6C0021ACB1}"/>
              </a:ext>
            </a:extLst>
          </p:cNvPr>
          <p:cNvSpPr>
            <a:spLocks noGrp="1"/>
          </p:cNvSpPr>
          <p:nvPr>
            <p:ph type="title"/>
          </p:nvPr>
        </p:nvSpPr>
        <p:spPr/>
        <p:txBody>
          <a:bodyPr/>
          <a:lstStyle/>
          <a:p>
            <a:pPr algn="ctr"/>
            <a:r>
              <a:rPr lang="en-US" sz="2400" dirty="0">
                <a:latin typeface="Calibri Light" panose="020F0302020204030204" pitchFamily="34" charset="0"/>
                <a:cs typeface="Calibri Light" panose="020F0302020204030204" pitchFamily="34" charset="0"/>
              </a:rPr>
              <a:t>[</a:t>
            </a:r>
            <a:r>
              <a:rPr lang="el-GR" sz="2400" dirty="0">
                <a:latin typeface="Calibri Light" panose="020F0302020204030204" pitchFamily="34" charset="0"/>
                <a:cs typeface="Calibri Light" panose="020F0302020204030204" pitchFamily="34" charset="0"/>
              </a:rPr>
              <a:t>2</a:t>
            </a:r>
            <a:r>
              <a:rPr lang="en-US" sz="2400" dirty="0">
                <a:latin typeface="Calibri Light" panose="020F0302020204030204" pitchFamily="34" charset="0"/>
                <a:cs typeface="Calibri Light" panose="020F0302020204030204" pitchFamily="34" charset="0"/>
              </a:rPr>
              <a:t>2</a:t>
            </a:r>
            <a:r>
              <a:rPr lang="el-GR" sz="2400" dirty="0">
                <a:latin typeface="Calibri Light" panose="020F0302020204030204" pitchFamily="34" charset="0"/>
                <a:cs typeface="Calibri Light" panose="020F0302020204030204" pitchFamily="34" charset="0"/>
              </a:rPr>
              <a:t>/1/202</a:t>
            </a:r>
            <a:r>
              <a:rPr lang="en-US" sz="2400" dirty="0">
                <a:latin typeface="Calibri Light" panose="020F0302020204030204" pitchFamily="34" charset="0"/>
                <a:cs typeface="Calibri Light" panose="020F0302020204030204" pitchFamily="34" charset="0"/>
              </a:rPr>
              <a:t>2</a:t>
            </a:r>
            <a:r>
              <a:rPr lang="el-GR" sz="2400" dirty="0">
                <a:latin typeface="Calibri Light" panose="020F0302020204030204" pitchFamily="34" charset="0"/>
                <a:cs typeface="Calibri Light" panose="020F0302020204030204" pitchFamily="34" charset="0"/>
              </a:rPr>
              <a:t>]</a:t>
            </a:r>
            <a:br>
              <a:rPr lang="el-GR" sz="2400" dirty="0">
                <a:latin typeface="Calibri Light" panose="020F0302020204030204" pitchFamily="34" charset="0"/>
                <a:cs typeface="Calibri Light" panose="020F0302020204030204" pitchFamily="34" charset="0"/>
              </a:rPr>
            </a:br>
            <a:br>
              <a:rPr lang="en-US" sz="2400" dirty="0">
                <a:latin typeface="Calibri Light" panose="020F0302020204030204" pitchFamily="34" charset="0"/>
                <a:cs typeface="Calibri Light" panose="020F0302020204030204" pitchFamily="34" charset="0"/>
              </a:rPr>
            </a:br>
            <a:r>
              <a:rPr lang="el-GR" sz="2400" dirty="0">
                <a:latin typeface="Calibri Light" panose="020F0302020204030204" pitchFamily="34" charset="0"/>
                <a:cs typeface="Calibri Light" panose="020F0302020204030204" pitchFamily="34" charset="0"/>
              </a:rPr>
              <a:t>[</a:t>
            </a:r>
            <a:r>
              <a:rPr lang="en-US" sz="2400" dirty="0">
                <a:latin typeface="Calibri Light" panose="020F0302020204030204" pitchFamily="34" charset="0"/>
                <a:cs typeface="Calibri Light" panose="020F0302020204030204" pitchFamily="34" charset="0"/>
              </a:rPr>
              <a:t>Team11</a:t>
            </a:r>
            <a:r>
              <a:rPr lang="el-GR" sz="2400" dirty="0">
                <a:latin typeface="Calibri Light" panose="020F0302020204030204" pitchFamily="34" charset="0"/>
                <a:cs typeface="Calibri Light" panose="020F0302020204030204" pitchFamily="34" charset="0"/>
              </a:rPr>
              <a:t>]</a:t>
            </a:r>
          </a:p>
        </p:txBody>
      </p:sp>
      <p:sp>
        <p:nvSpPr>
          <p:cNvPr id="3" name="Θέση κειμένου 2">
            <a:extLst>
              <a:ext uri="{FF2B5EF4-FFF2-40B4-BE49-F238E27FC236}">
                <a16:creationId xmlns:a16="http://schemas.microsoft.com/office/drawing/2014/main" id="{48FEF3A9-086E-467A-A73F-5586EA87A327}"/>
              </a:ext>
            </a:extLst>
          </p:cNvPr>
          <p:cNvSpPr>
            <a:spLocks noGrp="1"/>
          </p:cNvSpPr>
          <p:nvPr>
            <p:ph type="body" idx="1"/>
          </p:nvPr>
        </p:nvSpPr>
        <p:spPr>
          <a:xfrm>
            <a:off x="752075" y="1264443"/>
            <a:ext cx="4709400" cy="3075831"/>
          </a:xfrm>
        </p:spPr>
        <p:txBody>
          <a:bodyPr/>
          <a:lstStyle/>
          <a:p>
            <a:pPr marL="101600" indent="0" algn="ctr">
              <a:buNone/>
            </a:pPr>
            <a:r>
              <a:rPr lang="el-GR" sz="4800" b="1" dirty="0">
                <a:latin typeface="Calibri Light" panose="020F0302020204030204" pitchFamily="34" charset="0"/>
                <a:cs typeface="Calibri Light" panose="020F0302020204030204" pitchFamily="34" charset="0"/>
              </a:rPr>
              <a:t>Λήψη Απόφασης</a:t>
            </a:r>
          </a:p>
          <a:p>
            <a:pPr marL="101600" indent="0" algn="ctr">
              <a:buNone/>
            </a:pPr>
            <a:endParaRPr lang="en-US" sz="2400" b="1"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PMI – Plus Minus Interesting</a:t>
            </a:r>
          </a:p>
          <a:p>
            <a:r>
              <a:rPr lang="en-US" sz="2400" dirty="0">
                <a:latin typeface="Calibri Light" panose="020F0302020204030204" pitchFamily="34" charset="0"/>
                <a:cs typeface="Calibri Light" panose="020F0302020204030204" pitchFamily="34" charset="0"/>
              </a:rPr>
              <a:t>Decision Matrix Analysis</a:t>
            </a:r>
            <a:endParaRPr lang="el-GR" sz="2400" dirty="0">
              <a:latin typeface="Calibri Light" panose="020F0302020204030204" pitchFamily="34" charset="0"/>
              <a:cs typeface="Calibri Light" panose="020F0302020204030204" pitchFamily="34" charset="0"/>
            </a:endParaRPr>
          </a:p>
        </p:txBody>
      </p:sp>
      <p:pic>
        <p:nvPicPr>
          <p:cNvPr id="4" name="Picture 2" descr="University of Piraeus">
            <a:extLst>
              <a:ext uri="{FF2B5EF4-FFF2-40B4-BE49-F238E27FC236}">
                <a16:creationId xmlns:a16="http://schemas.microsoft.com/office/drawing/2014/main" id="{636543FE-466E-4C24-9761-6569DE82C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02" r="74154"/>
          <a:stretch/>
        </p:blipFill>
        <p:spPr bwMode="auto">
          <a:xfrm>
            <a:off x="97591" y="6103"/>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9E75A24-BD28-45BC-93B3-D9B1E727FDB0}"/>
              </a:ext>
            </a:extLst>
          </p:cNvPr>
          <p:cNvSpPr txBox="1">
            <a:spLocks/>
          </p:cNvSpPr>
          <p:nvPr/>
        </p:nvSpPr>
        <p:spPr>
          <a:xfrm>
            <a:off x="483887" y="0"/>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latin typeface="Calibri Light" panose="020F0302020204030204" pitchFamily="34" charset="0"/>
                <a:cs typeface="Calibri Light" panose="020F0302020204030204" pitchFamily="34" charset="0"/>
              </a:rPr>
              <a:t>Πανεπιστήμιο Πειραιώς</a:t>
            </a:r>
            <a:endParaRPr lang="en-US" sz="1600" dirty="0">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latin typeface="Calibri Light" panose="020F0302020204030204" pitchFamily="34" charset="0"/>
                <a:cs typeface="Calibri Light" panose="020F0302020204030204" pitchFamily="34" charset="0"/>
              </a:rPr>
              <a:t>Τμήμα Ψηφιακών Συστημάτων</a:t>
            </a:r>
            <a:endParaRPr lang="en-US" sz="1200" dirty="0">
              <a:latin typeface="Calibri Light" panose="020F0302020204030204" pitchFamily="34" charset="0"/>
              <a:cs typeface="Calibri Light" panose="020F0302020204030204" pitchFamily="34" charset="0"/>
            </a:endParaRPr>
          </a:p>
        </p:txBody>
      </p:sp>
      <p:pic>
        <p:nvPicPr>
          <p:cNvPr id="6" name="Picture 9" descr="A picture containing clipart&#10;&#10;Description generated with high confidence">
            <a:extLst>
              <a:ext uri="{FF2B5EF4-FFF2-40B4-BE49-F238E27FC236}">
                <a16:creationId xmlns:a16="http://schemas.microsoft.com/office/drawing/2014/main" id="{1A297C73-A0D6-473A-A9C3-E2DA6581EE6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15372" y="104003"/>
            <a:ext cx="573887" cy="365125"/>
          </a:xfrm>
          <a:prstGeom prst="rect">
            <a:avLst/>
          </a:prstGeom>
        </p:spPr>
      </p:pic>
    </p:spTree>
    <p:extLst>
      <p:ext uri="{BB962C8B-B14F-4D97-AF65-F5344CB8AC3E}">
        <p14:creationId xmlns:p14="http://schemas.microsoft.com/office/powerpoint/2010/main" val="25899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title"/>
          </p:nvPr>
        </p:nvSpPr>
        <p:spPr>
          <a:xfrm>
            <a:off x="98250" y="39575"/>
            <a:ext cx="5366028" cy="46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2400" b="1" dirty="0">
                <a:solidFill>
                  <a:srgbClr val="FFFFFF"/>
                </a:solidFill>
                <a:latin typeface="Calibri Light" panose="020F0302020204030204" pitchFamily="34" charset="0"/>
                <a:ea typeface="Montserrat"/>
                <a:cs typeface="Calibri Light" panose="020F0302020204030204" pitchFamily="34" charset="0"/>
                <a:sym typeface="Montserrat"/>
              </a:rPr>
              <a:t>Τεχνική - </a:t>
            </a:r>
            <a:r>
              <a:rPr lang="en" sz="2400" b="1" dirty="0">
                <a:solidFill>
                  <a:srgbClr val="FFFFFF"/>
                </a:solidFill>
                <a:latin typeface="Calibri Light" panose="020F0302020204030204" pitchFamily="34" charset="0"/>
                <a:ea typeface="Montserrat"/>
                <a:cs typeface="Calibri Light" panose="020F0302020204030204" pitchFamily="34" charset="0"/>
                <a:sym typeface="Montserrat"/>
              </a:rPr>
              <a:t>Plus, Minus, Interesting (PMI)</a:t>
            </a:r>
            <a:endParaRPr sz="2400" b="1" dirty="0">
              <a:solidFill>
                <a:srgbClr val="FFFFFF"/>
              </a:solidFill>
              <a:latin typeface="Calibri Light" panose="020F0302020204030204" pitchFamily="34" charset="0"/>
              <a:ea typeface="Montserrat"/>
              <a:cs typeface="Calibri Light" panose="020F0302020204030204" pitchFamily="34" charset="0"/>
              <a:sym typeface="Montserrat"/>
            </a:endParaRPr>
          </a:p>
        </p:txBody>
      </p:sp>
      <p:sp>
        <p:nvSpPr>
          <p:cNvPr id="337" name="Google Shape;337;p48"/>
          <p:cNvSpPr txBox="1">
            <a:spLocks noGrp="1"/>
          </p:cNvSpPr>
          <p:nvPr>
            <p:ph type="title"/>
          </p:nvPr>
        </p:nvSpPr>
        <p:spPr>
          <a:xfrm>
            <a:off x="211275" y="893950"/>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ea typeface="Montserrat"/>
                <a:cs typeface="Calibri Light" panose="020F0302020204030204" pitchFamily="34" charset="0"/>
                <a:sym typeface="Montserrat"/>
              </a:rPr>
              <a:t>Plus</a:t>
            </a:r>
            <a:endParaRPr sz="1800" b="1" dirty="0">
              <a:latin typeface="Calibri Light" panose="020F0302020204030204" pitchFamily="34" charset="0"/>
              <a:ea typeface="Montserrat"/>
              <a:cs typeface="Calibri Light" panose="020F0302020204030204" pitchFamily="34" charset="0"/>
              <a:sym typeface="Montserrat"/>
            </a:endParaRPr>
          </a:p>
        </p:txBody>
      </p:sp>
      <p:sp>
        <p:nvSpPr>
          <p:cNvPr id="338" name="Google Shape;338;p48"/>
          <p:cNvSpPr txBox="1">
            <a:spLocks noGrp="1"/>
          </p:cNvSpPr>
          <p:nvPr>
            <p:ph type="title"/>
          </p:nvPr>
        </p:nvSpPr>
        <p:spPr>
          <a:xfrm>
            <a:off x="3173850" y="923075"/>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cs typeface="Calibri Light" panose="020F0302020204030204" pitchFamily="34" charset="0"/>
                <a:sym typeface="Montserrat"/>
              </a:rPr>
              <a:t>Minus</a:t>
            </a:r>
            <a:endParaRPr sz="2000" b="1" dirty="0">
              <a:latin typeface="Calibri Light" panose="020F0302020204030204" pitchFamily="34" charset="0"/>
              <a:cs typeface="Calibri Light" panose="020F0302020204030204" pitchFamily="34" charset="0"/>
              <a:sym typeface="Montserrat"/>
            </a:endParaRPr>
          </a:p>
        </p:txBody>
      </p:sp>
      <p:sp>
        <p:nvSpPr>
          <p:cNvPr id="339" name="Google Shape;339;p48"/>
          <p:cNvSpPr txBox="1">
            <a:spLocks noGrp="1"/>
          </p:cNvSpPr>
          <p:nvPr>
            <p:ph type="title"/>
          </p:nvPr>
        </p:nvSpPr>
        <p:spPr>
          <a:xfrm>
            <a:off x="6136425" y="952200"/>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cs typeface="Calibri Light" panose="020F0302020204030204" pitchFamily="34" charset="0"/>
                <a:sym typeface="Montserrat"/>
              </a:rPr>
              <a:t>Interesting</a:t>
            </a:r>
            <a:endParaRPr sz="2000" b="1" dirty="0">
              <a:latin typeface="Calibri Light" panose="020F0302020204030204" pitchFamily="34" charset="0"/>
              <a:cs typeface="Calibri Light" panose="020F0302020204030204" pitchFamily="34" charset="0"/>
              <a:sym typeface="Montserrat"/>
            </a:endParaRPr>
          </a:p>
        </p:txBody>
      </p:sp>
      <p:sp>
        <p:nvSpPr>
          <p:cNvPr id="340" name="Google Shape;340;p48"/>
          <p:cNvSpPr txBox="1"/>
          <p:nvPr/>
        </p:nvSpPr>
        <p:spPr>
          <a:xfrm>
            <a:off x="304990" y="1385700"/>
            <a:ext cx="2533500" cy="3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Calibri Light" panose="020F0302020204030204" pitchFamily="34" charset="0"/>
                <a:ea typeface="Montserrat"/>
                <a:cs typeface="Calibri Light" panose="020F0302020204030204" pitchFamily="34" charset="0"/>
                <a:sym typeface="Montserrat"/>
              </a:rPr>
              <a:t>#</a:t>
            </a:r>
            <a:r>
              <a:rPr lang="el-GR" sz="1200" dirty="0">
                <a:latin typeface="Calibri Light" panose="020F0302020204030204" pitchFamily="34" charset="0"/>
                <a:ea typeface="Montserrat"/>
                <a:cs typeface="Calibri Light" panose="020F0302020204030204" pitchFamily="34" charset="0"/>
                <a:sym typeface="Montserrat"/>
              </a:rPr>
              <a:t>Εφαρμογή εύρεσης θέσης πάρκινγκ</a:t>
            </a:r>
            <a:endParaRPr lang="en-GB" sz="1200" dirty="0">
              <a:latin typeface="Calibri Light" panose="020F0302020204030204" pitchFamily="34" charset="0"/>
              <a:ea typeface="Montserrat"/>
              <a:cs typeface="Calibri Light" panose="020F0302020204030204" pitchFamily="34" charset="0"/>
              <a:sym typeface="Montserrat"/>
            </a:endParaRPr>
          </a:p>
          <a:p>
            <a:pPr marL="0" lvl="0" indent="0" algn="l" rtl="0">
              <a:spcBef>
                <a:spcPts val="0"/>
              </a:spcBef>
              <a:spcAft>
                <a:spcPts val="0"/>
              </a:spcAft>
              <a:buNone/>
            </a:pPr>
            <a:r>
              <a:rPr lang="el-GR" sz="1200" dirty="0">
                <a:latin typeface="Calibri Light" panose="020F0302020204030204" pitchFamily="34" charset="0"/>
                <a:ea typeface="Montserrat"/>
                <a:cs typeface="Calibri Light" panose="020F0302020204030204" pitchFamily="34" charset="0"/>
                <a:sym typeface="Montserrat"/>
              </a:rPr>
              <a:t>           Θετικά στοιχεία:</a:t>
            </a:r>
          </a:p>
          <a:p>
            <a:pPr marL="0" lvl="0" indent="0" algn="l" rtl="0">
              <a:spcBef>
                <a:spcPts val="0"/>
              </a:spcBef>
              <a:spcAft>
                <a:spcPts val="0"/>
              </a:spcAft>
              <a:buNone/>
            </a:pPr>
            <a:endParaRPr lang="el-GR" sz="1200" dirty="0">
              <a:latin typeface="Calibri Light" panose="020F0302020204030204" pitchFamily="34" charset="0"/>
              <a:ea typeface="Montserrat"/>
              <a:cs typeface="Calibri Light" panose="020F0302020204030204" pitchFamily="34" charset="0"/>
              <a:sym typeface="Montserrat"/>
            </a:endParaRPr>
          </a:p>
          <a:p>
            <a:pPr marL="171450" lvl="0" indent="-171450" algn="l" rtl="0">
              <a:spcBef>
                <a:spcPts val="0"/>
              </a:spcBef>
              <a:spcAft>
                <a:spcPts val="0"/>
              </a:spcAft>
              <a:buFontTx/>
              <a:buChar char="-"/>
            </a:pPr>
            <a:r>
              <a:rPr lang="el-GR" sz="1200" dirty="0">
                <a:latin typeface="Calibri Light" panose="020F0302020204030204" pitchFamily="34" charset="0"/>
                <a:ea typeface="Montserrat"/>
                <a:cs typeface="Calibri Light" panose="020F0302020204030204" pitchFamily="34" charset="0"/>
                <a:sym typeface="Montserrat"/>
              </a:rPr>
              <a:t>Μείωση κίνησης στους κεντρικούς δρόμους.</a:t>
            </a:r>
          </a:p>
          <a:p>
            <a:pPr marL="171450" lvl="0" indent="-171450" algn="l" rtl="0">
              <a:spcBef>
                <a:spcPts val="0"/>
              </a:spcBef>
              <a:spcAft>
                <a:spcPts val="0"/>
              </a:spcAft>
              <a:buFontTx/>
              <a:buChar char="-"/>
            </a:pPr>
            <a:r>
              <a:rPr lang="el-GR" sz="1200" dirty="0">
                <a:latin typeface="Calibri Light" panose="020F0302020204030204" pitchFamily="34" charset="0"/>
                <a:ea typeface="Montserrat"/>
                <a:cs typeface="Calibri Light" panose="020F0302020204030204" pitchFamily="34" charset="0"/>
                <a:sym typeface="Montserrat"/>
              </a:rPr>
              <a:t>Διευκόλυνση της κυκλοφορίας</a:t>
            </a:r>
          </a:p>
          <a:p>
            <a:pPr marL="171450" lvl="0" indent="-171450" algn="l" rtl="0">
              <a:spcBef>
                <a:spcPts val="0"/>
              </a:spcBef>
              <a:spcAft>
                <a:spcPts val="0"/>
              </a:spcAft>
              <a:buFontTx/>
              <a:buChar char="-"/>
            </a:pPr>
            <a:r>
              <a:rPr lang="el-GR" sz="1200" dirty="0">
                <a:latin typeface="Calibri Light" panose="020F0302020204030204" pitchFamily="34" charset="0"/>
                <a:ea typeface="Montserrat"/>
                <a:cs typeface="Calibri Light" panose="020F0302020204030204" pitchFamily="34" charset="0"/>
                <a:sym typeface="Montserrat"/>
              </a:rPr>
              <a:t>Αποφυγή τροχαίων ατυχημάτων(λόγω της μειωμένης κίνησης)</a:t>
            </a:r>
          </a:p>
          <a:p>
            <a:pPr marL="171450" lvl="0" indent="-171450" algn="l" rtl="0">
              <a:spcBef>
                <a:spcPts val="0"/>
              </a:spcBef>
              <a:spcAft>
                <a:spcPts val="0"/>
              </a:spcAft>
              <a:buFontTx/>
              <a:buChar char="-"/>
            </a:pPr>
            <a:r>
              <a:rPr lang="el-GR" sz="1200" dirty="0">
                <a:latin typeface="Calibri Light" panose="020F0302020204030204" pitchFamily="34" charset="0"/>
                <a:ea typeface="Montserrat"/>
                <a:cs typeface="Calibri Light" panose="020F0302020204030204" pitchFamily="34" charset="0"/>
                <a:sym typeface="Montserrat"/>
              </a:rPr>
              <a:t>Μείωση παραβάσεων</a:t>
            </a:r>
          </a:p>
          <a:p>
            <a:pPr marL="171450" indent="-171450">
              <a:buFontTx/>
              <a:buChar char="-"/>
            </a:pPr>
            <a:r>
              <a:rPr lang="el-GR" sz="1200" dirty="0">
                <a:latin typeface="Calibri Light" panose="020F0302020204030204" pitchFamily="34" charset="0"/>
                <a:ea typeface="Montserrat"/>
                <a:cs typeface="Calibri Light" panose="020F0302020204030204" pitchFamily="34" charset="0"/>
                <a:sym typeface="Montserrat"/>
              </a:rPr>
              <a:t>Μείωση ρύπων (λόγω της μειωμένης κίνησης)</a:t>
            </a:r>
          </a:p>
          <a:p>
            <a:pPr marL="171450" indent="-171450">
              <a:buFontTx/>
              <a:buChar char="-"/>
            </a:pPr>
            <a:r>
              <a:rPr lang="el-GR" sz="1200" dirty="0">
                <a:latin typeface="Calibri Light" panose="020F0302020204030204" pitchFamily="34" charset="0"/>
                <a:ea typeface="Montserrat"/>
                <a:cs typeface="Calibri Light" panose="020F0302020204030204" pitchFamily="34" charset="0"/>
                <a:sym typeface="Montserrat"/>
              </a:rPr>
              <a:t>Διευκόλυνση των οδηγών να φτάσουν γρηγορότερα στον προορισμό τους.</a:t>
            </a:r>
          </a:p>
          <a:p>
            <a:pPr marL="171450" lvl="0" indent="-171450" algn="l" rtl="0">
              <a:spcBef>
                <a:spcPts val="0"/>
              </a:spcBef>
              <a:spcAft>
                <a:spcPts val="0"/>
              </a:spcAft>
              <a:buFontTx/>
              <a:buChar char="-"/>
            </a:pPr>
            <a:endParaRPr lang="el-GR" sz="1200" dirty="0">
              <a:latin typeface="Calibri Light" panose="020F0302020204030204" pitchFamily="34" charset="0"/>
              <a:ea typeface="Montserrat"/>
              <a:cs typeface="Calibri Light" panose="020F0302020204030204" pitchFamily="34" charset="0"/>
              <a:sym typeface="Montserrat"/>
            </a:endParaRPr>
          </a:p>
          <a:p>
            <a:pPr marL="171450" lvl="0" indent="-171450" algn="l" rtl="0">
              <a:spcBef>
                <a:spcPts val="0"/>
              </a:spcBef>
              <a:spcAft>
                <a:spcPts val="0"/>
              </a:spcAft>
              <a:buFontTx/>
              <a:buChar char="-"/>
            </a:pPr>
            <a:endParaRPr lang="el-GR" sz="1200" dirty="0">
              <a:latin typeface="Calibri Light" panose="020F0302020204030204" pitchFamily="34" charset="0"/>
              <a:ea typeface="Montserrat"/>
              <a:cs typeface="Calibri Light" panose="020F0302020204030204" pitchFamily="34" charset="0"/>
              <a:sym typeface="Montserrat"/>
            </a:endParaRPr>
          </a:p>
          <a:p>
            <a:pPr marL="171450" lvl="0" indent="-171450" algn="l" rtl="0">
              <a:spcBef>
                <a:spcPts val="0"/>
              </a:spcBef>
              <a:spcAft>
                <a:spcPts val="0"/>
              </a:spcAft>
              <a:buFontTx/>
              <a:buChar char="-"/>
            </a:pPr>
            <a:endParaRPr sz="1200" dirty="0">
              <a:latin typeface="Calibri Light" panose="020F0302020204030204" pitchFamily="34" charset="0"/>
              <a:ea typeface="Montserrat"/>
              <a:cs typeface="Calibri Light" panose="020F0302020204030204" pitchFamily="34" charset="0"/>
              <a:sym typeface="Montserrat"/>
            </a:endParaRPr>
          </a:p>
        </p:txBody>
      </p:sp>
      <p:sp>
        <p:nvSpPr>
          <p:cNvPr id="341" name="Google Shape;341;p48"/>
          <p:cNvSpPr txBox="1"/>
          <p:nvPr/>
        </p:nvSpPr>
        <p:spPr>
          <a:xfrm>
            <a:off x="3268375" y="1385775"/>
            <a:ext cx="2533500" cy="3455700"/>
          </a:xfrm>
          <a:prstGeom prst="rect">
            <a:avLst/>
          </a:prstGeom>
          <a:noFill/>
          <a:ln>
            <a:noFill/>
          </a:ln>
        </p:spPr>
        <p:txBody>
          <a:bodyPr spcFirstLastPara="1" wrap="square" lIns="91425" tIns="91425" rIns="91425" bIns="91425" anchor="t" anchorCtr="0">
            <a:noAutofit/>
          </a:bodyPr>
          <a:lstStyle/>
          <a:p>
            <a:r>
              <a:rPr lang="en-US" sz="1200" dirty="0">
                <a:latin typeface="Calibri Light" panose="020F0302020204030204" pitchFamily="34" charset="0"/>
                <a:cs typeface="Calibri Light" panose="020F0302020204030204" pitchFamily="34" charset="0"/>
                <a:sym typeface="Montserrat"/>
              </a:rPr>
              <a:t>#</a:t>
            </a:r>
            <a:r>
              <a:rPr lang="el-GR" sz="1200" dirty="0">
                <a:latin typeface="Calibri Light" panose="020F0302020204030204" pitchFamily="34" charset="0"/>
                <a:ea typeface="Montserrat"/>
                <a:cs typeface="Calibri Light" panose="020F0302020204030204" pitchFamily="34" charset="0"/>
                <a:sym typeface="Montserrat"/>
              </a:rPr>
              <a:t> Εφαρμογή εύρεσης θέσης πάρκινγκ</a:t>
            </a:r>
            <a:endParaRPr lang="en-US"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Αρνητικά στοιχεία:</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-Λόγω της χρήσης συγκεκριμένου εξοπλισμού, ενδέχεται το κόστος εγκατάστασης και συντήρησης να είναι μεγάλο</a:t>
            </a:r>
          </a:p>
          <a:p>
            <a:r>
              <a:rPr lang="el-GR" sz="1200" dirty="0">
                <a:latin typeface="Calibri Light" panose="020F0302020204030204" pitchFamily="34" charset="0"/>
                <a:cs typeface="Calibri Light" panose="020F0302020204030204" pitchFamily="34" charset="0"/>
                <a:sym typeface="Montserrat"/>
              </a:rPr>
              <a:t>-Είναι πιθανό ο εξοπλισμός αυτός να βανδαλιστεί</a:t>
            </a:r>
          </a:p>
          <a:p>
            <a:r>
              <a:rPr lang="el-GR" sz="1200" dirty="0">
                <a:latin typeface="Calibri Light" panose="020F0302020204030204" pitchFamily="34" charset="0"/>
                <a:cs typeface="Calibri Light" panose="020F0302020204030204" pitchFamily="34" charset="0"/>
                <a:sym typeface="Montserrat"/>
              </a:rPr>
              <a:t>-Βασίζεται στην «τοποθεσία χρήστη» που ορισμένες φορές και σε συγκεκριμένα κινητά δεν λειτουργεί όπως πρέπει(πχ αδύναμο σήμα)</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a:t>
            </a:r>
          </a:p>
        </p:txBody>
      </p:sp>
      <p:sp>
        <p:nvSpPr>
          <p:cNvPr id="342" name="Google Shape;342;p48"/>
          <p:cNvSpPr txBox="1"/>
          <p:nvPr/>
        </p:nvSpPr>
        <p:spPr>
          <a:xfrm>
            <a:off x="6238250" y="1450325"/>
            <a:ext cx="2533500" cy="3455700"/>
          </a:xfrm>
          <a:prstGeom prst="rect">
            <a:avLst/>
          </a:prstGeom>
          <a:noFill/>
          <a:ln>
            <a:noFill/>
          </a:ln>
        </p:spPr>
        <p:txBody>
          <a:bodyPr spcFirstLastPara="1" wrap="square" lIns="91425" tIns="91425" rIns="91425" bIns="91425" anchor="t" anchorCtr="0">
            <a:noAutofit/>
          </a:bodyPr>
          <a:lstStyle/>
          <a:p>
            <a:r>
              <a:rPr lang="en-US" sz="1200" dirty="0">
                <a:latin typeface="Calibri Light" panose="020F0302020204030204" pitchFamily="34" charset="0"/>
                <a:cs typeface="Calibri Light" panose="020F0302020204030204" pitchFamily="34" charset="0"/>
                <a:sym typeface="Montserrat"/>
              </a:rPr>
              <a:t>#</a:t>
            </a:r>
            <a:r>
              <a:rPr lang="el-GR" sz="1200" dirty="0">
                <a:latin typeface="Calibri Light" panose="020F0302020204030204" pitchFamily="34" charset="0"/>
                <a:ea typeface="Montserrat"/>
                <a:cs typeface="Calibri Light" panose="020F0302020204030204" pitchFamily="34" charset="0"/>
                <a:sym typeface="Montserrat"/>
              </a:rPr>
              <a:t> Εφαρμογή εύρεσης θέσης πάρκινγκ</a:t>
            </a:r>
            <a:endParaRPr lang="en-US"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Ενδιαφέροντα στοιχεία:</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-Ανάπτυξη καινοτόμων τεχνολογιών όπως πχ αισθητήρων μέτρησης, και καμερών</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-Τοπογραφική έρευνα με σκοπό την κατανόηση της συχνότητας κίνησης στους δρόμους του Πειραία και των προβλεπόμενων θέσεων πάρκινγκ.</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-Καινοτόμα ιδέα για τα ελληνικά πρότυπα</a:t>
            </a:r>
          </a:p>
          <a:p>
            <a:pPr marL="0" lvl="0" indent="0" algn="l" rtl="0">
              <a:spcBef>
                <a:spcPts val="0"/>
              </a:spcBef>
              <a:spcAft>
                <a:spcPts val="0"/>
              </a:spcAft>
              <a:buNone/>
            </a:pPr>
            <a:endParaRPr sz="1200" dirty="0">
              <a:latin typeface="Montserrat"/>
              <a:ea typeface="Montserrat"/>
              <a:cs typeface="Montserrat"/>
              <a:sym typeface="Montserrat"/>
            </a:endParaRPr>
          </a:p>
        </p:txBody>
      </p:sp>
      <p:sp>
        <p:nvSpPr>
          <p:cNvPr id="8" name="Επεξήγηση: Γραμμή με διπλή γωνία 7">
            <a:extLst>
              <a:ext uri="{FF2B5EF4-FFF2-40B4-BE49-F238E27FC236}">
                <a16:creationId xmlns:a16="http://schemas.microsoft.com/office/drawing/2014/main" id="{F16DA860-1872-4FCD-A448-73C19BA9E41D}"/>
              </a:ext>
            </a:extLst>
          </p:cNvPr>
          <p:cNvSpPr/>
          <p:nvPr/>
        </p:nvSpPr>
        <p:spPr>
          <a:xfrm>
            <a:off x="98250" y="4475647"/>
            <a:ext cx="7338394" cy="560439"/>
          </a:xfrm>
          <a:prstGeom prst="borderCallout3">
            <a:avLst>
              <a:gd name="adj1" fmla="val -6250"/>
              <a:gd name="adj2" fmla="val 10285"/>
              <a:gd name="adj3" fmla="val -65461"/>
              <a:gd name="adj4" fmla="val 546"/>
              <a:gd name="adj5" fmla="val -496505"/>
              <a:gd name="adj6" fmla="val 59"/>
              <a:gd name="adj7" fmla="val -715984"/>
              <a:gd name="adj8" fmla="val 67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200" dirty="0">
                <a:solidFill>
                  <a:srgbClr val="000000"/>
                </a:solidFill>
                <a:latin typeface="Calibri Light" panose="020F0302020204030204" pitchFamily="34" charset="0"/>
                <a:cs typeface="Calibri Light" panose="020F0302020204030204" pitchFamily="34" charset="0"/>
              </a:rPr>
              <a:t>Για κάθε μία πρόταση που έχετε να συζητήσετε στην ομάδα, καταγράψτε σε ξεχωριστή διαφάνεια τα θετικά, τα αρνητικά και τα ενδιαφέροντα στοιχεία της.</a:t>
            </a:r>
            <a:r>
              <a:rPr lang="en-GB" sz="1200" dirty="0">
                <a:solidFill>
                  <a:srgbClr val="000000"/>
                </a:solidFill>
                <a:latin typeface="Calibri Light" panose="020F0302020204030204" pitchFamily="34" charset="0"/>
                <a:cs typeface="Calibri Light" panose="020F0302020204030204" pitchFamily="34" charset="0"/>
              </a:rPr>
              <a:t> </a:t>
            </a:r>
            <a:r>
              <a:rPr lang="el-GR" sz="1200" dirty="0">
                <a:solidFill>
                  <a:srgbClr val="000000"/>
                </a:solidFill>
                <a:latin typeface="Calibri Light" panose="020F0302020204030204" pitchFamily="34" charset="0"/>
                <a:cs typeface="Calibri Light" panose="020F0302020204030204" pitchFamily="34" charset="0"/>
              </a:rPr>
              <a:t>Εάν υπάρχει μόνο μία πρόταση αφήστε τις διαφάνειες κενές.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title"/>
          </p:nvPr>
        </p:nvSpPr>
        <p:spPr>
          <a:xfrm>
            <a:off x="98250" y="39575"/>
            <a:ext cx="5366028" cy="465900"/>
          </a:xfrm>
          <a:prstGeom prst="rect">
            <a:avLst/>
          </a:prstGeom>
        </p:spPr>
        <p:txBody>
          <a:bodyPr spcFirstLastPara="1" wrap="square" lIns="91425" tIns="91425" rIns="91425" bIns="91425" anchor="ctr" anchorCtr="0">
            <a:noAutofit/>
          </a:bodyPr>
          <a:lstStyle/>
          <a:p>
            <a:r>
              <a:rPr lang="el-GR" sz="2400" b="1" dirty="0">
                <a:solidFill>
                  <a:srgbClr val="FFFFFF"/>
                </a:solidFill>
                <a:latin typeface="Calibri Light" panose="020F0302020204030204" pitchFamily="34" charset="0"/>
                <a:cs typeface="Calibri Light" panose="020F0302020204030204" pitchFamily="34" charset="0"/>
                <a:sym typeface="Montserrat"/>
              </a:rPr>
              <a:t>Τεχνική - </a:t>
            </a:r>
            <a:r>
              <a:rPr lang="en" sz="2400" b="1" dirty="0">
                <a:solidFill>
                  <a:srgbClr val="FFFFFF"/>
                </a:solidFill>
                <a:latin typeface="Calibri Light" panose="020F0302020204030204" pitchFamily="34" charset="0"/>
                <a:cs typeface="Calibri Light" panose="020F0302020204030204" pitchFamily="34" charset="0"/>
                <a:sym typeface="Montserrat"/>
              </a:rPr>
              <a:t>Plus, Minus, Interesting (PMI)</a:t>
            </a:r>
            <a:endParaRPr sz="2400" b="1" dirty="0">
              <a:solidFill>
                <a:srgbClr val="FFFFFF"/>
              </a:solidFill>
              <a:latin typeface="Calibri Light" panose="020F0302020204030204" pitchFamily="34" charset="0"/>
              <a:cs typeface="Calibri Light" panose="020F0302020204030204" pitchFamily="34" charset="0"/>
              <a:sym typeface="Montserrat"/>
            </a:endParaRPr>
          </a:p>
        </p:txBody>
      </p:sp>
      <p:sp>
        <p:nvSpPr>
          <p:cNvPr id="337" name="Google Shape;337;p48"/>
          <p:cNvSpPr txBox="1">
            <a:spLocks noGrp="1"/>
          </p:cNvSpPr>
          <p:nvPr>
            <p:ph type="title"/>
          </p:nvPr>
        </p:nvSpPr>
        <p:spPr>
          <a:xfrm>
            <a:off x="211275" y="893950"/>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cs typeface="Calibri Light" panose="020F0302020204030204" pitchFamily="34" charset="0"/>
                <a:sym typeface="Montserrat"/>
              </a:rPr>
              <a:t>Plus</a:t>
            </a:r>
            <a:endParaRPr sz="2000" b="1" dirty="0">
              <a:latin typeface="Calibri Light" panose="020F0302020204030204" pitchFamily="34" charset="0"/>
              <a:cs typeface="Calibri Light" panose="020F0302020204030204" pitchFamily="34" charset="0"/>
              <a:sym typeface="Montserrat"/>
            </a:endParaRPr>
          </a:p>
        </p:txBody>
      </p:sp>
      <p:sp>
        <p:nvSpPr>
          <p:cNvPr id="338" name="Google Shape;338;p48"/>
          <p:cNvSpPr txBox="1">
            <a:spLocks noGrp="1"/>
          </p:cNvSpPr>
          <p:nvPr>
            <p:ph type="title"/>
          </p:nvPr>
        </p:nvSpPr>
        <p:spPr>
          <a:xfrm>
            <a:off x="3173850" y="923075"/>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cs typeface="Calibri Light" panose="020F0302020204030204" pitchFamily="34" charset="0"/>
                <a:sym typeface="Montserrat"/>
              </a:rPr>
              <a:t>Minus</a:t>
            </a:r>
            <a:endParaRPr sz="2000" b="1" dirty="0">
              <a:latin typeface="Calibri Light" panose="020F0302020204030204" pitchFamily="34" charset="0"/>
              <a:cs typeface="Calibri Light" panose="020F0302020204030204" pitchFamily="34" charset="0"/>
              <a:sym typeface="Montserrat"/>
            </a:endParaRPr>
          </a:p>
        </p:txBody>
      </p:sp>
      <p:sp>
        <p:nvSpPr>
          <p:cNvPr id="339" name="Google Shape;339;p48"/>
          <p:cNvSpPr txBox="1">
            <a:spLocks noGrp="1"/>
          </p:cNvSpPr>
          <p:nvPr>
            <p:ph type="title"/>
          </p:nvPr>
        </p:nvSpPr>
        <p:spPr>
          <a:xfrm>
            <a:off x="6136425" y="952200"/>
            <a:ext cx="1718100" cy="4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Calibri Light" panose="020F0302020204030204" pitchFamily="34" charset="0"/>
                <a:cs typeface="Calibri Light" panose="020F0302020204030204" pitchFamily="34" charset="0"/>
                <a:sym typeface="Montserrat"/>
              </a:rPr>
              <a:t>Interesting</a:t>
            </a:r>
            <a:endParaRPr sz="2000" b="1" dirty="0">
              <a:latin typeface="Calibri Light" panose="020F0302020204030204" pitchFamily="34" charset="0"/>
              <a:cs typeface="Calibri Light" panose="020F0302020204030204" pitchFamily="34" charset="0"/>
              <a:sym typeface="Montserrat"/>
            </a:endParaRPr>
          </a:p>
        </p:txBody>
      </p:sp>
      <p:sp>
        <p:nvSpPr>
          <p:cNvPr id="340" name="Google Shape;340;p48"/>
          <p:cNvSpPr txBox="1"/>
          <p:nvPr/>
        </p:nvSpPr>
        <p:spPr>
          <a:xfrm>
            <a:off x="298500" y="1385700"/>
            <a:ext cx="2533500" cy="3455700"/>
          </a:xfrm>
          <a:prstGeom prst="rect">
            <a:avLst/>
          </a:prstGeom>
          <a:noFill/>
          <a:ln>
            <a:noFill/>
          </a:ln>
        </p:spPr>
        <p:txBody>
          <a:bodyPr spcFirstLastPara="1" wrap="square" lIns="91425" tIns="91425" rIns="91425" bIns="91425" anchor="t" anchorCtr="0">
            <a:noAutofit/>
          </a:bodyPr>
          <a:lstStyle/>
          <a:p>
            <a:r>
              <a:rPr lang="en-US" sz="1200" dirty="0">
                <a:latin typeface="Calibri Light" panose="020F0302020204030204" pitchFamily="34" charset="0"/>
                <a:cs typeface="Calibri Light" panose="020F0302020204030204" pitchFamily="34" charset="0"/>
                <a:sym typeface="Montserrat"/>
              </a:rPr>
              <a:t>#</a:t>
            </a:r>
            <a:r>
              <a:rPr lang="el-GR" sz="1200" dirty="0">
                <a:latin typeface="Calibri Light" panose="020F0302020204030204" pitchFamily="34" charset="0"/>
                <a:cs typeface="Calibri Light" panose="020F0302020204030204" pitchFamily="34" charset="0"/>
                <a:sym typeface="Montserrat"/>
              </a:rPr>
              <a:t>Εφαρμογή Ενοικίασης Αντικειμένων</a:t>
            </a:r>
            <a:endParaRPr lang="en-GB"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 Θετικά στοιχεία ….  </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-Μείωση απορριμμάτων</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-Ευκολία εύρεσης αντικειμένων που χρειάζεται ο χρήστης για περιορισμένη χρήση</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-Ειδικότερα, τα πιο άπορα νοικοκυριά και ενδεχομένως ορισμένοι άστεγοι που μπορούν να έχουν πρόσβαση στο διαδίκτυο, λόγω του ότι δεν έχουν σταθερό εισόδημα, μπορόυν να νοικιάζουν αντικείμενα σημαντικά για την καθημερινότητα, το οποίο θα είναι πολύ πιο οικονομικό απο το να αγόραζαν τα ίδια προϊόντα.</a:t>
            </a:r>
          </a:p>
        </p:txBody>
      </p:sp>
      <p:sp>
        <p:nvSpPr>
          <p:cNvPr id="341" name="Google Shape;341;p48"/>
          <p:cNvSpPr txBox="1"/>
          <p:nvPr/>
        </p:nvSpPr>
        <p:spPr>
          <a:xfrm>
            <a:off x="3268375" y="1385775"/>
            <a:ext cx="2533500" cy="3455700"/>
          </a:xfrm>
          <a:prstGeom prst="rect">
            <a:avLst/>
          </a:prstGeom>
          <a:noFill/>
          <a:ln>
            <a:noFill/>
          </a:ln>
        </p:spPr>
        <p:txBody>
          <a:bodyPr spcFirstLastPara="1" wrap="square" lIns="91425" tIns="91425" rIns="91425" bIns="91425" anchor="t" anchorCtr="0">
            <a:noAutofit/>
          </a:bodyPr>
          <a:lstStyle/>
          <a:p>
            <a:r>
              <a:rPr lang="en-US" sz="1200" dirty="0">
                <a:latin typeface="Calibri Light" panose="020F0302020204030204" pitchFamily="34" charset="0"/>
                <a:cs typeface="Calibri Light" panose="020F0302020204030204" pitchFamily="34" charset="0"/>
                <a:sym typeface="Montserrat"/>
              </a:rPr>
              <a:t>#</a:t>
            </a:r>
            <a:r>
              <a:rPr lang="el-GR" sz="1200" dirty="0">
                <a:latin typeface="Calibri Light" panose="020F0302020204030204" pitchFamily="34" charset="0"/>
                <a:cs typeface="Calibri Light" panose="020F0302020204030204" pitchFamily="34" charset="0"/>
                <a:sym typeface="Montserrat"/>
              </a:rPr>
              <a:t> Εφαρμογή Ενοικίασης Αντικειμένων</a:t>
            </a:r>
            <a:endParaRPr lang="en-US"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 Αρνητικά στοιχεία</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-Είναι ένα κόνσεπτ το οποίο δεν είναι πολύ δημοφιλές στην Έλλάδα.</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-Όσον αφορά τους άστεγους και τους πιο άπορους, είναι δύσκολη η παροχή διαδικτύου, οπότε βασιζόμαστε στην ευαισθητοποίηση του δήμου.</a:t>
            </a:r>
          </a:p>
          <a:p>
            <a:endParaRPr lang="el-GR" sz="1200" dirty="0">
              <a:latin typeface="Calibri Light" panose="020F0302020204030204" pitchFamily="34" charset="0"/>
              <a:cs typeface="Calibri Light" panose="020F0302020204030204" pitchFamily="34" charset="0"/>
              <a:sym typeface="Montserrat"/>
            </a:endParaRPr>
          </a:p>
          <a:p>
            <a:endParaRPr lang="el-GR" sz="1200" dirty="0">
              <a:latin typeface="Calibri Light" panose="020F0302020204030204" pitchFamily="34" charset="0"/>
              <a:cs typeface="Calibri Light" panose="020F0302020204030204" pitchFamily="34" charset="0"/>
              <a:sym typeface="Montserrat"/>
            </a:endParaRPr>
          </a:p>
        </p:txBody>
      </p:sp>
      <p:sp>
        <p:nvSpPr>
          <p:cNvPr id="342" name="Google Shape;342;p48"/>
          <p:cNvSpPr txBox="1"/>
          <p:nvPr/>
        </p:nvSpPr>
        <p:spPr>
          <a:xfrm>
            <a:off x="6238250" y="1450325"/>
            <a:ext cx="2533500" cy="3455700"/>
          </a:xfrm>
          <a:prstGeom prst="rect">
            <a:avLst/>
          </a:prstGeom>
          <a:noFill/>
          <a:ln>
            <a:noFill/>
          </a:ln>
        </p:spPr>
        <p:txBody>
          <a:bodyPr spcFirstLastPara="1" wrap="square" lIns="91425" tIns="91425" rIns="91425" bIns="91425" anchor="t" anchorCtr="0">
            <a:noAutofit/>
          </a:bodyPr>
          <a:lstStyle/>
          <a:p>
            <a:r>
              <a:rPr lang="en-US" sz="1200" dirty="0">
                <a:latin typeface="Calibri Light" panose="020F0302020204030204" pitchFamily="34" charset="0"/>
                <a:cs typeface="Calibri Light" panose="020F0302020204030204" pitchFamily="34" charset="0"/>
                <a:sym typeface="Montserrat"/>
              </a:rPr>
              <a:t>#</a:t>
            </a:r>
            <a:r>
              <a:rPr lang="el-GR" sz="1200" dirty="0">
                <a:latin typeface="Calibri Light" panose="020F0302020204030204" pitchFamily="34" charset="0"/>
                <a:cs typeface="Calibri Light" panose="020F0302020204030204" pitchFamily="34" charset="0"/>
                <a:sym typeface="Montserrat"/>
              </a:rPr>
              <a:t> Εφαρμογή Ενοικίασης Αντικειμένων</a:t>
            </a:r>
            <a:endParaRPr lang="en-US"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      Ενδιαφέροντα στοιχεία ….  </a:t>
            </a:r>
          </a:p>
          <a:p>
            <a:endParaRPr lang="el-GR" sz="1200" dirty="0">
              <a:latin typeface="Calibri Light" panose="020F0302020204030204" pitchFamily="34" charset="0"/>
              <a:cs typeface="Calibri Light" panose="020F0302020204030204" pitchFamily="34" charset="0"/>
              <a:sym typeface="Montserrat"/>
            </a:endParaRPr>
          </a:p>
          <a:p>
            <a:r>
              <a:rPr lang="el-GR" sz="1200" dirty="0">
                <a:latin typeface="Calibri Light" panose="020F0302020204030204" pitchFamily="34" charset="0"/>
                <a:cs typeface="Calibri Light" panose="020F0302020204030204" pitchFamily="34" charset="0"/>
                <a:sym typeface="Montserrat"/>
              </a:rPr>
              <a:t>-Είναι ενα κόνσπετ που όπως ανέφερα δεν είναι τόσο γνωστό στην Ελλάδα, αλλα μπορεί να διαμορφώσει ένα διαφορετικό μοντέλο αγορών/υπηρεσιών στη χώρα μας το οποίο θα έχει και αντίκτυπο στην οικονομία(αρχικά του δήμου Πειραιά).</a:t>
            </a:r>
          </a:p>
          <a:p>
            <a:pPr marL="0" lvl="0" indent="0" algn="l" rtl="0">
              <a:spcBef>
                <a:spcPts val="0"/>
              </a:spcBef>
              <a:spcAft>
                <a:spcPts val="0"/>
              </a:spcAft>
              <a:buNone/>
            </a:pPr>
            <a:endParaRPr sz="1200" dirty="0">
              <a:latin typeface="Montserrat"/>
              <a:ea typeface="Montserrat"/>
              <a:cs typeface="Montserrat"/>
              <a:sym typeface="Montserrat"/>
            </a:endParaRPr>
          </a:p>
        </p:txBody>
      </p:sp>
      <p:pic>
        <p:nvPicPr>
          <p:cNvPr id="17" name="Picture 2" descr="University of Piraeus">
            <a:extLst>
              <a:ext uri="{FF2B5EF4-FFF2-40B4-BE49-F238E27FC236}">
                <a16:creationId xmlns:a16="http://schemas.microsoft.com/office/drawing/2014/main" id="{C833A06C-5B21-49D3-9672-63B3EEFEBF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02" r="74154"/>
          <a:stretch/>
        </p:blipFill>
        <p:spPr bwMode="auto">
          <a:xfrm>
            <a:off x="5612566" y="-7940"/>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4E69FC31-33ED-4FE6-90ED-2224B7A0E603}"/>
              </a:ext>
            </a:extLst>
          </p:cNvPr>
          <p:cNvSpPr txBox="1">
            <a:spLocks/>
          </p:cNvSpPr>
          <p:nvPr/>
        </p:nvSpPr>
        <p:spPr>
          <a:xfrm>
            <a:off x="5998862" y="-14043"/>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solidFill>
                  <a:schemeClr val="tx2"/>
                </a:solidFill>
                <a:latin typeface="Calibri Light" panose="020F0302020204030204" pitchFamily="34" charset="0"/>
                <a:cs typeface="Calibri Light" panose="020F0302020204030204" pitchFamily="34" charset="0"/>
              </a:rPr>
              <a:t>Πανεπιστήμιο Πειραιώς</a:t>
            </a:r>
            <a:endParaRPr lang="en-US" sz="1600" dirty="0">
              <a:solidFill>
                <a:schemeClr val="tx2"/>
              </a:solidFill>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solidFill>
                  <a:schemeClr val="tx2"/>
                </a:solidFill>
                <a:latin typeface="Calibri Light" panose="020F0302020204030204" pitchFamily="34" charset="0"/>
                <a:cs typeface="Calibri Light" panose="020F0302020204030204" pitchFamily="34" charset="0"/>
              </a:rPr>
              <a:t>Τμήμα Ψηφιακών Συστημάτων</a:t>
            </a:r>
            <a:endParaRPr lang="en-US" sz="1200" dirty="0">
              <a:solidFill>
                <a:schemeClr val="tx2"/>
              </a:solidFill>
              <a:latin typeface="Calibri Light" panose="020F0302020204030204" pitchFamily="34" charset="0"/>
              <a:cs typeface="Calibri Light" panose="020F0302020204030204" pitchFamily="34" charset="0"/>
            </a:endParaRPr>
          </a:p>
        </p:txBody>
      </p:sp>
      <p:pic>
        <p:nvPicPr>
          <p:cNvPr id="19" name="Picture 9" descr="A picture containing clipart&#10;&#10;Description generated with high confidence">
            <a:extLst>
              <a:ext uri="{FF2B5EF4-FFF2-40B4-BE49-F238E27FC236}">
                <a16:creationId xmlns:a16="http://schemas.microsoft.com/office/drawing/2014/main" id="{6451B417-4A11-44BE-BB1C-0C074DAF2000}"/>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71864" y="54912"/>
            <a:ext cx="573887" cy="365125"/>
          </a:xfrm>
          <a:prstGeom prst="rect">
            <a:avLst/>
          </a:prstGeom>
        </p:spPr>
      </p:pic>
    </p:spTree>
    <p:extLst>
      <p:ext uri="{BB962C8B-B14F-4D97-AF65-F5344CB8AC3E}">
        <p14:creationId xmlns:p14="http://schemas.microsoft.com/office/powerpoint/2010/main" val="255919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Αντικείμενο 2">
            <a:extLst>
              <a:ext uri="{FF2B5EF4-FFF2-40B4-BE49-F238E27FC236}">
                <a16:creationId xmlns:a16="http://schemas.microsoft.com/office/drawing/2014/main" id="{1976E239-9F85-4BAD-BE8E-A0E4D05CF024}"/>
              </a:ext>
            </a:extLst>
          </p:cNvPr>
          <p:cNvGraphicFramePr>
            <a:graphicFrameLocks noChangeAspect="1"/>
          </p:cNvGraphicFramePr>
          <p:nvPr>
            <p:extLst>
              <p:ext uri="{D42A27DB-BD31-4B8C-83A1-F6EECF244321}">
                <p14:modId xmlns:p14="http://schemas.microsoft.com/office/powerpoint/2010/main" val="1190213808"/>
              </p:ext>
            </p:extLst>
          </p:nvPr>
        </p:nvGraphicFramePr>
        <p:xfrm>
          <a:off x="481013" y="757238"/>
          <a:ext cx="8413750" cy="4273550"/>
        </p:xfrm>
        <a:graphic>
          <a:graphicData uri="http://schemas.openxmlformats.org/presentationml/2006/ole">
            <mc:AlternateContent xmlns:mc="http://schemas.openxmlformats.org/markup-compatibility/2006">
              <mc:Choice xmlns:v="urn:schemas-microsoft-com:vml" Requires="v">
                <p:oleObj spid="_x0000_s2059" name="Worksheet" r:id="rId3" imgW="12982414" imgH="5762784" progId="Excel.Sheet.12">
                  <p:embed/>
                </p:oleObj>
              </mc:Choice>
              <mc:Fallback>
                <p:oleObj name="Worksheet" r:id="rId3" imgW="12982414" imgH="5762784" progId="Excel.Sheet.12">
                  <p:embed/>
                  <p:pic>
                    <p:nvPicPr>
                      <p:cNvPr id="7" name="Αντικείμενο 6">
                        <a:extLst>
                          <a:ext uri="{FF2B5EF4-FFF2-40B4-BE49-F238E27FC236}">
                            <a16:creationId xmlns:a16="http://schemas.microsoft.com/office/drawing/2014/main" id="{645004FF-1CB0-402D-BAE8-FBDC84304A23}"/>
                          </a:ext>
                        </a:extLst>
                      </p:cNvPr>
                      <p:cNvPicPr/>
                      <p:nvPr/>
                    </p:nvPicPr>
                    <p:blipFill>
                      <a:blip r:embed="rId4"/>
                      <a:stretch>
                        <a:fillRect/>
                      </a:stretch>
                    </p:blipFill>
                    <p:spPr>
                      <a:xfrm>
                        <a:off x="481013" y="757238"/>
                        <a:ext cx="8413750" cy="4273550"/>
                      </a:xfrm>
                      <a:prstGeom prst="rect">
                        <a:avLst/>
                      </a:prstGeom>
                      <a:ln>
                        <a:solidFill>
                          <a:schemeClr val="tx1"/>
                        </a:solidFill>
                      </a:ln>
                    </p:spPr>
                  </p:pic>
                </p:oleObj>
              </mc:Fallback>
            </mc:AlternateContent>
          </a:graphicData>
        </a:graphic>
      </p:graphicFrame>
      <p:sp>
        <p:nvSpPr>
          <p:cNvPr id="4" name="Google Shape;335;p48">
            <a:extLst>
              <a:ext uri="{FF2B5EF4-FFF2-40B4-BE49-F238E27FC236}">
                <a16:creationId xmlns:a16="http://schemas.microsoft.com/office/drawing/2014/main" id="{DE1D41E1-8489-48E3-8624-776A4223D2EF}"/>
              </a:ext>
            </a:extLst>
          </p:cNvPr>
          <p:cNvSpPr txBox="1">
            <a:spLocks noGrp="1"/>
          </p:cNvSpPr>
          <p:nvPr>
            <p:ph type="title"/>
          </p:nvPr>
        </p:nvSpPr>
        <p:spPr>
          <a:xfrm>
            <a:off x="480536" y="114301"/>
            <a:ext cx="5366028" cy="46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2400" b="1" dirty="0">
                <a:solidFill>
                  <a:schemeClr val="tx1"/>
                </a:solidFill>
                <a:latin typeface="Calibri Light" panose="020F0302020204030204" pitchFamily="34" charset="0"/>
                <a:ea typeface="Montserrat"/>
                <a:cs typeface="Calibri Light" panose="020F0302020204030204" pitchFamily="34" charset="0"/>
                <a:sym typeface="Montserrat"/>
              </a:rPr>
              <a:t>Τεχνική – </a:t>
            </a:r>
            <a:r>
              <a:rPr lang="en" sz="2400" b="1" dirty="0">
                <a:solidFill>
                  <a:schemeClr val="tx1"/>
                </a:solidFill>
                <a:latin typeface="Calibri Light" panose="020F0302020204030204" pitchFamily="34" charset="0"/>
                <a:ea typeface="Montserrat"/>
                <a:cs typeface="Calibri Light" panose="020F0302020204030204" pitchFamily="34" charset="0"/>
                <a:sym typeface="Montserrat"/>
              </a:rPr>
              <a:t>Decision Matrix Analysis</a:t>
            </a:r>
            <a:endParaRPr sz="2400" b="1" dirty="0">
              <a:solidFill>
                <a:schemeClr val="tx1"/>
              </a:solidFill>
              <a:latin typeface="Calibri Light" panose="020F0302020204030204" pitchFamily="34" charset="0"/>
              <a:ea typeface="Montserrat"/>
              <a:cs typeface="Calibri Light" panose="020F0302020204030204" pitchFamily="34" charset="0"/>
              <a:sym typeface="Montserrat"/>
            </a:endParaRPr>
          </a:p>
        </p:txBody>
      </p:sp>
      <p:sp>
        <p:nvSpPr>
          <p:cNvPr id="5" name="Επεξήγηση: Γραμμή με διπλή γωνία 4">
            <a:extLst>
              <a:ext uri="{FF2B5EF4-FFF2-40B4-BE49-F238E27FC236}">
                <a16:creationId xmlns:a16="http://schemas.microsoft.com/office/drawing/2014/main" id="{0CDC02F0-6B34-46F6-BD97-34419DA36A21}"/>
              </a:ext>
            </a:extLst>
          </p:cNvPr>
          <p:cNvSpPr/>
          <p:nvPr/>
        </p:nvSpPr>
        <p:spPr>
          <a:xfrm>
            <a:off x="98250" y="4570186"/>
            <a:ext cx="8995744" cy="465900"/>
          </a:xfrm>
          <a:prstGeom prst="borderCallout3">
            <a:avLst>
              <a:gd name="adj1" fmla="val -6250"/>
              <a:gd name="adj2" fmla="val 10285"/>
              <a:gd name="adj3" fmla="val -65461"/>
              <a:gd name="adj4" fmla="val 546"/>
              <a:gd name="adj5" fmla="val -496505"/>
              <a:gd name="adj6" fmla="val 59"/>
              <a:gd name="adj7" fmla="val -725683"/>
              <a:gd name="adj8" fmla="val 12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200" dirty="0">
                <a:solidFill>
                  <a:srgbClr val="000000"/>
                </a:solidFill>
                <a:latin typeface="Calibri Light" panose="020F0302020204030204" pitchFamily="34" charset="0"/>
                <a:cs typeface="Calibri Light" panose="020F0302020204030204" pitchFamily="34" charset="0"/>
              </a:rPr>
              <a:t>Συμπληρώστε τον πίνακα βαθμολογώντας για κάθε πρόταση τα κριτήρια στην κλίμακα (0-3). Η πρόταση με το μεγαλύτερο σκορ θα είναι και η τελική απόφαση.</a:t>
            </a:r>
          </a:p>
        </p:txBody>
      </p:sp>
    </p:spTree>
    <p:extLst>
      <p:ext uri="{BB962C8B-B14F-4D97-AF65-F5344CB8AC3E}">
        <p14:creationId xmlns:p14="http://schemas.microsoft.com/office/powerpoint/2010/main" val="383880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18AA95C-BEB1-41C5-896B-ADA6519CE3CA}"/>
              </a:ext>
            </a:extLst>
          </p:cNvPr>
          <p:cNvSpPr>
            <a:spLocks noGrp="1"/>
          </p:cNvSpPr>
          <p:nvPr>
            <p:ph type="title"/>
          </p:nvPr>
        </p:nvSpPr>
        <p:spPr>
          <a:xfrm rot="182176">
            <a:off x="1723868" y="838705"/>
            <a:ext cx="6003628" cy="3268587"/>
          </a:xfrm>
        </p:spPr>
        <p:txBody>
          <a:bodyPr/>
          <a:lstStyle/>
          <a:p>
            <a:r>
              <a:rPr lang="el-GR" sz="1600" b="1" dirty="0">
                <a:latin typeface="Calibri Light" panose="020F0302020204030204" pitchFamily="34" charset="0"/>
                <a:cs typeface="Calibri Light" panose="020F0302020204030204" pitchFamily="34" charset="0"/>
              </a:rPr>
              <a:t>*</a:t>
            </a:r>
            <a:r>
              <a:rPr lang="el-GR" sz="1600" dirty="0">
                <a:latin typeface="Calibri Light" panose="020F0302020204030204" pitchFamily="34" charset="0"/>
                <a:ea typeface="Montserrat"/>
                <a:cs typeface="Calibri Light" panose="020F0302020204030204" pitchFamily="34" charset="0"/>
                <a:sym typeface="Montserrat"/>
              </a:rPr>
              <a:t> Εφαρμογή εύρεσης θέσης πάρκινγκ</a:t>
            </a:r>
            <a:endParaRPr lang="en-US" sz="1600" b="1" dirty="0">
              <a:latin typeface="Calibri Light" panose="020F0302020204030204" pitchFamily="34" charset="0"/>
              <a:cs typeface="Calibri Light" panose="020F0302020204030204" pitchFamily="34" charset="0"/>
            </a:endParaRPr>
          </a:p>
        </p:txBody>
      </p:sp>
      <p:pic>
        <p:nvPicPr>
          <p:cNvPr id="17" name="Picture 2" descr="University of Piraeus">
            <a:extLst>
              <a:ext uri="{FF2B5EF4-FFF2-40B4-BE49-F238E27FC236}">
                <a16:creationId xmlns:a16="http://schemas.microsoft.com/office/drawing/2014/main" id="{A4C6766F-9812-4BF2-8F2C-6770CF088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02" r="74154"/>
          <a:stretch/>
        </p:blipFill>
        <p:spPr bwMode="auto">
          <a:xfrm>
            <a:off x="126166" y="4520517"/>
            <a:ext cx="378617" cy="560927"/>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6B780026-51AE-42EC-9F5B-B8F4C37D3B9D}"/>
              </a:ext>
            </a:extLst>
          </p:cNvPr>
          <p:cNvSpPr txBox="1">
            <a:spLocks/>
          </p:cNvSpPr>
          <p:nvPr/>
        </p:nvSpPr>
        <p:spPr>
          <a:xfrm>
            <a:off x="512462" y="4514414"/>
            <a:ext cx="2722336" cy="5731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l-GR" sz="1600" dirty="0">
                <a:latin typeface="Calibri Light" panose="020F0302020204030204" pitchFamily="34" charset="0"/>
                <a:cs typeface="Calibri Light" panose="020F0302020204030204" pitchFamily="34" charset="0"/>
              </a:rPr>
              <a:t>Πανεπιστήμιο Πειραιώς</a:t>
            </a:r>
            <a:endParaRPr lang="en-US" sz="1600" dirty="0">
              <a:latin typeface="Calibri Light" panose="020F0302020204030204" pitchFamily="34" charset="0"/>
              <a:cs typeface="Calibri Light" panose="020F0302020204030204" pitchFamily="34" charset="0"/>
            </a:endParaRPr>
          </a:p>
          <a:p>
            <a:pPr algn="l">
              <a:lnSpc>
                <a:spcPct val="100000"/>
              </a:lnSpc>
              <a:spcBef>
                <a:spcPts val="0"/>
              </a:spcBef>
            </a:pPr>
            <a:r>
              <a:rPr lang="el-GR" sz="1200" dirty="0">
                <a:latin typeface="Calibri Light" panose="020F0302020204030204" pitchFamily="34" charset="0"/>
                <a:cs typeface="Calibri Light" panose="020F0302020204030204" pitchFamily="34" charset="0"/>
              </a:rPr>
              <a:t>Τμήμα Ψηφιακών Συστημάτων</a:t>
            </a:r>
            <a:endParaRPr lang="en-US" sz="1200" dirty="0">
              <a:latin typeface="Calibri Light" panose="020F0302020204030204" pitchFamily="34" charset="0"/>
              <a:cs typeface="Calibri Light" panose="020F0302020204030204" pitchFamily="34" charset="0"/>
            </a:endParaRPr>
          </a:p>
        </p:txBody>
      </p:sp>
      <p:pic>
        <p:nvPicPr>
          <p:cNvPr id="19" name="Picture 9" descr="A picture containing clipart&#10;&#10;Description generated with high confidence">
            <a:extLst>
              <a:ext uri="{FF2B5EF4-FFF2-40B4-BE49-F238E27FC236}">
                <a16:creationId xmlns:a16="http://schemas.microsoft.com/office/drawing/2014/main" id="{705D6D62-EC92-4DF3-B467-8FADDD3B2DF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43947" y="4618417"/>
            <a:ext cx="573887" cy="365125"/>
          </a:xfrm>
          <a:prstGeom prst="rect">
            <a:avLst/>
          </a:prstGeom>
        </p:spPr>
      </p:pic>
    </p:spTree>
    <p:extLst>
      <p:ext uri="{BB962C8B-B14F-4D97-AF65-F5344CB8AC3E}">
        <p14:creationId xmlns:p14="http://schemas.microsoft.com/office/powerpoint/2010/main" val="1438782370"/>
      </p:ext>
    </p:extLst>
  </p:cSld>
  <p:clrMapOvr>
    <a:masterClrMapping/>
  </p:clrMapOvr>
</p:sld>
</file>

<file path=ppt/theme/theme1.xml><?xml version="1.0" encoding="utf-8"?>
<a:theme xmlns:a="http://schemas.openxmlformats.org/drawingml/2006/main" name="0159_Bulletin_Board_Template_SlidesMania">
  <a:themeElements>
    <a:clrScheme name="Simple Light">
      <a:dk1>
        <a:srgbClr val="000000"/>
      </a:dk1>
      <a:lt1>
        <a:srgbClr val="FFFFFF"/>
      </a:lt1>
      <a:dk2>
        <a:srgbClr val="595959"/>
      </a:dk2>
      <a:lt2>
        <a:srgbClr val="EEEEEE"/>
      </a:lt2>
      <a:accent1>
        <a:srgbClr val="FFD966"/>
      </a:accent1>
      <a:accent2>
        <a:srgbClr val="D42C00"/>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778193F5DC7F4AAC723FF6CA609020" ma:contentTypeVersion="9" ma:contentTypeDescription="Create a new document." ma:contentTypeScope="" ma:versionID="7c04d99448f84527b735879929f14313">
  <xsd:schema xmlns:xsd="http://www.w3.org/2001/XMLSchema" xmlns:xs="http://www.w3.org/2001/XMLSchema" xmlns:p="http://schemas.microsoft.com/office/2006/metadata/properties" xmlns:ns2="a1c0204e-43c0-42f5-8471-b8a7a556e4a9" xmlns:ns3="30d749c8-a196-4efc-b57c-a0364107c139" targetNamespace="http://schemas.microsoft.com/office/2006/metadata/properties" ma:root="true" ma:fieldsID="59d4178cde2322dd6251ef583215c72e" ns2:_="" ns3:_="">
    <xsd:import namespace="a1c0204e-43c0-42f5-8471-b8a7a556e4a9"/>
    <xsd:import namespace="30d749c8-a196-4efc-b57c-a0364107c1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c0204e-43c0-42f5-8471-b8a7a556e4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d749c8-a196-4efc-b57c-a0364107c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9A7F12-F9F3-4237-B3BC-DDFE2C009C17}">
  <ds:schemaRefs>
    <ds:schemaRef ds:uri="http://schemas.microsoft.com/sharepoint/v3/contenttype/forms"/>
  </ds:schemaRefs>
</ds:datastoreItem>
</file>

<file path=customXml/itemProps2.xml><?xml version="1.0" encoding="utf-8"?>
<ds:datastoreItem xmlns:ds="http://schemas.openxmlformats.org/officeDocument/2006/customXml" ds:itemID="{C3B29D56-B8C9-4644-88B4-48D4AB00CD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551A1A6-D234-4BB4-8920-FF49603E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c0204e-43c0-42f5-8471-b8a7a556e4a9"/>
    <ds:schemaRef ds:uri="30d749c8-a196-4efc-b57c-a0364107c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TotalTime>
  <Words>511</Words>
  <Application>Microsoft Office PowerPoint</Application>
  <PresentationFormat>On-screen Show (16:9)</PresentationFormat>
  <Paragraphs>69</Paragraphs>
  <Slides>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5" baseType="lpstr">
      <vt:lpstr>Calibri Light</vt:lpstr>
      <vt:lpstr>Homemade Apple</vt:lpstr>
      <vt:lpstr>Patrick Hand</vt:lpstr>
      <vt:lpstr>Gochi Hand</vt:lpstr>
      <vt:lpstr>Montserrat</vt:lpstr>
      <vt:lpstr>Poppins</vt:lpstr>
      <vt:lpstr>Covered By Your Grace</vt:lpstr>
      <vt:lpstr>Arial</vt:lpstr>
      <vt:lpstr>0159_Bulletin_Board_Template_SlidesMania</vt:lpstr>
      <vt:lpstr>Worksheet</vt:lpstr>
      <vt:lpstr>[22/1/2022]  [Team11]</vt:lpstr>
      <vt:lpstr>Τεχνική - Plus, Minus, Interesting (PMI)</vt:lpstr>
      <vt:lpstr>Τεχνική - Plus, Minus, Interesting (PMI)</vt:lpstr>
      <vt:lpstr>Τεχνική – Decision Matrix Analysis</vt:lpstr>
      <vt:lpstr>* Εφαρμογή εύρεσης θέσης πάρκινγκ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Plus, Minus, Interesting (PMI)</dc:title>
  <dc:creator>Vicky Vicky</dc:creator>
  <cp:lastModifiedBy>Dem D</cp:lastModifiedBy>
  <cp:revision>11</cp:revision>
  <dcterms:modified xsi:type="dcterms:W3CDTF">2022-01-24T15:33:45Z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0x01010075778193F5DC7F4AAC723FF6CA609020</vt:lpwstr>
  </property>
</Properties>
</file>