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0" r:id="rId4"/>
    <p:sldId id="271" r:id="rId5"/>
    <p:sldId id="272" r:id="rId6"/>
    <p:sldId id="269" r:id="rId7"/>
    <p:sldId id="264" r:id="rId8"/>
    <p:sldId id="267" r:id="rId9"/>
    <p:sldId id="268" r:id="rId10"/>
    <p:sldId id="263" r:id="rId11"/>
    <p:sldId id="274" r:id="rId12"/>
    <p:sldId id="275" r:id="rId13"/>
    <p:sldId id="277" r:id="rId14"/>
    <p:sldId id="278" r:id="rId15"/>
  </p:sldIdLst>
  <p:sldSz cx="12192000" cy="6858000"/>
  <p:notesSz cx="6858000" cy="9945688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0EA"/>
    <a:srgbClr val="1B75BB"/>
    <a:srgbClr val="F475BF"/>
    <a:srgbClr val="BBE4F5"/>
    <a:srgbClr val="93BEDF"/>
    <a:srgbClr val="EB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757E7A-2988-41FA-97DD-37EEF39E1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0443F43-626C-4284-867E-4D6069EE5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D5B2322-DE6E-4C51-B652-212604F9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E30D8AC-2603-4767-BE28-3E04410A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285F7B0-A9EB-4007-A5FF-3D36E6B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90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46BD4F-3EC4-48C0-887E-1F250AF8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C3BED50-BF5C-44E4-B62A-547BA36C2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48DC188-4AE8-4F61-A6BF-DAA88A34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70A4D2F-A899-4088-9BDC-A231C11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A0235E3-4810-4687-B6B6-92DD15E1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77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50121FC-B91A-4A8C-962A-E49D6D8CB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6022CB4-A69E-4F14-AE2A-F5BF2E26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AF6FAB7-540E-4090-8758-81037024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0D044D9-26DF-437B-AB68-2D6A2B1E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0050D4-3D80-4C0A-91C0-278164BC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59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6D1EC0-B746-4E4F-820E-C5B3AC76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62AA99F-8148-48FE-B6AF-F96DCEA1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701FCD-1E90-4638-8069-E6B596CB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1C347D0-2436-415F-9935-4591258C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17FBADE-390B-4C0B-BB15-D6A2CFF9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076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FDFAB4-68A1-4EE2-B95C-359A9233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104C686-F2AA-487F-AA4A-F3F93165A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B94EA5-33D1-4190-9FBD-FB861CD8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FC69A-29EC-4DBA-80AD-A769F1ED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7E1ED38-6729-41C0-A1C8-BFAF62D8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267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B61B68-23CF-453A-8D31-9CD06DDF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DD2D91-2769-4074-AEF9-5071D63E2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0209CD5-19E5-4FCC-8F90-1A2F8574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6C9274B-C330-406F-AAEA-E8FD5792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98A12CD-D258-4ED9-987E-A774D4E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36E3C85-27EE-4225-B2BC-8FADF524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445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FD36F3-B260-4305-AF8F-7DDC83D7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CF05A9F-F255-4C5A-93FA-A03FAC70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F50B2BB-C9E1-42E3-8230-C3741374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AF268DD-540C-45CE-82C9-EC943706D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2FCA8C1-B144-4572-BF29-55611AF39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6CFBA32-7CDC-48CC-8082-2164D89A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E89228F-47E2-4138-81FD-69690A9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39C7107-1AA5-46E4-A92C-DCE5789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76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D6DBAD-FA91-428D-9A0F-06872B8B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A855D5AC-66D2-49C6-835D-70829841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4A6EA36-59A5-4F4E-B3F3-213C3B13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7D8B5EB-0FE8-4C12-AD94-511B79F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326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BB21D23-802F-4DDD-8EEA-AFD01C7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1542636-3462-417F-B077-142BEF0B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E0F5F6D-D177-48B5-BD53-B905970A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9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A5AF25-C748-4131-9594-E0AD777C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2756316-44E1-4509-A471-5C04E375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F1119F0-DBE9-45EB-8F99-7B689FB3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E2F5002-26FB-4485-A872-DBD2FE9D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E7125D-AAFE-4AEA-A6DB-A2C54187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A468323-B9C2-4E96-BB8C-8D22A9BC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99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6CBB2E-8E0B-43E7-85D1-7E72A9BC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42EB020-8E88-4597-9392-CDCDB5FDF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C21F61D-F120-4DE1-AE1A-1702273BF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F48DB4-380B-43E2-8B3B-7F297F55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A7D35BF-D6B7-4D1D-982A-20D09EE6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C046DDA-C4C9-4845-B3D5-B71D7E1D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076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55F251F-94DA-46E1-874C-B3169ADB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36C3047-C14F-4230-AC04-D51D85D2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4875186-7D07-4CDF-8F98-83541391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CE34-11CB-440C-B492-CB826F05512E}" type="datetimeFigureOut">
              <a:rPr lang="el-GR" smtClean="0"/>
              <a:t>24/1/2022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F2495F2-6235-4F2C-8170-8F930A23A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B0C82B4-C8DB-43B9-AEF5-A4C039859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9F82-5414-45D5-819E-5A6A167307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12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sv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jpe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7.sv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7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4.svg"/><Relationship Id="rId4" Type="http://schemas.openxmlformats.org/officeDocument/2006/relationships/image" Target="../media/image3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7BA3B523-9C41-4B02-B32C-0161211C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00" y="1238200"/>
            <a:ext cx="8441418" cy="4440746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F3BD78B-0366-4777-A44C-AAAA2FD7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289" y="2704352"/>
            <a:ext cx="8441418" cy="14492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sz="5400" b="1" dirty="0"/>
              <a:t>Χάρτης Ομάδας</a:t>
            </a:r>
            <a:br>
              <a:rPr lang="el-GR" sz="5400" b="1" dirty="0"/>
            </a:br>
            <a:r>
              <a:rPr lang="el-GR" sz="2800" b="1" dirty="0"/>
              <a:t>(</a:t>
            </a:r>
            <a:r>
              <a:rPr lang="en-US" sz="2800" b="1" dirty="0"/>
              <a:t>Team Charter</a:t>
            </a:r>
            <a:r>
              <a:rPr lang="el-GR" sz="2800" b="1" dirty="0"/>
              <a:t>)</a:t>
            </a:r>
            <a:endParaRPr lang="en-US" sz="5400" b="1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20AD8F2-68D5-4E20-B8FD-192C3FCEB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7405" y="4650056"/>
            <a:ext cx="4210048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latin typeface="+mn-lt"/>
                <a:ea typeface="+mn-ea"/>
                <a:cs typeface="+mn-cs"/>
              </a:rPr>
              <a:t>*Team11</a:t>
            </a:r>
          </a:p>
          <a:p>
            <a:pPr algn="l"/>
            <a:endParaRPr 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6FCEECA-9DA3-4D73-946D-9BCE943DA2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8" name="Picture 2" descr="University of Piraeus">
            <a:extLst>
              <a:ext uri="{FF2B5EF4-FFF2-40B4-BE49-F238E27FC236}">
                <a16:creationId xmlns:a16="http://schemas.microsoft.com/office/drawing/2014/main" id="{7B8D4364-62E1-43A4-9D85-1F6C2BD0F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6AE7E1-07E9-465E-B52F-D82ADFC6447B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Γραφικό 14">
            <a:extLst>
              <a:ext uri="{FF2B5EF4-FFF2-40B4-BE49-F238E27FC236}">
                <a16:creationId xmlns:a16="http://schemas.microsoft.com/office/drawing/2014/main" id="{23EF7936-94F4-440F-A06D-7AD5BA41D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180" y="4562701"/>
            <a:ext cx="2441483" cy="2004428"/>
          </a:xfrm>
          <a:prstGeom prst="rect">
            <a:avLst/>
          </a:prstGeom>
        </p:spPr>
      </p:pic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43E8F92D-4365-47A1-80DA-F6C7BBE49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59598">
            <a:off x="4282625" y="5873672"/>
            <a:ext cx="1109663" cy="822268"/>
          </a:xfrm>
          <a:prstGeom prst="rect">
            <a:avLst/>
          </a:prstGeom>
        </p:spPr>
      </p:pic>
      <p:pic>
        <p:nvPicPr>
          <p:cNvPr id="19" name="Γραφικό 18">
            <a:extLst>
              <a:ext uri="{FF2B5EF4-FFF2-40B4-BE49-F238E27FC236}">
                <a16:creationId xmlns:a16="http://schemas.microsoft.com/office/drawing/2014/main" id="{6386EE19-71CF-4CB8-85C2-AD2E68A76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85350" y="4866986"/>
            <a:ext cx="1768342" cy="1586663"/>
          </a:xfrm>
          <a:prstGeom prst="rect">
            <a:avLst/>
          </a:prstGeom>
        </p:spPr>
      </p:pic>
      <p:pic>
        <p:nvPicPr>
          <p:cNvPr id="21" name="Γραφικό 20">
            <a:extLst>
              <a:ext uri="{FF2B5EF4-FFF2-40B4-BE49-F238E27FC236}">
                <a16:creationId xmlns:a16="http://schemas.microsoft.com/office/drawing/2014/main" id="{5FEFE81C-0A19-44CE-A117-E91EA3DFC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711846">
            <a:off x="10758771" y="3215484"/>
            <a:ext cx="1242825" cy="1453303"/>
          </a:xfrm>
          <a:prstGeom prst="rect">
            <a:avLst/>
          </a:prstGeom>
        </p:spPr>
      </p:pic>
      <p:pic>
        <p:nvPicPr>
          <p:cNvPr id="23" name="Γραφικό 22">
            <a:extLst>
              <a:ext uri="{FF2B5EF4-FFF2-40B4-BE49-F238E27FC236}">
                <a16:creationId xmlns:a16="http://schemas.microsoft.com/office/drawing/2014/main" id="{3E126A7B-D7B8-4389-8305-49542FDB39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682782">
            <a:off x="217508" y="3010344"/>
            <a:ext cx="1351283" cy="1554901"/>
          </a:xfrm>
          <a:prstGeom prst="rect">
            <a:avLst/>
          </a:prstGeom>
        </p:spPr>
      </p:pic>
      <p:grpSp>
        <p:nvGrpSpPr>
          <p:cNvPr id="24" name="Групиране 20">
            <a:extLst>
              <a:ext uri="{FF2B5EF4-FFF2-40B4-BE49-F238E27FC236}">
                <a16:creationId xmlns:a16="http://schemas.microsoft.com/office/drawing/2014/main" id="{7A628C3F-23A4-468D-950F-6BF679672B79}"/>
              </a:ext>
            </a:extLst>
          </p:cNvPr>
          <p:cNvGrpSpPr/>
          <p:nvPr/>
        </p:nvGrpSpPr>
        <p:grpSpPr>
          <a:xfrm>
            <a:off x="8029066" y="5267634"/>
            <a:ext cx="1926395" cy="1463286"/>
            <a:chOff x="9690924" y="2617167"/>
            <a:chExt cx="8908850" cy="6308489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4AD8BF1D-6A9B-44E7-B298-CEA729744FB6}"/>
                </a:ext>
              </a:extLst>
            </p:cNvPr>
            <p:cNvSpPr/>
            <p:nvPr/>
          </p:nvSpPr>
          <p:spPr>
            <a:xfrm>
              <a:off x="10715056" y="2799379"/>
              <a:ext cx="7884718" cy="6126277"/>
            </a:xfrm>
            <a:prstGeom prst="rect">
              <a:avLst/>
            </a:prstGeom>
            <a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0CE2CE42-72A1-4267-A53F-54AC2B644C21}"/>
                </a:ext>
              </a:extLst>
            </p:cNvPr>
            <p:cNvSpPr/>
            <p:nvPr/>
          </p:nvSpPr>
          <p:spPr>
            <a:xfrm>
              <a:off x="17182887" y="2617167"/>
              <a:ext cx="96384" cy="96383"/>
            </a:xfrm>
            <a:prstGeom prst="rect">
              <a:avLst/>
            </a:prstGeom>
            <a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2E786F76-6917-4C73-B09C-9D54CF7B2423}"/>
                </a:ext>
              </a:extLst>
            </p:cNvPr>
            <p:cNvSpPr/>
            <p:nvPr/>
          </p:nvSpPr>
          <p:spPr>
            <a:xfrm>
              <a:off x="15406144" y="6512148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16A388A8-6F47-4D53-ADC1-FB3B0F15990F}"/>
                </a:ext>
              </a:extLst>
            </p:cNvPr>
            <p:cNvSpPr/>
            <p:nvPr/>
          </p:nvSpPr>
          <p:spPr>
            <a:xfrm>
              <a:off x="15405106" y="6476088"/>
              <a:ext cx="2162175" cy="1331595"/>
            </a:xfrm>
            <a:custGeom>
              <a:avLst/>
              <a:gdLst/>
              <a:ahLst/>
              <a:cxnLst/>
              <a:rect l="l" t="t" r="r" b="b"/>
              <a:pathLst>
                <a:path w="2162175" h="1331595">
                  <a:moveTo>
                    <a:pt x="15053" y="0"/>
                  </a:moveTo>
                  <a:lnTo>
                    <a:pt x="2968" y="10188"/>
                  </a:lnTo>
                  <a:lnTo>
                    <a:pt x="0" y="25911"/>
                  </a:lnTo>
                  <a:lnTo>
                    <a:pt x="10061" y="40318"/>
                  </a:lnTo>
                  <a:lnTo>
                    <a:pt x="138592" y="122483"/>
                  </a:lnTo>
                  <a:lnTo>
                    <a:pt x="698597" y="473808"/>
                  </a:lnTo>
                  <a:lnTo>
                    <a:pt x="1696195" y="1081637"/>
                  </a:lnTo>
                  <a:lnTo>
                    <a:pt x="1908648" y="1207295"/>
                  </a:lnTo>
                  <a:lnTo>
                    <a:pt x="2037208" y="1280812"/>
                  </a:lnTo>
                  <a:lnTo>
                    <a:pt x="2123513" y="1328781"/>
                  </a:lnTo>
                  <a:lnTo>
                    <a:pt x="2144112" y="1331228"/>
                  </a:lnTo>
                  <a:lnTo>
                    <a:pt x="2158320" y="1319298"/>
                  </a:lnTo>
                  <a:lnTo>
                    <a:pt x="2161726" y="1300811"/>
                  </a:lnTo>
                  <a:lnTo>
                    <a:pt x="2149918" y="1283591"/>
                  </a:lnTo>
                  <a:lnTo>
                    <a:pt x="2064646" y="1227157"/>
                  </a:lnTo>
                  <a:lnTo>
                    <a:pt x="1935752" y="1143989"/>
                  </a:lnTo>
                  <a:lnTo>
                    <a:pt x="1718912" y="1008460"/>
                  </a:lnTo>
                  <a:lnTo>
                    <a:pt x="588890" y="326466"/>
                  </a:lnTo>
                  <a:lnTo>
                    <a:pt x="32342" y="2193"/>
                  </a:lnTo>
                  <a:lnTo>
                    <a:pt x="15053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BE5C2762-E50E-49C9-A63A-804065CF092F}"/>
                </a:ext>
              </a:extLst>
            </p:cNvPr>
            <p:cNvSpPr/>
            <p:nvPr/>
          </p:nvSpPr>
          <p:spPr>
            <a:xfrm>
              <a:off x="15447588" y="6443913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46787" y="36070"/>
                  </a:lnTo>
                  <a:lnTo>
                    <a:pt x="342554" y="210407"/>
                  </a:lnTo>
                  <a:lnTo>
                    <a:pt x="469382" y="287201"/>
                  </a:lnTo>
                  <a:lnTo>
                    <a:pt x="1516106" y="936583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1256375" y="758825"/>
                  </a:lnTo>
                  <a:lnTo>
                    <a:pt x="605512" y="354764"/>
                  </a:lnTo>
                  <a:lnTo>
                    <a:pt x="386980" y="222526"/>
                  </a:lnTo>
                  <a:lnTo>
                    <a:pt x="303257" y="173324"/>
                  </a:lnTo>
                  <a:lnTo>
                    <a:pt x="92923" y="52295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EEBAB37E-5E58-4DB4-B09E-432C5B63031E}"/>
                </a:ext>
              </a:extLst>
            </p:cNvPr>
            <p:cNvSpPr/>
            <p:nvPr/>
          </p:nvSpPr>
          <p:spPr>
            <a:xfrm>
              <a:off x="15100303" y="6278322"/>
              <a:ext cx="330835" cy="430530"/>
            </a:xfrm>
            <a:custGeom>
              <a:avLst/>
              <a:gdLst/>
              <a:ahLst/>
              <a:cxnLst/>
              <a:rect l="l" t="t" r="r" b="b"/>
              <a:pathLst>
                <a:path w="330834" h="430529">
                  <a:moveTo>
                    <a:pt x="12419" y="0"/>
                  </a:moveTo>
                  <a:lnTo>
                    <a:pt x="4804" y="1437"/>
                  </a:lnTo>
                  <a:lnTo>
                    <a:pt x="0" y="7117"/>
                  </a:lnTo>
                  <a:lnTo>
                    <a:pt x="1319" y="15243"/>
                  </a:lnTo>
                  <a:lnTo>
                    <a:pt x="53520" y="98510"/>
                  </a:lnTo>
                  <a:lnTo>
                    <a:pt x="79755" y="140052"/>
                  </a:lnTo>
                  <a:lnTo>
                    <a:pt x="106194" y="181462"/>
                  </a:lnTo>
                  <a:lnTo>
                    <a:pt x="132923" y="222690"/>
                  </a:lnTo>
                  <a:lnTo>
                    <a:pt x="160027" y="263682"/>
                  </a:lnTo>
                  <a:lnTo>
                    <a:pt x="192092" y="310032"/>
                  </a:lnTo>
                  <a:lnTo>
                    <a:pt x="226755" y="354459"/>
                  </a:lnTo>
                  <a:lnTo>
                    <a:pt x="267051" y="398146"/>
                  </a:lnTo>
                  <a:lnTo>
                    <a:pt x="316287" y="429989"/>
                  </a:lnTo>
                  <a:lnTo>
                    <a:pt x="324274" y="429813"/>
                  </a:lnTo>
                  <a:lnTo>
                    <a:pt x="329248" y="424748"/>
                  </a:lnTo>
                  <a:lnTo>
                    <a:pt x="330636" y="417332"/>
                  </a:lnTo>
                  <a:lnTo>
                    <a:pt x="327862" y="410104"/>
                  </a:lnTo>
                  <a:lnTo>
                    <a:pt x="317767" y="399213"/>
                  </a:lnTo>
                  <a:lnTo>
                    <a:pt x="306477" y="389168"/>
                  </a:lnTo>
                  <a:lnTo>
                    <a:pt x="294812" y="379437"/>
                  </a:lnTo>
                  <a:lnTo>
                    <a:pt x="283593" y="369488"/>
                  </a:lnTo>
                  <a:lnTo>
                    <a:pt x="252945" y="337271"/>
                  </a:lnTo>
                  <a:lnTo>
                    <a:pt x="225960" y="303786"/>
                  </a:lnTo>
                  <a:lnTo>
                    <a:pt x="193474" y="257707"/>
                  </a:lnTo>
                  <a:lnTo>
                    <a:pt x="146702" y="187948"/>
                  </a:lnTo>
                  <a:lnTo>
                    <a:pt x="115218" y="141898"/>
                  </a:lnTo>
                  <a:lnTo>
                    <a:pt x="83463" y="96039"/>
                  </a:lnTo>
                  <a:lnTo>
                    <a:pt x="19529" y="4600"/>
                  </a:lnTo>
                  <a:lnTo>
                    <a:pt x="12419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85E9AE12-ABFE-47CD-8C5C-85953432B942}"/>
                </a:ext>
              </a:extLst>
            </p:cNvPr>
            <p:cNvSpPr/>
            <p:nvPr/>
          </p:nvSpPr>
          <p:spPr>
            <a:xfrm>
              <a:off x="15408543" y="6504996"/>
              <a:ext cx="57150" cy="201930"/>
            </a:xfrm>
            <a:custGeom>
              <a:avLst/>
              <a:gdLst/>
              <a:ahLst/>
              <a:cxnLst/>
              <a:rect l="l" t="t" r="r" b="b"/>
              <a:pathLst>
                <a:path w="57150" h="201929">
                  <a:moveTo>
                    <a:pt x="15614" y="0"/>
                  </a:moveTo>
                  <a:lnTo>
                    <a:pt x="8828" y="1525"/>
                  </a:lnTo>
                  <a:lnTo>
                    <a:pt x="4149" y="6682"/>
                  </a:lnTo>
                  <a:lnTo>
                    <a:pt x="3305" y="14456"/>
                  </a:lnTo>
                  <a:lnTo>
                    <a:pt x="8517" y="36881"/>
                  </a:lnTo>
                  <a:lnTo>
                    <a:pt x="14511" y="58720"/>
                  </a:lnTo>
                  <a:lnTo>
                    <a:pt x="19817" y="80786"/>
                  </a:lnTo>
                  <a:lnTo>
                    <a:pt x="22969" y="103894"/>
                  </a:lnTo>
                  <a:lnTo>
                    <a:pt x="23255" y="126551"/>
                  </a:lnTo>
                  <a:lnTo>
                    <a:pt x="20333" y="146412"/>
                  </a:lnTo>
                  <a:lnTo>
                    <a:pt x="13411" y="165108"/>
                  </a:lnTo>
                  <a:lnTo>
                    <a:pt x="1693" y="184268"/>
                  </a:lnTo>
                  <a:lnTo>
                    <a:pt x="0" y="190881"/>
                  </a:lnTo>
                  <a:lnTo>
                    <a:pt x="2649" y="197278"/>
                  </a:lnTo>
                  <a:lnTo>
                    <a:pt x="8147" y="201494"/>
                  </a:lnTo>
                  <a:lnTo>
                    <a:pt x="14995" y="201568"/>
                  </a:lnTo>
                  <a:lnTo>
                    <a:pt x="35720" y="187722"/>
                  </a:lnTo>
                  <a:lnTo>
                    <a:pt x="48466" y="167266"/>
                  </a:lnTo>
                  <a:lnTo>
                    <a:pt x="54998" y="143095"/>
                  </a:lnTo>
                  <a:lnTo>
                    <a:pt x="57087" y="118106"/>
                  </a:lnTo>
                  <a:lnTo>
                    <a:pt x="56386" y="87751"/>
                  </a:lnTo>
                  <a:lnTo>
                    <a:pt x="51817" y="56203"/>
                  </a:lnTo>
                  <a:lnTo>
                    <a:pt x="41307" y="26860"/>
                  </a:lnTo>
                  <a:lnTo>
                    <a:pt x="22781" y="3122"/>
                  </a:lnTo>
                  <a:lnTo>
                    <a:pt x="15614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F18102D1-30D5-43DF-83C8-E09193AE6D78}"/>
                </a:ext>
              </a:extLst>
            </p:cNvPr>
            <p:cNvSpPr/>
            <p:nvPr/>
          </p:nvSpPr>
          <p:spPr>
            <a:xfrm>
              <a:off x="15101389" y="6276539"/>
              <a:ext cx="527685" cy="107950"/>
            </a:xfrm>
            <a:custGeom>
              <a:avLst/>
              <a:gdLst/>
              <a:ahLst/>
              <a:cxnLst/>
              <a:rect l="l" t="t" r="r" b="b"/>
              <a:pathLst>
                <a:path w="527684" h="107950">
                  <a:moveTo>
                    <a:pt x="10070" y="0"/>
                  </a:moveTo>
                  <a:lnTo>
                    <a:pt x="2420" y="2584"/>
                  </a:lnTo>
                  <a:lnTo>
                    <a:pt x="0" y="9481"/>
                  </a:lnTo>
                  <a:lnTo>
                    <a:pt x="2614" y="16912"/>
                  </a:lnTo>
                  <a:lnTo>
                    <a:pt x="10070" y="21098"/>
                  </a:lnTo>
                  <a:lnTo>
                    <a:pt x="170024" y="41983"/>
                  </a:lnTo>
                  <a:lnTo>
                    <a:pt x="307376" y="57947"/>
                  </a:lnTo>
                  <a:lnTo>
                    <a:pt x="337876" y="61623"/>
                  </a:lnTo>
                  <a:lnTo>
                    <a:pt x="398463" y="71740"/>
                  </a:lnTo>
                  <a:lnTo>
                    <a:pt x="438230" y="81808"/>
                  </a:lnTo>
                  <a:lnTo>
                    <a:pt x="481429" y="97711"/>
                  </a:lnTo>
                  <a:lnTo>
                    <a:pt x="496547" y="103486"/>
                  </a:lnTo>
                  <a:lnTo>
                    <a:pt x="511961" y="107877"/>
                  </a:lnTo>
                  <a:lnTo>
                    <a:pt x="519700" y="106979"/>
                  </a:lnTo>
                  <a:lnTo>
                    <a:pt x="525315" y="102037"/>
                  </a:lnTo>
                  <a:lnTo>
                    <a:pt x="527146" y="95047"/>
                  </a:lnTo>
                  <a:lnTo>
                    <a:pt x="523535" y="88003"/>
                  </a:lnTo>
                  <a:lnTo>
                    <a:pt x="472660" y="59290"/>
                  </a:lnTo>
                  <a:lnTo>
                    <a:pt x="415616" y="43661"/>
                  </a:lnTo>
                  <a:lnTo>
                    <a:pt x="356028" y="32810"/>
                  </a:lnTo>
                  <a:lnTo>
                    <a:pt x="248309" y="20534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CE7B5E4A-6BB3-45A2-A1D8-580C9CC0F8F6}"/>
                </a:ext>
              </a:extLst>
            </p:cNvPr>
            <p:cNvSpPr/>
            <p:nvPr/>
          </p:nvSpPr>
          <p:spPr>
            <a:xfrm>
              <a:off x="15235361" y="6343948"/>
              <a:ext cx="391793" cy="365786"/>
            </a:xfrm>
            <a:prstGeom prst="rect">
              <a:avLst/>
            </a:prstGeom>
            <a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3">
              <a:extLst>
                <a:ext uri="{FF2B5EF4-FFF2-40B4-BE49-F238E27FC236}">
                  <a16:creationId xmlns:a16="http://schemas.microsoft.com/office/drawing/2014/main" id="{C79C3E89-5703-4E39-9A51-F76E38C7CCED}"/>
                </a:ext>
              </a:extLst>
            </p:cNvPr>
            <p:cNvSpPr/>
            <p:nvPr/>
          </p:nvSpPr>
          <p:spPr>
            <a:xfrm>
              <a:off x="17111237" y="7445678"/>
              <a:ext cx="802990" cy="714157"/>
            </a:xfrm>
            <a:prstGeom prst="rect">
              <a:avLst/>
            </a:prstGeom>
            <a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4">
              <a:extLst>
                <a:ext uri="{FF2B5EF4-FFF2-40B4-BE49-F238E27FC236}">
                  <a16:creationId xmlns:a16="http://schemas.microsoft.com/office/drawing/2014/main" id="{7F97F2F5-5573-44B3-A5F0-0AB988C5516A}"/>
                </a:ext>
              </a:extLst>
            </p:cNvPr>
            <p:cNvSpPr/>
            <p:nvPr/>
          </p:nvSpPr>
          <p:spPr>
            <a:xfrm>
              <a:off x="16604388" y="7579483"/>
              <a:ext cx="443230" cy="301625"/>
            </a:xfrm>
            <a:custGeom>
              <a:avLst/>
              <a:gdLst/>
              <a:ahLst/>
              <a:cxnLst/>
              <a:rect l="l" t="t" r="r" b="b"/>
              <a:pathLst>
                <a:path w="443230" h="301625">
                  <a:moveTo>
                    <a:pt x="4619" y="0"/>
                  </a:moveTo>
                  <a:lnTo>
                    <a:pt x="881" y="3125"/>
                  </a:lnTo>
                  <a:lnTo>
                    <a:pt x="0" y="7772"/>
                  </a:lnTo>
                  <a:lnTo>
                    <a:pt x="3209" y="11954"/>
                  </a:lnTo>
                  <a:lnTo>
                    <a:pt x="47817" y="38215"/>
                  </a:lnTo>
                  <a:lnTo>
                    <a:pt x="91872" y="64940"/>
                  </a:lnTo>
                  <a:lnTo>
                    <a:pt x="135427" y="92144"/>
                  </a:lnTo>
                  <a:lnTo>
                    <a:pt x="178532" y="119843"/>
                  </a:lnTo>
                  <a:lnTo>
                    <a:pt x="221237" y="148051"/>
                  </a:lnTo>
                  <a:lnTo>
                    <a:pt x="263594" y="176783"/>
                  </a:lnTo>
                  <a:lnTo>
                    <a:pt x="305652" y="206056"/>
                  </a:lnTo>
                  <a:lnTo>
                    <a:pt x="347463" y="235883"/>
                  </a:lnTo>
                  <a:lnTo>
                    <a:pt x="389077" y="266280"/>
                  </a:lnTo>
                  <a:lnTo>
                    <a:pt x="436102" y="301470"/>
                  </a:lnTo>
                  <a:lnTo>
                    <a:pt x="443093" y="292271"/>
                  </a:lnTo>
                  <a:lnTo>
                    <a:pt x="399466" y="253854"/>
                  </a:lnTo>
                  <a:lnTo>
                    <a:pt x="359705" y="221045"/>
                  </a:lnTo>
                  <a:lnTo>
                    <a:pt x="318804" y="189264"/>
                  </a:lnTo>
                  <a:lnTo>
                    <a:pt x="276874" y="158568"/>
                  </a:lnTo>
                  <a:lnTo>
                    <a:pt x="234029" y="129015"/>
                  </a:lnTo>
                  <a:lnTo>
                    <a:pt x="190379" y="100661"/>
                  </a:lnTo>
                  <a:lnTo>
                    <a:pt x="146037" y="73564"/>
                  </a:lnTo>
                  <a:lnTo>
                    <a:pt x="101115" y="47780"/>
                  </a:lnTo>
                  <a:lnTo>
                    <a:pt x="55726" y="23366"/>
                  </a:lnTo>
                  <a:lnTo>
                    <a:pt x="9981" y="379"/>
                  </a:lnTo>
                  <a:lnTo>
                    <a:pt x="461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5">
              <a:extLst>
                <a:ext uri="{FF2B5EF4-FFF2-40B4-BE49-F238E27FC236}">
                  <a16:creationId xmlns:a16="http://schemas.microsoft.com/office/drawing/2014/main" id="{93B421E4-9F50-4CED-AE4F-C193ECCA44C4}"/>
                </a:ext>
              </a:extLst>
            </p:cNvPr>
            <p:cNvSpPr/>
            <p:nvPr/>
          </p:nvSpPr>
          <p:spPr>
            <a:xfrm>
              <a:off x="17422187" y="8370388"/>
              <a:ext cx="492125" cy="260985"/>
            </a:xfrm>
            <a:custGeom>
              <a:avLst/>
              <a:gdLst/>
              <a:ahLst/>
              <a:cxnLst/>
              <a:rect l="l" t="t" r="r" b="b"/>
              <a:pathLst>
                <a:path w="492125" h="260984">
                  <a:moveTo>
                    <a:pt x="6193" y="0"/>
                  </a:moveTo>
                  <a:lnTo>
                    <a:pt x="1185" y="4302"/>
                  </a:lnTo>
                  <a:lnTo>
                    <a:pt x="0" y="10580"/>
                  </a:lnTo>
                  <a:lnTo>
                    <a:pt x="4330" y="15951"/>
                  </a:lnTo>
                  <a:lnTo>
                    <a:pt x="481365" y="260445"/>
                  </a:lnTo>
                  <a:lnTo>
                    <a:pt x="486933" y="260843"/>
                  </a:lnTo>
                  <a:lnTo>
                    <a:pt x="490833" y="257533"/>
                  </a:lnTo>
                  <a:lnTo>
                    <a:pt x="491751" y="252680"/>
                  </a:lnTo>
                  <a:lnTo>
                    <a:pt x="488377" y="248451"/>
                  </a:lnTo>
                  <a:lnTo>
                    <a:pt x="13330" y="557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2D8CD53D-CBAE-4BFA-BACF-E795B484DDDE}"/>
                </a:ext>
              </a:extLst>
            </p:cNvPr>
            <p:cNvSpPr/>
            <p:nvPr/>
          </p:nvSpPr>
          <p:spPr>
            <a:xfrm>
              <a:off x="9690924" y="6433144"/>
              <a:ext cx="3160931" cy="1311915"/>
            </a:xfrm>
            <a:prstGeom prst="rect">
              <a:avLst/>
            </a:prstGeom>
            <a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Γραφικό 37">
            <a:extLst>
              <a:ext uri="{FF2B5EF4-FFF2-40B4-BE49-F238E27FC236}">
                <a16:creationId xmlns:a16="http://schemas.microsoft.com/office/drawing/2014/main" id="{24D74DD9-B2E3-4B87-B690-197F4B0BDD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0953396">
            <a:off x="11127075" y="2147490"/>
            <a:ext cx="924240" cy="877085"/>
          </a:xfrm>
          <a:prstGeom prst="rect">
            <a:avLst/>
          </a:prstGeom>
        </p:spPr>
      </p:pic>
      <p:pic>
        <p:nvPicPr>
          <p:cNvPr id="39" name="Γραφικό 38">
            <a:extLst>
              <a:ext uri="{FF2B5EF4-FFF2-40B4-BE49-F238E27FC236}">
                <a16:creationId xmlns:a16="http://schemas.microsoft.com/office/drawing/2014/main" id="{90DACA04-82BA-455E-B2AC-D1B72070B3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90884" y="5704215"/>
            <a:ext cx="1692250" cy="1037913"/>
          </a:xfrm>
          <a:prstGeom prst="rect">
            <a:avLst/>
          </a:prstGeom>
        </p:spPr>
      </p:pic>
      <p:pic>
        <p:nvPicPr>
          <p:cNvPr id="40" name="Γραφικό 39">
            <a:extLst>
              <a:ext uri="{FF2B5EF4-FFF2-40B4-BE49-F238E27FC236}">
                <a16:creationId xmlns:a16="http://schemas.microsoft.com/office/drawing/2014/main" id="{1EC11ECE-4300-4E2D-BE83-8FD4A0697EC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45748" y="5416840"/>
            <a:ext cx="1910253" cy="14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1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Γραφικό 26">
            <a:extLst>
              <a:ext uri="{FF2B5EF4-FFF2-40B4-BE49-F238E27FC236}">
                <a16:creationId xmlns:a16="http://schemas.microsoft.com/office/drawing/2014/main" id="{28AC80E0-5676-45C0-BA32-D42BD286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589" y="1767171"/>
            <a:ext cx="5643773" cy="3323658"/>
          </a:xfrm>
          <a:prstGeom prst="rect">
            <a:avLst/>
          </a:prstGeom>
        </p:spPr>
      </p:pic>
      <p:sp>
        <p:nvSpPr>
          <p:cNvPr id="18" name="Τίτλος 17">
            <a:extLst>
              <a:ext uri="{FF2B5EF4-FFF2-40B4-BE49-F238E27FC236}">
                <a16:creationId xmlns:a16="http://schemas.microsoft.com/office/drawing/2014/main" id="{897BE0B0-CEDC-4C98-B322-AEDCCC6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53" y="2647602"/>
            <a:ext cx="5926203" cy="16489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l-GR" sz="8000" b="1" dirty="0"/>
              <a:t>3. </a:t>
            </a:r>
            <a:r>
              <a:rPr lang="el-G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Αξίες &amp; Συμφωνίες</a:t>
            </a:r>
            <a:endParaRPr lang="en-US" sz="8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2" name="Γραφικό 31">
            <a:extLst>
              <a:ext uri="{FF2B5EF4-FFF2-40B4-BE49-F238E27FC236}">
                <a16:creationId xmlns:a16="http://schemas.microsoft.com/office/drawing/2014/main" id="{3DA003FA-C9BD-4E32-8F71-E23FE8860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8196" y="1120022"/>
            <a:ext cx="2036383" cy="1932486"/>
          </a:xfrm>
          <a:prstGeom prst="rect">
            <a:avLst/>
          </a:prstGeom>
        </p:spPr>
      </p:pic>
      <p:pic>
        <p:nvPicPr>
          <p:cNvPr id="33" name="Γραφικό 32">
            <a:extLst>
              <a:ext uri="{FF2B5EF4-FFF2-40B4-BE49-F238E27FC236}">
                <a16:creationId xmlns:a16="http://schemas.microsoft.com/office/drawing/2014/main" id="{5546A54C-AEBF-4BCB-B405-63D9A6156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1925" y="2626340"/>
            <a:ext cx="2580303" cy="1582586"/>
          </a:xfrm>
          <a:prstGeom prst="rect">
            <a:avLst/>
          </a:prstGeom>
        </p:spPr>
      </p:pic>
      <p:pic>
        <p:nvPicPr>
          <p:cNvPr id="34" name="Γραφικό 33">
            <a:extLst>
              <a:ext uri="{FF2B5EF4-FFF2-40B4-BE49-F238E27FC236}">
                <a16:creationId xmlns:a16="http://schemas.microsoft.com/office/drawing/2014/main" id="{3C58E127-C4A8-4AC5-9631-890F21BC80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2362" y="2647602"/>
            <a:ext cx="3419475" cy="26193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E13F9-9CFE-4F7D-9622-37D4C082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Τίτλος 17">
            <a:extLst>
              <a:ext uri="{FF2B5EF4-FFF2-40B4-BE49-F238E27FC236}">
                <a16:creationId xmlns:a16="http://schemas.microsoft.com/office/drawing/2014/main" id="{E3B15C79-9CA5-4A38-9957-5662E47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600" b="1" dirty="0"/>
              <a:t>Αξίες της Ομάδας…</a:t>
            </a:r>
            <a:endParaRPr lang="en-US" sz="3600" b="1" dirty="0"/>
          </a:p>
        </p:txBody>
      </p:sp>
      <p:sp>
        <p:nvSpPr>
          <p:cNvPr id="13" name="Θέση κειμένου 18">
            <a:extLst>
              <a:ext uri="{FF2B5EF4-FFF2-40B4-BE49-F238E27FC236}">
                <a16:creationId xmlns:a16="http://schemas.microsoft.com/office/drawing/2014/main" id="{7933B42E-A8F0-4182-8D80-158D7C47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6" y="1567624"/>
            <a:ext cx="11878321" cy="51417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b="1" dirty="0">
                <a:solidFill>
                  <a:schemeClr val="bg1"/>
                </a:solidFill>
                <a:latin typeface="+mj-lt"/>
              </a:rPr>
              <a:t>Ποιες αρχές θα πρέπει να κατευθύνουν την συνεργασία μας;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b="1" dirty="0">
                <a:solidFill>
                  <a:schemeClr val="bg1"/>
                </a:solidFill>
                <a:latin typeface="+mj-lt"/>
              </a:rPr>
              <a:t>Πως πρέπει να αισθανόμαστε όταν εργαζόμαστε μαζί;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0CC4506C-5CFA-4688-8C00-680FD2897932}"/>
              </a:ext>
            </a:extLst>
          </p:cNvPr>
          <p:cNvSpPr/>
          <p:nvPr/>
        </p:nvSpPr>
        <p:spPr>
          <a:xfrm>
            <a:off x="8640067" y="3930945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Θέση κειμένου 18">
            <a:extLst>
              <a:ext uri="{FF2B5EF4-FFF2-40B4-BE49-F238E27FC236}">
                <a16:creationId xmlns:a16="http://schemas.microsoft.com/office/drawing/2014/main" id="{429FFC47-7D2D-4342-9C90-5BF70E1DEB40}"/>
              </a:ext>
            </a:extLst>
          </p:cNvPr>
          <p:cNvSpPr txBox="1">
            <a:spLocks/>
          </p:cNvSpPr>
          <p:nvPr/>
        </p:nvSpPr>
        <p:spPr>
          <a:xfrm>
            <a:off x="9827581" y="1085907"/>
            <a:ext cx="2291917" cy="1049577"/>
          </a:xfrm>
          <a:prstGeom prst="borderCallout3">
            <a:avLst>
              <a:gd name="adj1" fmla="val 19807"/>
              <a:gd name="adj2" fmla="val -2963"/>
              <a:gd name="adj3" fmla="val 54684"/>
              <a:gd name="adj4" fmla="val -10659"/>
              <a:gd name="adj5" fmla="val 117968"/>
              <a:gd name="adj6" fmla="val -9155"/>
              <a:gd name="adj7" fmla="val 144657"/>
              <a:gd name="adj8" fmla="val -28149"/>
            </a:avLst>
          </a:prstGeom>
          <a:solidFill>
            <a:srgbClr val="EB008B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200" dirty="0">
                <a:solidFill>
                  <a:schemeClr val="bg1"/>
                </a:solidFill>
                <a:latin typeface="+mj-lt"/>
              </a:rPr>
              <a:t>Καταγράψτε τις σκέψεις σας για τις αξίες της ομάδας </a:t>
            </a:r>
            <a:r>
              <a:rPr lang="el-GR" sz="12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GB" sz="1200" b="1" dirty="0">
                <a:solidFill>
                  <a:schemeClr val="bg1"/>
                </a:solidFill>
                <a:latin typeface="+mj-lt"/>
              </a:rPr>
              <a:t>team’s values). </a:t>
            </a:r>
            <a:r>
              <a:rPr lang="el-GR" sz="1200" dirty="0">
                <a:solidFill>
                  <a:schemeClr val="bg1"/>
                </a:solidFill>
                <a:latin typeface="+mj-lt"/>
              </a:rPr>
              <a:t>Προσθέστε/ αφαιρέστε σημειώσεις…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E359F009-0AD7-4CAF-B1FD-6BA7A71CBF4F}"/>
              </a:ext>
            </a:extLst>
          </p:cNvPr>
          <p:cNvSpPr/>
          <p:nvPr/>
        </p:nvSpPr>
        <p:spPr>
          <a:xfrm>
            <a:off x="2960292" y="3930945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BB124640-649A-416B-89A9-33871F55498B}"/>
              </a:ext>
            </a:extLst>
          </p:cNvPr>
          <p:cNvSpPr/>
          <p:nvPr/>
        </p:nvSpPr>
        <p:spPr>
          <a:xfrm>
            <a:off x="8153400" y="3151110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FCD0EA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Αλληλοβοήθεια</a:t>
            </a:r>
          </a:p>
        </p:txBody>
      </p:sp>
      <p:sp>
        <p:nvSpPr>
          <p:cNvPr id="24" name="Ορθογώνιο 23">
            <a:extLst>
              <a:ext uri="{FF2B5EF4-FFF2-40B4-BE49-F238E27FC236}">
                <a16:creationId xmlns:a16="http://schemas.microsoft.com/office/drawing/2014/main" id="{BEE06B20-DD2A-46E5-9C13-E814E6DFA9EB}"/>
              </a:ext>
            </a:extLst>
          </p:cNvPr>
          <p:cNvSpPr/>
          <p:nvPr/>
        </p:nvSpPr>
        <p:spPr>
          <a:xfrm>
            <a:off x="5954246" y="4647817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Γραφικό 11">
            <a:extLst>
              <a:ext uri="{FF2B5EF4-FFF2-40B4-BE49-F238E27FC236}">
                <a16:creationId xmlns:a16="http://schemas.microsoft.com/office/drawing/2014/main" id="{084E026D-963F-4A34-9F48-25E6CDA45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0067" y="1072113"/>
            <a:ext cx="819784" cy="777958"/>
          </a:xfrm>
          <a:prstGeom prst="rect">
            <a:avLst/>
          </a:prstGeom>
        </p:spPr>
      </p:pic>
      <p:sp>
        <p:nvSpPr>
          <p:cNvPr id="14" name="Ορθογώνιο 22">
            <a:extLst>
              <a:ext uri="{FF2B5EF4-FFF2-40B4-BE49-F238E27FC236}">
                <a16:creationId xmlns:a16="http://schemas.microsoft.com/office/drawing/2014/main" id="{29BB1C79-8998-4AC0-94B2-636171278660}"/>
              </a:ext>
            </a:extLst>
          </p:cNvPr>
          <p:cNvSpPr/>
          <p:nvPr/>
        </p:nvSpPr>
        <p:spPr>
          <a:xfrm>
            <a:off x="2960292" y="3114825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FCD0EA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Συνεχές </a:t>
            </a:r>
            <a:r>
              <a:rPr lang="en-US" dirty="0"/>
              <a:t>Feedback</a:t>
            </a:r>
            <a:r>
              <a:rPr lang="el-GR" dirty="0"/>
              <a:t> με σκοπό την βελτίωση των μελών της ομάδας</a:t>
            </a:r>
          </a:p>
        </p:txBody>
      </p:sp>
      <p:sp>
        <p:nvSpPr>
          <p:cNvPr id="15" name="Ορθογώνιο 22">
            <a:extLst>
              <a:ext uri="{FF2B5EF4-FFF2-40B4-BE49-F238E27FC236}">
                <a16:creationId xmlns:a16="http://schemas.microsoft.com/office/drawing/2014/main" id="{0AFC8BFC-E7B3-4C56-9DC6-145ADEC79A4A}"/>
              </a:ext>
            </a:extLst>
          </p:cNvPr>
          <p:cNvSpPr/>
          <p:nvPr/>
        </p:nvSpPr>
        <p:spPr>
          <a:xfrm>
            <a:off x="5574530" y="3114825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FCD0EA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Σεβασμός</a:t>
            </a:r>
          </a:p>
        </p:txBody>
      </p:sp>
      <p:sp>
        <p:nvSpPr>
          <p:cNvPr id="16" name="Ορθογώνιο 22">
            <a:extLst>
              <a:ext uri="{FF2B5EF4-FFF2-40B4-BE49-F238E27FC236}">
                <a16:creationId xmlns:a16="http://schemas.microsoft.com/office/drawing/2014/main" id="{8F7C9B58-60F8-48ED-96DC-26E1DB5DEF64}"/>
              </a:ext>
            </a:extLst>
          </p:cNvPr>
          <p:cNvSpPr/>
          <p:nvPr/>
        </p:nvSpPr>
        <p:spPr>
          <a:xfrm>
            <a:off x="423960" y="3114825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FCD0EA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Αμμεσότητα</a:t>
            </a:r>
          </a:p>
        </p:txBody>
      </p:sp>
      <p:sp>
        <p:nvSpPr>
          <p:cNvPr id="17" name="Ορθογώνιο 22">
            <a:extLst>
              <a:ext uri="{FF2B5EF4-FFF2-40B4-BE49-F238E27FC236}">
                <a16:creationId xmlns:a16="http://schemas.microsoft.com/office/drawing/2014/main" id="{56C5F9BA-B3C8-4FB4-9215-6C276E5EC65C}"/>
              </a:ext>
            </a:extLst>
          </p:cNvPr>
          <p:cNvSpPr/>
          <p:nvPr/>
        </p:nvSpPr>
        <p:spPr>
          <a:xfrm>
            <a:off x="1256521" y="4979303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FCD0EA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Συμμετοχή</a:t>
            </a:r>
          </a:p>
        </p:txBody>
      </p:sp>
    </p:spTree>
    <p:extLst>
      <p:ext uri="{BB962C8B-B14F-4D97-AF65-F5344CB8AC3E}">
        <p14:creationId xmlns:p14="http://schemas.microsoft.com/office/powerpoint/2010/main" val="272550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Τίτλος 17">
            <a:extLst>
              <a:ext uri="{FF2B5EF4-FFF2-40B4-BE49-F238E27FC236}">
                <a16:creationId xmlns:a16="http://schemas.microsoft.com/office/drawing/2014/main" id="{E3B15C79-9CA5-4A38-9957-5662E47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600" b="1" dirty="0"/>
              <a:t>Λήψη Αποφάσεων και Επίλυση Συγκρούσεων…</a:t>
            </a:r>
            <a:endParaRPr lang="en-US" sz="3600" b="1" dirty="0"/>
          </a:p>
        </p:txBody>
      </p:sp>
      <p:sp>
        <p:nvSpPr>
          <p:cNvPr id="13" name="Θέση κειμένου 18">
            <a:extLst>
              <a:ext uri="{FF2B5EF4-FFF2-40B4-BE49-F238E27FC236}">
                <a16:creationId xmlns:a16="http://schemas.microsoft.com/office/drawing/2014/main" id="{7933B42E-A8F0-4182-8D80-158D7C47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7" y="1567624"/>
            <a:ext cx="5785570" cy="51417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b="1" dirty="0">
                <a:solidFill>
                  <a:schemeClr val="bg1"/>
                </a:solidFill>
                <a:latin typeface="+mj-lt"/>
              </a:rPr>
              <a:t>Πως θα παίρνουμε τις αποφάσεις στην ομάδα;</a:t>
            </a:r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0CC4506C-5CFA-4688-8C00-680FD2897932}"/>
              </a:ext>
            </a:extLst>
          </p:cNvPr>
          <p:cNvSpPr/>
          <p:nvPr/>
        </p:nvSpPr>
        <p:spPr>
          <a:xfrm>
            <a:off x="8640067" y="3930945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E359F009-0AD7-4CAF-B1FD-6BA7A71CBF4F}"/>
              </a:ext>
            </a:extLst>
          </p:cNvPr>
          <p:cNvSpPr/>
          <p:nvPr/>
        </p:nvSpPr>
        <p:spPr>
          <a:xfrm>
            <a:off x="2960292" y="3930945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BB124640-649A-416B-89A9-33871F55498B}"/>
              </a:ext>
            </a:extLst>
          </p:cNvPr>
          <p:cNvSpPr/>
          <p:nvPr/>
        </p:nvSpPr>
        <p:spPr>
          <a:xfrm>
            <a:off x="631670" y="2493387"/>
            <a:ext cx="2156616" cy="2038271"/>
          </a:xfrm>
          <a:custGeom>
            <a:avLst/>
            <a:gdLst>
              <a:gd name="connsiteX0" fmla="*/ 0 w 2156616"/>
              <a:gd name="connsiteY0" fmla="*/ 0 h 2038271"/>
              <a:gd name="connsiteX1" fmla="*/ 582286 w 2156616"/>
              <a:gd name="connsiteY1" fmla="*/ 0 h 2038271"/>
              <a:gd name="connsiteX2" fmla="*/ 1056742 w 2156616"/>
              <a:gd name="connsiteY2" fmla="*/ 0 h 2038271"/>
              <a:gd name="connsiteX3" fmla="*/ 1574330 w 2156616"/>
              <a:gd name="connsiteY3" fmla="*/ 0 h 2038271"/>
              <a:gd name="connsiteX4" fmla="*/ 2156616 w 2156616"/>
              <a:gd name="connsiteY4" fmla="*/ 0 h 2038271"/>
              <a:gd name="connsiteX5" fmla="*/ 2156616 w 2156616"/>
              <a:gd name="connsiteY5" fmla="*/ 509568 h 2038271"/>
              <a:gd name="connsiteX6" fmla="*/ 2156616 w 2156616"/>
              <a:gd name="connsiteY6" fmla="*/ 978370 h 2038271"/>
              <a:gd name="connsiteX7" fmla="*/ 2156616 w 2156616"/>
              <a:gd name="connsiteY7" fmla="*/ 1508321 h 2038271"/>
              <a:gd name="connsiteX8" fmla="*/ 2156616 w 2156616"/>
              <a:gd name="connsiteY8" fmla="*/ 2038271 h 2038271"/>
              <a:gd name="connsiteX9" fmla="*/ 1595896 w 2156616"/>
              <a:gd name="connsiteY9" fmla="*/ 2038271 h 2038271"/>
              <a:gd name="connsiteX10" fmla="*/ 1078308 w 2156616"/>
              <a:gd name="connsiteY10" fmla="*/ 2038271 h 2038271"/>
              <a:gd name="connsiteX11" fmla="*/ 603852 w 2156616"/>
              <a:gd name="connsiteY11" fmla="*/ 2038271 h 2038271"/>
              <a:gd name="connsiteX12" fmla="*/ 0 w 2156616"/>
              <a:gd name="connsiteY12" fmla="*/ 2038271 h 2038271"/>
              <a:gd name="connsiteX13" fmla="*/ 0 w 2156616"/>
              <a:gd name="connsiteY13" fmla="*/ 1508321 h 2038271"/>
              <a:gd name="connsiteX14" fmla="*/ 0 w 2156616"/>
              <a:gd name="connsiteY14" fmla="*/ 1059901 h 2038271"/>
              <a:gd name="connsiteX15" fmla="*/ 0 w 2156616"/>
              <a:gd name="connsiteY15" fmla="*/ 591099 h 2038271"/>
              <a:gd name="connsiteX16" fmla="*/ 0 w 2156616"/>
              <a:gd name="connsiteY16" fmla="*/ 0 h 203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6616" h="2038271" fill="none" extrusionOk="0">
                <a:moveTo>
                  <a:pt x="0" y="0"/>
                </a:moveTo>
                <a:cubicBezTo>
                  <a:pt x="289926" y="-68246"/>
                  <a:pt x="415234" y="64126"/>
                  <a:pt x="582286" y="0"/>
                </a:cubicBezTo>
                <a:cubicBezTo>
                  <a:pt x="749338" y="-64126"/>
                  <a:pt x="941996" y="44115"/>
                  <a:pt x="1056742" y="0"/>
                </a:cubicBezTo>
                <a:cubicBezTo>
                  <a:pt x="1171488" y="-44115"/>
                  <a:pt x="1417422" y="32463"/>
                  <a:pt x="1574330" y="0"/>
                </a:cubicBezTo>
                <a:cubicBezTo>
                  <a:pt x="1731238" y="-32463"/>
                  <a:pt x="1982257" y="8413"/>
                  <a:pt x="2156616" y="0"/>
                </a:cubicBezTo>
                <a:cubicBezTo>
                  <a:pt x="2170486" y="221268"/>
                  <a:pt x="2156099" y="355656"/>
                  <a:pt x="2156616" y="509568"/>
                </a:cubicBezTo>
                <a:cubicBezTo>
                  <a:pt x="2157133" y="663480"/>
                  <a:pt x="2136193" y="861220"/>
                  <a:pt x="2156616" y="978370"/>
                </a:cubicBezTo>
                <a:cubicBezTo>
                  <a:pt x="2177039" y="1095520"/>
                  <a:pt x="2093782" y="1325472"/>
                  <a:pt x="2156616" y="1508321"/>
                </a:cubicBezTo>
                <a:cubicBezTo>
                  <a:pt x="2219450" y="1691170"/>
                  <a:pt x="2103422" y="1873663"/>
                  <a:pt x="2156616" y="2038271"/>
                </a:cubicBezTo>
                <a:cubicBezTo>
                  <a:pt x="1936903" y="2055727"/>
                  <a:pt x="1752692" y="2003759"/>
                  <a:pt x="1595896" y="2038271"/>
                </a:cubicBezTo>
                <a:cubicBezTo>
                  <a:pt x="1439100" y="2072783"/>
                  <a:pt x="1318471" y="2035643"/>
                  <a:pt x="1078308" y="2038271"/>
                </a:cubicBezTo>
                <a:cubicBezTo>
                  <a:pt x="838145" y="2040899"/>
                  <a:pt x="761877" y="1997141"/>
                  <a:pt x="603852" y="2038271"/>
                </a:cubicBezTo>
                <a:cubicBezTo>
                  <a:pt x="445827" y="2079401"/>
                  <a:pt x="278430" y="1975378"/>
                  <a:pt x="0" y="2038271"/>
                </a:cubicBezTo>
                <a:cubicBezTo>
                  <a:pt x="-31039" y="1861534"/>
                  <a:pt x="27672" y="1638710"/>
                  <a:pt x="0" y="1508321"/>
                </a:cubicBezTo>
                <a:cubicBezTo>
                  <a:pt x="-27672" y="1377932"/>
                  <a:pt x="20468" y="1198153"/>
                  <a:pt x="0" y="1059901"/>
                </a:cubicBezTo>
                <a:cubicBezTo>
                  <a:pt x="-20468" y="921649"/>
                  <a:pt x="42581" y="757643"/>
                  <a:pt x="0" y="591099"/>
                </a:cubicBezTo>
                <a:cubicBezTo>
                  <a:pt x="-42581" y="424555"/>
                  <a:pt x="44014" y="217562"/>
                  <a:pt x="0" y="0"/>
                </a:cubicBezTo>
                <a:close/>
              </a:path>
              <a:path w="2156616" h="2038271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209781" y="177965"/>
                  <a:pt x="2127283" y="360070"/>
                  <a:pt x="2156616" y="468802"/>
                </a:cubicBezTo>
                <a:cubicBezTo>
                  <a:pt x="2185949" y="577534"/>
                  <a:pt x="2137350" y="804295"/>
                  <a:pt x="2156616" y="917222"/>
                </a:cubicBezTo>
                <a:cubicBezTo>
                  <a:pt x="2175882" y="1030149"/>
                  <a:pt x="2156486" y="1205741"/>
                  <a:pt x="2156616" y="1426790"/>
                </a:cubicBezTo>
                <a:cubicBezTo>
                  <a:pt x="2156746" y="1647839"/>
                  <a:pt x="2090649" y="1736854"/>
                  <a:pt x="2156616" y="2038271"/>
                </a:cubicBezTo>
                <a:cubicBezTo>
                  <a:pt x="1964244" y="2091541"/>
                  <a:pt x="1767548" y="2030443"/>
                  <a:pt x="1595896" y="2038271"/>
                </a:cubicBezTo>
                <a:cubicBezTo>
                  <a:pt x="1424244" y="2046099"/>
                  <a:pt x="1202892" y="2011654"/>
                  <a:pt x="1056742" y="2038271"/>
                </a:cubicBezTo>
                <a:cubicBezTo>
                  <a:pt x="910592" y="2064888"/>
                  <a:pt x="650440" y="2032185"/>
                  <a:pt x="517588" y="2038271"/>
                </a:cubicBezTo>
                <a:cubicBezTo>
                  <a:pt x="384736" y="2044357"/>
                  <a:pt x="227105" y="2004412"/>
                  <a:pt x="0" y="2038271"/>
                </a:cubicBezTo>
                <a:cubicBezTo>
                  <a:pt x="-17155" y="1801615"/>
                  <a:pt x="33972" y="1653334"/>
                  <a:pt x="0" y="1528703"/>
                </a:cubicBezTo>
                <a:cubicBezTo>
                  <a:pt x="-33972" y="1404072"/>
                  <a:pt x="22805" y="1252315"/>
                  <a:pt x="0" y="1019136"/>
                </a:cubicBezTo>
                <a:cubicBezTo>
                  <a:pt x="-22805" y="785957"/>
                  <a:pt x="17860" y="620734"/>
                  <a:pt x="0" y="509568"/>
                </a:cubicBezTo>
                <a:cubicBezTo>
                  <a:pt x="-17860" y="398402"/>
                  <a:pt x="33664" y="14821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Συλλογικά, θα συζητάμε τα μέλη της ομάδας πρωτού παρθεί κάποια απόφαση και θα πρέπει όλοι να είναι σύμφωνοι</a:t>
            </a:r>
          </a:p>
        </p:txBody>
      </p:sp>
      <p:sp>
        <p:nvSpPr>
          <p:cNvPr id="24" name="Ορθογώνιο 23">
            <a:extLst>
              <a:ext uri="{FF2B5EF4-FFF2-40B4-BE49-F238E27FC236}">
                <a16:creationId xmlns:a16="http://schemas.microsoft.com/office/drawing/2014/main" id="{BEE06B20-DD2A-46E5-9C13-E814E6DFA9EB}"/>
              </a:ext>
            </a:extLst>
          </p:cNvPr>
          <p:cNvSpPr/>
          <p:nvPr/>
        </p:nvSpPr>
        <p:spPr>
          <a:xfrm>
            <a:off x="5954246" y="4647817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Θέση κειμένου 18">
            <a:extLst>
              <a:ext uri="{FF2B5EF4-FFF2-40B4-BE49-F238E27FC236}">
                <a16:creationId xmlns:a16="http://schemas.microsoft.com/office/drawing/2014/main" id="{1349C705-328C-4CAB-B45A-E16C85F506F5}"/>
              </a:ext>
            </a:extLst>
          </p:cNvPr>
          <p:cNvSpPr txBox="1">
            <a:spLocks/>
          </p:cNvSpPr>
          <p:nvPr/>
        </p:nvSpPr>
        <p:spPr>
          <a:xfrm>
            <a:off x="6237753" y="1567624"/>
            <a:ext cx="5785570" cy="51417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b="1" dirty="0">
                <a:solidFill>
                  <a:schemeClr val="bg1"/>
                </a:solidFill>
                <a:latin typeface="+mj-lt"/>
              </a:rPr>
              <a:t>Πως θα επιλύουμε τις συγκρούσεις;</a:t>
            </a: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220CADAE-B438-4EF8-97D4-2F29FDCDB283}"/>
              </a:ext>
            </a:extLst>
          </p:cNvPr>
          <p:cNvSpPr/>
          <p:nvPr/>
        </p:nvSpPr>
        <p:spPr>
          <a:xfrm>
            <a:off x="6700746" y="2493388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Με συζήτηση</a:t>
            </a:r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B5E6A55F-46FD-435D-8B97-B6AFBCF2D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004" y="983749"/>
            <a:ext cx="1287174" cy="7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7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Τίτλος 17">
            <a:extLst>
              <a:ext uri="{FF2B5EF4-FFF2-40B4-BE49-F238E27FC236}">
                <a16:creationId xmlns:a16="http://schemas.microsoft.com/office/drawing/2014/main" id="{E3B15C79-9CA5-4A38-9957-5662E47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600" b="1" dirty="0"/>
              <a:t>Υπευθυνότητα</a:t>
            </a:r>
            <a:endParaRPr lang="en-US" sz="3600" b="1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A604E4A-F09D-4346-A981-D44F28F6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Θέση κειμένου 18">
            <a:extLst>
              <a:ext uri="{FF2B5EF4-FFF2-40B4-BE49-F238E27FC236}">
                <a16:creationId xmlns:a16="http://schemas.microsoft.com/office/drawing/2014/main" id="{66DC2531-8A62-4854-97C4-E230639D5336}"/>
              </a:ext>
            </a:extLst>
          </p:cNvPr>
          <p:cNvSpPr txBox="1">
            <a:spLocks/>
          </p:cNvSpPr>
          <p:nvPr/>
        </p:nvSpPr>
        <p:spPr>
          <a:xfrm>
            <a:off x="168676" y="1567624"/>
            <a:ext cx="11878321" cy="5141786"/>
          </a:xfrm>
          <a:prstGeom prst="roundRect">
            <a:avLst/>
          </a:prstGeom>
          <a:solidFill>
            <a:srgbClr val="FCD0EA"/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Πως θα διατηρούμε την υπευθυνότητα μας;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4A6C1305-5D8D-493A-B643-0A7D6B2A55DD}"/>
              </a:ext>
            </a:extLst>
          </p:cNvPr>
          <p:cNvSpPr/>
          <p:nvPr/>
        </p:nvSpPr>
        <p:spPr>
          <a:xfrm>
            <a:off x="701994" y="2463554"/>
            <a:ext cx="2156616" cy="1559670"/>
          </a:xfr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accent1"/>
              </a:solidFill>
            </a:endParaRPr>
          </a:p>
        </p:txBody>
      </p:sp>
      <p:sp>
        <p:nvSpPr>
          <p:cNvPr id="17" name="Ορθογώνιο 16">
            <a:extLst>
              <a:ext uri="{FF2B5EF4-FFF2-40B4-BE49-F238E27FC236}">
                <a16:creationId xmlns:a16="http://schemas.microsoft.com/office/drawing/2014/main" id="{11FEB021-158A-4D47-BD49-A2EAC489F984}"/>
              </a:ext>
            </a:extLst>
          </p:cNvPr>
          <p:cNvSpPr/>
          <p:nvPr/>
        </p:nvSpPr>
        <p:spPr>
          <a:xfrm>
            <a:off x="1415661" y="4292354"/>
            <a:ext cx="2156616" cy="1559670"/>
          </a:xfr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accent1"/>
              </a:solidFill>
            </a:endParaRPr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D7595575-3656-4333-AEE8-245043EDC230}"/>
              </a:ext>
            </a:extLst>
          </p:cNvPr>
          <p:cNvSpPr/>
          <p:nvPr/>
        </p:nvSpPr>
        <p:spPr>
          <a:xfrm>
            <a:off x="3811974" y="2530986"/>
            <a:ext cx="2156616" cy="1559670"/>
          </a:xfr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accent1"/>
              </a:solidFill>
            </a:endParaRPr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D13A55BF-3803-4C77-81C1-D6CA81C076E4}"/>
              </a:ext>
            </a:extLst>
          </p:cNvPr>
          <p:cNvSpPr/>
          <p:nvPr/>
        </p:nvSpPr>
        <p:spPr>
          <a:xfrm>
            <a:off x="4798876" y="4573504"/>
            <a:ext cx="2156616" cy="1559670"/>
          </a:xfr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accent1"/>
              </a:solidFill>
            </a:endParaRPr>
          </a:p>
        </p:txBody>
      </p:sp>
      <p:pic>
        <p:nvPicPr>
          <p:cNvPr id="27" name="Γραφικό 26">
            <a:extLst>
              <a:ext uri="{FF2B5EF4-FFF2-40B4-BE49-F238E27FC236}">
                <a16:creationId xmlns:a16="http://schemas.microsoft.com/office/drawing/2014/main" id="{3DEC57BB-EB37-49E0-8F9C-909E1F2C3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7889" y="569902"/>
            <a:ext cx="1578617" cy="1209247"/>
          </a:xfrm>
          <a:prstGeom prst="rect">
            <a:avLst/>
          </a:prstGeom>
        </p:spPr>
      </p:pic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7B2B9DA-CA7E-44E0-B274-51BDCCC166C0}"/>
              </a:ext>
            </a:extLst>
          </p:cNvPr>
          <p:cNvSpPr/>
          <p:nvPr/>
        </p:nvSpPr>
        <p:spPr>
          <a:xfrm>
            <a:off x="631670" y="2493388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Με τον σχεδιασμό χρονοδιαγράμματος</a:t>
            </a: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B1BC0A48-B798-4BED-A1EC-3472E8538007}"/>
              </a:ext>
            </a:extLst>
          </p:cNvPr>
          <p:cNvSpPr/>
          <p:nvPr/>
        </p:nvSpPr>
        <p:spPr>
          <a:xfrm>
            <a:off x="3177422" y="3369076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Διαρκής υπενθύμηση του στόχου</a:t>
            </a:r>
          </a:p>
        </p:txBody>
      </p:sp>
      <p:sp>
        <p:nvSpPr>
          <p:cNvPr id="22" name="Ορθογώνιο 20">
            <a:extLst>
              <a:ext uri="{FF2B5EF4-FFF2-40B4-BE49-F238E27FC236}">
                <a16:creationId xmlns:a16="http://schemas.microsoft.com/office/drawing/2014/main" id="{83D1292F-AD25-4EFB-B099-18498041F0DF}"/>
              </a:ext>
            </a:extLst>
          </p:cNvPr>
          <p:cNvSpPr/>
          <p:nvPr/>
        </p:nvSpPr>
        <p:spPr>
          <a:xfrm>
            <a:off x="6017491" y="2649165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Με διαρκής ανατροφοδότηση</a:t>
            </a:r>
          </a:p>
        </p:txBody>
      </p:sp>
      <p:sp>
        <p:nvSpPr>
          <p:cNvPr id="23" name="Ορθογώνιο 20">
            <a:extLst>
              <a:ext uri="{FF2B5EF4-FFF2-40B4-BE49-F238E27FC236}">
                <a16:creationId xmlns:a16="http://schemas.microsoft.com/office/drawing/2014/main" id="{1A38D67A-49DC-459B-9713-A41182E11A15}"/>
              </a:ext>
            </a:extLst>
          </p:cNvPr>
          <p:cNvSpPr/>
          <p:nvPr/>
        </p:nvSpPr>
        <p:spPr>
          <a:xfrm>
            <a:off x="8619723" y="3580572"/>
            <a:ext cx="2156616" cy="1930734"/>
          </a:xfrm>
          <a:custGeom>
            <a:avLst/>
            <a:gdLst>
              <a:gd name="connsiteX0" fmla="*/ 0 w 2156616"/>
              <a:gd name="connsiteY0" fmla="*/ 0 h 1930734"/>
              <a:gd name="connsiteX1" fmla="*/ 582286 w 2156616"/>
              <a:gd name="connsiteY1" fmla="*/ 0 h 1930734"/>
              <a:gd name="connsiteX2" fmla="*/ 1056742 w 2156616"/>
              <a:gd name="connsiteY2" fmla="*/ 0 h 1930734"/>
              <a:gd name="connsiteX3" fmla="*/ 1574330 w 2156616"/>
              <a:gd name="connsiteY3" fmla="*/ 0 h 1930734"/>
              <a:gd name="connsiteX4" fmla="*/ 2156616 w 2156616"/>
              <a:gd name="connsiteY4" fmla="*/ 0 h 1930734"/>
              <a:gd name="connsiteX5" fmla="*/ 2156616 w 2156616"/>
              <a:gd name="connsiteY5" fmla="*/ 482684 h 1930734"/>
              <a:gd name="connsiteX6" fmla="*/ 2156616 w 2156616"/>
              <a:gd name="connsiteY6" fmla="*/ 926752 h 1930734"/>
              <a:gd name="connsiteX7" fmla="*/ 2156616 w 2156616"/>
              <a:gd name="connsiteY7" fmla="*/ 1428743 h 1930734"/>
              <a:gd name="connsiteX8" fmla="*/ 2156616 w 2156616"/>
              <a:gd name="connsiteY8" fmla="*/ 1930734 h 1930734"/>
              <a:gd name="connsiteX9" fmla="*/ 1595896 w 2156616"/>
              <a:gd name="connsiteY9" fmla="*/ 1930734 h 1930734"/>
              <a:gd name="connsiteX10" fmla="*/ 1078308 w 2156616"/>
              <a:gd name="connsiteY10" fmla="*/ 1930734 h 1930734"/>
              <a:gd name="connsiteX11" fmla="*/ 603852 w 2156616"/>
              <a:gd name="connsiteY11" fmla="*/ 1930734 h 1930734"/>
              <a:gd name="connsiteX12" fmla="*/ 0 w 2156616"/>
              <a:gd name="connsiteY12" fmla="*/ 1930734 h 1930734"/>
              <a:gd name="connsiteX13" fmla="*/ 0 w 2156616"/>
              <a:gd name="connsiteY13" fmla="*/ 1428743 h 1930734"/>
              <a:gd name="connsiteX14" fmla="*/ 0 w 2156616"/>
              <a:gd name="connsiteY14" fmla="*/ 1003982 h 1930734"/>
              <a:gd name="connsiteX15" fmla="*/ 0 w 2156616"/>
              <a:gd name="connsiteY15" fmla="*/ 559913 h 1930734"/>
              <a:gd name="connsiteX16" fmla="*/ 0 w 2156616"/>
              <a:gd name="connsiteY16" fmla="*/ 0 h 193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6616" h="1930734" fill="none" extrusionOk="0">
                <a:moveTo>
                  <a:pt x="0" y="0"/>
                </a:moveTo>
                <a:cubicBezTo>
                  <a:pt x="289926" y="-68246"/>
                  <a:pt x="415234" y="64126"/>
                  <a:pt x="582286" y="0"/>
                </a:cubicBezTo>
                <a:cubicBezTo>
                  <a:pt x="749338" y="-64126"/>
                  <a:pt x="941996" y="44115"/>
                  <a:pt x="1056742" y="0"/>
                </a:cubicBezTo>
                <a:cubicBezTo>
                  <a:pt x="1171488" y="-44115"/>
                  <a:pt x="1417422" y="32463"/>
                  <a:pt x="1574330" y="0"/>
                </a:cubicBezTo>
                <a:cubicBezTo>
                  <a:pt x="1731238" y="-32463"/>
                  <a:pt x="1982257" y="8413"/>
                  <a:pt x="2156616" y="0"/>
                </a:cubicBezTo>
                <a:cubicBezTo>
                  <a:pt x="2171592" y="133248"/>
                  <a:pt x="2139634" y="314401"/>
                  <a:pt x="2156616" y="482684"/>
                </a:cubicBezTo>
                <a:cubicBezTo>
                  <a:pt x="2173598" y="650967"/>
                  <a:pt x="2131789" y="803782"/>
                  <a:pt x="2156616" y="926752"/>
                </a:cubicBezTo>
                <a:cubicBezTo>
                  <a:pt x="2181443" y="1049722"/>
                  <a:pt x="2109255" y="1271683"/>
                  <a:pt x="2156616" y="1428743"/>
                </a:cubicBezTo>
                <a:cubicBezTo>
                  <a:pt x="2203977" y="1585803"/>
                  <a:pt x="2110681" y="1750422"/>
                  <a:pt x="2156616" y="1930734"/>
                </a:cubicBezTo>
                <a:cubicBezTo>
                  <a:pt x="1936903" y="1948190"/>
                  <a:pt x="1752692" y="1896222"/>
                  <a:pt x="1595896" y="1930734"/>
                </a:cubicBezTo>
                <a:cubicBezTo>
                  <a:pt x="1439100" y="1965246"/>
                  <a:pt x="1318471" y="1928106"/>
                  <a:pt x="1078308" y="1930734"/>
                </a:cubicBezTo>
                <a:cubicBezTo>
                  <a:pt x="838145" y="1933362"/>
                  <a:pt x="761877" y="1889604"/>
                  <a:pt x="603852" y="1930734"/>
                </a:cubicBezTo>
                <a:cubicBezTo>
                  <a:pt x="445827" y="1971864"/>
                  <a:pt x="278430" y="1867841"/>
                  <a:pt x="0" y="1930734"/>
                </a:cubicBezTo>
                <a:cubicBezTo>
                  <a:pt x="-43525" y="1710635"/>
                  <a:pt x="46786" y="1533700"/>
                  <a:pt x="0" y="1428743"/>
                </a:cubicBezTo>
                <a:cubicBezTo>
                  <a:pt x="-46786" y="1323786"/>
                  <a:pt x="50815" y="1200947"/>
                  <a:pt x="0" y="1003982"/>
                </a:cubicBezTo>
                <a:cubicBezTo>
                  <a:pt x="-50815" y="807017"/>
                  <a:pt x="18677" y="740291"/>
                  <a:pt x="0" y="559913"/>
                </a:cubicBezTo>
                <a:cubicBezTo>
                  <a:pt x="-18677" y="379535"/>
                  <a:pt x="45554" y="245316"/>
                  <a:pt x="0" y="0"/>
                </a:cubicBezTo>
                <a:close/>
              </a:path>
              <a:path w="2156616" h="1930734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93031" y="147575"/>
                  <a:pt x="2128902" y="348590"/>
                  <a:pt x="2156616" y="444069"/>
                </a:cubicBezTo>
                <a:cubicBezTo>
                  <a:pt x="2184330" y="539548"/>
                  <a:pt x="2121932" y="695332"/>
                  <a:pt x="2156616" y="868830"/>
                </a:cubicBezTo>
                <a:cubicBezTo>
                  <a:pt x="2191300" y="1042328"/>
                  <a:pt x="2115718" y="1208011"/>
                  <a:pt x="2156616" y="1351514"/>
                </a:cubicBezTo>
                <a:cubicBezTo>
                  <a:pt x="2197514" y="1495017"/>
                  <a:pt x="2155542" y="1762591"/>
                  <a:pt x="2156616" y="1930734"/>
                </a:cubicBezTo>
                <a:cubicBezTo>
                  <a:pt x="1964244" y="1984004"/>
                  <a:pt x="1767548" y="1922906"/>
                  <a:pt x="1595896" y="1930734"/>
                </a:cubicBezTo>
                <a:cubicBezTo>
                  <a:pt x="1424244" y="1938562"/>
                  <a:pt x="1202892" y="1904117"/>
                  <a:pt x="1056742" y="1930734"/>
                </a:cubicBezTo>
                <a:cubicBezTo>
                  <a:pt x="910592" y="1957351"/>
                  <a:pt x="650440" y="1924648"/>
                  <a:pt x="517588" y="1930734"/>
                </a:cubicBezTo>
                <a:cubicBezTo>
                  <a:pt x="384736" y="1936820"/>
                  <a:pt x="227105" y="1896875"/>
                  <a:pt x="0" y="1930734"/>
                </a:cubicBezTo>
                <a:cubicBezTo>
                  <a:pt x="-49336" y="1825998"/>
                  <a:pt x="55617" y="1580097"/>
                  <a:pt x="0" y="1448051"/>
                </a:cubicBezTo>
                <a:cubicBezTo>
                  <a:pt x="-55617" y="1316005"/>
                  <a:pt x="6165" y="1182156"/>
                  <a:pt x="0" y="965367"/>
                </a:cubicBezTo>
                <a:cubicBezTo>
                  <a:pt x="-6165" y="748578"/>
                  <a:pt x="5904" y="668303"/>
                  <a:pt x="0" y="482684"/>
                </a:cubicBezTo>
                <a:cubicBezTo>
                  <a:pt x="-5904" y="297065"/>
                  <a:pt x="49714" y="19096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Με την επιβολή ορισμένων κανόνων, οι οποίοι θα έχουν συζητηθεί και συμφωνηθεί απο τα μέλη της ομάδας</a:t>
            </a:r>
          </a:p>
        </p:txBody>
      </p:sp>
    </p:spTree>
    <p:extLst>
      <p:ext uri="{BB962C8B-B14F-4D97-AF65-F5344CB8AC3E}">
        <p14:creationId xmlns:p14="http://schemas.microsoft.com/office/powerpoint/2010/main" val="335951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Τίτλος 17">
            <a:extLst>
              <a:ext uri="{FF2B5EF4-FFF2-40B4-BE49-F238E27FC236}">
                <a16:creationId xmlns:a16="http://schemas.microsoft.com/office/drawing/2014/main" id="{E3B15C79-9CA5-4A38-9957-5662E47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600" b="1" dirty="0"/>
              <a:t>Επικοινωνία και Ενημέρωση</a:t>
            </a:r>
            <a:endParaRPr lang="en-US" sz="3600" b="1" dirty="0"/>
          </a:p>
        </p:txBody>
      </p:sp>
      <p:sp>
        <p:nvSpPr>
          <p:cNvPr id="13" name="Θέση κειμένου 18">
            <a:extLst>
              <a:ext uri="{FF2B5EF4-FFF2-40B4-BE49-F238E27FC236}">
                <a16:creationId xmlns:a16="http://schemas.microsoft.com/office/drawing/2014/main" id="{7933B42E-A8F0-4182-8D80-158D7C47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7" y="1567624"/>
            <a:ext cx="5785570" cy="5141786"/>
          </a:xfrm>
          <a:prstGeom prst="roundRect">
            <a:avLst/>
          </a:prstGeom>
          <a:solidFill>
            <a:srgbClr val="BBE4F5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b="1" dirty="0">
                <a:solidFill>
                  <a:srgbClr val="1B75BB"/>
                </a:solidFill>
                <a:latin typeface="+mj-lt"/>
              </a:rPr>
              <a:t>Ποιους φορείς πρέπει να ενημερώνουμε;</a:t>
            </a:r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0CC4506C-5CFA-4688-8C00-680FD2897932}"/>
              </a:ext>
            </a:extLst>
          </p:cNvPr>
          <p:cNvSpPr/>
          <p:nvPr/>
        </p:nvSpPr>
        <p:spPr>
          <a:xfrm>
            <a:off x="8640067" y="3930945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E359F009-0AD7-4CAF-B1FD-6BA7A71CBF4F}"/>
              </a:ext>
            </a:extLst>
          </p:cNvPr>
          <p:cNvSpPr/>
          <p:nvPr/>
        </p:nvSpPr>
        <p:spPr>
          <a:xfrm>
            <a:off x="2960292" y="3930945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BB124640-649A-416B-89A9-33871F55498B}"/>
              </a:ext>
            </a:extLst>
          </p:cNvPr>
          <p:cNvSpPr/>
          <p:nvPr/>
        </p:nvSpPr>
        <p:spPr>
          <a:xfrm>
            <a:off x="631670" y="2493388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Την διδακτική ομάδα του </a:t>
            </a:r>
            <a:r>
              <a:rPr lang="en-US" dirty="0">
                <a:solidFill>
                  <a:schemeClr val="tx1"/>
                </a:solidFill>
              </a:rPr>
              <a:t>lab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24" name="Ορθογώνιο 23">
            <a:extLst>
              <a:ext uri="{FF2B5EF4-FFF2-40B4-BE49-F238E27FC236}">
                <a16:creationId xmlns:a16="http://schemas.microsoft.com/office/drawing/2014/main" id="{BEE06B20-DD2A-46E5-9C13-E814E6DFA9EB}"/>
              </a:ext>
            </a:extLst>
          </p:cNvPr>
          <p:cNvSpPr/>
          <p:nvPr/>
        </p:nvSpPr>
        <p:spPr>
          <a:xfrm>
            <a:off x="5954246" y="4647817"/>
            <a:ext cx="2156616" cy="1559670"/>
          </a:xfrm>
          <a:solidFill>
            <a:srgbClr val="FCD0EA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Θέση κειμένου 18">
            <a:extLst>
              <a:ext uri="{FF2B5EF4-FFF2-40B4-BE49-F238E27FC236}">
                <a16:creationId xmlns:a16="http://schemas.microsoft.com/office/drawing/2014/main" id="{1349C705-328C-4CAB-B45A-E16C85F506F5}"/>
              </a:ext>
            </a:extLst>
          </p:cNvPr>
          <p:cNvSpPr txBox="1">
            <a:spLocks/>
          </p:cNvSpPr>
          <p:nvPr/>
        </p:nvSpPr>
        <p:spPr>
          <a:xfrm>
            <a:off x="6237753" y="1567624"/>
            <a:ext cx="5785570" cy="5141786"/>
          </a:xfrm>
          <a:prstGeom prst="roundRect">
            <a:avLst/>
          </a:prstGeom>
          <a:solidFill>
            <a:srgbClr val="BBE4F5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b="1">
                <a:solidFill>
                  <a:schemeClr val="bg1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dirty="0">
                <a:solidFill>
                  <a:srgbClr val="1B75BB"/>
                </a:solidFill>
              </a:rPr>
              <a:t>Πως θα επικοινωνούμε πέρα από τα μέσα επικοινωνίας που παρέχει το </a:t>
            </a:r>
            <a:r>
              <a:rPr lang="en-GB" dirty="0">
                <a:solidFill>
                  <a:srgbClr val="1B75BB"/>
                </a:solidFill>
              </a:rPr>
              <a:t>e-course</a:t>
            </a:r>
            <a:r>
              <a:rPr lang="el-GR" dirty="0">
                <a:solidFill>
                  <a:srgbClr val="1B75BB"/>
                </a:solidFill>
              </a:rPr>
              <a:t>;</a:t>
            </a: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220CADAE-B438-4EF8-97D4-2F29FDCDB283}"/>
              </a:ext>
            </a:extLst>
          </p:cNvPr>
          <p:cNvSpPr/>
          <p:nvPr/>
        </p:nvSpPr>
        <p:spPr>
          <a:xfrm>
            <a:off x="9401719" y="2714369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Μέσω </a:t>
            </a:r>
            <a:r>
              <a:rPr lang="en-US" dirty="0" err="1">
                <a:solidFill>
                  <a:schemeClr val="tx1"/>
                </a:solidFill>
              </a:rPr>
              <a:t>gmail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18" name="Γραφικό 17">
            <a:extLst>
              <a:ext uri="{FF2B5EF4-FFF2-40B4-BE49-F238E27FC236}">
                <a16:creationId xmlns:a16="http://schemas.microsoft.com/office/drawing/2014/main" id="{B97E89C9-38AD-4348-B35D-8EF314742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3651" y="1103686"/>
            <a:ext cx="980574" cy="7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162BE7DC-ACB1-4B1F-A1A9-903EF415F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589" y="1767171"/>
            <a:ext cx="5643773" cy="3323658"/>
          </a:xfrm>
          <a:prstGeom prst="rect">
            <a:avLst/>
          </a:prstGeom>
        </p:spPr>
      </p:pic>
      <p:sp>
        <p:nvSpPr>
          <p:cNvPr id="14" name="Τίτλος 17">
            <a:extLst>
              <a:ext uri="{FF2B5EF4-FFF2-40B4-BE49-F238E27FC236}">
                <a16:creationId xmlns:a16="http://schemas.microsoft.com/office/drawing/2014/main" id="{34600DD0-8E98-4DFE-BDE7-868F147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53" y="2647602"/>
            <a:ext cx="5926203" cy="16489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8000" b="1" dirty="0"/>
              <a:t>1. </a:t>
            </a:r>
            <a:r>
              <a:rPr lang="el-G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Στόχο</a:t>
            </a:r>
            <a:r>
              <a:rPr lang="el-GR" sz="8000" b="1" dirty="0"/>
              <a:t>ι</a:t>
            </a:r>
            <a:endParaRPr lang="en-US" sz="8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Групиране 20">
            <a:extLst>
              <a:ext uri="{FF2B5EF4-FFF2-40B4-BE49-F238E27FC236}">
                <a16:creationId xmlns:a16="http://schemas.microsoft.com/office/drawing/2014/main" id="{2AEAB5E4-8F60-46B7-8C31-A036D87ADD91}"/>
              </a:ext>
            </a:extLst>
          </p:cNvPr>
          <p:cNvGrpSpPr/>
          <p:nvPr/>
        </p:nvGrpSpPr>
        <p:grpSpPr>
          <a:xfrm>
            <a:off x="7235427" y="1937462"/>
            <a:ext cx="4380512" cy="2983074"/>
            <a:chOff x="9690924" y="2617167"/>
            <a:chExt cx="8908850" cy="630848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3217E62E-9DB7-4CEE-B53E-B3740E0CB39D}"/>
                </a:ext>
              </a:extLst>
            </p:cNvPr>
            <p:cNvSpPr/>
            <p:nvPr/>
          </p:nvSpPr>
          <p:spPr>
            <a:xfrm>
              <a:off x="10715056" y="2799379"/>
              <a:ext cx="7884718" cy="6126277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100A959A-88FD-434D-9CA0-782CCCDA35BC}"/>
                </a:ext>
              </a:extLst>
            </p:cNvPr>
            <p:cNvSpPr/>
            <p:nvPr/>
          </p:nvSpPr>
          <p:spPr>
            <a:xfrm>
              <a:off x="17182887" y="2617167"/>
              <a:ext cx="96384" cy="96383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8CC99179-3658-402E-8FE2-63F7B2DEA39E}"/>
                </a:ext>
              </a:extLst>
            </p:cNvPr>
            <p:cNvSpPr/>
            <p:nvPr/>
          </p:nvSpPr>
          <p:spPr>
            <a:xfrm>
              <a:off x="15406144" y="6512148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AFBFD5C6-9937-4B04-9421-D116DF7490EF}"/>
                </a:ext>
              </a:extLst>
            </p:cNvPr>
            <p:cNvSpPr/>
            <p:nvPr/>
          </p:nvSpPr>
          <p:spPr>
            <a:xfrm>
              <a:off x="15405106" y="6476088"/>
              <a:ext cx="2162175" cy="1331595"/>
            </a:xfrm>
            <a:custGeom>
              <a:avLst/>
              <a:gdLst/>
              <a:ahLst/>
              <a:cxnLst/>
              <a:rect l="l" t="t" r="r" b="b"/>
              <a:pathLst>
                <a:path w="2162175" h="1331595">
                  <a:moveTo>
                    <a:pt x="15053" y="0"/>
                  </a:moveTo>
                  <a:lnTo>
                    <a:pt x="2968" y="10188"/>
                  </a:lnTo>
                  <a:lnTo>
                    <a:pt x="0" y="25911"/>
                  </a:lnTo>
                  <a:lnTo>
                    <a:pt x="10061" y="40318"/>
                  </a:lnTo>
                  <a:lnTo>
                    <a:pt x="138592" y="122483"/>
                  </a:lnTo>
                  <a:lnTo>
                    <a:pt x="698597" y="473808"/>
                  </a:lnTo>
                  <a:lnTo>
                    <a:pt x="1696195" y="1081637"/>
                  </a:lnTo>
                  <a:lnTo>
                    <a:pt x="1908648" y="1207295"/>
                  </a:lnTo>
                  <a:lnTo>
                    <a:pt x="2037208" y="1280812"/>
                  </a:lnTo>
                  <a:lnTo>
                    <a:pt x="2123513" y="1328781"/>
                  </a:lnTo>
                  <a:lnTo>
                    <a:pt x="2144112" y="1331228"/>
                  </a:lnTo>
                  <a:lnTo>
                    <a:pt x="2158320" y="1319298"/>
                  </a:lnTo>
                  <a:lnTo>
                    <a:pt x="2161726" y="1300811"/>
                  </a:lnTo>
                  <a:lnTo>
                    <a:pt x="2149918" y="1283591"/>
                  </a:lnTo>
                  <a:lnTo>
                    <a:pt x="2064646" y="1227157"/>
                  </a:lnTo>
                  <a:lnTo>
                    <a:pt x="1935752" y="1143989"/>
                  </a:lnTo>
                  <a:lnTo>
                    <a:pt x="1718912" y="1008460"/>
                  </a:lnTo>
                  <a:lnTo>
                    <a:pt x="588890" y="326466"/>
                  </a:lnTo>
                  <a:lnTo>
                    <a:pt x="32342" y="2193"/>
                  </a:lnTo>
                  <a:lnTo>
                    <a:pt x="15053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530922A4-09C6-41C7-983B-A900A6964C46}"/>
                </a:ext>
              </a:extLst>
            </p:cNvPr>
            <p:cNvSpPr/>
            <p:nvPr/>
          </p:nvSpPr>
          <p:spPr>
            <a:xfrm>
              <a:off x="15447588" y="6443913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46787" y="36070"/>
                  </a:lnTo>
                  <a:lnTo>
                    <a:pt x="342554" y="210407"/>
                  </a:lnTo>
                  <a:lnTo>
                    <a:pt x="469382" y="287201"/>
                  </a:lnTo>
                  <a:lnTo>
                    <a:pt x="1516106" y="936583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1256375" y="758825"/>
                  </a:lnTo>
                  <a:lnTo>
                    <a:pt x="605512" y="354764"/>
                  </a:lnTo>
                  <a:lnTo>
                    <a:pt x="386980" y="222526"/>
                  </a:lnTo>
                  <a:lnTo>
                    <a:pt x="303257" y="173324"/>
                  </a:lnTo>
                  <a:lnTo>
                    <a:pt x="92923" y="52295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36C8A2D5-CEE1-4015-91E8-6D1A990C22A3}"/>
                </a:ext>
              </a:extLst>
            </p:cNvPr>
            <p:cNvSpPr/>
            <p:nvPr/>
          </p:nvSpPr>
          <p:spPr>
            <a:xfrm>
              <a:off x="15100303" y="6278322"/>
              <a:ext cx="330835" cy="430530"/>
            </a:xfrm>
            <a:custGeom>
              <a:avLst/>
              <a:gdLst/>
              <a:ahLst/>
              <a:cxnLst/>
              <a:rect l="l" t="t" r="r" b="b"/>
              <a:pathLst>
                <a:path w="330834" h="430529">
                  <a:moveTo>
                    <a:pt x="12419" y="0"/>
                  </a:moveTo>
                  <a:lnTo>
                    <a:pt x="4804" y="1437"/>
                  </a:lnTo>
                  <a:lnTo>
                    <a:pt x="0" y="7117"/>
                  </a:lnTo>
                  <a:lnTo>
                    <a:pt x="1319" y="15243"/>
                  </a:lnTo>
                  <a:lnTo>
                    <a:pt x="53520" y="98510"/>
                  </a:lnTo>
                  <a:lnTo>
                    <a:pt x="79755" y="140052"/>
                  </a:lnTo>
                  <a:lnTo>
                    <a:pt x="106194" y="181462"/>
                  </a:lnTo>
                  <a:lnTo>
                    <a:pt x="132923" y="222690"/>
                  </a:lnTo>
                  <a:lnTo>
                    <a:pt x="160027" y="263682"/>
                  </a:lnTo>
                  <a:lnTo>
                    <a:pt x="192092" y="310032"/>
                  </a:lnTo>
                  <a:lnTo>
                    <a:pt x="226755" y="354459"/>
                  </a:lnTo>
                  <a:lnTo>
                    <a:pt x="267051" y="398146"/>
                  </a:lnTo>
                  <a:lnTo>
                    <a:pt x="316287" y="429989"/>
                  </a:lnTo>
                  <a:lnTo>
                    <a:pt x="324274" y="429813"/>
                  </a:lnTo>
                  <a:lnTo>
                    <a:pt x="329248" y="424748"/>
                  </a:lnTo>
                  <a:lnTo>
                    <a:pt x="330636" y="417332"/>
                  </a:lnTo>
                  <a:lnTo>
                    <a:pt x="327862" y="410104"/>
                  </a:lnTo>
                  <a:lnTo>
                    <a:pt x="317767" y="399213"/>
                  </a:lnTo>
                  <a:lnTo>
                    <a:pt x="306477" y="389168"/>
                  </a:lnTo>
                  <a:lnTo>
                    <a:pt x="294812" y="379437"/>
                  </a:lnTo>
                  <a:lnTo>
                    <a:pt x="283593" y="369488"/>
                  </a:lnTo>
                  <a:lnTo>
                    <a:pt x="252945" y="337271"/>
                  </a:lnTo>
                  <a:lnTo>
                    <a:pt x="225960" y="303786"/>
                  </a:lnTo>
                  <a:lnTo>
                    <a:pt x="193474" y="257707"/>
                  </a:lnTo>
                  <a:lnTo>
                    <a:pt x="146702" y="187948"/>
                  </a:lnTo>
                  <a:lnTo>
                    <a:pt x="115218" y="141898"/>
                  </a:lnTo>
                  <a:lnTo>
                    <a:pt x="83463" y="96039"/>
                  </a:lnTo>
                  <a:lnTo>
                    <a:pt x="19529" y="4600"/>
                  </a:lnTo>
                  <a:lnTo>
                    <a:pt x="12419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E19B65B5-19A5-4B1E-9C15-AFF938F40E7C}"/>
                </a:ext>
              </a:extLst>
            </p:cNvPr>
            <p:cNvSpPr/>
            <p:nvPr/>
          </p:nvSpPr>
          <p:spPr>
            <a:xfrm>
              <a:off x="15408543" y="6504996"/>
              <a:ext cx="57150" cy="201930"/>
            </a:xfrm>
            <a:custGeom>
              <a:avLst/>
              <a:gdLst/>
              <a:ahLst/>
              <a:cxnLst/>
              <a:rect l="l" t="t" r="r" b="b"/>
              <a:pathLst>
                <a:path w="57150" h="201929">
                  <a:moveTo>
                    <a:pt x="15614" y="0"/>
                  </a:moveTo>
                  <a:lnTo>
                    <a:pt x="8828" y="1525"/>
                  </a:lnTo>
                  <a:lnTo>
                    <a:pt x="4149" y="6682"/>
                  </a:lnTo>
                  <a:lnTo>
                    <a:pt x="3305" y="14456"/>
                  </a:lnTo>
                  <a:lnTo>
                    <a:pt x="8517" y="36881"/>
                  </a:lnTo>
                  <a:lnTo>
                    <a:pt x="14511" y="58720"/>
                  </a:lnTo>
                  <a:lnTo>
                    <a:pt x="19817" y="80786"/>
                  </a:lnTo>
                  <a:lnTo>
                    <a:pt x="22969" y="103894"/>
                  </a:lnTo>
                  <a:lnTo>
                    <a:pt x="23255" y="126551"/>
                  </a:lnTo>
                  <a:lnTo>
                    <a:pt x="20333" y="146412"/>
                  </a:lnTo>
                  <a:lnTo>
                    <a:pt x="13411" y="165108"/>
                  </a:lnTo>
                  <a:lnTo>
                    <a:pt x="1693" y="184268"/>
                  </a:lnTo>
                  <a:lnTo>
                    <a:pt x="0" y="190881"/>
                  </a:lnTo>
                  <a:lnTo>
                    <a:pt x="2649" y="197278"/>
                  </a:lnTo>
                  <a:lnTo>
                    <a:pt x="8147" y="201494"/>
                  </a:lnTo>
                  <a:lnTo>
                    <a:pt x="14995" y="201568"/>
                  </a:lnTo>
                  <a:lnTo>
                    <a:pt x="35720" y="187722"/>
                  </a:lnTo>
                  <a:lnTo>
                    <a:pt x="48466" y="167266"/>
                  </a:lnTo>
                  <a:lnTo>
                    <a:pt x="54998" y="143095"/>
                  </a:lnTo>
                  <a:lnTo>
                    <a:pt x="57087" y="118106"/>
                  </a:lnTo>
                  <a:lnTo>
                    <a:pt x="56386" y="87751"/>
                  </a:lnTo>
                  <a:lnTo>
                    <a:pt x="51817" y="56203"/>
                  </a:lnTo>
                  <a:lnTo>
                    <a:pt x="41307" y="26860"/>
                  </a:lnTo>
                  <a:lnTo>
                    <a:pt x="22781" y="3122"/>
                  </a:lnTo>
                  <a:lnTo>
                    <a:pt x="15614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1">
              <a:extLst>
                <a:ext uri="{FF2B5EF4-FFF2-40B4-BE49-F238E27FC236}">
                  <a16:creationId xmlns:a16="http://schemas.microsoft.com/office/drawing/2014/main" id="{DE3AA049-8B4F-407B-89EA-6235B1596902}"/>
                </a:ext>
              </a:extLst>
            </p:cNvPr>
            <p:cNvSpPr/>
            <p:nvPr/>
          </p:nvSpPr>
          <p:spPr>
            <a:xfrm>
              <a:off x="15101389" y="6276539"/>
              <a:ext cx="527685" cy="107950"/>
            </a:xfrm>
            <a:custGeom>
              <a:avLst/>
              <a:gdLst/>
              <a:ahLst/>
              <a:cxnLst/>
              <a:rect l="l" t="t" r="r" b="b"/>
              <a:pathLst>
                <a:path w="527684" h="107950">
                  <a:moveTo>
                    <a:pt x="10070" y="0"/>
                  </a:moveTo>
                  <a:lnTo>
                    <a:pt x="2420" y="2584"/>
                  </a:lnTo>
                  <a:lnTo>
                    <a:pt x="0" y="9481"/>
                  </a:lnTo>
                  <a:lnTo>
                    <a:pt x="2614" y="16912"/>
                  </a:lnTo>
                  <a:lnTo>
                    <a:pt x="10070" y="21098"/>
                  </a:lnTo>
                  <a:lnTo>
                    <a:pt x="170024" y="41983"/>
                  </a:lnTo>
                  <a:lnTo>
                    <a:pt x="307376" y="57947"/>
                  </a:lnTo>
                  <a:lnTo>
                    <a:pt x="337876" y="61623"/>
                  </a:lnTo>
                  <a:lnTo>
                    <a:pt x="398463" y="71740"/>
                  </a:lnTo>
                  <a:lnTo>
                    <a:pt x="438230" y="81808"/>
                  </a:lnTo>
                  <a:lnTo>
                    <a:pt x="481429" y="97711"/>
                  </a:lnTo>
                  <a:lnTo>
                    <a:pt x="496547" y="103486"/>
                  </a:lnTo>
                  <a:lnTo>
                    <a:pt x="511961" y="107877"/>
                  </a:lnTo>
                  <a:lnTo>
                    <a:pt x="519700" y="106979"/>
                  </a:lnTo>
                  <a:lnTo>
                    <a:pt x="525315" y="102037"/>
                  </a:lnTo>
                  <a:lnTo>
                    <a:pt x="527146" y="95047"/>
                  </a:lnTo>
                  <a:lnTo>
                    <a:pt x="523535" y="88003"/>
                  </a:lnTo>
                  <a:lnTo>
                    <a:pt x="472660" y="59290"/>
                  </a:lnTo>
                  <a:lnTo>
                    <a:pt x="415616" y="43661"/>
                  </a:lnTo>
                  <a:lnTo>
                    <a:pt x="356028" y="32810"/>
                  </a:lnTo>
                  <a:lnTo>
                    <a:pt x="248309" y="20534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F9A00A08-8AFA-4C66-AB0F-22FB9F650C9C}"/>
                </a:ext>
              </a:extLst>
            </p:cNvPr>
            <p:cNvSpPr/>
            <p:nvPr/>
          </p:nvSpPr>
          <p:spPr>
            <a:xfrm>
              <a:off x="15235361" y="6343948"/>
              <a:ext cx="391793" cy="365786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8AE193BC-E456-43F8-8305-A1C8B9EB183D}"/>
                </a:ext>
              </a:extLst>
            </p:cNvPr>
            <p:cNvSpPr/>
            <p:nvPr/>
          </p:nvSpPr>
          <p:spPr>
            <a:xfrm>
              <a:off x="17111237" y="7445678"/>
              <a:ext cx="802990" cy="714157"/>
            </a:xfrm>
            <a:prstGeom prst="rect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3501AA4E-6D74-4208-B4D7-D2CCD155869F}"/>
                </a:ext>
              </a:extLst>
            </p:cNvPr>
            <p:cNvSpPr/>
            <p:nvPr/>
          </p:nvSpPr>
          <p:spPr>
            <a:xfrm>
              <a:off x="16604388" y="7579483"/>
              <a:ext cx="443230" cy="301625"/>
            </a:xfrm>
            <a:custGeom>
              <a:avLst/>
              <a:gdLst/>
              <a:ahLst/>
              <a:cxnLst/>
              <a:rect l="l" t="t" r="r" b="b"/>
              <a:pathLst>
                <a:path w="443230" h="301625">
                  <a:moveTo>
                    <a:pt x="4619" y="0"/>
                  </a:moveTo>
                  <a:lnTo>
                    <a:pt x="881" y="3125"/>
                  </a:lnTo>
                  <a:lnTo>
                    <a:pt x="0" y="7772"/>
                  </a:lnTo>
                  <a:lnTo>
                    <a:pt x="3209" y="11954"/>
                  </a:lnTo>
                  <a:lnTo>
                    <a:pt x="47817" y="38215"/>
                  </a:lnTo>
                  <a:lnTo>
                    <a:pt x="91872" y="64940"/>
                  </a:lnTo>
                  <a:lnTo>
                    <a:pt x="135427" y="92144"/>
                  </a:lnTo>
                  <a:lnTo>
                    <a:pt x="178532" y="119843"/>
                  </a:lnTo>
                  <a:lnTo>
                    <a:pt x="221237" y="148051"/>
                  </a:lnTo>
                  <a:lnTo>
                    <a:pt x="263594" y="176783"/>
                  </a:lnTo>
                  <a:lnTo>
                    <a:pt x="305652" y="206056"/>
                  </a:lnTo>
                  <a:lnTo>
                    <a:pt x="347463" y="235883"/>
                  </a:lnTo>
                  <a:lnTo>
                    <a:pt x="389077" y="266280"/>
                  </a:lnTo>
                  <a:lnTo>
                    <a:pt x="436102" y="301470"/>
                  </a:lnTo>
                  <a:lnTo>
                    <a:pt x="443093" y="292271"/>
                  </a:lnTo>
                  <a:lnTo>
                    <a:pt x="399466" y="253854"/>
                  </a:lnTo>
                  <a:lnTo>
                    <a:pt x="359705" y="221045"/>
                  </a:lnTo>
                  <a:lnTo>
                    <a:pt x="318804" y="189264"/>
                  </a:lnTo>
                  <a:lnTo>
                    <a:pt x="276874" y="158568"/>
                  </a:lnTo>
                  <a:lnTo>
                    <a:pt x="234029" y="129015"/>
                  </a:lnTo>
                  <a:lnTo>
                    <a:pt x="190379" y="100661"/>
                  </a:lnTo>
                  <a:lnTo>
                    <a:pt x="146037" y="73564"/>
                  </a:lnTo>
                  <a:lnTo>
                    <a:pt x="101115" y="47780"/>
                  </a:lnTo>
                  <a:lnTo>
                    <a:pt x="55726" y="23366"/>
                  </a:lnTo>
                  <a:lnTo>
                    <a:pt x="9981" y="379"/>
                  </a:lnTo>
                  <a:lnTo>
                    <a:pt x="461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>
              <a:extLst>
                <a:ext uri="{FF2B5EF4-FFF2-40B4-BE49-F238E27FC236}">
                  <a16:creationId xmlns:a16="http://schemas.microsoft.com/office/drawing/2014/main" id="{B75DA066-FE2E-4C23-9042-6A7E1D6E889F}"/>
                </a:ext>
              </a:extLst>
            </p:cNvPr>
            <p:cNvSpPr/>
            <p:nvPr/>
          </p:nvSpPr>
          <p:spPr>
            <a:xfrm>
              <a:off x="17422187" y="8370388"/>
              <a:ext cx="492125" cy="260985"/>
            </a:xfrm>
            <a:custGeom>
              <a:avLst/>
              <a:gdLst/>
              <a:ahLst/>
              <a:cxnLst/>
              <a:rect l="l" t="t" r="r" b="b"/>
              <a:pathLst>
                <a:path w="492125" h="260984">
                  <a:moveTo>
                    <a:pt x="6193" y="0"/>
                  </a:moveTo>
                  <a:lnTo>
                    <a:pt x="1185" y="4302"/>
                  </a:lnTo>
                  <a:lnTo>
                    <a:pt x="0" y="10580"/>
                  </a:lnTo>
                  <a:lnTo>
                    <a:pt x="4330" y="15951"/>
                  </a:lnTo>
                  <a:lnTo>
                    <a:pt x="481365" y="260445"/>
                  </a:lnTo>
                  <a:lnTo>
                    <a:pt x="486933" y="260843"/>
                  </a:lnTo>
                  <a:lnTo>
                    <a:pt x="490833" y="257533"/>
                  </a:lnTo>
                  <a:lnTo>
                    <a:pt x="491751" y="252680"/>
                  </a:lnTo>
                  <a:lnTo>
                    <a:pt x="488377" y="248451"/>
                  </a:lnTo>
                  <a:lnTo>
                    <a:pt x="13330" y="557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35F38854-39F9-47C9-9DEC-4C3A1BF1D2BF}"/>
                </a:ext>
              </a:extLst>
            </p:cNvPr>
            <p:cNvSpPr/>
            <p:nvPr/>
          </p:nvSpPr>
          <p:spPr>
            <a:xfrm>
              <a:off x="9690924" y="6433144"/>
              <a:ext cx="3160931" cy="1311915"/>
            </a:xfrm>
            <a:prstGeom prst="rect">
              <a:avLst/>
            </a:prstGeom>
            <a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5CBEE-D830-40D4-A9CF-D3DD2DF10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Θέση κειμένου 18">
            <a:extLst>
              <a:ext uri="{FF2B5EF4-FFF2-40B4-BE49-F238E27FC236}">
                <a16:creationId xmlns:a16="http://schemas.microsoft.com/office/drawing/2014/main" id="{4C339785-772B-43E6-903F-EA767EED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6" y="1567624"/>
            <a:ext cx="11878321" cy="51417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Πώς θέλουμε να επηρεάσουμε θετικά τη ζωή των πελατών μας;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C335D531-736A-47D3-B85A-F5B5D02D7C35}"/>
              </a:ext>
            </a:extLst>
          </p:cNvPr>
          <p:cNvSpPr/>
          <p:nvPr/>
        </p:nvSpPr>
        <p:spPr>
          <a:xfrm>
            <a:off x="701994" y="2463554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13610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86570 h 1559670"/>
              <a:gd name="connsiteX7" fmla="*/ 2156616 w 2156616"/>
              <a:gd name="connsiteY7" fmla="*/ 1559670 h 1559670"/>
              <a:gd name="connsiteX8" fmla="*/ 1574330 w 2156616"/>
              <a:gd name="connsiteY8" fmla="*/ 1559670 h 1559670"/>
              <a:gd name="connsiteX9" fmla="*/ 1078308 w 2156616"/>
              <a:gd name="connsiteY9" fmla="*/ 1559670 h 1559670"/>
              <a:gd name="connsiteX10" fmla="*/ 539154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70973 h 1559670"/>
              <a:gd name="connsiteX13" fmla="*/ 0 w 2156616"/>
              <a:gd name="connsiteY13" fmla="*/ 551083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185171" y="-22826"/>
                  <a:pt x="369792" y="2310"/>
                  <a:pt x="539154" y="0"/>
                </a:cubicBezTo>
                <a:cubicBezTo>
                  <a:pt x="708516" y="-2310"/>
                  <a:pt x="887853" y="6072"/>
                  <a:pt x="1013610" y="0"/>
                </a:cubicBezTo>
                <a:cubicBezTo>
                  <a:pt x="1139367" y="-6072"/>
                  <a:pt x="1286468" y="4249"/>
                  <a:pt x="1509631" y="0"/>
                </a:cubicBezTo>
                <a:cubicBezTo>
                  <a:pt x="1732794" y="-4249"/>
                  <a:pt x="1863177" y="21508"/>
                  <a:pt x="2156616" y="0"/>
                </a:cubicBezTo>
                <a:cubicBezTo>
                  <a:pt x="2168236" y="175220"/>
                  <a:pt x="2144221" y="316699"/>
                  <a:pt x="2156616" y="551083"/>
                </a:cubicBezTo>
                <a:cubicBezTo>
                  <a:pt x="2169011" y="785467"/>
                  <a:pt x="2095846" y="932166"/>
                  <a:pt x="2156616" y="1086570"/>
                </a:cubicBezTo>
                <a:cubicBezTo>
                  <a:pt x="2217386" y="1240974"/>
                  <a:pt x="2147281" y="1375616"/>
                  <a:pt x="2156616" y="1559670"/>
                </a:cubicBezTo>
                <a:cubicBezTo>
                  <a:pt x="1916892" y="1585367"/>
                  <a:pt x="1785025" y="1545048"/>
                  <a:pt x="1574330" y="1559670"/>
                </a:cubicBezTo>
                <a:cubicBezTo>
                  <a:pt x="1363635" y="1574292"/>
                  <a:pt x="1316921" y="1520891"/>
                  <a:pt x="1078308" y="1559670"/>
                </a:cubicBezTo>
                <a:cubicBezTo>
                  <a:pt x="839695" y="1598449"/>
                  <a:pt x="696493" y="1547670"/>
                  <a:pt x="539154" y="1559670"/>
                </a:cubicBezTo>
                <a:cubicBezTo>
                  <a:pt x="381815" y="1571670"/>
                  <a:pt x="211427" y="1548472"/>
                  <a:pt x="0" y="1559670"/>
                </a:cubicBezTo>
                <a:cubicBezTo>
                  <a:pt x="-22337" y="1428528"/>
                  <a:pt x="44572" y="1285076"/>
                  <a:pt x="0" y="1070973"/>
                </a:cubicBezTo>
                <a:cubicBezTo>
                  <a:pt x="-44572" y="856870"/>
                  <a:pt x="4492" y="740934"/>
                  <a:pt x="0" y="551083"/>
                </a:cubicBezTo>
                <a:cubicBezTo>
                  <a:pt x="-4492" y="361232"/>
                  <a:pt x="50360" y="136160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8193" y="-19034"/>
                  <a:pt x="271494" y="16154"/>
                  <a:pt x="539154" y="0"/>
                </a:cubicBezTo>
                <a:cubicBezTo>
                  <a:pt x="806814" y="-16154"/>
                  <a:pt x="875650" y="45046"/>
                  <a:pt x="1099874" y="0"/>
                </a:cubicBezTo>
                <a:cubicBezTo>
                  <a:pt x="1324098" y="-45046"/>
                  <a:pt x="1462138" y="34770"/>
                  <a:pt x="1574330" y="0"/>
                </a:cubicBezTo>
                <a:cubicBezTo>
                  <a:pt x="1686522" y="-34770"/>
                  <a:pt x="1882783" y="69523"/>
                  <a:pt x="2156616" y="0"/>
                </a:cubicBezTo>
                <a:cubicBezTo>
                  <a:pt x="2196361" y="164612"/>
                  <a:pt x="2113112" y="312442"/>
                  <a:pt x="2156616" y="473100"/>
                </a:cubicBezTo>
                <a:cubicBezTo>
                  <a:pt x="2200120" y="633758"/>
                  <a:pt x="2126462" y="841239"/>
                  <a:pt x="2156616" y="961797"/>
                </a:cubicBezTo>
                <a:cubicBezTo>
                  <a:pt x="2186770" y="1082355"/>
                  <a:pt x="2137041" y="1383135"/>
                  <a:pt x="2156616" y="1559670"/>
                </a:cubicBezTo>
                <a:cubicBezTo>
                  <a:pt x="2005891" y="1575447"/>
                  <a:pt x="1876173" y="1516039"/>
                  <a:pt x="1595896" y="1559670"/>
                </a:cubicBezTo>
                <a:cubicBezTo>
                  <a:pt x="1315619" y="1603301"/>
                  <a:pt x="1219305" y="1523891"/>
                  <a:pt x="1013610" y="1559670"/>
                </a:cubicBezTo>
                <a:cubicBezTo>
                  <a:pt x="807915" y="1595449"/>
                  <a:pt x="616339" y="1551904"/>
                  <a:pt x="496022" y="1559670"/>
                </a:cubicBezTo>
                <a:cubicBezTo>
                  <a:pt x="375705" y="1567436"/>
                  <a:pt x="103130" y="1511830"/>
                  <a:pt x="0" y="1559670"/>
                </a:cubicBezTo>
                <a:cubicBezTo>
                  <a:pt x="-49010" y="1311887"/>
                  <a:pt x="28955" y="1177195"/>
                  <a:pt x="0" y="1024183"/>
                </a:cubicBezTo>
                <a:cubicBezTo>
                  <a:pt x="-28955" y="871171"/>
                  <a:pt x="29853" y="710671"/>
                  <a:pt x="0" y="519890"/>
                </a:cubicBezTo>
                <a:cubicBezTo>
                  <a:pt x="-29853" y="329109"/>
                  <a:pt x="2686" y="154802"/>
                  <a:pt x="0" y="0"/>
                </a:cubicBezTo>
                <a:close/>
              </a:path>
            </a:pathLst>
          </a:custGeom>
          <a:solidFill>
            <a:srgbClr val="F475BF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Μείωση της κίνησης στους δρόμους</a:t>
            </a:r>
          </a:p>
        </p:txBody>
      </p:sp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27F26C99-6204-4546-A0FD-E41DAE8118E0}"/>
              </a:ext>
            </a:extLst>
          </p:cNvPr>
          <p:cNvSpPr/>
          <p:nvPr/>
        </p:nvSpPr>
        <p:spPr>
          <a:xfrm>
            <a:off x="2220076" y="4378910"/>
            <a:ext cx="2156616" cy="1559670"/>
          </a:xfrm>
          <a:solidFill>
            <a:srgbClr val="F475B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Ορθογώνιο 31">
            <a:extLst>
              <a:ext uri="{FF2B5EF4-FFF2-40B4-BE49-F238E27FC236}">
                <a16:creationId xmlns:a16="http://schemas.microsoft.com/office/drawing/2014/main" id="{DAAF28CF-B52B-49F9-B75F-DA8D6FF39359}"/>
              </a:ext>
            </a:extLst>
          </p:cNvPr>
          <p:cNvSpPr/>
          <p:nvPr/>
        </p:nvSpPr>
        <p:spPr>
          <a:xfrm>
            <a:off x="4038600" y="2479090"/>
            <a:ext cx="2156616" cy="1559670"/>
          </a:xfrm>
          <a:solidFill>
            <a:srgbClr val="F475B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Ορθογώνιο 36">
            <a:extLst>
              <a:ext uri="{FF2B5EF4-FFF2-40B4-BE49-F238E27FC236}">
                <a16:creationId xmlns:a16="http://schemas.microsoft.com/office/drawing/2014/main" id="{3DBBA751-75B3-4C55-8A75-D51D37A09237}"/>
              </a:ext>
            </a:extLst>
          </p:cNvPr>
          <p:cNvSpPr/>
          <p:nvPr/>
        </p:nvSpPr>
        <p:spPr>
          <a:xfrm>
            <a:off x="6964490" y="3214073"/>
            <a:ext cx="2156616" cy="1559670"/>
          </a:xfrm>
          <a:solidFill>
            <a:srgbClr val="F475B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Τίτλος 17">
            <a:extLst>
              <a:ext uri="{FF2B5EF4-FFF2-40B4-BE49-F238E27FC236}">
                <a16:creationId xmlns:a16="http://schemas.microsoft.com/office/drawing/2014/main" id="{E3B15C79-9CA5-4A38-9957-5662E47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600" b="1" dirty="0"/>
              <a:t>Η αποστολή μας…</a:t>
            </a:r>
            <a:endParaRPr lang="en-US" sz="3600" b="1" dirty="0"/>
          </a:p>
        </p:txBody>
      </p:sp>
      <p:grpSp>
        <p:nvGrpSpPr>
          <p:cNvPr id="39" name="Групиране 20">
            <a:extLst>
              <a:ext uri="{FF2B5EF4-FFF2-40B4-BE49-F238E27FC236}">
                <a16:creationId xmlns:a16="http://schemas.microsoft.com/office/drawing/2014/main" id="{20A4CB96-B3F6-49F5-8F90-17F85E997385}"/>
              </a:ext>
            </a:extLst>
          </p:cNvPr>
          <p:cNvGrpSpPr/>
          <p:nvPr/>
        </p:nvGrpSpPr>
        <p:grpSpPr>
          <a:xfrm>
            <a:off x="8211970" y="701583"/>
            <a:ext cx="1464690" cy="1005484"/>
            <a:chOff x="9690924" y="2617167"/>
            <a:chExt cx="8908850" cy="6308489"/>
          </a:xfrm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458C8A0F-362A-437A-97BD-961668FCB589}"/>
                </a:ext>
              </a:extLst>
            </p:cNvPr>
            <p:cNvSpPr/>
            <p:nvPr/>
          </p:nvSpPr>
          <p:spPr>
            <a:xfrm>
              <a:off x="10715056" y="2799379"/>
              <a:ext cx="7884718" cy="6126277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3BDBFDF7-6259-45C8-B2E5-F6DD21E1AEA5}"/>
                </a:ext>
              </a:extLst>
            </p:cNvPr>
            <p:cNvSpPr/>
            <p:nvPr/>
          </p:nvSpPr>
          <p:spPr>
            <a:xfrm>
              <a:off x="17182887" y="2617167"/>
              <a:ext cx="96384" cy="963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C8EE78C5-41BE-4219-B41B-A2CD8030B57B}"/>
                </a:ext>
              </a:extLst>
            </p:cNvPr>
            <p:cNvSpPr/>
            <p:nvPr/>
          </p:nvSpPr>
          <p:spPr>
            <a:xfrm>
              <a:off x="15406144" y="6512148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63B6D08E-745F-4A70-9799-C63EAC322548}"/>
                </a:ext>
              </a:extLst>
            </p:cNvPr>
            <p:cNvSpPr/>
            <p:nvPr/>
          </p:nvSpPr>
          <p:spPr>
            <a:xfrm>
              <a:off x="15405106" y="6476088"/>
              <a:ext cx="2162175" cy="1331595"/>
            </a:xfrm>
            <a:custGeom>
              <a:avLst/>
              <a:gdLst/>
              <a:ahLst/>
              <a:cxnLst/>
              <a:rect l="l" t="t" r="r" b="b"/>
              <a:pathLst>
                <a:path w="2162175" h="1331595">
                  <a:moveTo>
                    <a:pt x="15053" y="0"/>
                  </a:moveTo>
                  <a:lnTo>
                    <a:pt x="2968" y="10188"/>
                  </a:lnTo>
                  <a:lnTo>
                    <a:pt x="0" y="25911"/>
                  </a:lnTo>
                  <a:lnTo>
                    <a:pt x="10061" y="40318"/>
                  </a:lnTo>
                  <a:lnTo>
                    <a:pt x="138592" y="122483"/>
                  </a:lnTo>
                  <a:lnTo>
                    <a:pt x="698597" y="473808"/>
                  </a:lnTo>
                  <a:lnTo>
                    <a:pt x="1696195" y="1081637"/>
                  </a:lnTo>
                  <a:lnTo>
                    <a:pt x="1908648" y="1207295"/>
                  </a:lnTo>
                  <a:lnTo>
                    <a:pt x="2037208" y="1280812"/>
                  </a:lnTo>
                  <a:lnTo>
                    <a:pt x="2123513" y="1328781"/>
                  </a:lnTo>
                  <a:lnTo>
                    <a:pt x="2144112" y="1331228"/>
                  </a:lnTo>
                  <a:lnTo>
                    <a:pt x="2158320" y="1319298"/>
                  </a:lnTo>
                  <a:lnTo>
                    <a:pt x="2161726" y="1300811"/>
                  </a:lnTo>
                  <a:lnTo>
                    <a:pt x="2149918" y="1283591"/>
                  </a:lnTo>
                  <a:lnTo>
                    <a:pt x="2064646" y="1227157"/>
                  </a:lnTo>
                  <a:lnTo>
                    <a:pt x="1935752" y="1143989"/>
                  </a:lnTo>
                  <a:lnTo>
                    <a:pt x="1718912" y="1008460"/>
                  </a:lnTo>
                  <a:lnTo>
                    <a:pt x="588890" y="326466"/>
                  </a:lnTo>
                  <a:lnTo>
                    <a:pt x="32342" y="2193"/>
                  </a:lnTo>
                  <a:lnTo>
                    <a:pt x="15053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15D76C3B-FD71-49F4-811E-5E37F0043088}"/>
                </a:ext>
              </a:extLst>
            </p:cNvPr>
            <p:cNvSpPr/>
            <p:nvPr/>
          </p:nvSpPr>
          <p:spPr>
            <a:xfrm>
              <a:off x="15447588" y="6443913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46787" y="36070"/>
                  </a:lnTo>
                  <a:lnTo>
                    <a:pt x="342554" y="210407"/>
                  </a:lnTo>
                  <a:lnTo>
                    <a:pt x="469382" y="287201"/>
                  </a:lnTo>
                  <a:lnTo>
                    <a:pt x="1516106" y="936583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1256375" y="758825"/>
                  </a:lnTo>
                  <a:lnTo>
                    <a:pt x="605512" y="354764"/>
                  </a:lnTo>
                  <a:lnTo>
                    <a:pt x="386980" y="222526"/>
                  </a:lnTo>
                  <a:lnTo>
                    <a:pt x="303257" y="173324"/>
                  </a:lnTo>
                  <a:lnTo>
                    <a:pt x="92923" y="52295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7EB0598C-088D-4CDA-AD82-1F9E6E07C642}"/>
                </a:ext>
              </a:extLst>
            </p:cNvPr>
            <p:cNvSpPr/>
            <p:nvPr/>
          </p:nvSpPr>
          <p:spPr>
            <a:xfrm>
              <a:off x="15100303" y="6278322"/>
              <a:ext cx="330835" cy="430530"/>
            </a:xfrm>
            <a:custGeom>
              <a:avLst/>
              <a:gdLst/>
              <a:ahLst/>
              <a:cxnLst/>
              <a:rect l="l" t="t" r="r" b="b"/>
              <a:pathLst>
                <a:path w="330834" h="430529">
                  <a:moveTo>
                    <a:pt x="12419" y="0"/>
                  </a:moveTo>
                  <a:lnTo>
                    <a:pt x="4804" y="1437"/>
                  </a:lnTo>
                  <a:lnTo>
                    <a:pt x="0" y="7117"/>
                  </a:lnTo>
                  <a:lnTo>
                    <a:pt x="1319" y="15243"/>
                  </a:lnTo>
                  <a:lnTo>
                    <a:pt x="53520" y="98510"/>
                  </a:lnTo>
                  <a:lnTo>
                    <a:pt x="79755" y="140052"/>
                  </a:lnTo>
                  <a:lnTo>
                    <a:pt x="106194" y="181462"/>
                  </a:lnTo>
                  <a:lnTo>
                    <a:pt x="132923" y="222690"/>
                  </a:lnTo>
                  <a:lnTo>
                    <a:pt x="160027" y="263682"/>
                  </a:lnTo>
                  <a:lnTo>
                    <a:pt x="192092" y="310032"/>
                  </a:lnTo>
                  <a:lnTo>
                    <a:pt x="226755" y="354459"/>
                  </a:lnTo>
                  <a:lnTo>
                    <a:pt x="267051" y="398146"/>
                  </a:lnTo>
                  <a:lnTo>
                    <a:pt x="316287" y="429989"/>
                  </a:lnTo>
                  <a:lnTo>
                    <a:pt x="324274" y="429813"/>
                  </a:lnTo>
                  <a:lnTo>
                    <a:pt x="329248" y="424748"/>
                  </a:lnTo>
                  <a:lnTo>
                    <a:pt x="330636" y="417332"/>
                  </a:lnTo>
                  <a:lnTo>
                    <a:pt x="327862" y="410104"/>
                  </a:lnTo>
                  <a:lnTo>
                    <a:pt x="317767" y="399213"/>
                  </a:lnTo>
                  <a:lnTo>
                    <a:pt x="306477" y="389168"/>
                  </a:lnTo>
                  <a:lnTo>
                    <a:pt x="294812" y="379437"/>
                  </a:lnTo>
                  <a:lnTo>
                    <a:pt x="283593" y="369488"/>
                  </a:lnTo>
                  <a:lnTo>
                    <a:pt x="252945" y="337271"/>
                  </a:lnTo>
                  <a:lnTo>
                    <a:pt x="225960" y="303786"/>
                  </a:lnTo>
                  <a:lnTo>
                    <a:pt x="193474" y="257707"/>
                  </a:lnTo>
                  <a:lnTo>
                    <a:pt x="146702" y="187948"/>
                  </a:lnTo>
                  <a:lnTo>
                    <a:pt x="115218" y="141898"/>
                  </a:lnTo>
                  <a:lnTo>
                    <a:pt x="83463" y="96039"/>
                  </a:lnTo>
                  <a:lnTo>
                    <a:pt x="19529" y="4600"/>
                  </a:lnTo>
                  <a:lnTo>
                    <a:pt x="12419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53AB6D80-5C01-41A4-ADD7-3448AD77EA8E}"/>
                </a:ext>
              </a:extLst>
            </p:cNvPr>
            <p:cNvSpPr/>
            <p:nvPr/>
          </p:nvSpPr>
          <p:spPr>
            <a:xfrm>
              <a:off x="15408543" y="6504996"/>
              <a:ext cx="57150" cy="201930"/>
            </a:xfrm>
            <a:custGeom>
              <a:avLst/>
              <a:gdLst/>
              <a:ahLst/>
              <a:cxnLst/>
              <a:rect l="l" t="t" r="r" b="b"/>
              <a:pathLst>
                <a:path w="57150" h="201929">
                  <a:moveTo>
                    <a:pt x="15614" y="0"/>
                  </a:moveTo>
                  <a:lnTo>
                    <a:pt x="8828" y="1525"/>
                  </a:lnTo>
                  <a:lnTo>
                    <a:pt x="4149" y="6682"/>
                  </a:lnTo>
                  <a:lnTo>
                    <a:pt x="3305" y="14456"/>
                  </a:lnTo>
                  <a:lnTo>
                    <a:pt x="8517" y="36881"/>
                  </a:lnTo>
                  <a:lnTo>
                    <a:pt x="14511" y="58720"/>
                  </a:lnTo>
                  <a:lnTo>
                    <a:pt x="19817" y="80786"/>
                  </a:lnTo>
                  <a:lnTo>
                    <a:pt x="22969" y="103894"/>
                  </a:lnTo>
                  <a:lnTo>
                    <a:pt x="23255" y="126551"/>
                  </a:lnTo>
                  <a:lnTo>
                    <a:pt x="20333" y="146412"/>
                  </a:lnTo>
                  <a:lnTo>
                    <a:pt x="13411" y="165108"/>
                  </a:lnTo>
                  <a:lnTo>
                    <a:pt x="1693" y="184268"/>
                  </a:lnTo>
                  <a:lnTo>
                    <a:pt x="0" y="190881"/>
                  </a:lnTo>
                  <a:lnTo>
                    <a:pt x="2649" y="197278"/>
                  </a:lnTo>
                  <a:lnTo>
                    <a:pt x="8147" y="201494"/>
                  </a:lnTo>
                  <a:lnTo>
                    <a:pt x="14995" y="201568"/>
                  </a:lnTo>
                  <a:lnTo>
                    <a:pt x="35720" y="187722"/>
                  </a:lnTo>
                  <a:lnTo>
                    <a:pt x="48466" y="167266"/>
                  </a:lnTo>
                  <a:lnTo>
                    <a:pt x="54998" y="143095"/>
                  </a:lnTo>
                  <a:lnTo>
                    <a:pt x="57087" y="118106"/>
                  </a:lnTo>
                  <a:lnTo>
                    <a:pt x="56386" y="87751"/>
                  </a:lnTo>
                  <a:lnTo>
                    <a:pt x="51817" y="56203"/>
                  </a:lnTo>
                  <a:lnTo>
                    <a:pt x="41307" y="26860"/>
                  </a:lnTo>
                  <a:lnTo>
                    <a:pt x="22781" y="3122"/>
                  </a:lnTo>
                  <a:lnTo>
                    <a:pt x="15614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DD6D8377-7480-4D34-8294-100DEAD31B8C}"/>
                </a:ext>
              </a:extLst>
            </p:cNvPr>
            <p:cNvSpPr/>
            <p:nvPr/>
          </p:nvSpPr>
          <p:spPr>
            <a:xfrm>
              <a:off x="15101389" y="6276539"/>
              <a:ext cx="527685" cy="107950"/>
            </a:xfrm>
            <a:custGeom>
              <a:avLst/>
              <a:gdLst/>
              <a:ahLst/>
              <a:cxnLst/>
              <a:rect l="l" t="t" r="r" b="b"/>
              <a:pathLst>
                <a:path w="527684" h="107950">
                  <a:moveTo>
                    <a:pt x="10070" y="0"/>
                  </a:moveTo>
                  <a:lnTo>
                    <a:pt x="2420" y="2584"/>
                  </a:lnTo>
                  <a:lnTo>
                    <a:pt x="0" y="9481"/>
                  </a:lnTo>
                  <a:lnTo>
                    <a:pt x="2614" y="16912"/>
                  </a:lnTo>
                  <a:lnTo>
                    <a:pt x="10070" y="21098"/>
                  </a:lnTo>
                  <a:lnTo>
                    <a:pt x="170024" y="41983"/>
                  </a:lnTo>
                  <a:lnTo>
                    <a:pt x="307376" y="57947"/>
                  </a:lnTo>
                  <a:lnTo>
                    <a:pt x="337876" y="61623"/>
                  </a:lnTo>
                  <a:lnTo>
                    <a:pt x="398463" y="71740"/>
                  </a:lnTo>
                  <a:lnTo>
                    <a:pt x="438230" y="81808"/>
                  </a:lnTo>
                  <a:lnTo>
                    <a:pt x="481429" y="97711"/>
                  </a:lnTo>
                  <a:lnTo>
                    <a:pt x="496547" y="103486"/>
                  </a:lnTo>
                  <a:lnTo>
                    <a:pt x="511961" y="107877"/>
                  </a:lnTo>
                  <a:lnTo>
                    <a:pt x="519700" y="106979"/>
                  </a:lnTo>
                  <a:lnTo>
                    <a:pt x="525315" y="102037"/>
                  </a:lnTo>
                  <a:lnTo>
                    <a:pt x="527146" y="95047"/>
                  </a:lnTo>
                  <a:lnTo>
                    <a:pt x="523535" y="88003"/>
                  </a:lnTo>
                  <a:lnTo>
                    <a:pt x="472660" y="59290"/>
                  </a:lnTo>
                  <a:lnTo>
                    <a:pt x="415616" y="43661"/>
                  </a:lnTo>
                  <a:lnTo>
                    <a:pt x="356028" y="32810"/>
                  </a:lnTo>
                  <a:lnTo>
                    <a:pt x="248309" y="20534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2">
              <a:extLst>
                <a:ext uri="{FF2B5EF4-FFF2-40B4-BE49-F238E27FC236}">
                  <a16:creationId xmlns:a16="http://schemas.microsoft.com/office/drawing/2014/main" id="{F464B705-72DE-4EAB-8BAE-D87E997DD9BB}"/>
                </a:ext>
              </a:extLst>
            </p:cNvPr>
            <p:cNvSpPr/>
            <p:nvPr/>
          </p:nvSpPr>
          <p:spPr>
            <a:xfrm>
              <a:off x="15235361" y="6343948"/>
              <a:ext cx="391793" cy="365786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3">
              <a:extLst>
                <a:ext uri="{FF2B5EF4-FFF2-40B4-BE49-F238E27FC236}">
                  <a16:creationId xmlns:a16="http://schemas.microsoft.com/office/drawing/2014/main" id="{E3D6E69E-73ED-4B83-A17D-8E064814ACBF}"/>
                </a:ext>
              </a:extLst>
            </p:cNvPr>
            <p:cNvSpPr/>
            <p:nvPr/>
          </p:nvSpPr>
          <p:spPr>
            <a:xfrm>
              <a:off x="17111237" y="7445678"/>
              <a:ext cx="802990" cy="714157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4">
              <a:extLst>
                <a:ext uri="{FF2B5EF4-FFF2-40B4-BE49-F238E27FC236}">
                  <a16:creationId xmlns:a16="http://schemas.microsoft.com/office/drawing/2014/main" id="{7D073413-1CDE-4CFF-AF56-40B8CCBE9A73}"/>
                </a:ext>
              </a:extLst>
            </p:cNvPr>
            <p:cNvSpPr/>
            <p:nvPr/>
          </p:nvSpPr>
          <p:spPr>
            <a:xfrm>
              <a:off x="16604388" y="7579483"/>
              <a:ext cx="443230" cy="301625"/>
            </a:xfrm>
            <a:custGeom>
              <a:avLst/>
              <a:gdLst/>
              <a:ahLst/>
              <a:cxnLst/>
              <a:rect l="l" t="t" r="r" b="b"/>
              <a:pathLst>
                <a:path w="443230" h="301625">
                  <a:moveTo>
                    <a:pt x="4619" y="0"/>
                  </a:moveTo>
                  <a:lnTo>
                    <a:pt x="881" y="3125"/>
                  </a:lnTo>
                  <a:lnTo>
                    <a:pt x="0" y="7772"/>
                  </a:lnTo>
                  <a:lnTo>
                    <a:pt x="3209" y="11954"/>
                  </a:lnTo>
                  <a:lnTo>
                    <a:pt x="47817" y="38215"/>
                  </a:lnTo>
                  <a:lnTo>
                    <a:pt x="91872" y="64940"/>
                  </a:lnTo>
                  <a:lnTo>
                    <a:pt x="135427" y="92144"/>
                  </a:lnTo>
                  <a:lnTo>
                    <a:pt x="178532" y="119843"/>
                  </a:lnTo>
                  <a:lnTo>
                    <a:pt x="221237" y="148051"/>
                  </a:lnTo>
                  <a:lnTo>
                    <a:pt x="263594" y="176783"/>
                  </a:lnTo>
                  <a:lnTo>
                    <a:pt x="305652" y="206056"/>
                  </a:lnTo>
                  <a:lnTo>
                    <a:pt x="347463" y="235883"/>
                  </a:lnTo>
                  <a:lnTo>
                    <a:pt x="389077" y="266280"/>
                  </a:lnTo>
                  <a:lnTo>
                    <a:pt x="436102" y="301470"/>
                  </a:lnTo>
                  <a:lnTo>
                    <a:pt x="443093" y="292271"/>
                  </a:lnTo>
                  <a:lnTo>
                    <a:pt x="399466" y="253854"/>
                  </a:lnTo>
                  <a:lnTo>
                    <a:pt x="359705" y="221045"/>
                  </a:lnTo>
                  <a:lnTo>
                    <a:pt x="318804" y="189264"/>
                  </a:lnTo>
                  <a:lnTo>
                    <a:pt x="276874" y="158568"/>
                  </a:lnTo>
                  <a:lnTo>
                    <a:pt x="234029" y="129015"/>
                  </a:lnTo>
                  <a:lnTo>
                    <a:pt x="190379" y="100661"/>
                  </a:lnTo>
                  <a:lnTo>
                    <a:pt x="146037" y="73564"/>
                  </a:lnTo>
                  <a:lnTo>
                    <a:pt x="101115" y="47780"/>
                  </a:lnTo>
                  <a:lnTo>
                    <a:pt x="55726" y="23366"/>
                  </a:lnTo>
                  <a:lnTo>
                    <a:pt x="9981" y="379"/>
                  </a:lnTo>
                  <a:lnTo>
                    <a:pt x="461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5">
              <a:extLst>
                <a:ext uri="{FF2B5EF4-FFF2-40B4-BE49-F238E27FC236}">
                  <a16:creationId xmlns:a16="http://schemas.microsoft.com/office/drawing/2014/main" id="{5C3382D5-9A39-4EF5-BD80-5A344CA179B4}"/>
                </a:ext>
              </a:extLst>
            </p:cNvPr>
            <p:cNvSpPr/>
            <p:nvPr/>
          </p:nvSpPr>
          <p:spPr>
            <a:xfrm>
              <a:off x="17422187" y="8370388"/>
              <a:ext cx="492125" cy="260985"/>
            </a:xfrm>
            <a:custGeom>
              <a:avLst/>
              <a:gdLst/>
              <a:ahLst/>
              <a:cxnLst/>
              <a:rect l="l" t="t" r="r" b="b"/>
              <a:pathLst>
                <a:path w="492125" h="260984">
                  <a:moveTo>
                    <a:pt x="6193" y="0"/>
                  </a:moveTo>
                  <a:lnTo>
                    <a:pt x="1185" y="4302"/>
                  </a:lnTo>
                  <a:lnTo>
                    <a:pt x="0" y="10580"/>
                  </a:lnTo>
                  <a:lnTo>
                    <a:pt x="4330" y="15951"/>
                  </a:lnTo>
                  <a:lnTo>
                    <a:pt x="481365" y="260445"/>
                  </a:lnTo>
                  <a:lnTo>
                    <a:pt x="486933" y="260843"/>
                  </a:lnTo>
                  <a:lnTo>
                    <a:pt x="490833" y="257533"/>
                  </a:lnTo>
                  <a:lnTo>
                    <a:pt x="491751" y="252680"/>
                  </a:lnTo>
                  <a:lnTo>
                    <a:pt x="488377" y="248451"/>
                  </a:lnTo>
                  <a:lnTo>
                    <a:pt x="13330" y="557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6">
              <a:extLst>
                <a:ext uri="{FF2B5EF4-FFF2-40B4-BE49-F238E27FC236}">
                  <a16:creationId xmlns:a16="http://schemas.microsoft.com/office/drawing/2014/main" id="{865A8ABB-E399-4C26-96FE-1148F954166C}"/>
                </a:ext>
              </a:extLst>
            </p:cNvPr>
            <p:cNvSpPr/>
            <p:nvPr/>
          </p:nvSpPr>
          <p:spPr>
            <a:xfrm>
              <a:off x="9690924" y="6433144"/>
              <a:ext cx="3160931" cy="131191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Ορθογώνιο 32">
            <a:extLst>
              <a:ext uri="{FF2B5EF4-FFF2-40B4-BE49-F238E27FC236}">
                <a16:creationId xmlns:a16="http://schemas.microsoft.com/office/drawing/2014/main" id="{37CEE711-8BA2-4E9B-94AD-518E4329ECF8}"/>
              </a:ext>
            </a:extLst>
          </p:cNvPr>
          <p:cNvSpPr/>
          <p:nvPr/>
        </p:nvSpPr>
        <p:spPr>
          <a:xfrm>
            <a:off x="3298384" y="3034580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13610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86570 h 1559670"/>
              <a:gd name="connsiteX7" fmla="*/ 2156616 w 2156616"/>
              <a:gd name="connsiteY7" fmla="*/ 1559670 h 1559670"/>
              <a:gd name="connsiteX8" fmla="*/ 1574330 w 2156616"/>
              <a:gd name="connsiteY8" fmla="*/ 1559670 h 1559670"/>
              <a:gd name="connsiteX9" fmla="*/ 1078308 w 2156616"/>
              <a:gd name="connsiteY9" fmla="*/ 1559670 h 1559670"/>
              <a:gd name="connsiteX10" fmla="*/ 539154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70973 h 1559670"/>
              <a:gd name="connsiteX13" fmla="*/ 0 w 2156616"/>
              <a:gd name="connsiteY13" fmla="*/ 551083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185171" y="-22826"/>
                  <a:pt x="369792" y="2310"/>
                  <a:pt x="539154" y="0"/>
                </a:cubicBezTo>
                <a:cubicBezTo>
                  <a:pt x="708516" y="-2310"/>
                  <a:pt x="887853" y="6072"/>
                  <a:pt x="1013610" y="0"/>
                </a:cubicBezTo>
                <a:cubicBezTo>
                  <a:pt x="1139367" y="-6072"/>
                  <a:pt x="1286468" y="4249"/>
                  <a:pt x="1509631" y="0"/>
                </a:cubicBezTo>
                <a:cubicBezTo>
                  <a:pt x="1732794" y="-4249"/>
                  <a:pt x="1863177" y="21508"/>
                  <a:pt x="2156616" y="0"/>
                </a:cubicBezTo>
                <a:cubicBezTo>
                  <a:pt x="2168236" y="175220"/>
                  <a:pt x="2144221" y="316699"/>
                  <a:pt x="2156616" y="551083"/>
                </a:cubicBezTo>
                <a:cubicBezTo>
                  <a:pt x="2169011" y="785467"/>
                  <a:pt x="2095846" y="932166"/>
                  <a:pt x="2156616" y="1086570"/>
                </a:cubicBezTo>
                <a:cubicBezTo>
                  <a:pt x="2217386" y="1240974"/>
                  <a:pt x="2147281" y="1375616"/>
                  <a:pt x="2156616" y="1559670"/>
                </a:cubicBezTo>
                <a:cubicBezTo>
                  <a:pt x="1916892" y="1585367"/>
                  <a:pt x="1785025" y="1545048"/>
                  <a:pt x="1574330" y="1559670"/>
                </a:cubicBezTo>
                <a:cubicBezTo>
                  <a:pt x="1363635" y="1574292"/>
                  <a:pt x="1316921" y="1520891"/>
                  <a:pt x="1078308" y="1559670"/>
                </a:cubicBezTo>
                <a:cubicBezTo>
                  <a:pt x="839695" y="1598449"/>
                  <a:pt x="696493" y="1547670"/>
                  <a:pt x="539154" y="1559670"/>
                </a:cubicBezTo>
                <a:cubicBezTo>
                  <a:pt x="381815" y="1571670"/>
                  <a:pt x="211427" y="1548472"/>
                  <a:pt x="0" y="1559670"/>
                </a:cubicBezTo>
                <a:cubicBezTo>
                  <a:pt x="-22337" y="1428528"/>
                  <a:pt x="44572" y="1285076"/>
                  <a:pt x="0" y="1070973"/>
                </a:cubicBezTo>
                <a:cubicBezTo>
                  <a:pt x="-44572" y="856870"/>
                  <a:pt x="4492" y="740934"/>
                  <a:pt x="0" y="551083"/>
                </a:cubicBezTo>
                <a:cubicBezTo>
                  <a:pt x="-4492" y="361232"/>
                  <a:pt x="50360" y="136160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8193" y="-19034"/>
                  <a:pt x="271494" y="16154"/>
                  <a:pt x="539154" y="0"/>
                </a:cubicBezTo>
                <a:cubicBezTo>
                  <a:pt x="806814" y="-16154"/>
                  <a:pt x="875650" y="45046"/>
                  <a:pt x="1099874" y="0"/>
                </a:cubicBezTo>
                <a:cubicBezTo>
                  <a:pt x="1324098" y="-45046"/>
                  <a:pt x="1462138" y="34770"/>
                  <a:pt x="1574330" y="0"/>
                </a:cubicBezTo>
                <a:cubicBezTo>
                  <a:pt x="1686522" y="-34770"/>
                  <a:pt x="1882783" y="69523"/>
                  <a:pt x="2156616" y="0"/>
                </a:cubicBezTo>
                <a:cubicBezTo>
                  <a:pt x="2196361" y="164612"/>
                  <a:pt x="2113112" y="312442"/>
                  <a:pt x="2156616" y="473100"/>
                </a:cubicBezTo>
                <a:cubicBezTo>
                  <a:pt x="2200120" y="633758"/>
                  <a:pt x="2126462" y="841239"/>
                  <a:pt x="2156616" y="961797"/>
                </a:cubicBezTo>
                <a:cubicBezTo>
                  <a:pt x="2186770" y="1082355"/>
                  <a:pt x="2137041" y="1383135"/>
                  <a:pt x="2156616" y="1559670"/>
                </a:cubicBezTo>
                <a:cubicBezTo>
                  <a:pt x="2005891" y="1575447"/>
                  <a:pt x="1876173" y="1516039"/>
                  <a:pt x="1595896" y="1559670"/>
                </a:cubicBezTo>
                <a:cubicBezTo>
                  <a:pt x="1315619" y="1603301"/>
                  <a:pt x="1219305" y="1523891"/>
                  <a:pt x="1013610" y="1559670"/>
                </a:cubicBezTo>
                <a:cubicBezTo>
                  <a:pt x="807915" y="1595449"/>
                  <a:pt x="616339" y="1551904"/>
                  <a:pt x="496022" y="1559670"/>
                </a:cubicBezTo>
                <a:cubicBezTo>
                  <a:pt x="375705" y="1567436"/>
                  <a:pt x="103130" y="1511830"/>
                  <a:pt x="0" y="1559670"/>
                </a:cubicBezTo>
                <a:cubicBezTo>
                  <a:pt x="-49010" y="1311887"/>
                  <a:pt x="28955" y="1177195"/>
                  <a:pt x="0" y="1024183"/>
                </a:cubicBezTo>
                <a:cubicBezTo>
                  <a:pt x="-28955" y="871171"/>
                  <a:pt x="29853" y="710671"/>
                  <a:pt x="0" y="519890"/>
                </a:cubicBezTo>
                <a:cubicBezTo>
                  <a:pt x="-29853" y="329109"/>
                  <a:pt x="2686" y="154802"/>
                  <a:pt x="0" y="0"/>
                </a:cubicBezTo>
                <a:close/>
              </a:path>
            </a:pathLst>
          </a:custGeom>
          <a:solidFill>
            <a:srgbClr val="F475BF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Διευκολύνουμε τους χρήστες στη ταχύτερη μετάβαση στον προορισμό τους</a:t>
            </a:r>
          </a:p>
        </p:txBody>
      </p:sp>
      <p:sp>
        <p:nvSpPr>
          <p:cNvPr id="34" name="Ορθογώνιο 32">
            <a:extLst>
              <a:ext uri="{FF2B5EF4-FFF2-40B4-BE49-F238E27FC236}">
                <a16:creationId xmlns:a16="http://schemas.microsoft.com/office/drawing/2014/main" id="{E1715F64-9930-46E1-B3F2-6F5BECCF3822}"/>
              </a:ext>
            </a:extLst>
          </p:cNvPr>
          <p:cNvSpPr/>
          <p:nvPr/>
        </p:nvSpPr>
        <p:spPr>
          <a:xfrm>
            <a:off x="5871012" y="3599074"/>
            <a:ext cx="2171785" cy="1793197"/>
          </a:xfrm>
          <a:custGeom>
            <a:avLst/>
            <a:gdLst>
              <a:gd name="connsiteX0" fmla="*/ 0 w 2171785"/>
              <a:gd name="connsiteY0" fmla="*/ 0 h 1793197"/>
              <a:gd name="connsiteX1" fmla="*/ 542946 w 2171785"/>
              <a:gd name="connsiteY1" fmla="*/ 0 h 1793197"/>
              <a:gd name="connsiteX2" fmla="*/ 1020739 w 2171785"/>
              <a:gd name="connsiteY2" fmla="*/ 0 h 1793197"/>
              <a:gd name="connsiteX3" fmla="*/ 1520250 w 2171785"/>
              <a:gd name="connsiteY3" fmla="*/ 0 h 1793197"/>
              <a:gd name="connsiteX4" fmla="*/ 2171785 w 2171785"/>
              <a:gd name="connsiteY4" fmla="*/ 0 h 1793197"/>
              <a:gd name="connsiteX5" fmla="*/ 2171785 w 2171785"/>
              <a:gd name="connsiteY5" fmla="*/ 633596 h 1793197"/>
              <a:gd name="connsiteX6" fmla="*/ 2171785 w 2171785"/>
              <a:gd name="connsiteY6" fmla="*/ 1249261 h 1793197"/>
              <a:gd name="connsiteX7" fmla="*/ 2171785 w 2171785"/>
              <a:gd name="connsiteY7" fmla="*/ 1793197 h 1793197"/>
              <a:gd name="connsiteX8" fmla="*/ 1585403 w 2171785"/>
              <a:gd name="connsiteY8" fmla="*/ 1793197 h 1793197"/>
              <a:gd name="connsiteX9" fmla="*/ 1085893 w 2171785"/>
              <a:gd name="connsiteY9" fmla="*/ 1793197 h 1793197"/>
              <a:gd name="connsiteX10" fmla="*/ 542946 w 2171785"/>
              <a:gd name="connsiteY10" fmla="*/ 1793197 h 1793197"/>
              <a:gd name="connsiteX11" fmla="*/ 0 w 2171785"/>
              <a:gd name="connsiteY11" fmla="*/ 1793197 h 1793197"/>
              <a:gd name="connsiteX12" fmla="*/ 0 w 2171785"/>
              <a:gd name="connsiteY12" fmla="*/ 1231329 h 1793197"/>
              <a:gd name="connsiteX13" fmla="*/ 0 w 2171785"/>
              <a:gd name="connsiteY13" fmla="*/ 633596 h 1793197"/>
              <a:gd name="connsiteX14" fmla="*/ 0 w 2171785"/>
              <a:gd name="connsiteY14" fmla="*/ 0 h 179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71785" h="1793197" fill="none" extrusionOk="0">
                <a:moveTo>
                  <a:pt x="0" y="0"/>
                </a:moveTo>
                <a:cubicBezTo>
                  <a:pt x="238862" y="-33635"/>
                  <a:pt x="403651" y="58159"/>
                  <a:pt x="542946" y="0"/>
                </a:cubicBezTo>
                <a:cubicBezTo>
                  <a:pt x="682241" y="-58159"/>
                  <a:pt x="836936" y="21158"/>
                  <a:pt x="1020739" y="0"/>
                </a:cubicBezTo>
                <a:cubicBezTo>
                  <a:pt x="1204542" y="-21158"/>
                  <a:pt x="1373053" y="31536"/>
                  <a:pt x="1520250" y="0"/>
                </a:cubicBezTo>
                <a:cubicBezTo>
                  <a:pt x="1667447" y="-31536"/>
                  <a:pt x="1883332" y="40531"/>
                  <a:pt x="2171785" y="0"/>
                </a:cubicBezTo>
                <a:cubicBezTo>
                  <a:pt x="2221370" y="303407"/>
                  <a:pt x="2132149" y="431974"/>
                  <a:pt x="2171785" y="633596"/>
                </a:cubicBezTo>
                <a:cubicBezTo>
                  <a:pt x="2211421" y="835218"/>
                  <a:pt x="2098439" y="1082505"/>
                  <a:pt x="2171785" y="1249261"/>
                </a:cubicBezTo>
                <a:cubicBezTo>
                  <a:pt x="2245131" y="1416017"/>
                  <a:pt x="2126904" y="1631081"/>
                  <a:pt x="2171785" y="1793197"/>
                </a:cubicBezTo>
                <a:cubicBezTo>
                  <a:pt x="1967030" y="1826646"/>
                  <a:pt x="1816201" y="1755890"/>
                  <a:pt x="1585403" y="1793197"/>
                </a:cubicBezTo>
                <a:cubicBezTo>
                  <a:pt x="1354605" y="1830504"/>
                  <a:pt x="1287856" y="1788148"/>
                  <a:pt x="1085893" y="1793197"/>
                </a:cubicBezTo>
                <a:cubicBezTo>
                  <a:pt x="883930" y="1798246"/>
                  <a:pt x="754167" y="1764514"/>
                  <a:pt x="542946" y="1793197"/>
                </a:cubicBezTo>
                <a:cubicBezTo>
                  <a:pt x="331725" y="1821880"/>
                  <a:pt x="263144" y="1758416"/>
                  <a:pt x="0" y="1793197"/>
                </a:cubicBezTo>
                <a:cubicBezTo>
                  <a:pt x="-3914" y="1542710"/>
                  <a:pt x="41437" y="1410662"/>
                  <a:pt x="0" y="1231329"/>
                </a:cubicBezTo>
                <a:cubicBezTo>
                  <a:pt x="-41437" y="1051996"/>
                  <a:pt x="63839" y="869711"/>
                  <a:pt x="0" y="633596"/>
                </a:cubicBezTo>
                <a:cubicBezTo>
                  <a:pt x="-63839" y="397481"/>
                  <a:pt x="67907" y="142352"/>
                  <a:pt x="0" y="0"/>
                </a:cubicBezTo>
                <a:close/>
              </a:path>
              <a:path w="2171785" h="1793197" stroke="0" extrusionOk="0">
                <a:moveTo>
                  <a:pt x="0" y="0"/>
                </a:moveTo>
                <a:cubicBezTo>
                  <a:pt x="110522" y="-35070"/>
                  <a:pt x="335402" y="61260"/>
                  <a:pt x="542946" y="0"/>
                </a:cubicBezTo>
                <a:cubicBezTo>
                  <a:pt x="750490" y="-61260"/>
                  <a:pt x="864987" y="2531"/>
                  <a:pt x="1107610" y="0"/>
                </a:cubicBezTo>
                <a:cubicBezTo>
                  <a:pt x="1350233" y="-2531"/>
                  <a:pt x="1422373" y="1706"/>
                  <a:pt x="1585403" y="0"/>
                </a:cubicBezTo>
                <a:cubicBezTo>
                  <a:pt x="1748433" y="-1706"/>
                  <a:pt x="1971405" y="6134"/>
                  <a:pt x="2171785" y="0"/>
                </a:cubicBezTo>
                <a:cubicBezTo>
                  <a:pt x="2200312" y="109369"/>
                  <a:pt x="2136143" y="363882"/>
                  <a:pt x="2171785" y="543936"/>
                </a:cubicBezTo>
                <a:cubicBezTo>
                  <a:pt x="2207427" y="723990"/>
                  <a:pt x="2127369" y="832703"/>
                  <a:pt x="2171785" y="1105805"/>
                </a:cubicBezTo>
                <a:cubicBezTo>
                  <a:pt x="2216201" y="1378907"/>
                  <a:pt x="2118770" y="1597111"/>
                  <a:pt x="2171785" y="1793197"/>
                </a:cubicBezTo>
                <a:cubicBezTo>
                  <a:pt x="1990708" y="1857836"/>
                  <a:pt x="1877474" y="1738238"/>
                  <a:pt x="1607121" y="1793197"/>
                </a:cubicBezTo>
                <a:cubicBezTo>
                  <a:pt x="1336768" y="1848156"/>
                  <a:pt x="1270989" y="1790043"/>
                  <a:pt x="1020739" y="1793197"/>
                </a:cubicBezTo>
                <a:cubicBezTo>
                  <a:pt x="770489" y="1796351"/>
                  <a:pt x="649901" y="1746316"/>
                  <a:pt x="499511" y="1793197"/>
                </a:cubicBezTo>
                <a:cubicBezTo>
                  <a:pt x="349121" y="1840078"/>
                  <a:pt x="126396" y="1749623"/>
                  <a:pt x="0" y="1793197"/>
                </a:cubicBezTo>
                <a:cubicBezTo>
                  <a:pt x="-1571" y="1536753"/>
                  <a:pt x="45372" y="1429083"/>
                  <a:pt x="0" y="1177533"/>
                </a:cubicBezTo>
                <a:cubicBezTo>
                  <a:pt x="-45372" y="925983"/>
                  <a:pt x="27104" y="796793"/>
                  <a:pt x="0" y="597732"/>
                </a:cubicBezTo>
                <a:cubicBezTo>
                  <a:pt x="-27104" y="398671"/>
                  <a:pt x="17859" y="153189"/>
                  <a:pt x="0" y="0"/>
                </a:cubicBezTo>
                <a:close/>
              </a:path>
            </a:pathLst>
          </a:custGeom>
          <a:solidFill>
            <a:srgbClr val="F475BF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Λύνουμε ένα απο τα σημαντικά προβλήματα που έχει ο δήμος του Πειραιά, την έλλειψη πάρκινγκ.</a:t>
            </a:r>
          </a:p>
        </p:txBody>
      </p:sp>
      <p:sp>
        <p:nvSpPr>
          <p:cNvPr id="35" name="Ορθογώνιο 32">
            <a:extLst>
              <a:ext uri="{FF2B5EF4-FFF2-40B4-BE49-F238E27FC236}">
                <a16:creationId xmlns:a16="http://schemas.microsoft.com/office/drawing/2014/main" id="{B9895FF9-6737-4392-B7D4-B614B6A77436}"/>
              </a:ext>
            </a:extLst>
          </p:cNvPr>
          <p:cNvSpPr/>
          <p:nvPr/>
        </p:nvSpPr>
        <p:spPr>
          <a:xfrm>
            <a:off x="8647760" y="3358682"/>
            <a:ext cx="2156616" cy="3061510"/>
          </a:xfrm>
          <a:custGeom>
            <a:avLst/>
            <a:gdLst>
              <a:gd name="connsiteX0" fmla="*/ 0 w 2156616"/>
              <a:gd name="connsiteY0" fmla="*/ 0 h 3061510"/>
              <a:gd name="connsiteX1" fmla="*/ 539154 w 2156616"/>
              <a:gd name="connsiteY1" fmla="*/ 0 h 3061510"/>
              <a:gd name="connsiteX2" fmla="*/ 1056742 w 2156616"/>
              <a:gd name="connsiteY2" fmla="*/ 0 h 3061510"/>
              <a:gd name="connsiteX3" fmla="*/ 1639028 w 2156616"/>
              <a:gd name="connsiteY3" fmla="*/ 0 h 3061510"/>
              <a:gd name="connsiteX4" fmla="*/ 2156616 w 2156616"/>
              <a:gd name="connsiteY4" fmla="*/ 0 h 3061510"/>
              <a:gd name="connsiteX5" fmla="*/ 2156616 w 2156616"/>
              <a:gd name="connsiteY5" fmla="*/ 449021 h 3061510"/>
              <a:gd name="connsiteX6" fmla="*/ 2156616 w 2156616"/>
              <a:gd name="connsiteY6" fmla="*/ 989888 h 3061510"/>
              <a:gd name="connsiteX7" fmla="*/ 2156616 w 2156616"/>
              <a:gd name="connsiteY7" fmla="*/ 1561370 h 3061510"/>
              <a:gd name="connsiteX8" fmla="*/ 2156616 w 2156616"/>
              <a:gd name="connsiteY8" fmla="*/ 2041007 h 3061510"/>
              <a:gd name="connsiteX9" fmla="*/ 2156616 w 2156616"/>
              <a:gd name="connsiteY9" fmla="*/ 2459413 h 3061510"/>
              <a:gd name="connsiteX10" fmla="*/ 2156616 w 2156616"/>
              <a:gd name="connsiteY10" fmla="*/ 3061510 h 3061510"/>
              <a:gd name="connsiteX11" fmla="*/ 1595896 w 2156616"/>
              <a:gd name="connsiteY11" fmla="*/ 3061510 h 3061510"/>
              <a:gd name="connsiteX12" fmla="*/ 1121440 w 2156616"/>
              <a:gd name="connsiteY12" fmla="*/ 3061510 h 3061510"/>
              <a:gd name="connsiteX13" fmla="*/ 539154 w 2156616"/>
              <a:gd name="connsiteY13" fmla="*/ 3061510 h 3061510"/>
              <a:gd name="connsiteX14" fmla="*/ 0 w 2156616"/>
              <a:gd name="connsiteY14" fmla="*/ 3061510 h 3061510"/>
              <a:gd name="connsiteX15" fmla="*/ 0 w 2156616"/>
              <a:gd name="connsiteY15" fmla="*/ 2612489 h 3061510"/>
              <a:gd name="connsiteX16" fmla="*/ 0 w 2156616"/>
              <a:gd name="connsiteY16" fmla="*/ 2071622 h 3061510"/>
              <a:gd name="connsiteX17" fmla="*/ 0 w 2156616"/>
              <a:gd name="connsiteY17" fmla="*/ 1561370 h 3061510"/>
              <a:gd name="connsiteX18" fmla="*/ 0 w 2156616"/>
              <a:gd name="connsiteY18" fmla="*/ 1081734 h 3061510"/>
              <a:gd name="connsiteX19" fmla="*/ 0 w 2156616"/>
              <a:gd name="connsiteY19" fmla="*/ 663327 h 3061510"/>
              <a:gd name="connsiteX20" fmla="*/ 0 w 2156616"/>
              <a:gd name="connsiteY20" fmla="*/ 0 h 306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56616" h="3061510" fill="none" extrusionOk="0">
                <a:moveTo>
                  <a:pt x="0" y="0"/>
                </a:moveTo>
                <a:cubicBezTo>
                  <a:pt x="231744" y="-40294"/>
                  <a:pt x="272316" y="61860"/>
                  <a:pt x="539154" y="0"/>
                </a:cubicBezTo>
                <a:cubicBezTo>
                  <a:pt x="805992" y="-61860"/>
                  <a:pt x="804810" y="58437"/>
                  <a:pt x="1056742" y="0"/>
                </a:cubicBezTo>
                <a:cubicBezTo>
                  <a:pt x="1308674" y="-58437"/>
                  <a:pt x="1439254" y="30487"/>
                  <a:pt x="1639028" y="0"/>
                </a:cubicBezTo>
                <a:cubicBezTo>
                  <a:pt x="1838802" y="-30487"/>
                  <a:pt x="2029644" y="42639"/>
                  <a:pt x="2156616" y="0"/>
                </a:cubicBezTo>
                <a:cubicBezTo>
                  <a:pt x="2182459" y="196590"/>
                  <a:pt x="2127130" y="245898"/>
                  <a:pt x="2156616" y="449021"/>
                </a:cubicBezTo>
                <a:cubicBezTo>
                  <a:pt x="2186102" y="652144"/>
                  <a:pt x="2121193" y="771626"/>
                  <a:pt x="2156616" y="989888"/>
                </a:cubicBezTo>
                <a:cubicBezTo>
                  <a:pt x="2192039" y="1208150"/>
                  <a:pt x="2114789" y="1431048"/>
                  <a:pt x="2156616" y="1561370"/>
                </a:cubicBezTo>
                <a:cubicBezTo>
                  <a:pt x="2198443" y="1691692"/>
                  <a:pt x="2151676" y="1901915"/>
                  <a:pt x="2156616" y="2041007"/>
                </a:cubicBezTo>
                <a:cubicBezTo>
                  <a:pt x="2161556" y="2180099"/>
                  <a:pt x="2129319" y="2302196"/>
                  <a:pt x="2156616" y="2459413"/>
                </a:cubicBezTo>
                <a:cubicBezTo>
                  <a:pt x="2183913" y="2616630"/>
                  <a:pt x="2147176" y="2923419"/>
                  <a:pt x="2156616" y="3061510"/>
                </a:cubicBezTo>
                <a:cubicBezTo>
                  <a:pt x="1914444" y="3110676"/>
                  <a:pt x="1780662" y="3028826"/>
                  <a:pt x="1595896" y="3061510"/>
                </a:cubicBezTo>
                <a:cubicBezTo>
                  <a:pt x="1411130" y="3094194"/>
                  <a:pt x="1308879" y="3055844"/>
                  <a:pt x="1121440" y="3061510"/>
                </a:cubicBezTo>
                <a:cubicBezTo>
                  <a:pt x="934001" y="3067176"/>
                  <a:pt x="738727" y="2998874"/>
                  <a:pt x="539154" y="3061510"/>
                </a:cubicBezTo>
                <a:cubicBezTo>
                  <a:pt x="339581" y="3124146"/>
                  <a:pt x="240403" y="3038461"/>
                  <a:pt x="0" y="3061510"/>
                </a:cubicBezTo>
                <a:cubicBezTo>
                  <a:pt x="-22099" y="2946386"/>
                  <a:pt x="38708" y="2831129"/>
                  <a:pt x="0" y="2612489"/>
                </a:cubicBezTo>
                <a:cubicBezTo>
                  <a:pt x="-38708" y="2393849"/>
                  <a:pt x="40292" y="2316699"/>
                  <a:pt x="0" y="2071622"/>
                </a:cubicBezTo>
                <a:cubicBezTo>
                  <a:pt x="-40292" y="1826545"/>
                  <a:pt x="18631" y="1698180"/>
                  <a:pt x="0" y="1561370"/>
                </a:cubicBezTo>
                <a:cubicBezTo>
                  <a:pt x="-18631" y="1424560"/>
                  <a:pt x="22060" y="1287190"/>
                  <a:pt x="0" y="1081734"/>
                </a:cubicBezTo>
                <a:cubicBezTo>
                  <a:pt x="-22060" y="876278"/>
                  <a:pt x="30944" y="840982"/>
                  <a:pt x="0" y="663327"/>
                </a:cubicBezTo>
                <a:cubicBezTo>
                  <a:pt x="-30944" y="485672"/>
                  <a:pt x="41837" y="312134"/>
                  <a:pt x="0" y="0"/>
                </a:cubicBezTo>
                <a:close/>
              </a:path>
              <a:path w="2156616" h="3061510" stroke="0" extrusionOk="0">
                <a:moveTo>
                  <a:pt x="0" y="0"/>
                </a:moveTo>
                <a:cubicBezTo>
                  <a:pt x="168193" y="-19034"/>
                  <a:pt x="271494" y="16154"/>
                  <a:pt x="539154" y="0"/>
                </a:cubicBezTo>
                <a:cubicBezTo>
                  <a:pt x="806814" y="-16154"/>
                  <a:pt x="875650" y="45046"/>
                  <a:pt x="1099874" y="0"/>
                </a:cubicBezTo>
                <a:cubicBezTo>
                  <a:pt x="1324098" y="-45046"/>
                  <a:pt x="1462138" y="34770"/>
                  <a:pt x="1574330" y="0"/>
                </a:cubicBezTo>
                <a:cubicBezTo>
                  <a:pt x="1686522" y="-34770"/>
                  <a:pt x="1882783" y="69523"/>
                  <a:pt x="2156616" y="0"/>
                </a:cubicBezTo>
                <a:cubicBezTo>
                  <a:pt x="2178703" y="96186"/>
                  <a:pt x="2119356" y="308788"/>
                  <a:pt x="2156616" y="418406"/>
                </a:cubicBezTo>
                <a:cubicBezTo>
                  <a:pt x="2193876" y="528024"/>
                  <a:pt x="2120722" y="682535"/>
                  <a:pt x="2156616" y="867428"/>
                </a:cubicBezTo>
                <a:cubicBezTo>
                  <a:pt x="2192510" y="1052321"/>
                  <a:pt x="2110460" y="1170953"/>
                  <a:pt x="2156616" y="1285834"/>
                </a:cubicBezTo>
                <a:cubicBezTo>
                  <a:pt x="2202772" y="1400715"/>
                  <a:pt x="2117264" y="1586157"/>
                  <a:pt x="2156616" y="1826701"/>
                </a:cubicBezTo>
                <a:cubicBezTo>
                  <a:pt x="2195968" y="2067245"/>
                  <a:pt x="2152363" y="2085757"/>
                  <a:pt x="2156616" y="2306338"/>
                </a:cubicBezTo>
                <a:cubicBezTo>
                  <a:pt x="2160869" y="2526919"/>
                  <a:pt x="2105341" y="2742329"/>
                  <a:pt x="2156616" y="3061510"/>
                </a:cubicBezTo>
                <a:cubicBezTo>
                  <a:pt x="1955659" y="3090911"/>
                  <a:pt x="1828626" y="3038439"/>
                  <a:pt x="1617462" y="3061510"/>
                </a:cubicBezTo>
                <a:cubicBezTo>
                  <a:pt x="1406298" y="3084581"/>
                  <a:pt x="1324084" y="3036904"/>
                  <a:pt x="1056742" y="3061510"/>
                </a:cubicBezTo>
                <a:cubicBezTo>
                  <a:pt x="789400" y="3086116"/>
                  <a:pt x="705287" y="3023887"/>
                  <a:pt x="517588" y="3061510"/>
                </a:cubicBezTo>
                <a:cubicBezTo>
                  <a:pt x="329889" y="3099133"/>
                  <a:pt x="254704" y="3012994"/>
                  <a:pt x="0" y="3061510"/>
                </a:cubicBezTo>
                <a:cubicBezTo>
                  <a:pt x="-41050" y="2778638"/>
                  <a:pt x="20277" y="2653827"/>
                  <a:pt x="0" y="2490028"/>
                </a:cubicBezTo>
                <a:cubicBezTo>
                  <a:pt x="-20277" y="2326229"/>
                  <a:pt x="62130" y="2147165"/>
                  <a:pt x="0" y="1949161"/>
                </a:cubicBezTo>
                <a:cubicBezTo>
                  <a:pt x="-62130" y="1751157"/>
                  <a:pt x="46972" y="1629137"/>
                  <a:pt x="0" y="1530755"/>
                </a:cubicBezTo>
                <a:cubicBezTo>
                  <a:pt x="-46972" y="1432373"/>
                  <a:pt x="44505" y="1244012"/>
                  <a:pt x="0" y="1081734"/>
                </a:cubicBezTo>
                <a:cubicBezTo>
                  <a:pt x="-44505" y="919456"/>
                  <a:pt x="1914" y="867233"/>
                  <a:pt x="0" y="663327"/>
                </a:cubicBezTo>
                <a:cubicBezTo>
                  <a:pt x="-1914" y="459421"/>
                  <a:pt x="47928" y="254905"/>
                  <a:pt x="0" y="0"/>
                </a:cubicBezTo>
                <a:close/>
              </a:path>
            </a:pathLst>
          </a:custGeom>
          <a:solidFill>
            <a:srgbClr val="F475BF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Οι χρήστες θα σταματήσουν να έχουν το άγχος του παρκαρίσματος, αφού με αυτή την εφαρμογή θα μπορούν να εντοπίζουν τις θέσεις τους απο πριν</a:t>
            </a:r>
          </a:p>
        </p:txBody>
      </p:sp>
    </p:spTree>
    <p:extLst>
      <p:ext uri="{BB962C8B-B14F-4D97-AF65-F5344CB8AC3E}">
        <p14:creationId xmlns:p14="http://schemas.microsoft.com/office/powerpoint/2010/main" val="89672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Τίτλος 17">
            <a:extLst>
              <a:ext uri="{FF2B5EF4-FFF2-40B4-BE49-F238E27FC236}">
                <a16:creationId xmlns:a16="http://schemas.microsoft.com/office/drawing/2014/main" id="{E3B15C79-9CA5-4A38-9957-5662E47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600" b="1" dirty="0"/>
              <a:t>Οι στόχοι της ομάδα μας…</a:t>
            </a:r>
            <a:endParaRPr lang="en-US" sz="3600" b="1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A604E4A-F09D-4346-A981-D44F28F6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Θέση κειμένου 18">
            <a:extLst>
              <a:ext uri="{FF2B5EF4-FFF2-40B4-BE49-F238E27FC236}">
                <a16:creationId xmlns:a16="http://schemas.microsoft.com/office/drawing/2014/main" id="{66DC2531-8A62-4854-97C4-E230639D5336}"/>
              </a:ext>
            </a:extLst>
          </p:cNvPr>
          <p:cNvSpPr txBox="1">
            <a:spLocks/>
          </p:cNvSpPr>
          <p:nvPr/>
        </p:nvSpPr>
        <p:spPr>
          <a:xfrm>
            <a:off x="168676" y="1567624"/>
            <a:ext cx="11878321" cy="514178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b="1" dirty="0">
                <a:solidFill>
                  <a:schemeClr val="bg1"/>
                </a:solidFill>
                <a:latin typeface="+mj-lt"/>
              </a:rPr>
              <a:t>Τι χρειαζόμαστε για να πετύχουμε την αποστολή μας;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4A6C1305-5D8D-493A-B643-0A7D6B2A55DD}"/>
              </a:ext>
            </a:extLst>
          </p:cNvPr>
          <p:cNvSpPr/>
          <p:nvPr/>
        </p:nvSpPr>
        <p:spPr>
          <a:xfrm>
            <a:off x="701994" y="2463554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13610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86570 h 1559670"/>
              <a:gd name="connsiteX7" fmla="*/ 2156616 w 2156616"/>
              <a:gd name="connsiteY7" fmla="*/ 1559670 h 1559670"/>
              <a:gd name="connsiteX8" fmla="*/ 1574330 w 2156616"/>
              <a:gd name="connsiteY8" fmla="*/ 1559670 h 1559670"/>
              <a:gd name="connsiteX9" fmla="*/ 1078308 w 2156616"/>
              <a:gd name="connsiteY9" fmla="*/ 1559670 h 1559670"/>
              <a:gd name="connsiteX10" fmla="*/ 539154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70973 h 1559670"/>
              <a:gd name="connsiteX13" fmla="*/ 0 w 2156616"/>
              <a:gd name="connsiteY13" fmla="*/ 551083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185171" y="-22826"/>
                  <a:pt x="369792" y="2310"/>
                  <a:pt x="539154" y="0"/>
                </a:cubicBezTo>
                <a:cubicBezTo>
                  <a:pt x="708516" y="-2310"/>
                  <a:pt x="887853" y="6072"/>
                  <a:pt x="1013610" y="0"/>
                </a:cubicBezTo>
                <a:cubicBezTo>
                  <a:pt x="1139367" y="-6072"/>
                  <a:pt x="1286468" y="4249"/>
                  <a:pt x="1509631" y="0"/>
                </a:cubicBezTo>
                <a:cubicBezTo>
                  <a:pt x="1732794" y="-4249"/>
                  <a:pt x="1863177" y="21508"/>
                  <a:pt x="2156616" y="0"/>
                </a:cubicBezTo>
                <a:cubicBezTo>
                  <a:pt x="2168236" y="175220"/>
                  <a:pt x="2144221" y="316699"/>
                  <a:pt x="2156616" y="551083"/>
                </a:cubicBezTo>
                <a:cubicBezTo>
                  <a:pt x="2169011" y="785467"/>
                  <a:pt x="2095846" y="932166"/>
                  <a:pt x="2156616" y="1086570"/>
                </a:cubicBezTo>
                <a:cubicBezTo>
                  <a:pt x="2217386" y="1240974"/>
                  <a:pt x="2147281" y="1375616"/>
                  <a:pt x="2156616" y="1559670"/>
                </a:cubicBezTo>
                <a:cubicBezTo>
                  <a:pt x="1916892" y="1585367"/>
                  <a:pt x="1785025" y="1545048"/>
                  <a:pt x="1574330" y="1559670"/>
                </a:cubicBezTo>
                <a:cubicBezTo>
                  <a:pt x="1363635" y="1574292"/>
                  <a:pt x="1316921" y="1520891"/>
                  <a:pt x="1078308" y="1559670"/>
                </a:cubicBezTo>
                <a:cubicBezTo>
                  <a:pt x="839695" y="1598449"/>
                  <a:pt x="696493" y="1547670"/>
                  <a:pt x="539154" y="1559670"/>
                </a:cubicBezTo>
                <a:cubicBezTo>
                  <a:pt x="381815" y="1571670"/>
                  <a:pt x="211427" y="1548472"/>
                  <a:pt x="0" y="1559670"/>
                </a:cubicBezTo>
                <a:cubicBezTo>
                  <a:pt x="-22337" y="1428528"/>
                  <a:pt x="44572" y="1285076"/>
                  <a:pt x="0" y="1070973"/>
                </a:cubicBezTo>
                <a:cubicBezTo>
                  <a:pt x="-44572" y="856870"/>
                  <a:pt x="4492" y="740934"/>
                  <a:pt x="0" y="551083"/>
                </a:cubicBezTo>
                <a:cubicBezTo>
                  <a:pt x="-4492" y="361232"/>
                  <a:pt x="50360" y="136160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8193" y="-19034"/>
                  <a:pt x="271494" y="16154"/>
                  <a:pt x="539154" y="0"/>
                </a:cubicBezTo>
                <a:cubicBezTo>
                  <a:pt x="806814" y="-16154"/>
                  <a:pt x="875650" y="45046"/>
                  <a:pt x="1099874" y="0"/>
                </a:cubicBezTo>
                <a:cubicBezTo>
                  <a:pt x="1324098" y="-45046"/>
                  <a:pt x="1462138" y="34770"/>
                  <a:pt x="1574330" y="0"/>
                </a:cubicBezTo>
                <a:cubicBezTo>
                  <a:pt x="1686522" y="-34770"/>
                  <a:pt x="1882783" y="69523"/>
                  <a:pt x="2156616" y="0"/>
                </a:cubicBezTo>
                <a:cubicBezTo>
                  <a:pt x="2196361" y="164612"/>
                  <a:pt x="2113112" y="312442"/>
                  <a:pt x="2156616" y="473100"/>
                </a:cubicBezTo>
                <a:cubicBezTo>
                  <a:pt x="2200120" y="633758"/>
                  <a:pt x="2126462" y="841239"/>
                  <a:pt x="2156616" y="961797"/>
                </a:cubicBezTo>
                <a:cubicBezTo>
                  <a:pt x="2186770" y="1082355"/>
                  <a:pt x="2137041" y="1383135"/>
                  <a:pt x="2156616" y="1559670"/>
                </a:cubicBezTo>
                <a:cubicBezTo>
                  <a:pt x="2005891" y="1575447"/>
                  <a:pt x="1876173" y="1516039"/>
                  <a:pt x="1595896" y="1559670"/>
                </a:cubicBezTo>
                <a:cubicBezTo>
                  <a:pt x="1315619" y="1603301"/>
                  <a:pt x="1219305" y="1523891"/>
                  <a:pt x="1013610" y="1559670"/>
                </a:cubicBezTo>
                <a:cubicBezTo>
                  <a:pt x="807915" y="1595449"/>
                  <a:pt x="616339" y="1551904"/>
                  <a:pt x="496022" y="1559670"/>
                </a:cubicBezTo>
                <a:cubicBezTo>
                  <a:pt x="375705" y="1567436"/>
                  <a:pt x="103130" y="1511830"/>
                  <a:pt x="0" y="1559670"/>
                </a:cubicBezTo>
                <a:cubicBezTo>
                  <a:pt x="-49010" y="1311887"/>
                  <a:pt x="28955" y="1177195"/>
                  <a:pt x="0" y="1024183"/>
                </a:cubicBezTo>
                <a:cubicBezTo>
                  <a:pt x="-28955" y="871171"/>
                  <a:pt x="29853" y="710671"/>
                  <a:pt x="0" y="519890"/>
                </a:cubicBezTo>
                <a:cubicBezTo>
                  <a:pt x="-29853" y="329109"/>
                  <a:pt x="2686" y="154802"/>
                  <a:pt x="0" y="0"/>
                </a:cubicBezTo>
                <a:close/>
              </a:path>
            </a:pathLst>
          </a:custGeom>
          <a:solidFill>
            <a:srgbClr val="BBE4F5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7961755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Ομαδικότητα και καλή επικοινωνία</a:t>
            </a:r>
          </a:p>
        </p:txBody>
      </p:sp>
      <p:sp>
        <p:nvSpPr>
          <p:cNvPr id="17" name="Ορθογώνιο 16">
            <a:extLst>
              <a:ext uri="{FF2B5EF4-FFF2-40B4-BE49-F238E27FC236}">
                <a16:creationId xmlns:a16="http://schemas.microsoft.com/office/drawing/2014/main" id="{11FEB021-158A-4D47-BD49-A2EAC489F984}"/>
              </a:ext>
            </a:extLst>
          </p:cNvPr>
          <p:cNvSpPr/>
          <p:nvPr/>
        </p:nvSpPr>
        <p:spPr>
          <a:xfrm>
            <a:off x="1593215" y="4573504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17588 w 2156616"/>
              <a:gd name="connsiteY1" fmla="*/ 0 h 1559670"/>
              <a:gd name="connsiteX2" fmla="*/ 1078308 w 2156616"/>
              <a:gd name="connsiteY2" fmla="*/ 0 h 1559670"/>
              <a:gd name="connsiteX3" fmla="*/ 1595896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24183 h 1559670"/>
              <a:gd name="connsiteX7" fmla="*/ 2156616 w 2156616"/>
              <a:gd name="connsiteY7" fmla="*/ 1559670 h 1559670"/>
              <a:gd name="connsiteX8" fmla="*/ 1639028 w 2156616"/>
              <a:gd name="connsiteY8" fmla="*/ 1559670 h 1559670"/>
              <a:gd name="connsiteX9" fmla="*/ 1143006 w 2156616"/>
              <a:gd name="connsiteY9" fmla="*/ 1559670 h 1559670"/>
              <a:gd name="connsiteX10" fmla="*/ 668551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39780 h 1559670"/>
              <a:gd name="connsiteX13" fmla="*/ 0 w 2156616"/>
              <a:gd name="connsiteY13" fmla="*/ 519890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2981" y="-43056"/>
                  <a:pt x="322154" y="32472"/>
                  <a:pt x="517588" y="0"/>
                </a:cubicBezTo>
                <a:cubicBezTo>
                  <a:pt x="713022" y="-32472"/>
                  <a:pt x="869947" y="66664"/>
                  <a:pt x="1078308" y="0"/>
                </a:cubicBezTo>
                <a:cubicBezTo>
                  <a:pt x="1286669" y="-66664"/>
                  <a:pt x="1343369" y="23178"/>
                  <a:pt x="1595896" y="0"/>
                </a:cubicBezTo>
                <a:cubicBezTo>
                  <a:pt x="1848423" y="-23178"/>
                  <a:pt x="1899175" y="19753"/>
                  <a:pt x="2156616" y="0"/>
                </a:cubicBezTo>
                <a:cubicBezTo>
                  <a:pt x="2165124" y="268553"/>
                  <a:pt x="2130608" y="354804"/>
                  <a:pt x="2156616" y="551083"/>
                </a:cubicBezTo>
                <a:cubicBezTo>
                  <a:pt x="2182624" y="747362"/>
                  <a:pt x="2135794" y="815142"/>
                  <a:pt x="2156616" y="1024183"/>
                </a:cubicBezTo>
                <a:cubicBezTo>
                  <a:pt x="2177438" y="1233224"/>
                  <a:pt x="2108025" y="1348987"/>
                  <a:pt x="2156616" y="1559670"/>
                </a:cubicBezTo>
                <a:cubicBezTo>
                  <a:pt x="2033789" y="1574746"/>
                  <a:pt x="1810306" y="1525694"/>
                  <a:pt x="1639028" y="1559670"/>
                </a:cubicBezTo>
                <a:cubicBezTo>
                  <a:pt x="1467750" y="1593646"/>
                  <a:pt x="1274333" y="1506494"/>
                  <a:pt x="1143006" y="1559670"/>
                </a:cubicBezTo>
                <a:cubicBezTo>
                  <a:pt x="1011679" y="1612846"/>
                  <a:pt x="795310" y="1540534"/>
                  <a:pt x="668551" y="1559670"/>
                </a:cubicBezTo>
                <a:cubicBezTo>
                  <a:pt x="541793" y="1578806"/>
                  <a:pt x="236872" y="1538712"/>
                  <a:pt x="0" y="1559670"/>
                </a:cubicBezTo>
                <a:cubicBezTo>
                  <a:pt x="-34898" y="1337266"/>
                  <a:pt x="57772" y="1245998"/>
                  <a:pt x="0" y="1039780"/>
                </a:cubicBezTo>
                <a:cubicBezTo>
                  <a:pt x="-57772" y="833562"/>
                  <a:pt x="53862" y="756435"/>
                  <a:pt x="0" y="519890"/>
                </a:cubicBezTo>
                <a:cubicBezTo>
                  <a:pt x="-53862" y="283345"/>
                  <a:pt x="1254" y="230007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7657" y="-1432"/>
                  <a:pt x="305875" y="6679"/>
                  <a:pt x="474456" y="0"/>
                </a:cubicBezTo>
                <a:cubicBezTo>
                  <a:pt x="643037" y="-6679"/>
                  <a:pt x="849575" y="27519"/>
                  <a:pt x="948911" y="0"/>
                </a:cubicBezTo>
                <a:cubicBezTo>
                  <a:pt x="1048248" y="-27519"/>
                  <a:pt x="1239666" y="45466"/>
                  <a:pt x="1509631" y="0"/>
                </a:cubicBezTo>
                <a:cubicBezTo>
                  <a:pt x="1779596" y="-45466"/>
                  <a:pt x="1990321" y="20331"/>
                  <a:pt x="2156616" y="0"/>
                </a:cubicBezTo>
                <a:cubicBezTo>
                  <a:pt x="2175429" y="101581"/>
                  <a:pt x="2129459" y="256684"/>
                  <a:pt x="2156616" y="488697"/>
                </a:cubicBezTo>
                <a:cubicBezTo>
                  <a:pt x="2183773" y="720710"/>
                  <a:pt x="2126907" y="884915"/>
                  <a:pt x="2156616" y="1008587"/>
                </a:cubicBezTo>
                <a:cubicBezTo>
                  <a:pt x="2186325" y="1132259"/>
                  <a:pt x="2143455" y="1304139"/>
                  <a:pt x="2156616" y="1559670"/>
                </a:cubicBezTo>
                <a:cubicBezTo>
                  <a:pt x="2023812" y="1587191"/>
                  <a:pt x="1872777" y="1548473"/>
                  <a:pt x="1595896" y="1559670"/>
                </a:cubicBezTo>
                <a:cubicBezTo>
                  <a:pt x="1319015" y="1570867"/>
                  <a:pt x="1317824" y="1505081"/>
                  <a:pt x="1056742" y="1559670"/>
                </a:cubicBezTo>
                <a:cubicBezTo>
                  <a:pt x="795660" y="1614259"/>
                  <a:pt x="609963" y="1550213"/>
                  <a:pt x="496022" y="1559670"/>
                </a:cubicBezTo>
                <a:cubicBezTo>
                  <a:pt x="382081" y="1569127"/>
                  <a:pt x="162149" y="1555608"/>
                  <a:pt x="0" y="1559670"/>
                </a:cubicBezTo>
                <a:cubicBezTo>
                  <a:pt x="-12820" y="1346457"/>
                  <a:pt x="21410" y="1303058"/>
                  <a:pt x="0" y="1086570"/>
                </a:cubicBezTo>
                <a:cubicBezTo>
                  <a:pt x="-21410" y="870082"/>
                  <a:pt x="15669" y="751084"/>
                  <a:pt x="0" y="566680"/>
                </a:cubicBezTo>
                <a:cubicBezTo>
                  <a:pt x="-15669" y="382276"/>
                  <a:pt x="59255" y="177073"/>
                  <a:pt x="0" y="0"/>
                </a:cubicBezTo>
                <a:close/>
              </a:path>
            </a:pathLst>
          </a:custGeom>
          <a:solidFill>
            <a:srgbClr val="BBE4F5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23714749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Επακριβής τήρηση του πλάνου(χρονοδιαγραμμάτων κτλπ)</a:t>
            </a:r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D7595575-3656-4333-AEE8-245043EDC230}"/>
              </a:ext>
            </a:extLst>
          </p:cNvPr>
          <p:cNvSpPr/>
          <p:nvPr/>
        </p:nvSpPr>
        <p:spPr>
          <a:xfrm>
            <a:off x="3391928" y="2530986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496022 w 2156616"/>
              <a:gd name="connsiteY1" fmla="*/ 0 h 1559670"/>
              <a:gd name="connsiteX2" fmla="*/ 992043 w 2156616"/>
              <a:gd name="connsiteY2" fmla="*/ 0 h 1559670"/>
              <a:gd name="connsiteX3" fmla="*/ 1531197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473100 h 1559670"/>
              <a:gd name="connsiteX6" fmla="*/ 2156616 w 2156616"/>
              <a:gd name="connsiteY6" fmla="*/ 977393 h 1559670"/>
              <a:gd name="connsiteX7" fmla="*/ 2156616 w 2156616"/>
              <a:gd name="connsiteY7" fmla="*/ 1559670 h 1559670"/>
              <a:gd name="connsiteX8" fmla="*/ 1639028 w 2156616"/>
              <a:gd name="connsiteY8" fmla="*/ 1559670 h 1559670"/>
              <a:gd name="connsiteX9" fmla="*/ 1099874 w 2156616"/>
              <a:gd name="connsiteY9" fmla="*/ 1559670 h 1559670"/>
              <a:gd name="connsiteX10" fmla="*/ 625419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110144" y="-40422"/>
                  <a:pt x="362014" y="14876"/>
                  <a:pt x="496022" y="0"/>
                </a:cubicBezTo>
                <a:cubicBezTo>
                  <a:pt x="630030" y="-14876"/>
                  <a:pt x="773588" y="13565"/>
                  <a:pt x="992043" y="0"/>
                </a:cubicBezTo>
                <a:cubicBezTo>
                  <a:pt x="1210498" y="-13565"/>
                  <a:pt x="1397445" y="35613"/>
                  <a:pt x="1531197" y="0"/>
                </a:cubicBezTo>
                <a:cubicBezTo>
                  <a:pt x="1664949" y="-35613"/>
                  <a:pt x="1943392" y="22136"/>
                  <a:pt x="2156616" y="0"/>
                </a:cubicBezTo>
                <a:cubicBezTo>
                  <a:pt x="2200386" y="136108"/>
                  <a:pt x="2133295" y="338834"/>
                  <a:pt x="2156616" y="473100"/>
                </a:cubicBezTo>
                <a:cubicBezTo>
                  <a:pt x="2179937" y="607366"/>
                  <a:pt x="2141228" y="875217"/>
                  <a:pt x="2156616" y="977393"/>
                </a:cubicBezTo>
                <a:cubicBezTo>
                  <a:pt x="2172004" y="1079569"/>
                  <a:pt x="2090426" y="1386290"/>
                  <a:pt x="2156616" y="1559670"/>
                </a:cubicBezTo>
                <a:cubicBezTo>
                  <a:pt x="2045545" y="1586442"/>
                  <a:pt x="1856666" y="1547823"/>
                  <a:pt x="1639028" y="1559670"/>
                </a:cubicBezTo>
                <a:cubicBezTo>
                  <a:pt x="1421390" y="1571517"/>
                  <a:pt x="1233657" y="1534280"/>
                  <a:pt x="1099874" y="1559670"/>
                </a:cubicBezTo>
                <a:cubicBezTo>
                  <a:pt x="966091" y="1585060"/>
                  <a:pt x="851718" y="1539709"/>
                  <a:pt x="625419" y="1559670"/>
                </a:cubicBezTo>
                <a:cubicBezTo>
                  <a:pt x="399121" y="1579631"/>
                  <a:pt x="273578" y="1532871"/>
                  <a:pt x="0" y="1559670"/>
                </a:cubicBezTo>
                <a:cubicBezTo>
                  <a:pt x="-60206" y="1419608"/>
                  <a:pt x="55235" y="1202796"/>
                  <a:pt x="0" y="1055377"/>
                </a:cubicBezTo>
                <a:cubicBezTo>
                  <a:pt x="-55235" y="907958"/>
                  <a:pt x="52593" y="773886"/>
                  <a:pt x="0" y="582277"/>
                </a:cubicBezTo>
                <a:cubicBezTo>
                  <a:pt x="-52593" y="390668"/>
                  <a:pt x="11649" y="237913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6281" y="-45654"/>
                  <a:pt x="298018" y="43"/>
                  <a:pt x="496022" y="0"/>
                </a:cubicBezTo>
                <a:cubicBezTo>
                  <a:pt x="694026" y="-43"/>
                  <a:pt x="869648" y="50892"/>
                  <a:pt x="970477" y="0"/>
                </a:cubicBezTo>
                <a:cubicBezTo>
                  <a:pt x="1071306" y="-50892"/>
                  <a:pt x="1328299" y="27639"/>
                  <a:pt x="1552764" y="0"/>
                </a:cubicBezTo>
                <a:cubicBezTo>
                  <a:pt x="1777229" y="-27639"/>
                  <a:pt x="1885042" y="25681"/>
                  <a:pt x="2156616" y="0"/>
                </a:cubicBezTo>
                <a:cubicBezTo>
                  <a:pt x="2164590" y="248323"/>
                  <a:pt x="2121587" y="387923"/>
                  <a:pt x="2156616" y="504293"/>
                </a:cubicBezTo>
                <a:cubicBezTo>
                  <a:pt x="2191645" y="620663"/>
                  <a:pt x="2115770" y="778181"/>
                  <a:pt x="2156616" y="992990"/>
                </a:cubicBezTo>
                <a:cubicBezTo>
                  <a:pt x="2197462" y="1207799"/>
                  <a:pt x="2125099" y="1417663"/>
                  <a:pt x="2156616" y="1559670"/>
                </a:cubicBezTo>
                <a:cubicBezTo>
                  <a:pt x="2002218" y="1577006"/>
                  <a:pt x="1845441" y="1539594"/>
                  <a:pt x="1639028" y="1559670"/>
                </a:cubicBezTo>
                <a:cubicBezTo>
                  <a:pt x="1432615" y="1579746"/>
                  <a:pt x="1347012" y="1532944"/>
                  <a:pt x="1099874" y="1559670"/>
                </a:cubicBezTo>
                <a:cubicBezTo>
                  <a:pt x="852736" y="1586396"/>
                  <a:pt x="679766" y="1505968"/>
                  <a:pt x="560720" y="1559670"/>
                </a:cubicBezTo>
                <a:cubicBezTo>
                  <a:pt x="441674" y="1613372"/>
                  <a:pt x="118914" y="1530134"/>
                  <a:pt x="0" y="1559670"/>
                </a:cubicBezTo>
                <a:cubicBezTo>
                  <a:pt x="-41446" y="1301416"/>
                  <a:pt x="6716" y="1226109"/>
                  <a:pt x="0" y="1039780"/>
                </a:cubicBezTo>
                <a:cubicBezTo>
                  <a:pt x="-6716" y="853451"/>
                  <a:pt x="9788" y="637360"/>
                  <a:pt x="0" y="535487"/>
                </a:cubicBezTo>
                <a:cubicBezTo>
                  <a:pt x="-9788" y="433614"/>
                  <a:pt x="960" y="243652"/>
                  <a:pt x="0" y="0"/>
                </a:cubicBezTo>
                <a:close/>
              </a:path>
            </a:pathLst>
          </a:custGeom>
          <a:solidFill>
            <a:srgbClr val="BBE4F5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900948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Υπευθυνοτητα και συνέπεια οσον αφορά τα </a:t>
            </a:r>
            <a:r>
              <a:rPr lang="en-US" dirty="0">
                <a:solidFill>
                  <a:schemeClr val="accent1"/>
                </a:solidFill>
              </a:rPr>
              <a:t>tasks</a:t>
            </a:r>
            <a:r>
              <a:rPr lang="el-GR" dirty="0">
                <a:solidFill>
                  <a:schemeClr val="accent1"/>
                </a:solidFill>
              </a:rPr>
              <a:t> που έχει το κάθε μέλος της ομάδας</a:t>
            </a:r>
          </a:p>
        </p:txBody>
      </p:sp>
      <p:grpSp>
        <p:nvGrpSpPr>
          <p:cNvPr id="20" name="Групиране 20">
            <a:extLst>
              <a:ext uri="{FF2B5EF4-FFF2-40B4-BE49-F238E27FC236}">
                <a16:creationId xmlns:a16="http://schemas.microsoft.com/office/drawing/2014/main" id="{4B64D77A-41EF-44B2-B5C6-FCB520A2E4F5}"/>
              </a:ext>
            </a:extLst>
          </p:cNvPr>
          <p:cNvGrpSpPr/>
          <p:nvPr/>
        </p:nvGrpSpPr>
        <p:grpSpPr>
          <a:xfrm>
            <a:off x="9397479" y="610352"/>
            <a:ext cx="1323923" cy="913748"/>
            <a:chOff x="9690924" y="2617167"/>
            <a:chExt cx="8908850" cy="6308489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BBAFE32D-685B-4DA5-BCFC-BC7F45F210FA}"/>
                </a:ext>
              </a:extLst>
            </p:cNvPr>
            <p:cNvSpPr/>
            <p:nvPr/>
          </p:nvSpPr>
          <p:spPr>
            <a:xfrm>
              <a:off x="10715056" y="2799379"/>
              <a:ext cx="7884718" cy="6126277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D6F8ED84-3BE6-4785-ADB0-2A47D53B2006}"/>
                </a:ext>
              </a:extLst>
            </p:cNvPr>
            <p:cNvSpPr/>
            <p:nvPr/>
          </p:nvSpPr>
          <p:spPr>
            <a:xfrm>
              <a:off x="17182887" y="2617167"/>
              <a:ext cx="96384" cy="963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10C6058B-436B-4B06-9936-6EAEC9FC785A}"/>
                </a:ext>
              </a:extLst>
            </p:cNvPr>
            <p:cNvSpPr/>
            <p:nvPr/>
          </p:nvSpPr>
          <p:spPr>
            <a:xfrm>
              <a:off x="15406144" y="6512148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38C925D9-BF75-406D-AF18-0BA13EDA7647}"/>
                </a:ext>
              </a:extLst>
            </p:cNvPr>
            <p:cNvSpPr/>
            <p:nvPr/>
          </p:nvSpPr>
          <p:spPr>
            <a:xfrm>
              <a:off x="15405106" y="6476088"/>
              <a:ext cx="2162175" cy="1331595"/>
            </a:xfrm>
            <a:custGeom>
              <a:avLst/>
              <a:gdLst/>
              <a:ahLst/>
              <a:cxnLst/>
              <a:rect l="l" t="t" r="r" b="b"/>
              <a:pathLst>
                <a:path w="2162175" h="1331595">
                  <a:moveTo>
                    <a:pt x="15053" y="0"/>
                  </a:moveTo>
                  <a:lnTo>
                    <a:pt x="2968" y="10188"/>
                  </a:lnTo>
                  <a:lnTo>
                    <a:pt x="0" y="25911"/>
                  </a:lnTo>
                  <a:lnTo>
                    <a:pt x="10061" y="40318"/>
                  </a:lnTo>
                  <a:lnTo>
                    <a:pt x="138592" y="122483"/>
                  </a:lnTo>
                  <a:lnTo>
                    <a:pt x="698597" y="473808"/>
                  </a:lnTo>
                  <a:lnTo>
                    <a:pt x="1696195" y="1081637"/>
                  </a:lnTo>
                  <a:lnTo>
                    <a:pt x="1908648" y="1207295"/>
                  </a:lnTo>
                  <a:lnTo>
                    <a:pt x="2037208" y="1280812"/>
                  </a:lnTo>
                  <a:lnTo>
                    <a:pt x="2123513" y="1328781"/>
                  </a:lnTo>
                  <a:lnTo>
                    <a:pt x="2144112" y="1331228"/>
                  </a:lnTo>
                  <a:lnTo>
                    <a:pt x="2158320" y="1319298"/>
                  </a:lnTo>
                  <a:lnTo>
                    <a:pt x="2161726" y="1300811"/>
                  </a:lnTo>
                  <a:lnTo>
                    <a:pt x="2149918" y="1283591"/>
                  </a:lnTo>
                  <a:lnTo>
                    <a:pt x="2064646" y="1227157"/>
                  </a:lnTo>
                  <a:lnTo>
                    <a:pt x="1935752" y="1143989"/>
                  </a:lnTo>
                  <a:lnTo>
                    <a:pt x="1718912" y="1008460"/>
                  </a:lnTo>
                  <a:lnTo>
                    <a:pt x="588890" y="326466"/>
                  </a:lnTo>
                  <a:lnTo>
                    <a:pt x="32342" y="2193"/>
                  </a:lnTo>
                  <a:lnTo>
                    <a:pt x="15053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15BCD2FA-AC9E-4664-8DD4-B8DD34E09CE9}"/>
                </a:ext>
              </a:extLst>
            </p:cNvPr>
            <p:cNvSpPr/>
            <p:nvPr/>
          </p:nvSpPr>
          <p:spPr>
            <a:xfrm>
              <a:off x="15447588" y="6443913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46787" y="36070"/>
                  </a:lnTo>
                  <a:lnTo>
                    <a:pt x="342554" y="210407"/>
                  </a:lnTo>
                  <a:lnTo>
                    <a:pt x="469382" y="287201"/>
                  </a:lnTo>
                  <a:lnTo>
                    <a:pt x="1516106" y="936583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1256375" y="758825"/>
                  </a:lnTo>
                  <a:lnTo>
                    <a:pt x="605512" y="354764"/>
                  </a:lnTo>
                  <a:lnTo>
                    <a:pt x="386980" y="222526"/>
                  </a:lnTo>
                  <a:lnTo>
                    <a:pt x="303257" y="173324"/>
                  </a:lnTo>
                  <a:lnTo>
                    <a:pt x="92923" y="52295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0A3A4F3B-D919-4E51-878B-4FF2AE4D71F4}"/>
                </a:ext>
              </a:extLst>
            </p:cNvPr>
            <p:cNvSpPr/>
            <p:nvPr/>
          </p:nvSpPr>
          <p:spPr>
            <a:xfrm>
              <a:off x="15100303" y="6278322"/>
              <a:ext cx="330835" cy="430530"/>
            </a:xfrm>
            <a:custGeom>
              <a:avLst/>
              <a:gdLst/>
              <a:ahLst/>
              <a:cxnLst/>
              <a:rect l="l" t="t" r="r" b="b"/>
              <a:pathLst>
                <a:path w="330834" h="430529">
                  <a:moveTo>
                    <a:pt x="12419" y="0"/>
                  </a:moveTo>
                  <a:lnTo>
                    <a:pt x="4804" y="1437"/>
                  </a:lnTo>
                  <a:lnTo>
                    <a:pt x="0" y="7117"/>
                  </a:lnTo>
                  <a:lnTo>
                    <a:pt x="1319" y="15243"/>
                  </a:lnTo>
                  <a:lnTo>
                    <a:pt x="53520" y="98510"/>
                  </a:lnTo>
                  <a:lnTo>
                    <a:pt x="79755" y="140052"/>
                  </a:lnTo>
                  <a:lnTo>
                    <a:pt x="106194" y="181462"/>
                  </a:lnTo>
                  <a:lnTo>
                    <a:pt x="132923" y="222690"/>
                  </a:lnTo>
                  <a:lnTo>
                    <a:pt x="160027" y="263682"/>
                  </a:lnTo>
                  <a:lnTo>
                    <a:pt x="192092" y="310032"/>
                  </a:lnTo>
                  <a:lnTo>
                    <a:pt x="226755" y="354459"/>
                  </a:lnTo>
                  <a:lnTo>
                    <a:pt x="267051" y="398146"/>
                  </a:lnTo>
                  <a:lnTo>
                    <a:pt x="316287" y="429989"/>
                  </a:lnTo>
                  <a:lnTo>
                    <a:pt x="324274" y="429813"/>
                  </a:lnTo>
                  <a:lnTo>
                    <a:pt x="329248" y="424748"/>
                  </a:lnTo>
                  <a:lnTo>
                    <a:pt x="330636" y="417332"/>
                  </a:lnTo>
                  <a:lnTo>
                    <a:pt x="327862" y="410104"/>
                  </a:lnTo>
                  <a:lnTo>
                    <a:pt x="317767" y="399213"/>
                  </a:lnTo>
                  <a:lnTo>
                    <a:pt x="306477" y="389168"/>
                  </a:lnTo>
                  <a:lnTo>
                    <a:pt x="294812" y="379437"/>
                  </a:lnTo>
                  <a:lnTo>
                    <a:pt x="283593" y="369488"/>
                  </a:lnTo>
                  <a:lnTo>
                    <a:pt x="252945" y="337271"/>
                  </a:lnTo>
                  <a:lnTo>
                    <a:pt x="225960" y="303786"/>
                  </a:lnTo>
                  <a:lnTo>
                    <a:pt x="193474" y="257707"/>
                  </a:lnTo>
                  <a:lnTo>
                    <a:pt x="146702" y="187948"/>
                  </a:lnTo>
                  <a:lnTo>
                    <a:pt x="115218" y="141898"/>
                  </a:lnTo>
                  <a:lnTo>
                    <a:pt x="83463" y="96039"/>
                  </a:lnTo>
                  <a:lnTo>
                    <a:pt x="19529" y="4600"/>
                  </a:lnTo>
                  <a:lnTo>
                    <a:pt x="12419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0">
              <a:extLst>
                <a:ext uri="{FF2B5EF4-FFF2-40B4-BE49-F238E27FC236}">
                  <a16:creationId xmlns:a16="http://schemas.microsoft.com/office/drawing/2014/main" id="{5BEAE9B1-5A3C-415C-B656-83EFE2F14A0C}"/>
                </a:ext>
              </a:extLst>
            </p:cNvPr>
            <p:cNvSpPr/>
            <p:nvPr/>
          </p:nvSpPr>
          <p:spPr>
            <a:xfrm>
              <a:off x="15408543" y="6504996"/>
              <a:ext cx="57150" cy="201930"/>
            </a:xfrm>
            <a:custGeom>
              <a:avLst/>
              <a:gdLst/>
              <a:ahLst/>
              <a:cxnLst/>
              <a:rect l="l" t="t" r="r" b="b"/>
              <a:pathLst>
                <a:path w="57150" h="201929">
                  <a:moveTo>
                    <a:pt x="15614" y="0"/>
                  </a:moveTo>
                  <a:lnTo>
                    <a:pt x="8828" y="1525"/>
                  </a:lnTo>
                  <a:lnTo>
                    <a:pt x="4149" y="6682"/>
                  </a:lnTo>
                  <a:lnTo>
                    <a:pt x="3305" y="14456"/>
                  </a:lnTo>
                  <a:lnTo>
                    <a:pt x="8517" y="36881"/>
                  </a:lnTo>
                  <a:lnTo>
                    <a:pt x="14511" y="58720"/>
                  </a:lnTo>
                  <a:lnTo>
                    <a:pt x="19817" y="80786"/>
                  </a:lnTo>
                  <a:lnTo>
                    <a:pt x="22969" y="103894"/>
                  </a:lnTo>
                  <a:lnTo>
                    <a:pt x="23255" y="126551"/>
                  </a:lnTo>
                  <a:lnTo>
                    <a:pt x="20333" y="146412"/>
                  </a:lnTo>
                  <a:lnTo>
                    <a:pt x="13411" y="165108"/>
                  </a:lnTo>
                  <a:lnTo>
                    <a:pt x="1693" y="184268"/>
                  </a:lnTo>
                  <a:lnTo>
                    <a:pt x="0" y="190881"/>
                  </a:lnTo>
                  <a:lnTo>
                    <a:pt x="2649" y="197278"/>
                  </a:lnTo>
                  <a:lnTo>
                    <a:pt x="8147" y="201494"/>
                  </a:lnTo>
                  <a:lnTo>
                    <a:pt x="14995" y="201568"/>
                  </a:lnTo>
                  <a:lnTo>
                    <a:pt x="35720" y="187722"/>
                  </a:lnTo>
                  <a:lnTo>
                    <a:pt x="48466" y="167266"/>
                  </a:lnTo>
                  <a:lnTo>
                    <a:pt x="54998" y="143095"/>
                  </a:lnTo>
                  <a:lnTo>
                    <a:pt x="57087" y="118106"/>
                  </a:lnTo>
                  <a:lnTo>
                    <a:pt x="56386" y="87751"/>
                  </a:lnTo>
                  <a:lnTo>
                    <a:pt x="51817" y="56203"/>
                  </a:lnTo>
                  <a:lnTo>
                    <a:pt x="41307" y="26860"/>
                  </a:lnTo>
                  <a:lnTo>
                    <a:pt x="22781" y="3122"/>
                  </a:lnTo>
                  <a:lnTo>
                    <a:pt x="15614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1">
              <a:extLst>
                <a:ext uri="{FF2B5EF4-FFF2-40B4-BE49-F238E27FC236}">
                  <a16:creationId xmlns:a16="http://schemas.microsoft.com/office/drawing/2014/main" id="{A1C9D951-809C-4794-AE36-6A858D45E6EC}"/>
                </a:ext>
              </a:extLst>
            </p:cNvPr>
            <p:cNvSpPr/>
            <p:nvPr/>
          </p:nvSpPr>
          <p:spPr>
            <a:xfrm>
              <a:off x="15101389" y="6276539"/>
              <a:ext cx="527685" cy="107950"/>
            </a:xfrm>
            <a:custGeom>
              <a:avLst/>
              <a:gdLst/>
              <a:ahLst/>
              <a:cxnLst/>
              <a:rect l="l" t="t" r="r" b="b"/>
              <a:pathLst>
                <a:path w="527684" h="107950">
                  <a:moveTo>
                    <a:pt x="10070" y="0"/>
                  </a:moveTo>
                  <a:lnTo>
                    <a:pt x="2420" y="2584"/>
                  </a:lnTo>
                  <a:lnTo>
                    <a:pt x="0" y="9481"/>
                  </a:lnTo>
                  <a:lnTo>
                    <a:pt x="2614" y="16912"/>
                  </a:lnTo>
                  <a:lnTo>
                    <a:pt x="10070" y="21098"/>
                  </a:lnTo>
                  <a:lnTo>
                    <a:pt x="170024" y="41983"/>
                  </a:lnTo>
                  <a:lnTo>
                    <a:pt x="307376" y="57947"/>
                  </a:lnTo>
                  <a:lnTo>
                    <a:pt x="337876" y="61623"/>
                  </a:lnTo>
                  <a:lnTo>
                    <a:pt x="398463" y="71740"/>
                  </a:lnTo>
                  <a:lnTo>
                    <a:pt x="438230" y="81808"/>
                  </a:lnTo>
                  <a:lnTo>
                    <a:pt x="481429" y="97711"/>
                  </a:lnTo>
                  <a:lnTo>
                    <a:pt x="496547" y="103486"/>
                  </a:lnTo>
                  <a:lnTo>
                    <a:pt x="511961" y="107877"/>
                  </a:lnTo>
                  <a:lnTo>
                    <a:pt x="519700" y="106979"/>
                  </a:lnTo>
                  <a:lnTo>
                    <a:pt x="525315" y="102037"/>
                  </a:lnTo>
                  <a:lnTo>
                    <a:pt x="527146" y="95047"/>
                  </a:lnTo>
                  <a:lnTo>
                    <a:pt x="523535" y="88003"/>
                  </a:lnTo>
                  <a:lnTo>
                    <a:pt x="472660" y="59290"/>
                  </a:lnTo>
                  <a:lnTo>
                    <a:pt x="415616" y="43661"/>
                  </a:lnTo>
                  <a:lnTo>
                    <a:pt x="356028" y="32810"/>
                  </a:lnTo>
                  <a:lnTo>
                    <a:pt x="248309" y="20534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A10A0387-7050-4F63-97AD-E2C26ED1C921}"/>
                </a:ext>
              </a:extLst>
            </p:cNvPr>
            <p:cNvSpPr/>
            <p:nvPr/>
          </p:nvSpPr>
          <p:spPr>
            <a:xfrm>
              <a:off x="15235361" y="6343948"/>
              <a:ext cx="391793" cy="365786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3239EB50-4F6E-4241-9A44-78DA35557734}"/>
                </a:ext>
              </a:extLst>
            </p:cNvPr>
            <p:cNvSpPr/>
            <p:nvPr/>
          </p:nvSpPr>
          <p:spPr>
            <a:xfrm>
              <a:off x="17111237" y="7445678"/>
              <a:ext cx="802990" cy="714157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FCEFCCB1-2E69-4ED3-8ACC-711457999911}"/>
                </a:ext>
              </a:extLst>
            </p:cNvPr>
            <p:cNvSpPr/>
            <p:nvPr/>
          </p:nvSpPr>
          <p:spPr>
            <a:xfrm>
              <a:off x="16604388" y="7579483"/>
              <a:ext cx="443230" cy="301625"/>
            </a:xfrm>
            <a:custGeom>
              <a:avLst/>
              <a:gdLst/>
              <a:ahLst/>
              <a:cxnLst/>
              <a:rect l="l" t="t" r="r" b="b"/>
              <a:pathLst>
                <a:path w="443230" h="301625">
                  <a:moveTo>
                    <a:pt x="4619" y="0"/>
                  </a:moveTo>
                  <a:lnTo>
                    <a:pt x="881" y="3125"/>
                  </a:lnTo>
                  <a:lnTo>
                    <a:pt x="0" y="7772"/>
                  </a:lnTo>
                  <a:lnTo>
                    <a:pt x="3209" y="11954"/>
                  </a:lnTo>
                  <a:lnTo>
                    <a:pt x="47817" y="38215"/>
                  </a:lnTo>
                  <a:lnTo>
                    <a:pt x="91872" y="64940"/>
                  </a:lnTo>
                  <a:lnTo>
                    <a:pt x="135427" y="92144"/>
                  </a:lnTo>
                  <a:lnTo>
                    <a:pt x="178532" y="119843"/>
                  </a:lnTo>
                  <a:lnTo>
                    <a:pt x="221237" y="148051"/>
                  </a:lnTo>
                  <a:lnTo>
                    <a:pt x="263594" y="176783"/>
                  </a:lnTo>
                  <a:lnTo>
                    <a:pt x="305652" y="206056"/>
                  </a:lnTo>
                  <a:lnTo>
                    <a:pt x="347463" y="235883"/>
                  </a:lnTo>
                  <a:lnTo>
                    <a:pt x="389077" y="266280"/>
                  </a:lnTo>
                  <a:lnTo>
                    <a:pt x="436102" y="301470"/>
                  </a:lnTo>
                  <a:lnTo>
                    <a:pt x="443093" y="292271"/>
                  </a:lnTo>
                  <a:lnTo>
                    <a:pt x="399466" y="253854"/>
                  </a:lnTo>
                  <a:lnTo>
                    <a:pt x="359705" y="221045"/>
                  </a:lnTo>
                  <a:lnTo>
                    <a:pt x="318804" y="189264"/>
                  </a:lnTo>
                  <a:lnTo>
                    <a:pt x="276874" y="158568"/>
                  </a:lnTo>
                  <a:lnTo>
                    <a:pt x="234029" y="129015"/>
                  </a:lnTo>
                  <a:lnTo>
                    <a:pt x="190379" y="100661"/>
                  </a:lnTo>
                  <a:lnTo>
                    <a:pt x="146037" y="73564"/>
                  </a:lnTo>
                  <a:lnTo>
                    <a:pt x="101115" y="47780"/>
                  </a:lnTo>
                  <a:lnTo>
                    <a:pt x="55726" y="23366"/>
                  </a:lnTo>
                  <a:lnTo>
                    <a:pt x="9981" y="379"/>
                  </a:lnTo>
                  <a:lnTo>
                    <a:pt x="461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91196AE3-DE69-465E-AF03-366FFC4E8728}"/>
                </a:ext>
              </a:extLst>
            </p:cNvPr>
            <p:cNvSpPr/>
            <p:nvPr/>
          </p:nvSpPr>
          <p:spPr>
            <a:xfrm>
              <a:off x="17422187" y="8370388"/>
              <a:ext cx="492125" cy="260985"/>
            </a:xfrm>
            <a:custGeom>
              <a:avLst/>
              <a:gdLst/>
              <a:ahLst/>
              <a:cxnLst/>
              <a:rect l="l" t="t" r="r" b="b"/>
              <a:pathLst>
                <a:path w="492125" h="260984">
                  <a:moveTo>
                    <a:pt x="6193" y="0"/>
                  </a:moveTo>
                  <a:lnTo>
                    <a:pt x="1185" y="4302"/>
                  </a:lnTo>
                  <a:lnTo>
                    <a:pt x="0" y="10580"/>
                  </a:lnTo>
                  <a:lnTo>
                    <a:pt x="4330" y="15951"/>
                  </a:lnTo>
                  <a:lnTo>
                    <a:pt x="481365" y="260445"/>
                  </a:lnTo>
                  <a:lnTo>
                    <a:pt x="486933" y="260843"/>
                  </a:lnTo>
                  <a:lnTo>
                    <a:pt x="490833" y="257533"/>
                  </a:lnTo>
                  <a:lnTo>
                    <a:pt x="491751" y="252680"/>
                  </a:lnTo>
                  <a:lnTo>
                    <a:pt x="488377" y="248451"/>
                  </a:lnTo>
                  <a:lnTo>
                    <a:pt x="13330" y="557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04D165E5-99E1-456E-AD54-2E522F5CBD86}"/>
                </a:ext>
              </a:extLst>
            </p:cNvPr>
            <p:cNvSpPr/>
            <p:nvPr/>
          </p:nvSpPr>
          <p:spPr>
            <a:xfrm>
              <a:off x="9690924" y="6433144"/>
              <a:ext cx="3160931" cy="131191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Ορθογώνιο 16">
            <a:extLst>
              <a:ext uri="{FF2B5EF4-FFF2-40B4-BE49-F238E27FC236}">
                <a16:creationId xmlns:a16="http://schemas.microsoft.com/office/drawing/2014/main" id="{DAA7B853-1061-4AF2-8163-E7746043C309}"/>
              </a:ext>
            </a:extLst>
          </p:cNvPr>
          <p:cNvSpPr/>
          <p:nvPr/>
        </p:nvSpPr>
        <p:spPr>
          <a:xfrm>
            <a:off x="4511196" y="4573504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17588 w 2156616"/>
              <a:gd name="connsiteY1" fmla="*/ 0 h 1559670"/>
              <a:gd name="connsiteX2" fmla="*/ 1078308 w 2156616"/>
              <a:gd name="connsiteY2" fmla="*/ 0 h 1559670"/>
              <a:gd name="connsiteX3" fmla="*/ 1595896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24183 h 1559670"/>
              <a:gd name="connsiteX7" fmla="*/ 2156616 w 2156616"/>
              <a:gd name="connsiteY7" fmla="*/ 1559670 h 1559670"/>
              <a:gd name="connsiteX8" fmla="*/ 1639028 w 2156616"/>
              <a:gd name="connsiteY8" fmla="*/ 1559670 h 1559670"/>
              <a:gd name="connsiteX9" fmla="*/ 1143006 w 2156616"/>
              <a:gd name="connsiteY9" fmla="*/ 1559670 h 1559670"/>
              <a:gd name="connsiteX10" fmla="*/ 668551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39780 h 1559670"/>
              <a:gd name="connsiteX13" fmla="*/ 0 w 2156616"/>
              <a:gd name="connsiteY13" fmla="*/ 519890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2981" y="-43056"/>
                  <a:pt x="322154" y="32472"/>
                  <a:pt x="517588" y="0"/>
                </a:cubicBezTo>
                <a:cubicBezTo>
                  <a:pt x="713022" y="-32472"/>
                  <a:pt x="869947" y="66664"/>
                  <a:pt x="1078308" y="0"/>
                </a:cubicBezTo>
                <a:cubicBezTo>
                  <a:pt x="1286669" y="-66664"/>
                  <a:pt x="1343369" y="23178"/>
                  <a:pt x="1595896" y="0"/>
                </a:cubicBezTo>
                <a:cubicBezTo>
                  <a:pt x="1848423" y="-23178"/>
                  <a:pt x="1899175" y="19753"/>
                  <a:pt x="2156616" y="0"/>
                </a:cubicBezTo>
                <a:cubicBezTo>
                  <a:pt x="2165124" y="268553"/>
                  <a:pt x="2130608" y="354804"/>
                  <a:pt x="2156616" y="551083"/>
                </a:cubicBezTo>
                <a:cubicBezTo>
                  <a:pt x="2182624" y="747362"/>
                  <a:pt x="2135794" y="815142"/>
                  <a:pt x="2156616" y="1024183"/>
                </a:cubicBezTo>
                <a:cubicBezTo>
                  <a:pt x="2177438" y="1233224"/>
                  <a:pt x="2108025" y="1348987"/>
                  <a:pt x="2156616" y="1559670"/>
                </a:cubicBezTo>
                <a:cubicBezTo>
                  <a:pt x="2033789" y="1574746"/>
                  <a:pt x="1810306" y="1525694"/>
                  <a:pt x="1639028" y="1559670"/>
                </a:cubicBezTo>
                <a:cubicBezTo>
                  <a:pt x="1467750" y="1593646"/>
                  <a:pt x="1274333" y="1506494"/>
                  <a:pt x="1143006" y="1559670"/>
                </a:cubicBezTo>
                <a:cubicBezTo>
                  <a:pt x="1011679" y="1612846"/>
                  <a:pt x="795310" y="1540534"/>
                  <a:pt x="668551" y="1559670"/>
                </a:cubicBezTo>
                <a:cubicBezTo>
                  <a:pt x="541793" y="1578806"/>
                  <a:pt x="236872" y="1538712"/>
                  <a:pt x="0" y="1559670"/>
                </a:cubicBezTo>
                <a:cubicBezTo>
                  <a:pt x="-34898" y="1337266"/>
                  <a:pt x="57772" y="1245998"/>
                  <a:pt x="0" y="1039780"/>
                </a:cubicBezTo>
                <a:cubicBezTo>
                  <a:pt x="-57772" y="833562"/>
                  <a:pt x="53862" y="756435"/>
                  <a:pt x="0" y="519890"/>
                </a:cubicBezTo>
                <a:cubicBezTo>
                  <a:pt x="-53862" y="283345"/>
                  <a:pt x="1254" y="230007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7657" y="-1432"/>
                  <a:pt x="305875" y="6679"/>
                  <a:pt x="474456" y="0"/>
                </a:cubicBezTo>
                <a:cubicBezTo>
                  <a:pt x="643037" y="-6679"/>
                  <a:pt x="849575" y="27519"/>
                  <a:pt x="948911" y="0"/>
                </a:cubicBezTo>
                <a:cubicBezTo>
                  <a:pt x="1048248" y="-27519"/>
                  <a:pt x="1239666" y="45466"/>
                  <a:pt x="1509631" y="0"/>
                </a:cubicBezTo>
                <a:cubicBezTo>
                  <a:pt x="1779596" y="-45466"/>
                  <a:pt x="1990321" y="20331"/>
                  <a:pt x="2156616" y="0"/>
                </a:cubicBezTo>
                <a:cubicBezTo>
                  <a:pt x="2175429" y="101581"/>
                  <a:pt x="2129459" y="256684"/>
                  <a:pt x="2156616" y="488697"/>
                </a:cubicBezTo>
                <a:cubicBezTo>
                  <a:pt x="2183773" y="720710"/>
                  <a:pt x="2126907" y="884915"/>
                  <a:pt x="2156616" y="1008587"/>
                </a:cubicBezTo>
                <a:cubicBezTo>
                  <a:pt x="2186325" y="1132259"/>
                  <a:pt x="2143455" y="1304139"/>
                  <a:pt x="2156616" y="1559670"/>
                </a:cubicBezTo>
                <a:cubicBezTo>
                  <a:pt x="2023812" y="1587191"/>
                  <a:pt x="1872777" y="1548473"/>
                  <a:pt x="1595896" y="1559670"/>
                </a:cubicBezTo>
                <a:cubicBezTo>
                  <a:pt x="1319015" y="1570867"/>
                  <a:pt x="1317824" y="1505081"/>
                  <a:pt x="1056742" y="1559670"/>
                </a:cubicBezTo>
                <a:cubicBezTo>
                  <a:pt x="795660" y="1614259"/>
                  <a:pt x="609963" y="1550213"/>
                  <a:pt x="496022" y="1559670"/>
                </a:cubicBezTo>
                <a:cubicBezTo>
                  <a:pt x="382081" y="1569127"/>
                  <a:pt x="162149" y="1555608"/>
                  <a:pt x="0" y="1559670"/>
                </a:cubicBezTo>
                <a:cubicBezTo>
                  <a:pt x="-12820" y="1346457"/>
                  <a:pt x="21410" y="1303058"/>
                  <a:pt x="0" y="1086570"/>
                </a:cubicBezTo>
                <a:cubicBezTo>
                  <a:pt x="-21410" y="870082"/>
                  <a:pt x="15669" y="751084"/>
                  <a:pt x="0" y="566680"/>
                </a:cubicBezTo>
                <a:cubicBezTo>
                  <a:pt x="-15669" y="382276"/>
                  <a:pt x="59255" y="177073"/>
                  <a:pt x="0" y="0"/>
                </a:cubicBezTo>
                <a:close/>
              </a:path>
            </a:pathLst>
          </a:custGeom>
          <a:solidFill>
            <a:srgbClr val="BBE4F5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23714749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Κατανόηση και προσήλωση στον στόχο</a:t>
            </a:r>
          </a:p>
        </p:txBody>
      </p:sp>
      <p:sp>
        <p:nvSpPr>
          <p:cNvPr id="27" name="Ορθογώνιο 16">
            <a:extLst>
              <a:ext uri="{FF2B5EF4-FFF2-40B4-BE49-F238E27FC236}">
                <a16:creationId xmlns:a16="http://schemas.microsoft.com/office/drawing/2014/main" id="{618D6A29-EB50-421F-8C62-66E3EA86776C}"/>
              </a:ext>
            </a:extLst>
          </p:cNvPr>
          <p:cNvSpPr/>
          <p:nvPr/>
        </p:nvSpPr>
        <p:spPr>
          <a:xfrm>
            <a:off x="6492427" y="2463554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17588 w 2156616"/>
              <a:gd name="connsiteY1" fmla="*/ 0 h 1559670"/>
              <a:gd name="connsiteX2" fmla="*/ 1078308 w 2156616"/>
              <a:gd name="connsiteY2" fmla="*/ 0 h 1559670"/>
              <a:gd name="connsiteX3" fmla="*/ 1595896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24183 h 1559670"/>
              <a:gd name="connsiteX7" fmla="*/ 2156616 w 2156616"/>
              <a:gd name="connsiteY7" fmla="*/ 1559670 h 1559670"/>
              <a:gd name="connsiteX8" fmla="*/ 1639028 w 2156616"/>
              <a:gd name="connsiteY8" fmla="*/ 1559670 h 1559670"/>
              <a:gd name="connsiteX9" fmla="*/ 1143006 w 2156616"/>
              <a:gd name="connsiteY9" fmla="*/ 1559670 h 1559670"/>
              <a:gd name="connsiteX10" fmla="*/ 668551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39780 h 1559670"/>
              <a:gd name="connsiteX13" fmla="*/ 0 w 2156616"/>
              <a:gd name="connsiteY13" fmla="*/ 519890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2981" y="-43056"/>
                  <a:pt x="322154" y="32472"/>
                  <a:pt x="517588" y="0"/>
                </a:cubicBezTo>
                <a:cubicBezTo>
                  <a:pt x="713022" y="-32472"/>
                  <a:pt x="869947" y="66664"/>
                  <a:pt x="1078308" y="0"/>
                </a:cubicBezTo>
                <a:cubicBezTo>
                  <a:pt x="1286669" y="-66664"/>
                  <a:pt x="1343369" y="23178"/>
                  <a:pt x="1595896" y="0"/>
                </a:cubicBezTo>
                <a:cubicBezTo>
                  <a:pt x="1848423" y="-23178"/>
                  <a:pt x="1899175" y="19753"/>
                  <a:pt x="2156616" y="0"/>
                </a:cubicBezTo>
                <a:cubicBezTo>
                  <a:pt x="2165124" y="268553"/>
                  <a:pt x="2130608" y="354804"/>
                  <a:pt x="2156616" y="551083"/>
                </a:cubicBezTo>
                <a:cubicBezTo>
                  <a:pt x="2182624" y="747362"/>
                  <a:pt x="2135794" y="815142"/>
                  <a:pt x="2156616" y="1024183"/>
                </a:cubicBezTo>
                <a:cubicBezTo>
                  <a:pt x="2177438" y="1233224"/>
                  <a:pt x="2108025" y="1348987"/>
                  <a:pt x="2156616" y="1559670"/>
                </a:cubicBezTo>
                <a:cubicBezTo>
                  <a:pt x="2033789" y="1574746"/>
                  <a:pt x="1810306" y="1525694"/>
                  <a:pt x="1639028" y="1559670"/>
                </a:cubicBezTo>
                <a:cubicBezTo>
                  <a:pt x="1467750" y="1593646"/>
                  <a:pt x="1274333" y="1506494"/>
                  <a:pt x="1143006" y="1559670"/>
                </a:cubicBezTo>
                <a:cubicBezTo>
                  <a:pt x="1011679" y="1612846"/>
                  <a:pt x="795310" y="1540534"/>
                  <a:pt x="668551" y="1559670"/>
                </a:cubicBezTo>
                <a:cubicBezTo>
                  <a:pt x="541793" y="1578806"/>
                  <a:pt x="236872" y="1538712"/>
                  <a:pt x="0" y="1559670"/>
                </a:cubicBezTo>
                <a:cubicBezTo>
                  <a:pt x="-34898" y="1337266"/>
                  <a:pt x="57772" y="1245998"/>
                  <a:pt x="0" y="1039780"/>
                </a:cubicBezTo>
                <a:cubicBezTo>
                  <a:pt x="-57772" y="833562"/>
                  <a:pt x="53862" y="756435"/>
                  <a:pt x="0" y="519890"/>
                </a:cubicBezTo>
                <a:cubicBezTo>
                  <a:pt x="-53862" y="283345"/>
                  <a:pt x="1254" y="230007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7657" y="-1432"/>
                  <a:pt x="305875" y="6679"/>
                  <a:pt x="474456" y="0"/>
                </a:cubicBezTo>
                <a:cubicBezTo>
                  <a:pt x="643037" y="-6679"/>
                  <a:pt x="849575" y="27519"/>
                  <a:pt x="948911" y="0"/>
                </a:cubicBezTo>
                <a:cubicBezTo>
                  <a:pt x="1048248" y="-27519"/>
                  <a:pt x="1239666" y="45466"/>
                  <a:pt x="1509631" y="0"/>
                </a:cubicBezTo>
                <a:cubicBezTo>
                  <a:pt x="1779596" y="-45466"/>
                  <a:pt x="1990321" y="20331"/>
                  <a:pt x="2156616" y="0"/>
                </a:cubicBezTo>
                <a:cubicBezTo>
                  <a:pt x="2175429" y="101581"/>
                  <a:pt x="2129459" y="256684"/>
                  <a:pt x="2156616" y="488697"/>
                </a:cubicBezTo>
                <a:cubicBezTo>
                  <a:pt x="2183773" y="720710"/>
                  <a:pt x="2126907" y="884915"/>
                  <a:pt x="2156616" y="1008587"/>
                </a:cubicBezTo>
                <a:cubicBezTo>
                  <a:pt x="2186325" y="1132259"/>
                  <a:pt x="2143455" y="1304139"/>
                  <a:pt x="2156616" y="1559670"/>
                </a:cubicBezTo>
                <a:cubicBezTo>
                  <a:pt x="2023812" y="1587191"/>
                  <a:pt x="1872777" y="1548473"/>
                  <a:pt x="1595896" y="1559670"/>
                </a:cubicBezTo>
                <a:cubicBezTo>
                  <a:pt x="1319015" y="1570867"/>
                  <a:pt x="1317824" y="1505081"/>
                  <a:pt x="1056742" y="1559670"/>
                </a:cubicBezTo>
                <a:cubicBezTo>
                  <a:pt x="795660" y="1614259"/>
                  <a:pt x="609963" y="1550213"/>
                  <a:pt x="496022" y="1559670"/>
                </a:cubicBezTo>
                <a:cubicBezTo>
                  <a:pt x="382081" y="1569127"/>
                  <a:pt x="162149" y="1555608"/>
                  <a:pt x="0" y="1559670"/>
                </a:cubicBezTo>
                <a:cubicBezTo>
                  <a:pt x="-12820" y="1346457"/>
                  <a:pt x="21410" y="1303058"/>
                  <a:pt x="0" y="1086570"/>
                </a:cubicBezTo>
                <a:cubicBezTo>
                  <a:pt x="-21410" y="870082"/>
                  <a:pt x="15669" y="751084"/>
                  <a:pt x="0" y="566680"/>
                </a:cubicBezTo>
                <a:cubicBezTo>
                  <a:pt x="-15669" y="382276"/>
                  <a:pt x="59255" y="177073"/>
                  <a:pt x="0" y="0"/>
                </a:cubicBezTo>
                <a:close/>
              </a:path>
            </a:pathLst>
          </a:custGeom>
          <a:solidFill>
            <a:srgbClr val="BBE4F5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23714749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Σωστή χρήση στην εφαρμογή απαραίτητων τεχνικών με σκοπό την υλοποίηση του έργου</a:t>
            </a:r>
          </a:p>
        </p:txBody>
      </p:sp>
      <p:sp>
        <p:nvSpPr>
          <p:cNvPr id="28" name="Ορθογώνιο 16">
            <a:extLst>
              <a:ext uri="{FF2B5EF4-FFF2-40B4-BE49-F238E27FC236}">
                <a16:creationId xmlns:a16="http://schemas.microsoft.com/office/drawing/2014/main" id="{612422E6-9124-46A6-92CA-AAD52445AF93}"/>
              </a:ext>
            </a:extLst>
          </p:cNvPr>
          <p:cNvSpPr/>
          <p:nvPr/>
        </p:nvSpPr>
        <p:spPr>
          <a:xfrm>
            <a:off x="7200788" y="4573504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17588 w 2156616"/>
              <a:gd name="connsiteY1" fmla="*/ 0 h 1559670"/>
              <a:gd name="connsiteX2" fmla="*/ 1078308 w 2156616"/>
              <a:gd name="connsiteY2" fmla="*/ 0 h 1559670"/>
              <a:gd name="connsiteX3" fmla="*/ 1595896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24183 h 1559670"/>
              <a:gd name="connsiteX7" fmla="*/ 2156616 w 2156616"/>
              <a:gd name="connsiteY7" fmla="*/ 1559670 h 1559670"/>
              <a:gd name="connsiteX8" fmla="*/ 1639028 w 2156616"/>
              <a:gd name="connsiteY8" fmla="*/ 1559670 h 1559670"/>
              <a:gd name="connsiteX9" fmla="*/ 1143006 w 2156616"/>
              <a:gd name="connsiteY9" fmla="*/ 1559670 h 1559670"/>
              <a:gd name="connsiteX10" fmla="*/ 668551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39780 h 1559670"/>
              <a:gd name="connsiteX13" fmla="*/ 0 w 2156616"/>
              <a:gd name="connsiteY13" fmla="*/ 519890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2981" y="-43056"/>
                  <a:pt x="322154" y="32472"/>
                  <a:pt x="517588" y="0"/>
                </a:cubicBezTo>
                <a:cubicBezTo>
                  <a:pt x="713022" y="-32472"/>
                  <a:pt x="869947" y="66664"/>
                  <a:pt x="1078308" y="0"/>
                </a:cubicBezTo>
                <a:cubicBezTo>
                  <a:pt x="1286669" y="-66664"/>
                  <a:pt x="1343369" y="23178"/>
                  <a:pt x="1595896" y="0"/>
                </a:cubicBezTo>
                <a:cubicBezTo>
                  <a:pt x="1848423" y="-23178"/>
                  <a:pt x="1899175" y="19753"/>
                  <a:pt x="2156616" y="0"/>
                </a:cubicBezTo>
                <a:cubicBezTo>
                  <a:pt x="2165124" y="268553"/>
                  <a:pt x="2130608" y="354804"/>
                  <a:pt x="2156616" y="551083"/>
                </a:cubicBezTo>
                <a:cubicBezTo>
                  <a:pt x="2182624" y="747362"/>
                  <a:pt x="2135794" y="815142"/>
                  <a:pt x="2156616" y="1024183"/>
                </a:cubicBezTo>
                <a:cubicBezTo>
                  <a:pt x="2177438" y="1233224"/>
                  <a:pt x="2108025" y="1348987"/>
                  <a:pt x="2156616" y="1559670"/>
                </a:cubicBezTo>
                <a:cubicBezTo>
                  <a:pt x="2033789" y="1574746"/>
                  <a:pt x="1810306" y="1525694"/>
                  <a:pt x="1639028" y="1559670"/>
                </a:cubicBezTo>
                <a:cubicBezTo>
                  <a:pt x="1467750" y="1593646"/>
                  <a:pt x="1274333" y="1506494"/>
                  <a:pt x="1143006" y="1559670"/>
                </a:cubicBezTo>
                <a:cubicBezTo>
                  <a:pt x="1011679" y="1612846"/>
                  <a:pt x="795310" y="1540534"/>
                  <a:pt x="668551" y="1559670"/>
                </a:cubicBezTo>
                <a:cubicBezTo>
                  <a:pt x="541793" y="1578806"/>
                  <a:pt x="236872" y="1538712"/>
                  <a:pt x="0" y="1559670"/>
                </a:cubicBezTo>
                <a:cubicBezTo>
                  <a:pt x="-34898" y="1337266"/>
                  <a:pt x="57772" y="1245998"/>
                  <a:pt x="0" y="1039780"/>
                </a:cubicBezTo>
                <a:cubicBezTo>
                  <a:pt x="-57772" y="833562"/>
                  <a:pt x="53862" y="756435"/>
                  <a:pt x="0" y="519890"/>
                </a:cubicBezTo>
                <a:cubicBezTo>
                  <a:pt x="-53862" y="283345"/>
                  <a:pt x="1254" y="230007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7657" y="-1432"/>
                  <a:pt x="305875" y="6679"/>
                  <a:pt x="474456" y="0"/>
                </a:cubicBezTo>
                <a:cubicBezTo>
                  <a:pt x="643037" y="-6679"/>
                  <a:pt x="849575" y="27519"/>
                  <a:pt x="948911" y="0"/>
                </a:cubicBezTo>
                <a:cubicBezTo>
                  <a:pt x="1048248" y="-27519"/>
                  <a:pt x="1239666" y="45466"/>
                  <a:pt x="1509631" y="0"/>
                </a:cubicBezTo>
                <a:cubicBezTo>
                  <a:pt x="1779596" y="-45466"/>
                  <a:pt x="1990321" y="20331"/>
                  <a:pt x="2156616" y="0"/>
                </a:cubicBezTo>
                <a:cubicBezTo>
                  <a:pt x="2175429" y="101581"/>
                  <a:pt x="2129459" y="256684"/>
                  <a:pt x="2156616" y="488697"/>
                </a:cubicBezTo>
                <a:cubicBezTo>
                  <a:pt x="2183773" y="720710"/>
                  <a:pt x="2126907" y="884915"/>
                  <a:pt x="2156616" y="1008587"/>
                </a:cubicBezTo>
                <a:cubicBezTo>
                  <a:pt x="2186325" y="1132259"/>
                  <a:pt x="2143455" y="1304139"/>
                  <a:pt x="2156616" y="1559670"/>
                </a:cubicBezTo>
                <a:cubicBezTo>
                  <a:pt x="2023812" y="1587191"/>
                  <a:pt x="1872777" y="1548473"/>
                  <a:pt x="1595896" y="1559670"/>
                </a:cubicBezTo>
                <a:cubicBezTo>
                  <a:pt x="1319015" y="1570867"/>
                  <a:pt x="1317824" y="1505081"/>
                  <a:pt x="1056742" y="1559670"/>
                </a:cubicBezTo>
                <a:cubicBezTo>
                  <a:pt x="795660" y="1614259"/>
                  <a:pt x="609963" y="1550213"/>
                  <a:pt x="496022" y="1559670"/>
                </a:cubicBezTo>
                <a:cubicBezTo>
                  <a:pt x="382081" y="1569127"/>
                  <a:pt x="162149" y="1555608"/>
                  <a:pt x="0" y="1559670"/>
                </a:cubicBezTo>
                <a:cubicBezTo>
                  <a:pt x="-12820" y="1346457"/>
                  <a:pt x="21410" y="1303058"/>
                  <a:pt x="0" y="1086570"/>
                </a:cubicBezTo>
                <a:cubicBezTo>
                  <a:pt x="-21410" y="870082"/>
                  <a:pt x="15669" y="751084"/>
                  <a:pt x="0" y="566680"/>
                </a:cubicBezTo>
                <a:cubicBezTo>
                  <a:pt x="-15669" y="382276"/>
                  <a:pt x="59255" y="177073"/>
                  <a:pt x="0" y="0"/>
                </a:cubicBezTo>
                <a:close/>
              </a:path>
            </a:pathLst>
          </a:custGeom>
          <a:solidFill>
            <a:srgbClr val="BBE4F5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23714749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Καλή επικοινωνία και σχεδιασμός για το </a:t>
            </a:r>
            <a:r>
              <a:rPr lang="en-US" dirty="0">
                <a:solidFill>
                  <a:schemeClr val="accent1"/>
                </a:solidFill>
              </a:rPr>
              <a:t>product goal</a:t>
            </a:r>
            <a:endParaRPr lang="el-GR" dirty="0">
              <a:solidFill>
                <a:schemeClr val="accent1"/>
              </a:solidFill>
            </a:endParaRPr>
          </a:p>
        </p:txBody>
      </p:sp>
      <p:sp>
        <p:nvSpPr>
          <p:cNvPr id="32" name="Ορθογώνιο 16">
            <a:extLst>
              <a:ext uri="{FF2B5EF4-FFF2-40B4-BE49-F238E27FC236}">
                <a16:creationId xmlns:a16="http://schemas.microsoft.com/office/drawing/2014/main" id="{A2547ECF-D0B7-4032-A7B0-A43DC5B2C138}"/>
              </a:ext>
            </a:extLst>
          </p:cNvPr>
          <p:cNvSpPr/>
          <p:nvPr/>
        </p:nvSpPr>
        <p:spPr>
          <a:xfrm>
            <a:off x="9384645" y="2954818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17588 w 2156616"/>
              <a:gd name="connsiteY1" fmla="*/ 0 h 1559670"/>
              <a:gd name="connsiteX2" fmla="*/ 1078308 w 2156616"/>
              <a:gd name="connsiteY2" fmla="*/ 0 h 1559670"/>
              <a:gd name="connsiteX3" fmla="*/ 1595896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51083 h 1559670"/>
              <a:gd name="connsiteX6" fmla="*/ 2156616 w 2156616"/>
              <a:gd name="connsiteY6" fmla="*/ 1024183 h 1559670"/>
              <a:gd name="connsiteX7" fmla="*/ 2156616 w 2156616"/>
              <a:gd name="connsiteY7" fmla="*/ 1559670 h 1559670"/>
              <a:gd name="connsiteX8" fmla="*/ 1639028 w 2156616"/>
              <a:gd name="connsiteY8" fmla="*/ 1559670 h 1559670"/>
              <a:gd name="connsiteX9" fmla="*/ 1143006 w 2156616"/>
              <a:gd name="connsiteY9" fmla="*/ 1559670 h 1559670"/>
              <a:gd name="connsiteX10" fmla="*/ 668551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39780 h 1559670"/>
              <a:gd name="connsiteX13" fmla="*/ 0 w 2156616"/>
              <a:gd name="connsiteY13" fmla="*/ 519890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2981" y="-43056"/>
                  <a:pt x="322154" y="32472"/>
                  <a:pt x="517588" y="0"/>
                </a:cubicBezTo>
                <a:cubicBezTo>
                  <a:pt x="713022" y="-32472"/>
                  <a:pt x="869947" y="66664"/>
                  <a:pt x="1078308" y="0"/>
                </a:cubicBezTo>
                <a:cubicBezTo>
                  <a:pt x="1286669" y="-66664"/>
                  <a:pt x="1343369" y="23178"/>
                  <a:pt x="1595896" y="0"/>
                </a:cubicBezTo>
                <a:cubicBezTo>
                  <a:pt x="1848423" y="-23178"/>
                  <a:pt x="1899175" y="19753"/>
                  <a:pt x="2156616" y="0"/>
                </a:cubicBezTo>
                <a:cubicBezTo>
                  <a:pt x="2165124" y="268553"/>
                  <a:pt x="2130608" y="354804"/>
                  <a:pt x="2156616" y="551083"/>
                </a:cubicBezTo>
                <a:cubicBezTo>
                  <a:pt x="2182624" y="747362"/>
                  <a:pt x="2135794" y="815142"/>
                  <a:pt x="2156616" y="1024183"/>
                </a:cubicBezTo>
                <a:cubicBezTo>
                  <a:pt x="2177438" y="1233224"/>
                  <a:pt x="2108025" y="1348987"/>
                  <a:pt x="2156616" y="1559670"/>
                </a:cubicBezTo>
                <a:cubicBezTo>
                  <a:pt x="2033789" y="1574746"/>
                  <a:pt x="1810306" y="1525694"/>
                  <a:pt x="1639028" y="1559670"/>
                </a:cubicBezTo>
                <a:cubicBezTo>
                  <a:pt x="1467750" y="1593646"/>
                  <a:pt x="1274333" y="1506494"/>
                  <a:pt x="1143006" y="1559670"/>
                </a:cubicBezTo>
                <a:cubicBezTo>
                  <a:pt x="1011679" y="1612846"/>
                  <a:pt x="795310" y="1540534"/>
                  <a:pt x="668551" y="1559670"/>
                </a:cubicBezTo>
                <a:cubicBezTo>
                  <a:pt x="541793" y="1578806"/>
                  <a:pt x="236872" y="1538712"/>
                  <a:pt x="0" y="1559670"/>
                </a:cubicBezTo>
                <a:cubicBezTo>
                  <a:pt x="-34898" y="1337266"/>
                  <a:pt x="57772" y="1245998"/>
                  <a:pt x="0" y="1039780"/>
                </a:cubicBezTo>
                <a:cubicBezTo>
                  <a:pt x="-57772" y="833562"/>
                  <a:pt x="53862" y="756435"/>
                  <a:pt x="0" y="519890"/>
                </a:cubicBezTo>
                <a:cubicBezTo>
                  <a:pt x="-53862" y="283345"/>
                  <a:pt x="1254" y="230007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67657" y="-1432"/>
                  <a:pt x="305875" y="6679"/>
                  <a:pt x="474456" y="0"/>
                </a:cubicBezTo>
                <a:cubicBezTo>
                  <a:pt x="643037" y="-6679"/>
                  <a:pt x="849575" y="27519"/>
                  <a:pt x="948911" y="0"/>
                </a:cubicBezTo>
                <a:cubicBezTo>
                  <a:pt x="1048248" y="-27519"/>
                  <a:pt x="1239666" y="45466"/>
                  <a:pt x="1509631" y="0"/>
                </a:cubicBezTo>
                <a:cubicBezTo>
                  <a:pt x="1779596" y="-45466"/>
                  <a:pt x="1990321" y="20331"/>
                  <a:pt x="2156616" y="0"/>
                </a:cubicBezTo>
                <a:cubicBezTo>
                  <a:pt x="2175429" y="101581"/>
                  <a:pt x="2129459" y="256684"/>
                  <a:pt x="2156616" y="488697"/>
                </a:cubicBezTo>
                <a:cubicBezTo>
                  <a:pt x="2183773" y="720710"/>
                  <a:pt x="2126907" y="884915"/>
                  <a:pt x="2156616" y="1008587"/>
                </a:cubicBezTo>
                <a:cubicBezTo>
                  <a:pt x="2186325" y="1132259"/>
                  <a:pt x="2143455" y="1304139"/>
                  <a:pt x="2156616" y="1559670"/>
                </a:cubicBezTo>
                <a:cubicBezTo>
                  <a:pt x="2023812" y="1587191"/>
                  <a:pt x="1872777" y="1548473"/>
                  <a:pt x="1595896" y="1559670"/>
                </a:cubicBezTo>
                <a:cubicBezTo>
                  <a:pt x="1319015" y="1570867"/>
                  <a:pt x="1317824" y="1505081"/>
                  <a:pt x="1056742" y="1559670"/>
                </a:cubicBezTo>
                <a:cubicBezTo>
                  <a:pt x="795660" y="1614259"/>
                  <a:pt x="609963" y="1550213"/>
                  <a:pt x="496022" y="1559670"/>
                </a:cubicBezTo>
                <a:cubicBezTo>
                  <a:pt x="382081" y="1569127"/>
                  <a:pt x="162149" y="1555608"/>
                  <a:pt x="0" y="1559670"/>
                </a:cubicBezTo>
                <a:cubicBezTo>
                  <a:pt x="-12820" y="1346457"/>
                  <a:pt x="21410" y="1303058"/>
                  <a:pt x="0" y="1086570"/>
                </a:cubicBezTo>
                <a:cubicBezTo>
                  <a:pt x="-21410" y="870082"/>
                  <a:pt x="15669" y="751084"/>
                  <a:pt x="0" y="566680"/>
                </a:cubicBezTo>
                <a:cubicBezTo>
                  <a:pt x="-15669" y="382276"/>
                  <a:pt x="59255" y="177073"/>
                  <a:pt x="0" y="0"/>
                </a:cubicBezTo>
                <a:close/>
              </a:path>
            </a:pathLst>
          </a:custGeom>
          <a:solidFill>
            <a:srgbClr val="BBE4F5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23714749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Συγχρονισμός στις λειτουργίες σχεδιασμού</a:t>
            </a:r>
          </a:p>
        </p:txBody>
      </p:sp>
    </p:spTree>
    <p:extLst>
      <p:ext uri="{BB962C8B-B14F-4D97-AF65-F5344CB8AC3E}">
        <p14:creationId xmlns:p14="http://schemas.microsoft.com/office/powerpoint/2010/main" val="328945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Τίτλος 17">
            <a:extLst>
              <a:ext uri="{FF2B5EF4-FFF2-40B4-BE49-F238E27FC236}">
                <a16:creationId xmlns:a16="http://schemas.microsoft.com/office/drawing/2014/main" id="{E3B15C79-9CA5-4A38-9957-5662E47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l-GR" sz="3600" b="1" dirty="0"/>
              <a:t>Κριτήρια Επιτυχίας Ομάδας…</a:t>
            </a:r>
            <a:endParaRPr lang="en-US" sz="3600" b="1" dirty="0"/>
          </a:p>
        </p:txBody>
      </p:sp>
      <p:sp>
        <p:nvSpPr>
          <p:cNvPr id="13" name="Θέση κειμένου 18">
            <a:extLst>
              <a:ext uri="{FF2B5EF4-FFF2-40B4-BE49-F238E27FC236}">
                <a16:creationId xmlns:a16="http://schemas.microsoft.com/office/drawing/2014/main" id="{7933B42E-A8F0-4182-8D80-158D7C47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6" y="1567624"/>
            <a:ext cx="11878321" cy="514178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Πως μπορούμε να μετρήσουμε την πρόοδο εργασιών της ομάδας μας;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Πως μπορούμε να γνωρίζουμε ότι είμαστε επιτυχημένοι;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0CC4506C-5CFA-4688-8C00-680FD2897932}"/>
              </a:ext>
            </a:extLst>
          </p:cNvPr>
          <p:cNvSpPr/>
          <p:nvPr/>
        </p:nvSpPr>
        <p:spPr>
          <a:xfrm>
            <a:off x="8640067" y="3930945"/>
            <a:ext cx="2156616" cy="1559670"/>
          </a:xfrm>
          <a:solidFill>
            <a:srgbClr val="1B75BB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E359F009-0AD7-4CAF-B1FD-6BA7A71CBF4F}"/>
              </a:ext>
            </a:extLst>
          </p:cNvPr>
          <p:cNvSpPr/>
          <p:nvPr/>
        </p:nvSpPr>
        <p:spPr>
          <a:xfrm>
            <a:off x="2960292" y="3930945"/>
            <a:ext cx="2156616" cy="1559670"/>
          </a:xfrm>
          <a:solidFill>
            <a:srgbClr val="1B75BB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BB124640-649A-416B-89A9-33871F55498B}"/>
              </a:ext>
            </a:extLst>
          </p:cNvPr>
          <p:cNvSpPr/>
          <p:nvPr/>
        </p:nvSpPr>
        <p:spPr>
          <a:xfrm>
            <a:off x="588819" y="2871110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1B75BB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Τήρηση του χρονοδιαγράμματος</a:t>
            </a:r>
          </a:p>
        </p:txBody>
      </p:sp>
      <p:sp>
        <p:nvSpPr>
          <p:cNvPr id="24" name="Ορθογώνιο 23">
            <a:extLst>
              <a:ext uri="{FF2B5EF4-FFF2-40B4-BE49-F238E27FC236}">
                <a16:creationId xmlns:a16="http://schemas.microsoft.com/office/drawing/2014/main" id="{BEE06B20-DD2A-46E5-9C13-E814E6DFA9EB}"/>
              </a:ext>
            </a:extLst>
          </p:cNvPr>
          <p:cNvSpPr/>
          <p:nvPr/>
        </p:nvSpPr>
        <p:spPr>
          <a:xfrm>
            <a:off x="5954246" y="4647817"/>
            <a:ext cx="2156616" cy="1559670"/>
          </a:xfrm>
          <a:solidFill>
            <a:srgbClr val="1B75BB"/>
          </a:solidFill>
          <a:ln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Групиране 20">
            <a:extLst>
              <a:ext uri="{FF2B5EF4-FFF2-40B4-BE49-F238E27FC236}">
                <a16:creationId xmlns:a16="http://schemas.microsoft.com/office/drawing/2014/main" id="{00CCC1A4-C79E-4F3A-94D2-054EBE5B271D}"/>
              </a:ext>
            </a:extLst>
          </p:cNvPr>
          <p:cNvGrpSpPr/>
          <p:nvPr/>
        </p:nvGrpSpPr>
        <p:grpSpPr>
          <a:xfrm>
            <a:off x="8849639" y="709517"/>
            <a:ext cx="1464690" cy="1005484"/>
            <a:chOff x="9690924" y="2617167"/>
            <a:chExt cx="8908850" cy="6308489"/>
          </a:xfrm>
        </p:grpSpPr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876A6D82-962D-499A-BB0F-2EB373CAE0BA}"/>
                </a:ext>
              </a:extLst>
            </p:cNvPr>
            <p:cNvSpPr/>
            <p:nvPr/>
          </p:nvSpPr>
          <p:spPr>
            <a:xfrm>
              <a:off x="10715056" y="2799379"/>
              <a:ext cx="7884718" cy="6126277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3EF7B797-5E85-478C-9DED-A909C8D965DA}"/>
                </a:ext>
              </a:extLst>
            </p:cNvPr>
            <p:cNvSpPr/>
            <p:nvPr/>
          </p:nvSpPr>
          <p:spPr>
            <a:xfrm>
              <a:off x="17182887" y="2617167"/>
              <a:ext cx="96384" cy="96383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6B4D20C8-A5EE-44D6-B3AA-1085C3278641}"/>
                </a:ext>
              </a:extLst>
            </p:cNvPr>
            <p:cNvSpPr/>
            <p:nvPr/>
          </p:nvSpPr>
          <p:spPr>
            <a:xfrm>
              <a:off x="15406144" y="6512148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2885B0DE-617F-4FC4-9AE5-E1FF017BFAB6}"/>
                </a:ext>
              </a:extLst>
            </p:cNvPr>
            <p:cNvSpPr/>
            <p:nvPr/>
          </p:nvSpPr>
          <p:spPr>
            <a:xfrm>
              <a:off x="15405106" y="6476088"/>
              <a:ext cx="2162175" cy="1331595"/>
            </a:xfrm>
            <a:custGeom>
              <a:avLst/>
              <a:gdLst/>
              <a:ahLst/>
              <a:cxnLst/>
              <a:rect l="l" t="t" r="r" b="b"/>
              <a:pathLst>
                <a:path w="2162175" h="1331595">
                  <a:moveTo>
                    <a:pt x="15053" y="0"/>
                  </a:moveTo>
                  <a:lnTo>
                    <a:pt x="2968" y="10188"/>
                  </a:lnTo>
                  <a:lnTo>
                    <a:pt x="0" y="25911"/>
                  </a:lnTo>
                  <a:lnTo>
                    <a:pt x="10061" y="40318"/>
                  </a:lnTo>
                  <a:lnTo>
                    <a:pt x="138592" y="122483"/>
                  </a:lnTo>
                  <a:lnTo>
                    <a:pt x="698597" y="473808"/>
                  </a:lnTo>
                  <a:lnTo>
                    <a:pt x="1696195" y="1081637"/>
                  </a:lnTo>
                  <a:lnTo>
                    <a:pt x="1908648" y="1207295"/>
                  </a:lnTo>
                  <a:lnTo>
                    <a:pt x="2037208" y="1280812"/>
                  </a:lnTo>
                  <a:lnTo>
                    <a:pt x="2123513" y="1328781"/>
                  </a:lnTo>
                  <a:lnTo>
                    <a:pt x="2144112" y="1331228"/>
                  </a:lnTo>
                  <a:lnTo>
                    <a:pt x="2158320" y="1319298"/>
                  </a:lnTo>
                  <a:lnTo>
                    <a:pt x="2161726" y="1300811"/>
                  </a:lnTo>
                  <a:lnTo>
                    <a:pt x="2149918" y="1283591"/>
                  </a:lnTo>
                  <a:lnTo>
                    <a:pt x="2064646" y="1227157"/>
                  </a:lnTo>
                  <a:lnTo>
                    <a:pt x="1935752" y="1143989"/>
                  </a:lnTo>
                  <a:lnTo>
                    <a:pt x="1718912" y="1008460"/>
                  </a:lnTo>
                  <a:lnTo>
                    <a:pt x="588890" y="326466"/>
                  </a:lnTo>
                  <a:lnTo>
                    <a:pt x="32342" y="2193"/>
                  </a:lnTo>
                  <a:lnTo>
                    <a:pt x="15053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3AA4718D-CC37-485F-A0BD-D90221061681}"/>
                </a:ext>
              </a:extLst>
            </p:cNvPr>
            <p:cNvSpPr/>
            <p:nvPr/>
          </p:nvSpPr>
          <p:spPr>
            <a:xfrm>
              <a:off x="15447588" y="6443913"/>
              <a:ext cx="2131060" cy="1299845"/>
            </a:xfrm>
            <a:custGeom>
              <a:avLst/>
              <a:gdLst/>
              <a:ahLst/>
              <a:cxnLst/>
              <a:rect l="l" t="t" r="r" b="b"/>
              <a:pathLst>
                <a:path w="2131059" h="1299845">
                  <a:moveTo>
                    <a:pt x="4405" y="0"/>
                  </a:moveTo>
                  <a:lnTo>
                    <a:pt x="0" y="7587"/>
                  </a:lnTo>
                  <a:lnTo>
                    <a:pt x="46787" y="36070"/>
                  </a:lnTo>
                  <a:lnTo>
                    <a:pt x="342554" y="210407"/>
                  </a:lnTo>
                  <a:lnTo>
                    <a:pt x="469382" y="287201"/>
                  </a:lnTo>
                  <a:lnTo>
                    <a:pt x="1516106" y="936583"/>
                  </a:lnTo>
                  <a:lnTo>
                    <a:pt x="2125738" y="1299649"/>
                  </a:lnTo>
                  <a:lnTo>
                    <a:pt x="2130940" y="1290701"/>
                  </a:lnTo>
                  <a:lnTo>
                    <a:pt x="1256375" y="758825"/>
                  </a:lnTo>
                  <a:lnTo>
                    <a:pt x="605512" y="354764"/>
                  </a:lnTo>
                  <a:lnTo>
                    <a:pt x="386980" y="222526"/>
                  </a:lnTo>
                  <a:lnTo>
                    <a:pt x="303257" y="173324"/>
                  </a:lnTo>
                  <a:lnTo>
                    <a:pt x="92923" y="52295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5AE2857B-20CE-45AE-BA48-35C53F54717B}"/>
                </a:ext>
              </a:extLst>
            </p:cNvPr>
            <p:cNvSpPr/>
            <p:nvPr/>
          </p:nvSpPr>
          <p:spPr>
            <a:xfrm>
              <a:off x="15100303" y="6278322"/>
              <a:ext cx="330835" cy="430530"/>
            </a:xfrm>
            <a:custGeom>
              <a:avLst/>
              <a:gdLst/>
              <a:ahLst/>
              <a:cxnLst/>
              <a:rect l="l" t="t" r="r" b="b"/>
              <a:pathLst>
                <a:path w="330834" h="430529">
                  <a:moveTo>
                    <a:pt x="12419" y="0"/>
                  </a:moveTo>
                  <a:lnTo>
                    <a:pt x="4804" y="1437"/>
                  </a:lnTo>
                  <a:lnTo>
                    <a:pt x="0" y="7117"/>
                  </a:lnTo>
                  <a:lnTo>
                    <a:pt x="1319" y="15243"/>
                  </a:lnTo>
                  <a:lnTo>
                    <a:pt x="53520" y="98510"/>
                  </a:lnTo>
                  <a:lnTo>
                    <a:pt x="79755" y="140052"/>
                  </a:lnTo>
                  <a:lnTo>
                    <a:pt x="106194" y="181462"/>
                  </a:lnTo>
                  <a:lnTo>
                    <a:pt x="132923" y="222690"/>
                  </a:lnTo>
                  <a:lnTo>
                    <a:pt x="160027" y="263682"/>
                  </a:lnTo>
                  <a:lnTo>
                    <a:pt x="192092" y="310032"/>
                  </a:lnTo>
                  <a:lnTo>
                    <a:pt x="226755" y="354459"/>
                  </a:lnTo>
                  <a:lnTo>
                    <a:pt x="267051" y="398146"/>
                  </a:lnTo>
                  <a:lnTo>
                    <a:pt x="316287" y="429989"/>
                  </a:lnTo>
                  <a:lnTo>
                    <a:pt x="324274" y="429813"/>
                  </a:lnTo>
                  <a:lnTo>
                    <a:pt x="329248" y="424748"/>
                  </a:lnTo>
                  <a:lnTo>
                    <a:pt x="330636" y="417332"/>
                  </a:lnTo>
                  <a:lnTo>
                    <a:pt x="327862" y="410104"/>
                  </a:lnTo>
                  <a:lnTo>
                    <a:pt x="317767" y="399213"/>
                  </a:lnTo>
                  <a:lnTo>
                    <a:pt x="306477" y="389168"/>
                  </a:lnTo>
                  <a:lnTo>
                    <a:pt x="294812" y="379437"/>
                  </a:lnTo>
                  <a:lnTo>
                    <a:pt x="283593" y="369488"/>
                  </a:lnTo>
                  <a:lnTo>
                    <a:pt x="252945" y="337271"/>
                  </a:lnTo>
                  <a:lnTo>
                    <a:pt x="225960" y="303786"/>
                  </a:lnTo>
                  <a:lnTo>
                    <a:pt x="193474" y="257707"/>
                  </a:lnTo>
                  <a:lnTo>
                    <a:pt x="146702" y="187948"/>
                  </a:lnTo>
                  <a:lnTo>
                    <a:pt x="115218" y="141898"/>
                  </a:lnTo>
                  <a:lnTo>
                    <a:pt x="83463" y="96039"/>
                  </a:lnTo>
                  <a:lnTo>
                    <a:pt x="19529" y="4600"/>
                  </a:lnTo>
                  <a:lnTo>
                    <a:pt x="12419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0">
              <a:extLst>
                <a:ext uri="{FF2B5EF4-FFF2-40B4-BE49-F238E27FC236}">
                  <a16:creationId xmlns:a16="http://schemas.microsoft.com/office/drawing/2014/main" id="{C928D889-AF5B-4250-8E54-8A67081C3BE3}"/>
                </a:ext>
              </a:extLst>
            </p:cNvPr>
            <p:cNvSpPr/>
            <p:nvPr/>
          </p:nvSpPr>
          <p:spPr>
            <a:xfrm>
              <a:off x="15408543" y="6504996"/>
              <a:ext cx="57150" cy="201930"/>
            </a:xfrm>
            <a:custGeom>
              <a:avLst/>
              <a:gdLst/>
              <a:ahLst/>
              <a:cxnLst/>
              <a:rect l="l" t="t" r="r" b="b"/>
              <a:pathLst>
                <a:path w="57150" h="201929">
                  <a:moveTo>
                    <a:pt x="15614" y="0"/>
                  </a:moveTo>
                  <a:lnTo>
                    <a:pt x="8828" y="1525"/>
                  </a:lnTo>
                  <a:lnTo>
                    <a:pt x="4149" y="6682"/>
                  </a:lnTo>
                  <a:lnTo>
                    <a:pt x="3305" y="14456"/>
                  </a:lnTo>
                  <a:lnTo>
                    <a:pt x="8517" y="36881"/>
                  </a:lnTo>
                  <a:lnTo>
                    <a:pt x="14511" y="58720"/>
                  </a:lnTo>
                  <a:lnTo>
                    <a:pt x="19817" y="80786"/>
                  </a:lnTo>
                  <a:lnTo>
                    <a:pt x="22969" y="103894"/>
                  </a:lnTo>
                  <a:lnTo>
                    <a:pt x="23255" y="126551"/>
                  </a:lnTo>
                  <a:lnTo>
                    <a:pt x="20333" y="146412"/>
                  </a:lnTo>
                  <a:lnTo>
                    <a:pt x="13411" y="165108"/>
                  </a:lnTo>
                  <a:lnTo>
                    <a:pt x="1693" y="184268"/>
                  </a:lnTo>
                  <a:lnTo>
                    <a:pt x="0" y="190881"/>
                  </a:lnTo>
                  <a:lnTo>
                    <a:pt x="2649" y="197278"/>
                  </a:lnTo>
                  <a:lnTo>
                    <a:pt x="8147" y="201494"/>
                  </a:lnTo>
                  <a:lnTo>
                    <a:pt x="14995" y="201568"/>
                  </a:lnTo>
                  <a:lnTo>
                    <a:pt x="35720" y="187722"/>
                  </a:lnTo>
                  <a:lnTo>
                    <a:pt x="48466" y="167266"/>
                  </a:lnTo>
                  <a:lnTo>
                    <a:pt x="54998" y="143095"/>
                  </a:lnTo>
                  <a:lnTo>
                    <a:pt x="57087" y="118106"/>
                  </a:lnTo>
                  <a:lnTo>
                    <a:pt x="56386" y="87751"/>
                  </a:lnTo>
                  <a:lnTo>
                    <a:pt x="51817" y="56203"/>
                  </a:lnTo>
                  <a:lnTo>
                    <a:pt x="41307" y="26860"/>
                  </a:lnTo>
                  <a:lnTo>
                    <a:pt x="22781" y="3122"/>
                  </a:lnTo>
                  <a:lnTo>
                    <a:pt x="15614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1">
              <a:extLst>
                <a:ext uri="{FF2B5EF4-FFF2-40B4-BE49-F238E27FC236}">
                  <a16:creationId xmlns:a16="http://schemas.microsoft.com/office/drawing/2014/main" id="{A7D82038-F34F-4ABC-8483-51130078DDBE}"/>
                </a:ext>
              </a:extLst>
            </p:cNvPr>
            <p:cNvSpPr/>
            <p:nvPr/>
          </p:nvSpPr>
          <p:spPr>
            <a:xfrm>
              <a:off x="15101389" y="6276539"/>
              <a:ext cx="527685" cy="107950"/>
            </a:xfrm>
            <a:custGeom>
              <a:avLst/>
              <a:gdLst/>
              <a:ahLst/>
              <a:cxnLst/>
              <a:rect l="l" t="t" r="r" b="b"/>
              <a:pathLst>
                <a:path w="527684" h="107950">
                  <a:moveTo>
                    <a:pt x="10070" y="0"/>
                  </a:moveTo>
                  <a:lnTo>
                    <a:pt x="2420" y="2584"/>
                  </a:lnTo>
                  <a:lnTo>
                    <a:pt x="0" y="9481"/>
                  </a:lnTo>
                  <a:lnTo>
                    <a:pt x="2614" y="16912"/>
                  </a:lnTo>
                  <a:lnTo>
                    <a:pt x="10070" y="21098"/>
                  </a:lnTo>
                  <a:lnTo>
                    <a:pt x="170024" y="41983"/>
                  </a:lnTo>
                  <a:lnTo>
                    <a:pt x="307376" y="57947"/>
                  </a:lnTo>
                  <a:lnTo>
                    <a:pt x="337876" y="61623"/>
                  </a:lnTo>
                  <a:lnTo>
                    <a:pt x="398463" y="71740"/>
                  </a:lnTo>
                  <a:lnTo>
                    <a:pt x="438230" y="81808"/>
                  </a:lnTo>
                  <a:lnTo>
                    <a:pt x="481429" y="97711"/>
                  </a:lnTo>
                  <a:lnTo>
                    <a:pt x="496547" y="103486"/>
                  </a:lnTo>
                  <a:lnTo>
                    <a:pt x="511961" y="107877"/>
                  </a:lnTo>
                  <a:lnTo>
                    <a:pt x="519700" y="106979"/>
                  </a:lnTo>
                  <a:lnTo>
                    <a:pt x="525315" y="102037"/>
                  </a:lnTo>
                  <a:lnTo>
                    <a:pt x="527146" y="95047"/>
                  </a:lnTo>
                  <a:lnTo>
                    <a:pt x="523535" y="88003"/>
                  </a:lnTo>
                  <a:lnTo>
                    <a:pt x="472660" y="59290"/>
                  </a:lnTo>
                  <a:lnTo>
                    <a:pt x="415616" y="43661"/>
                  </a:lnTo>
                  <a:lnTo>
                    <a:pt x="356028" y="32810"/>
                  </a:lnTo>
                  <a:lnTo>
                    <a:pt x="248309" y="20534"/>
                  </a:lnTo>
                  <a:lnTo>
                    <a:pt x="10070" y="0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2">
              <a:extLst>
                <a:ext uri="{FF2B5EF4-FFF2-40B4-BE49-F238E27FC236}">
                  <a16:creationId xmlns:a16="http://schemas.microsoft.com/office/drawing/2014/main" id="{410E79B6-B4CC-4702-A8FC-94F2B8122744}"/>
                </a:ext>
              </a:extLst>
            </p:cNvPr>
            <p:cNvSpPr/>
            <p:nvPr/>
          </p:nvSpPr>
          <p:spPr>
            <a:xfrm>
              <a:off x="15235361" y="6343948"/>
              <a:ext cx="391793" cy="365786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3">
              <a:extLst>
                <a:ext uri="{FF2B5EF4-FFF2-40B4-BE49-F238E27FC236}">
                  <a16:creationId xmlns:a16="http://schemas.microsoft.com/office/drawing/2014/main" id="{35534D2B-7B9A-4214-BF40-539943B2D319}"/>
                </a:ext>
              </a:extLst>
            </p:cNvPr>
            <p:cNvSpPr/>
            <p:nvPr/>
          </p:nvSpPr>
          <p:spPr>
            <a:xfrm>
              <a:off x="17111237" y="7445678"/>
              <a:ext cx="802990" cy="714157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4">
              <a:extLst>
                <a:ext uri="{FF2B5EF4-FFF2-40B4-BE49-F238E27FC236}">
                  <a16:creationId xmlns:a16="http://schemas.microsoft.com/office/drawing/2014/main" id="{C240FCCC-64ED-4592-B8B2-E857F15EEF72}"/>
                </a:ext>
              </a:extLst>
            </p:cNvPr>
            <p:cNvSpPr/>
            <p:nvPr/>
          </p:nvSpPr>
          <p:spPr>
            <a:xfrm>
              <a:off x="16604388" y="7579483"/>
              <a:ext cx="443230" cy="301625"/>
            </a:xfrm>
            <a:custGeom>
              <a:avLst/>
              <a:gdLst/>
              <a:ahLst/>
              <a:cxnLst/>
              <a:rect l="l" t="t" r="r" b="b"/>
              <a:pathLst>
                <a:path w="443230" h="301625">
                  <a:moveTo>
                    <a:pt x="4619" y="0"/>
                  </a:moveTo>
                  <a:lnTo>
                    <a:pt x="881" y="3125"/>
                  </a:lnTo>
                  <a:lnTo>
                    <a:pt x="0" y="7772"/>
                  </a:lnTo>
                  <a:lnTo>
                    <a:pt x="3209" y="11954"/>
                  </a:lnTo>
                  <a:lnTo>
                    <a:pt x="47817" y="38215"/>
                  </a:lnTo>
                  <a:lnTo>
                    <a:pt x="91872" y="64940"/>
                  </a:lnTo>
                  <a:lnTo>
                    <a:pt x="135427" y="92144"/>
                  </a:lnTo>
                  <a:lnTo>
                    <a:pt x="178532" y="119843"/>
                  </a:lnTo>
                  <a:lnTo>
                    <a:pt x="221237" y="148051"/>
                  </a:lnTo>
                  <a:lnTo>
                    <a:pt x="263594" y="176783"/>
                  </a:lnTo>
                  <a:lnTo>
                    <a:pt x="305652" y="206056"/>
                  </a:lnTo>
                  <a:lnTo>
                    <a:pt x="347463" y="235883"/>
                  </a:lnTo>
                  <a:lnTo>
                    <a:pt x="389077" y="266280"/>
                  </a:lnTo>
                  <a:lnTo>
                    <a:pt x="436102" y="301470"/>
                  </a:lnTo>
                  <a:lnTo>
                    <a:pt x="443093" y="292271"/>
                  </a:lnTo>
                  <a:lnTo>
                    <a:pt x="399466" y="253854"/>
                  </a:lnTo>
                  <a:lnTo>
                    <a:pt x="359705" y="221045"/>
                  </a:lnTo>
                  <a:lnTo>
                    <a:pt x="318804" y="189264"/>
                  </a:lnTo>
                  <a:lnTo>
                    <a:pt x="276874" y="158568"/>
                  </a:lnTo>
                  <a:lnTo>
                    <a:pt x="234029" y="129015"/>
                  </a:lnTo>
                  <a:lnTo>
                    <a:pt x="190379" y="100661"/>
                  </a:lnTo>
                  <a:lnTo>
                    <a:pt x="146037" y="73564"/>
                  </a:lnTo>
                  <a:lnTo>
                    <a:pt x="101115" y="47780"/>
                  </a:lnTo>
                  <a:lnTo>
                    <a:pt x="55726" y="23366"/>
                  </a:lnTo>
                  <a:lnTo>
                    <a:pt x="9981" y="379"/>
                  </a:lnTo>
                  <a:lnTo>
                    <a:pt x="461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5">
              <a:extLst>
                <a:ext uri="{FF2B5EF4-FFF2-40B4-BE49-F238E27FC236}">
                  <a16:creationId xmlns:a16="http://schemas.microsoft.com/office/drawing/2014/main" id="{8AA87F62-D755-4537-8934-4F1BA1F6CBBE}"/>
                </a:ext>
              </a:extLst>
            </p:cNvPr>
            <p:cNvSpPr/>
            <p:nvPr/>
          </p:nvSpPr>
          <p:spPr>
            <a:xfrm>
              <a:off x="17422187" y="8370388"/>
              <a:ext cx="492125" cy="260985"/>
            </a:xfrm>
            <a:custGeom>
              <a:avLst/>
              <a:gdLst/>
              <a:ahLst/>
              <a:cxnLst/>
              <a:rect l="l" t="t" r="r" b="b"/>
              <a:pathLst>
                <a:path w="492125" h="260984">
                  <a:moveTo>
                    <a:pt x="6193" y="0"/>
                  </a:moveTo>
                  <a:lnTo>
                    <a:pt x="1185" y="4302"/>
                  </a:lnTo>
                  <a:lnTo>
                    <a:pt x="0" y="10580"/>
                  </a:lnTo>
                  <a:lnTo>
                    <a:pt x="4330" y="15951"/>
                  </a:lnTo>
                  <a:lnTo>
                    <a:pt x="481365" y="260445"/>
                  </a:lnTo>
                  <a:lnTo>
                    <a:pt x="486933" y="260843"/>
                  </a:lnTo>
                  <a:lnTo>
                    <a:pt x="490833" y="257533"/>
                  </a:lnTo>
                  <a:lnTo>
                    <a:pt x="491751" y="252680"/>
                  </a:lnTo>
                  <a:lnTo>
                    <a:pt x="488377" y="248451"/>
                  </a:lnTo>
                  <a:lnTo>
                    <a:pt x="13330" y="557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C3F13241-7398-4B05-BC33-A656034AC93F}"/>
                </a:ext>
              </a:extLst>
            </p:cNvPr>
            <p:cNvSpPr/>
            <p:nvPr/>
          </p:nvSpPr>
          <p:spPr>
            <a:xfrm>
              <a:off x="9690924" y="6433144"/>
              <a:ext cx="3160931" cy="1311915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Ορθογώνιο 42">
            <a:extLst>
              <a:ext uri="{FF2B5EF4-FFF2-40B4-BE49-F238E27FC236}">
                <a16:creationId xmlns:a16="http://schemas.microsoft.com/office/drawing/2014/main" id="{266A1045-49DA-4A87-B8BC-364A5A0879EC}"/>
              </a:ext>
            </a:extLst>
          </p:cNvPr>
          <p:cNvSpPr/>
          <p:nvPr/>
        </p:nvSpPr>
        <p:spPr>
          <a:xfrm>
            <a:off x="1905106" y="4751573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1B75BB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Τήρηση των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Scrum events</a:t>
            </a: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με σκοπό να επιφέρουν καλά και θετικά αποτελέσματα</a:t>
            </a:r>
          </a:p>
        </p:txBody>
      </p:sp>
      <p:sp>
        <p:nvSpPr>
          <p:cNvPr id="44" name="Ορθογώνιο 42">
            <a:extLst>
              <a:ext uri="{FF2B5EF4-FFF2-40B4-BE49-F238E27FC236}">
                <a16:creationId xmlns:a16="http://schemas.microsoft.com/office/drawing/2014/main" id="{20F3866B-4288-448C-AA9C-A4EBB54E3F96}"/>
              </a:ext>
            </a:extLst>
          </p:cNvPr>
          <p:cNvSpPr/>
          <p:nvPr/>
        </p:nvSpPr>
        <p:spPr>
          <a:xfrm>
            <a:off x="3643563" y="2871110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1B75BB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Διαύγεια στο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backlog</a:t>
            </a:r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Ορθογώνιο 42">
            <a:extLst>
              <a:ext uri="{FF2B5EF4-FFF2-40B4-BE49-F238E27FC236}">
                <a16:creationId xmlns:a16="http://schemas.microsoft.com/office/drawing/2014/main" id="{61B35831-8DBF-499B-8CA3-8F5639E47946}"/>
              </a:ext>
            </a:extLst>
          </p:cNvPr>
          <p:cNvSpPr/>
          <p:nvPr/>
        </p:nvSpPr>
        <p:spPr>
          <a:xfrm>
            <a:off x="5800180" y="4692565"/>
            <a:ext cx="2156616" cy="1559670"/>
          </a:xfrm>
          <a:custGeom>
            <a:avLst/>
            <a:gdLst>
              <a:gd name="connsiteX0" fmla="*/ 0 w 2156616"/>
              <a:gd name="connsiteY0" fmla="*/ 0 h 1559670"/>
              <a:gd name="connsiteX1" fmla="*/ 539154 w 2156616"/>
              <a:gd name="connsiteY1" fmla="*/ 0 h 1559670"/>
              <a:gd name="connsiteX2" fmla="*/ 1035176 w 2156616"/>
              <a:gd name="connsiteY2" fmla="*/ 0 h 1559670"/>
              <a:gd name="connsiteX3" fmla="*/ 1509631 w 2156616"/>
              <a:gd name="connsiteY3" fmla="*/ 0 h 1559670"/>
              <a:gd name="connsiteX4" fmla="*/ 2156616 w 2156616"/>
              <a:gd name="connsiteY4" fmla="*/ 0 h 1559670"/>
              <a:gd name="connsiteX5" fmla="*/ 2156616 w 2156616"/>
              <a:gd name="connsiteY5" fmla="*/ 504293 h 1559670"/>
              <a:gd name="connsiteX6" fmla="*/ 2156616 w 2156616"/>
              <a:gd name="connsiteY6" fmla="*/ 1039780 h 1559670"/>
              <a:gd name="connsiteX7" fmla="*/ 2156616 w 2156616"/>
              <a:gd name="connsiteY7" fmla="*/ 1559670 h 1559670"/>
              <a:gd name="connsiteX8" fmla="*/ 1660594 w 2156616"/>
              <a:gd name="connsiteY8" fmla="*/ 1559670 h 1559670"/>
              <a:gd name="connsiteX9" fmla="*/ 1164573 w 2156616"/>
              <a:gd name="connsiteY9" fmla="*/ 1559670 h 1559670"/>
              <a:gd name="connsiteX10" fmla="*/ 603852 w 2156616"/>
              <a:gd name="connsiteY10" fmla="*/ 1559670 h 1559670"/>
              <a:gd name="connsiteX11" fmla="*/ 0 w 2156616"/>
              <a:gd name="connsiteY11" fmla="*/ 1559670 h 1559670"/>
              <a:gd name="connsiteX12" fmla="*/ 0 w 2156616"/>
              <a:gd name="connsiteY12" fmla="*/ 1055377 h 1559670"/>
              <a:gd name="connsiteX13" fmla="*/ 0 w 2156616"/>
              <a:gd name="connsiteY13" fmla="*/ 582277 h 1559670"/>
              <a:gd name="connsiteX14" fmla="*/ 0 w 2156616"/>
              <a:gd name="connsiteY14" fmla="*/ 0 h 155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559670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0729" y="210704"/>
                  <a:pt x="2155569" y="365088"/>
                  <a:pt x="2156616" y="504293"/>
                </a:cubicBezTo>
                <a:cubicBezTo>
                  <a:pt x="2157663" y="643498"/>
                  <a:pt x="2112080" y="780689"/>
                  <a:pt x="2156616" y="1039780"/>
                </a:cubicBezTo>
                <a:cubicBezTo>
                  <a:pt x="2201152" y="1298871"/>
                  <a:pt x="2112752" y="1313551"/>
                  <a:pt x="2156616" y="1559670"/>
                </a:cubicBezTo>
                <a:cubicBezTo>
                  <a:pt x="2042723" y="1597433"/>
                  <a:pt x="1820539" y="1539138"/>
                  <a:pt x="1660594" y="1559670"/>
                </a:cubicBezTo>
                <a:cubicBezTo>
                  <a:pt x="1500649" y="1580202"/>
                  <a:pt x="1278622" y="1516609"/>
                  <a:pt x="1164573" y="1559670"/>
                </a:cubicBezTo>
                <a:cubicBezTo>
                  <a:pt x="1050524" y="1602731"/>
                  <a:pt x="718205" y="1545351"/>
                  <a:pt x="603852" y="1559670"/>
                </a:cubicBezTo>
                <a:cubicBezTo>
                  <a:pt x="489499" y="1573989"/>
                  <a:pt x="214561" y="1524765"/>
                  <a:pt x="0" y="1559670"/>
                </a:cubicBezTo>
                <a:cubicBezTo>
                  <a:pt x="-34558" y="1331026"/>
                  <a:pt x="23300" y="1220579"/>
                  <a:pt x="0" y="1055377"/>
                </a:cubicBezTo>
                <a:cubicBezTo>
                  <a:pt x="-23300" y="890175"/>
                  <a:pt x="4058" y="737454"/>
                  <a:pt x="0" y="582277"/>
                </a:cubicBezTo>
                <a:cubicBezTo>
                  <a:pt x="-4058" y="427100"/>
                  <a:pt x="39178" y="285415"/>
                  <a:pt x="0" y="0"/>
                </a:cubicBezTo>
                <a:close/>
              </a:path>
              <a:path w="2156616" h="1559670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176796" y="227271"/>
                  <a:pt x="2119765" y="254585"/>
                  <a:pt x="2156616" y="488697"/>
                </a:cubicBezTo>
                <a:cubicBezTo>
                  <a:pt x="2193467" y="722809"/>
                  <a:pt x="2120900" y="759990"/>
                  <a:pt x="2156616" y="961797"/>
                </a:cubicBezTo>
                <a:cubicBezTo>
                  <a:pt x="2192332" y="1163604"/>
                  <a:pt x="2120970" y="1295259"/>
                  <a:pt x="2156616" y="1559670"/>
                </a:cubicBezTo>
                <a:cubicBezTo>
                  <a:pt x="1976647" y="1582875"/>
                  <a:pt x="1851786" y="1505865"/>
                  <a:pt x="1639028" y="1559670"/>
                </a:cubicBezTo>
                <a:cubicBezTo>
                  <a:pt x="1426270" y="1613475"/>
                  <a:pt x="1345808" y="1528618"/>
                  <a:pt x="1164573" y="1559670"/>
                </a:cubicBezTo>
                <a:cubicBezTo>
                  <a:pt x="983339" y="1590722"/>
                  <a:pt x="771569" y="1533053"/>
                  <a:pt x="625419" y="1559670"/>
                </a:cubicBezTo>
                <a:cubicBezTo>
                  <a:pt x="479269" y="1586287"/>
                  <a:pt x="188667" y="1554960"/>
                  <a:pt x="0" y="1559670"/>
                </a:cubicBezTo>
                <a:cubicBezTo>
                  <a:pt x="-23464" y="1344544"/>
                  <a:pt x="38159" y="1196923"/>
                  <a:pt x="0" y="1055377"/>
                </a:cubicBezTo>
                <a:cubicBezTo>
                  <a:pt x="-38159" y="913831"/>
                  <a:pt x="38284" y="739946"/>
                  <a:pt x="0" y="535487"/>
                </a:cubicBezTo>
                <a:cubicBezTo>
                  <a:pt x="-38284" y="331028"/>
                  <a:pt x="53412" y="199712"/>
                  <a:pt x="0" y="0"/>
                </a:cubicBezTo>
                <a:close/>
              </a:path>
            </a:pathLst>
          </a:custGeom>
          <a:solidFill>
            <a:srgbClr val="1B75BB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Πλήρης κατανόηση των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backlog </a:t>
            </a: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αντικειμένων</a:t>
            </a:r>
          </a:p>
        </p:txBody>
      </p:sp>
      <p:sp>
        <p:nvSpPr>
          <p:cNvPr id="46" name="Ορθογώνιο 42">
            <a:extLst>
              <a:ext uri="{FF2B5EF4-FFF2-40B4-BE49-F238E27FC236}">
                <a16:creationId xmlns:a16="http://schemas.microsoft.com/office/drawing/2014/main" id="{DAA3294A-6C9D-442D-B2AB-950CF6FDD6F6}"/>
              </a:ext>
            </a:extLst>
          </p:cNvPr>
          <p:cNvSpPr/>
          <p:nvPr/>
        </p:nvSpPr>
        <p:spPr>
          <a:xfrm>
            <a:off x="6952865" y="2667305"/>
            <a:ext cx="2156616" cy="1731959"/>
          </a:xfrm>
          <a:custGeom>
            <a:avLst/>
            <a:gdLst>
              <a:gd name="connsiteX0" fmla="*/ 0 w 2156616"/>
              <a:gd name="connsiteY0" fmla="*/ 0 h 1731959"/>
              <a:gd name="connsiteX1" fmla="*/ 539154 w 2156616"/>
              <a:gd name="connsiteY1" fmla="*/ 0 h 1731959"/>
              <a:gd name="connsiteX2" fmla="*/ 1035176 w 2156616"/>
              <a:gd name="connsiteY2" fmla="*/ 0 h 1731959"/>
              <a:gd name="connsiteX3" fmla="*/ 1509631 w 2156616"/>
              <a:gd name="connsiteY3" fmla="*/ 0 h 1731959"/>
              <a:gd name="connsiteX4" fmla="*/ 2156616 w 2156616"/>
              <a:gd name="connsiteY4" fmla="*/ 0 h 1731959"/>
              <a:gd name="connsiteX5" fmla="*/ 2156616 w 2156616"/>
              <a:gd name="connsiteY5" fmla="*/ 560000 h 1731959"/>
              <a:gd name="connsiteX6" fmla="*/ 2156616 w 2156616"/>
              <a:gd name="connsiteY6" fmla="*/ 1154639 h 1731959"/>
              <a:gd name="connsiteX7" fmla="*/ 2156616 w 2156616"/>
              <a:gd name="connsiteY7" fmla="*/ 1731959 h 1731959"/>
              <a:gd name="connsiteX8" fmla="*/ 1660594 w 2156616"/>
              <a:gd name="connsiteY8" fmla="*/ 1731959 h 1731959"/>
              <a:gd name="connsiteX9" fmla="*/ 1164573 w 2156616"/>
              <a:gd name="connsiteY9" fmla="*/ 1731959 h 1731959"/>
              <a:gd name="connsiteX10" fmla="*/ 603852 w 2156616"/>
              <a:gd name="connsiteY10" fmla="*/ 1731959 h 1731959"/>
              <a:gd name="connsiteX11" fmla="*/ 0 w 2156616"/>
              <a:gd name="connsiteY11" fmla="*/ 1731959 h 1731959"/>
              <a:gd name="connsiteX12" fmla="*/ 0 w 2156616"/>
              <a:gd name="connsiteY12" fmla="*/ 1171959 h 1731959"/>
              <a:gd name="connsiteX13" fmla="*/ 0 w 2156616"/>
              <a:gd name="connsiteY13" fmla="*/ 646598 h 1731959"/>
              <a:gd name="connsiteX14" fmla="*/ 0 w 2156616"/>
              <a:gd name="connsiteY14" fmla="*/ 0 h 17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6616" h="1731959" fill="none" extrusionOk="0">
                <a:moveTo>
                  <a:pt x="0" y="0"/>
                </a:moveTo>
                <a:cubicBezTo>
                  <a:pt x="255516" y="-35063"/>
                  <a:pt x="318700" y="64371"/>
                  <a:pt x="539154" y="0"/>
                </a:cubicBezTo>
                <a:cubicBezTo>
                  <a:pt x="759608" y="-64371"/>
                  <a:pt x="898396" y="211"/>
                  <a:pt x="1035176" y="0"/>
                </a:cubicBezTo>
                <a:cubicBezTo>
                  <a:pt x="1171956" y="-211"/>
                  <a:pt x="1413540" y="3537"/>
                  <a:pt x="1509631" y="0"/>
                </a:cubicBezTo>
                <a:cubicBezTo>
                  <a:pt x="1605722" y="-3537"/>
                  <a:pt x="1880786" y="41937"/>
                  <a:pt x="2156616" y="0"/>
                </a:cubicBezTo>
                <a:cubicBezTo>
                  <a:pt x="2201316" y="249370"/>
                  <a:pt x="2105123" y="283731"/>
                  <a:pt x="2156616" y="560000"/>
                </a:cubicBezTo>
                <a:cubicBezTo>
                  <a:pt x="2208109" y="836269"/>
                  <a:pt x="2090925" y="968693"/>
                  <a:pt x="2156616" y="1154639"/>
                </a:cubicBezTo>
                <a:cubicBezTo>
                  <a:pt x="2222307" y="1340585"/>
                  <a:pt x="2133658" y="1493757"/>
                  <a:pt x="2156616" y="1731959"/>
                </a:cubicBezTo>
                <a:cubicBezTo>
                  <a:pt x="2042723" y="1769722"/>
                  <a:pt x="1820539" y="1711427"/>
                  <a:pt x="1660594" y="1731959"/>
                </a:cubicBezTo>
                <a:cubicBezTo>
                  <a:pt x="1500649" y="1752491"/>
                  <a:pt x="1278622" y="1688898"/>
                  <a:pt x="1164573" y="1731959"/>
                </a:cubicBezTo>
                <a:cubicBezTo>
                  <a:pt x="1050524" y="1775020"/>
                  <a:pt x="718205" y="1717640"/>
                  <a:pt x="603852" y="1731959"/>
                </a:cubicBezTo>
                <a:cubicBezTo>
                  <a:pt x="489499" y="1746278"/>
                  <a:pt x="214561" y="1697054"/>
                  <a:pt x="0" y="1731959"/>
                </a:cubicBezTo>
                <a:cubicBezTo>
                  <a:pt x="-21837" y="1573895"/>
                  <a:pt x="38816" y="1338299"/>
                  <a:pt x="0" y="1171959"/>
                </a:cubicBezTo>
                <a:cubicBezTo>
                  <a:pt x="-38816" y="1005619"/>
                  <a:pt x="16627" y="849450"/>
                  <a:pt x="0" y="646598"/>
                </a:cubicBezTo>
                <a:cubicBezTo>
                  <a:pt x="-16627" y="443746"/>
                  <a:pt x="9657" y="158255"/>
                  <a:pt x="0" y="0"/>
                </a:cubicBezTo>
                <a:close/>
              </a:path>
              <a:path w="2156616" h="1731959" stroke="0" extrusionOk="0">
                <a:moveTo>
                  <a:pt x="0" y="0"/>
                </a:moveTo>
                <a:cubicBezTo>
                  <a:pt x="150648" y="-36923"/>
                  <a:pt x="245312" y="30050"/>
                  <a:pt x="474456" y="0"/>
                </a:cubicBezTo>
                <a:cubicBezTo>
                  <a:pt x="703600" y="-30050"/>
                  <a:pt x="788776" y="13189"/>
                  <a:pt x="1013610" y="0"/>
                </a:cubicBezTo>
                <a:cubicBezTo>
                  <a:pt x="1238444" y="-13189"/>
                  <a:pt x="1368009" y="17670"/>
                  <a:pt x="1531197" y="0"/>
                </a:cubicBezTo>
                <a:cubicBezTo>
                  <a:pt x="1694385" y="-17670"/>
                  <a:pt x="1964045" y="632"/>
                  <a:pt x="2156616" y="0"/>
                </a:cubicBezTo>
                <a:cubicBezTo>
                  <a:pt x="2204882" y="139897"/>
                  <a:pt x="2125308" y="314666"/>
                  <a:pt x="2156616" y="542680"/>
                </a:cubicBezTo>
                <a:cubicBezTo>
                  <a:pt x="2187924" y="770694"/>
                  <a:pt x="2146274" y="889026"/>
                  <a:pt x="2156616" y="1068041"/>
                </a:cubicBezTo>
                <a:cubicBezTo>
                  <a:pt x="2166958" y="1247056"/>
                  <a:pt x="2085842" y="1545256"/>
                  <a:pt x="2156616" y="1731959"/>
                </a:cubicBezTo>
                <a:cubicBezTo>
                  <a:pt x="1976647" y="1755164"/>
                  <a:pt x="1851786" y="1678154"/>
                  <a:pt x="1639028" y="1731959"/>
                </a:cubicBezTo>
                <a:cubicBezTo>
                  <a:pt x="1426270" y="1785764"/>
                  <a:pt x="1345808" y="1700907"/>
                  <a:pt x="1164573" y="1731959"/>
                </a:cubicBezTo>
                <a:cubicBezTo>
                  <a:pt x="983339" y="1763011"/>
                  <a:pt x="771569" y="1705342"/>
                  <a:pt x="625419" y="1731959"/>
                </a:cubicBezTo>
                <a:cubicBezTo>
                  <a:pt x="479269" y="1758576"/>
                  <a:pt x="188667" y="1727249"/>
                  <a:pt x="0" y="1731959"/>
                </a:cubicBezTo>
                <a:cubicBezTo>
                  <a:pt x="-59456" y="1589118"/>
                  <a:pt x="7538" y="1290996"/>
                  <a:pt x="0" y="1171959"/>
                </a:cubicBezTo>
                <a:cubicBezTo>
                  <a:pt x="-7538" y="1052922"/>
                  <a:pt x="51254" y="821891"/>
                  <a:pt x="0" y="594639"/>
                </a:cubicBezTo>
                <a:cubicBezTo>
                  <a:pt x="-51254" y="367387"/>
                  <a:pt x="63155" y="234558"/>
                  <a:pt x="0" y="0"/>
                </a:cubicBezTo>
                <a:close/>
              </a:path>
            </a:pathLst>
          </a:custGeom>
          <a:solidFill>
            <a:srgbClr val="1B75BB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699877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Εύρεση κατάλληλων τεχνικών με σκοπό την επίτευξη του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Goal, </a:t>
            </a: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και της σωστής διαχείρησης του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backlog</a:t>
            </a:r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3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Γραφικό 26">
            <a:extLst>
              <a:ext uri="{FF2B5EF4-FFF2-40B4-BE49-F238E27FC236}">
                <a16:creationId xmlns:a16="http://schemas.microsoft.com/office/drawing/2014/main" id="{28AC80E0-5676-45C0-BA32-D42BD286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589" y="1767171"/>
            <a:ext cx="5643773" cy="3323658"/>
          </a:xfrm>
          <a:prstGeom prst="rect">
            <a:avLst/>
          </a:prstGeom>
        </p:spPr>
      </p:pic>
      <p:sp>
        <p:nvSpPr>
          <p:cNvPr id="18" name="Τίτλος 17">
            <a:extLst>
              <a:ext uri="{FF2B5EF4-FFF2-40B4-BE49-F238E27FC236}">
                <a16:creationId xmlns:a16="http://schemas.microsoft.com/office/drawing/2014/main" id="{897BE0B0-CEDC-4C98-B322-AEDCCC6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53" y="2647602"/>
            <a:ext cx="5926203" cy="16489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8000" b="1" dirty="0"/>
              <a:t>2. </a:t>
            </a:r>
            <a:r>
              <a:rPr lang="el-GR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Ρόλοι</a:t>
            </a:r>
            <a:endParaRPr lang="en-US" sz="8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Θέση κειμένου 18">
            <a:extLst>
              <a:ext uri="{FF2B5EF4-FFF2-40B4-BE49-F238E27FC236}">
                <a16:creationId xmlns:a16="http://schemas.microsoft.com/office/drawing/2014/main" id="{5E867652-07B9-4C76-8AD8-6DE62105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042" y="5394669"/>
            <a:ext cx="8936939" cy="1254706"/>
          </a:xfrm>
          <a:prstGeom prst="borderCallout3">
            <a:avLst>
              <a:gd name="adj1" fmla="val 19807"/>
              <a:gd name="adj2" fmla="val -2963"/>
              <a:gd name="adj3" fmla="val 39888"/>
              <a:gd name="adj4" fmla="val -11986"/>
              <a:gd name="adj5" fmla="val -13088"/>
              <a:gd name="adj6" fmla="val -12865"/>
              <a:gd name="adj7" fmla="val -97461"/>
              <a:gd name="adj8" fmla="val -3128"/>
            </a:avLst>
          </a:prstGeom>
          <a:solidFill>
            <a:srgbClr val="1B75BB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GB" sz="1600" dirty="0">
                <a:solidFill>
                  <a:schemeClr val="bg1"/>
                </a:solidFill>
                <a:latin typeface="+mj-lt"/>
              </a:rPr>
              <a:t>*</a:t>
            </a:r>
            <a:r>
              <a:rPr lang="el-GR" sz="1600" dirty="0">
                <a:solidFill>
                  <a:schemeClr val="bg1"/>
                </a:solidFill>
                <a:latin typeface="+mj-lt"/>
              </a:rPr>
              <a:t>Στις διαφάνειες που ακολουθούν συμπληρώνουμε τους </a:t>
            </a:r>
            <a:r>
              <a:rPr lang="el-GR" sz="1600" b="1" dirty="0">
                <a:solidFill>
                  <a:schemeClr val="bg1"/>
                </a:solidFill>
                <a:latin typeface="+mj-lt"/>
              </a:rPr>
              <a:t>ρόλους της ομάδας </a:t>
            </a:r>
            <a:r>
              <a:rPr lang="el-GR" sz="1600" dirty="0">
                <a:solidFill>
                  <a:schemeClr val="bg1"/>
                </a:solidFill>
                <a:latin typeface="+mj-lt"/>
              </a:rPr>
              <a:t>μας και τα </a:t>
            </a:r>
            <a:r>
              <a:rPr lang="el-GR" sz="1600" b="1" dirty="0">
                <a:solidFill>
                  <a:schemeClr val="bg1"/>
                </a:solidFill>
                <a:latin typeface="+mj-lt"/>
              </a:rPr>
              <a:t>καθήκοντά </a:t>
            </a:r>
            <a:r>
              <a:rPr lang="el-GR" sz="1600" dirty="0">
                <a:solidFill>
                  <a:schemeClr val="bg1"/>
                </a:solidFill>
                <a:latin typeface="+mj-lt"/>
              </a:rPr>
              <a:t>τους</a:t>
            </a:r>
            <a:r>
              <a:rPr lang="el-GR" sz="1600" b="1" dirty="0">
                <a:solidFill>
                  <a:schemeClr val="bg1"/>
                </a:solidFill>
                <a:latin typeface="+mj-lt"/>
              </a:rPr>
              <a:t>.</a:t>
            </a:r>
            <a:endParaRPr lang="en-GB" sz="1600" b="1" dirty="0">
              <a:solidFill>
                <a:schemeClr val="bg1"/>
              </a:solidFill>
              <a:latin typeface="+mj-lt"/>
            </a:endParaRPr>
          </a:p>
          <a:p>
            <a:pPr algn="ctr">
              <a:spcBef>
                <a:spcPts val="0"/>
              </a:spcBef>
            </a:pPr>
            <a:r>
              <a:rPr lang="el-GR" sz="1600" dirty="0">
                <a:solidFill>
                  <a:schemeClr val="bg1"/>
                </a:solidFill>
                <a:latin typeface="+mj-lt"/>
              </a:rPr>
              <a:t>Οι ρόλοι </a:t>
            </a:r>
            <a:r>
              <a:rPr lang="en-GB" sz="1600" b="1" dirty="0">
                <a:solidFill>
                  <a:schemeClr val="bg1"/>
                </a:solidFill>
                <a:latin typeface="+mj-lt"/>
              </a:rPr>
              <a:t>Scrum Master </a:t>
            </a:r>
            <a:r>
              <a:rPr lang="en-GB" sz="1600" dirty="0">
                <a:solidFill>
                  <a:schemeClr val="bg1"/>
                </a:solidFill>
                <a:latin typeface="+mj-lt"/>
              </a:rPr>
              <a:t>&amp;</a:t>
            </a:r>
            <a:r>
              <a:rPr lang="en-GB" sz="1600" b="1" dirty="0">
                <a:solidFill>
                  <a:schemeClr val="bg1"/>
                </a:solidFill>
                <a:latin typeface="+mj-lt"/>
              </a:rPr>
              <a:t> Product Owner </a:t>
            </a:r>
            <a:r>
              <a:rPr lang="el-GR" sz="1600" dirty="0">
                <a:solidFill>
                  <a:schemeClr val="bg1"/>
                </a:solidFill>
                <a:latin typeface="+mj-lt"/>
              </a:rPr>
              <a:t>θα είναι </a:t>
            </a:r>
            <a:r>
              <a:rPr lang="el-GR" sz="1600" b="1" dirty="0">
                <a:solidFill>
                  <a:schemeClr val="bg1"/>
                </a:solidFill>
                <a:latin typeface="+mj-lt"/>
              </a:rPr>
              <a:t>κυλιόμενοι</a:t>
            </a:r>
            <a:r>
              <a:rPr lang="el-GR" sz="1600" dirty="0">
                <a:solidFill>
                  <a:schemeClr val="bg1"/>
                </a:solidFill>
                <a:latin typeface="+mj-lt"/>
              </a:rPr>
              <a:t> σε κάθε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sprint!</a:t>
            </a:r>
          </a:p>
          <a:p>
            <a:pPr algn="ctr">
              <a:spcBef>
                <a:spcPts val="0"/>
              </a:spcBef>
            </a:pPr>
            <a:r>
              <a:rPr lang="el-GR" sz="1600" b="1" dirty="0">
                <a:solidFill>
                  <a:schemeClr val="bg1"/>
                </a:solidFill>
                <a:latin typeface="+mj-lt"/>
              </a:rPr>
              <a:t>Η ομάδα ανάπτυξης </a:t>
            </a:r>
            <a:r>
              <a:rPr lang="el-GR" sz="1600" dirty="0">
                <a:solidFill>
                  <a:schemeClr val="bg1"/>
                </a:solidFill>
                <a:latin typeface="+mj-lt"/>
              </a:rPr>
              <a:t>θα απαρτίζεται από </a:t>
            </a:r>
            <a:r>
              <a:rPr lang="el-GR" sz="1600" b="1" dirty="0">
                <a:solidFill>
                  <a:schemeClr val="bg1"/>
                </a:solidFill>
                <a:latin typeface="+mj-lt"/>
              </a:rPr>
              <a:t>τρεις ακόμη ρόλους: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  <a:p>
            <a:pPr algn="ctr">
              <a:spcBef>
                <a:spcPts val="0"/>
              </a:spcBef>
            </a:pPr>
            <a:endParaRPr lang="el-GR" sz="1600" b="1" dirty="0">
              <a:solidFill>
                <a:schemeClr val="bg1"/>
              </a:solidFill>
              <a:latin typeface="+mj-lt"/>
            </a:endParaRPr>
          </a:p>
          <a:p>
            <a:pPr algn="ctr">
              <a:spcBef>
                <a:spcPts val="0"/>
              </a:spcBef>
            </a:pPr>
            <a:r>
              <a:rPr lang="el-GR" sz="16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en-GB" sz="1600" b="1" dirty="0">
                <a:solidFill>
                  <a:schemeClr val="bg1"/>
                </a:solidFill>
                <a:latin typeface="+mj-lt"/>
              </a:rPr>
              <a:t>Mock-up Developer, 2. Multimedia Designer, 3. Content Creator</a:t>
            </a:r>
          </a:p>
        </p:txBody>
      </p:sp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Γραφικό 8">
            <a:extLst>
              <a:ext uri="{FF2B5EF4-FFF2-40B4-BE49-F238E27FC236}">
                <a16:creationId xmlns:a16="http://schemas.microsoft.com/office/drawing/2014/main" id="{C691CA1C-10AC-4A1C-B5D0-12B471167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5896" y="2910682"/>
            <a:ext cx="2271160" cy="1864594"/>
          </a:xfrm>
          <a:prstGeom prst="rect">
            <a:avLst/>
          </a:prstGeom>
        </p:spPr>
      </p:pic>
      <p:pic>
        <p:nvPicPr>
          <p:cNvPr id="10" name="Γραφικό 9">
            <a:extLst>
              <a:ext uri="{FF2B5EF4-FFF2-40B4-BE49-F238E27FC236}">
                <a16:creationId xmlns:a16="http://schemas.microsoft.com/office/drawing/2014/main" id="{A833495B-888F-4678-B8C6-1C05D8C0C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856" y="3846797"/>
            <a:ext cx="1306556" cy="968167"/>
          </a:xfrm>
          <a:prstGeom prst="rect">
            <a:avLst/>
          </a:prstGeom>
        </p:spPr>
      </p:pic>
      <p:pic>
        <p:nvPicPr>
          <p:cNvPr id="11" name="Γραφικό 10">
            <a:extLst>
              <a:ext uri="{FF2B5EF4-FFF2-40B4-BE49-F238E27FC236}">
                <a16:creationId xmlns:a16="http://schemas.microsoft.com/office/drawing/2014/main" id="{B5D8E39C-D26F-4ACA-B598-339BF90E6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7215" y="1680768"/>
            <a:ext cx="1723732" cy="1546636"/>
          </a:xfrm>
          <a:prstGeom prst="rect">
            <a:avLst/>
          </a:prstGeom>
        </p:spPr>
      </p:pic>
      <p:pic>
        <p:nvPicPr>
          <p:cNvPr id="12" name="Γραφικό 11">
            <a:extLst>
              <a:ext uri="{FF2B5EF4-FFF2-40B4-BE49-F238E27FC236}">
                <a16:creationId xmlns:a16="http://schemas.microsoft.com/office/drawing/2014/main" id="{5D3F83DC-FCA2-4E39-9739-769C792291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52437" y="1191802"/>
            <a:ext cx="1181100" cy="1381125"/>
          </a:xfrm>
          <a:prstGeom prst="rect">
            <a:avLst/>
          </a:prstGeom>
        </p:spPr>
      </p:pic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8A383B66-8D8B-4475-9483-DD45A16BF3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37865" y="2182143"/>
            <a:ext cx="1001053" cy="11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Θέση κειμένου 18">
            <a:extLst>
              <a:ext uri="{FF2B5EF4-FFF2-40B4-BE49-F238E27FC236}">
                <a16:creationId xmlns:a16="http://schemas.microsoft.com/office/drawing/2014/main" id="{5E867652-07B9-4C76-8AD8-6DE62105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6" y="1567624"/>
            <a:ext cx="11878321" cy="5153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Ποιος θα είναι ο κάτοχος του προϊόντος 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Product Owner) </a:t>
            </a:r>
            <a:r>
              <a:rPr lang="el-GR" sz="2000" dirty="0">
                <a:solidFill>
                  <a:schemeClr val="tx1"/>
                </a:solidFill>
                <a:latin typeface="+mj-lt"/>
              </a:rPr>
              <a:t>που θα κατασκευάσουμε;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Τι καθήκοντα πρέπει να αναλάβει;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Τίτλος 17">
            <a:extLst>
              <a:ext uri="{FF2B5EF4-FFF2-40B4-BE49-F238E27FC236}">
                <a16:creationId xmlns:a16="http://schemas.microsoft.com/office/drawing/2014/main" id="{897BE0B0-CEDC-4C98-B322-AEDCCC6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Owner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Θέση κειμένου 18">
            <a:extLst>
              <a:ext uri="{FF2B5EF4-FFF2-40B4-BE49-F238E27FC236}">
                <a16:creationId xmlns:a16="http://schemas.microsoft.com/office/drawing/2014/main" id="{8B327CA7-75A3-46CE-A17E-947599A1B485}"/>
              </a:ext>
            </a:extLst>
          </p:cNvPr>
          <p:cNvSpPr txBox="1">
            <a:spLocks/>
          </p:cNvSpPr>
          <p:nvPr/>
        </p:nvSpPr>
        <p:spPr>
          <a:xfrm>
            <a:off x="5318083" y="2319199"/>
            <a:ext cx="6534146" cy="42352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b="1" dirty="0">
                <a:solidFill>
                  <a:schemeClr val="tx1"/>
                </a:solidFill>
                <a:latin typeface="+mj-lt"/>
              </a:rPr>
              <a:t>Καθήκοντα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Θέση κειμένου 18">
            <a:extLst>
              <a:ext uri="{FF2B5EF4-FFF2-40B4-BE49-F238E27FC236}">
                <a16:creationId xmlns:a16="http://schemas.microsoft.com/office/drawing/2014/main" id="{88739912-9C6F-48A6-BFF8-506AAD7EA846}"/>
              </a:ext>
            </a:extLst>
          </p:cNvPr>
          <p:cNvSpPr txBox="1">
            <a:spLocks/>
          </p:cNvSpPr>
          <p:nvPr/>
        </p:nvSpPr>
        <p:spPr>
          <a:xfrm>
            <a:off x="3755810" y="2674566"/>
            <a:ext cx="2500627" cy="839973"/>
          </a:xfrm>
          <a:prstGeom prst="borderCallout3">
            <a:avLst>
              <a:gd name="adj1" fmla="val 40945"/>
              <a:gd name="adj2" fmla="val 101412"/>
              <a:gd name="adj3" fmla="val 75822"/>
              <a:gd name="adj4" fmla="val 127086"/>
              <a:gd name="adj5" fmla="val 245853"/>
              <a:gd name="adj6" fmla="val 45874"/>
              <a:gd name="adj7" fmla="val 220766"/>
              <a:gd name="adj8" fmla="val -4813"/>
            </a:avLst>
          </a:prstGeom>
          <a:solidFill>
            <a:schemeClr val="accent4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200" dirty="0">
                <a:solidFill>
                  <a:schemeClr val="tx1"/>
                </a:solidFill>
                <a:latin typeface="+mj-lt"/>
              </a:rPr>
              <a:t>Καταγράψτε το ονοματεπώνυμο του μέλους της ομάδας με ρόλο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Product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Owner.</a:t>
            </a:r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DCE010B0-9A6E-4859-9EA6-F44AF00FCB2E}"/>
              </a:ext>
            </a:extLst>
          </p:cNvPr>
          <p:cNvSpPr/>
          <p:nvPr/>
        </p:nvSpPr>
        <p:spPr>
          <a:xfrm>
            <a:off x="380685" y="4501187"/>
            <a:ext cx="2431519" cy="940148"/>
          </a:xfrm>
          <a:custGeom>
            <a:avLst/>
            <a:gdLst>
              <a:gd name="connsiteX0" fmla="*/ 0 w 2431519"/>
              <a:gd name="connsiteY0" fmla="*/ 470074 h 940148"/>
              <a:gd name="connsiteX1" fmla="*/ 1215760 w 2431519"/>
              <a:gd name="connsiteY1" fmla="*/ 0 h 940148"/>
              <a:gd name="connsiteX2" fmla="*/ 2431520 w 2431519"/>
              <a:gd name="connsiteY2" fmla="*/ 470074 h 940148"/>
              <a:gd name="connsiteX3" fmla="*/ 1215760 w 2431519"/>
              <a:gd name="connsiteY3" fmla="*/ 940148 h 940148"/>
              <a:gd name="connsiteX4" fmla="*/ 0 w 2431519"/>
              <a:gd name="connsiteY4" fmla="*/ 470074 h 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519" h="940148" fill="none" extrusionOk="0">
                <a:moveTo>
                  <a:pt x="0" y="470074"/>
                </a:moveTo>
                <a:cubicBezTo>
                  <a:pt x="-118299" y="263439"/>
                  <a:pt x="489127" y="33513"/>
                  <a:pt x="1215760" y="0"/>
                </a:cubicBezTo>
                <a:cubicBezTo>
                  <a:pt x="1909328" y="32502"/>
                  <a:pt x="2451288" y="180165"/>
                  <a:pt x="2431520" y="470074"/>
                </a:cubicBezTo>
                <a:cubicBezTo>
                  <a:pt x="2434440" y="757534"/>
                  <a:pt x="1811727" y="996700"/>
                  <a:pt x="1215760" y="940148"/>
                </a:cubicBezTo>
                <a:cubicBezTo>
                  <a:pt x="508895" y="927711"/>
                  <a:pt x="-45995" y="687115"/>
                  <a:pt x="0" y="470074"/>
                </a:cubicBezTo>
                <a:close/>
              </a:path>
              <a:path w="2431519" h="940148" stroke="0" extrusionOk="0">
                <a:moveTo>
                  <a:pt x="0" y="470074"/>
                </a:moveTo>
                <a:cubicBezTo>
                  <a:pt x="34576" y="197188"/>
                  <a:pt x="531220" y="-112383"/>
                  <a:pt x="1215760" y="0"/>
                </a:cubicBezTo>
                <a:cubicBezTo>
                  <a:pt x="1881020" y="34840"/>
                  <a:pt x="2446738" y="189962"/>
                  <a:pt x="2431520" y="470074"/>
                </a:cubicBezTo>
                <a:cubicBezTo>
                  <a:pt x="2515043" y="808739"/>
                  <a:pt x="1852874" y="957024"/>
                  <a:pt x="1215760" y="940148"/>
                </a:cubicBezTo>
                <a:cubicBezTo>
                  <a:pt x="556728" y="914212"/>
                  <a:pt x="-40365" y="746810"/>
                  <a:pt x="0" y="4700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*A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πόστολος Δέλης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Sprint #1</a:t>
            </a:r>
          </a:p>
        </p:txBody>
      </p:sp>
      <p:pic>
        <p:nvPicPr>
          <p:cNvPr id="16" name="Picture 4" descr="Understanding Agile Scrum in 10 minutes • Tuleap">
            <a:extLst>
              <a:ext uri="{FF2B5EF4-FFF2-40B4-BE49-F238E27FC236}">
                <a16:creationId xmlns:a16="http://schemas.microsoft.com/office/drawing/2014/main" id="{EA374479-6667-4499-B1D6-707EB00E1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5581" y="2453784"/>
            <a:ext cx="2641306" cy="21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Υπότιτλος 2">
            <a:extLst>
              <a:ext uri="{FF2B5EF4-FFF2-40B4-BE49-F238E27FC236}">
                <a16:creationId xmlns:a16="http://schemas.microsoft.com/office/drawing/2014/main" id="{964FD805-554E-46AA-8E61-07707C99B2FA}"/>
              </a:ext>
            </a:extLst>
          </p:cNvPr>
          <p:cNvSpPr txBox="1">
            <a:spLocks/>
          </p:cNvSpPr>
          <p:nvPr/>
        </p:nvSpPr>
        <p:spPr>
          <a:xfrm>
            <a:off x="823441" y="5218932"/>
            <a:ext cx="4536698" cy="511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90A8F890-C994-4BD3-9746-1A92823260D8}"/>
              </a:ext>
            </a:extLst>
          </p:cNvPr>
          <p:cNvSpPr/>
          <p:nvPr/>
        </p:nvSpPr>
        <p:spPr>
          <a:xfrm>
            <a:off x="823441" y="5661657"/>
            <a:ext cx="2431519" cy="940148"/>
          </a:xfrm>
          <a:custGeom>
            <a:avLst/>
            <a:gdLst>
              <a:gd name="connsiteX0" fmla="*/ 0 w 2431519"/>
              <a:gd name="connsiteY0" fmla="*/ 470074 h 940148"/>
              <a:gd name="connsiteX1" fmla="*/ 1215760 w 2431519"/>
              <a:gd name="connsiteY1" fmla="*/ 0 h 940148"/>
              <a:gd name="connsiteX2" fmla="*/ 2431520 w 2431519"/>
              <a:gd name="connsiteY2" fmla="*/ 470074 h 940148"/>
              <a:gd name="connsiteX3" fmla="*/ 1215760 w 2431519"/>
              <a:gd name="connsiteY3" fmla="*/ 940148 h 940148"/>
              <a:gd name="connsiteX4" fmla="*/ 0 w 2431519"/>
              <a:gd name="connsiteY4" fmla="*/ 470074 h 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519" h="940148" fill="none" extrusionOk="0">
                <a:moveTo>
                  <a:pt x="0" y="470074"/>
                </a:moveTo>
                <a:cubicBezTo>
                  <a:pt x="-118299" y="263439"/>
                  <a:pt x="489127" y="33513"/>
                  <a:pt x="1215760" y="0"/>
                </a:cubicBezTo>
                <a:cubicBezTo>
                  <a:pt x="1909328" y="32502"/>
                  <a:pt x="2451288" y="180165"/>
                  <a:pt x="2431520" y="470074"/>
                </a:cubicBezTo>
                <a:cubicBezTo>
                  <a:pt x="2434440" y="757534"/>
                  <a:pt x="1811727" y="996700"/>
                  <a:pt x="1215760" y="940148"/>
                </a:cubicBezTo>
                <a:cubicBezTo>
                  <a:pt x="508895" y="927711"/>
                  <a:pt x="-45995" y="687115"/>
                  <a:pt x="0" y="470074"/>
                </a:cubicBezTo>
                <a:close/>
              </a:path>
              <a:path w="2431519" h="940148" stroke="0" extrusionOk="0">
                <a:moveTo>
                  <a:pt x="0" y="470074"/>
                </a:moveTo>
                <a:cubicBezTo>
                  <a:pt x="34576" y="197188"/>
                  <a:pt x="531220" y="-112383"/>
                  <a:pt x="1215760" y="0"/>
                </a:cubicBezTo>
                <a:cubicBezTo>
                  <a:pt x="1881020" y="34840"/>
                  <a:pt x="2446738" y="189962"/>
                  <a:pt x="2431520" y="470074"/>
                </a:cubicBezTo>
                <a:cubicBezTo>
                  <a:pt x="2515043" y="808739"/>
                  <a:pt x="1852874" y="957024"/>
                  <a:pt x="1215760" y="940148"/>
                </a:cubicBezTo>
                <a:cubicBezTo>
                  <a:pt x="556728" y="914212"/>
                  <a:pt x="-40365" y="746810"/>
                  <a:pt x="0" y="4700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Αντώνης Μαυρίδης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Sprint #3</a:t>
            </a:r>
          </a:p>
        </p:txBody>
      </p:sp>
      <p:sp>
        <p:nvSpPr>
          <p:cNvPr id="21" name="Οβάλ 20">
            <a:extLst>
              <a:ext uri="{FF2B5EF4-FFF2-40B4-BE49-F238E27FC236}">
                <a16:creationId xmlns:a16="http://schemas.microsoft.com/office/drawing/2014/main" id="{6996D0B1-A7B4-4149-A908-C5CD960D641F}"/>
              </a:ext>
            </a:extLst>
          </p:cNvPr>
          <p:cNvSpPr/>
          <p:nvPr/>
        </p:nvSpPr>
        <p:spPr>
          <a:xfrm>
            <a:off x="2706733" y="4820302"/>
            <a:ext cx="2431519" cy="940148"/>
          </a:xfrm>
          <a:custGeom>
            <a:avLst/>
            <a:gdLst>
              <a:gd name="connsiteX0" fmla="*/ 0 w 2431519"/>
              <a:gd name="connsiteY0" fmla="*/ 470074 h 940148"/>
              <a:gd name="connsiteX1" fmla="*/ 1215760 w 2431519"/>
              <a:gd name="connsiteY1" fmla="*/ 0 h 940148"/>
              <a:gd name="connsiteX2" fmla="*/ 2431520 w 2431519"/>
              <a:gd name="connsiteY2" fmla="*/ 470074 h 940148"/>
              <a:gd name="connsiteX3" fmla="*/ 1215760 w 2431519"/>
              <a:gd name="connsiteY3" fmla="*/ 940148 h 940148"/>
              <a:gd name="connsiteX4" fmla="*/ 0 w 2431519"/>
              <a:gd name="connsiteY4" fmla="*/ 470074 h 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519" h="940148" fill="none" extrusionOk="0">
                <a:moveTo>
                  <a:pt x="0" y="470074"/>
                </a:moveTo>
                <a:cubicBezTo>
                  <a:pt x="-118299" y="263439"/>
                  <a:pt x="489127" y="33513"/>
                  <a:pt x="1215760" y="0"/>
                </a:cubicBezTo>
                <a:cubicBezTo>
                  <a:pt x="1909328" y="32502"/>
                  <a:pt x="2451288" y="180165"/>
                  <a:pt x="2431520" y="470074"/>
                </a:cubicBezTo>
                <a:cubicBezTo>
                  <a:pt x="2434440" y="757534"/>
                  <a:pt x="1811727" y="996700"/>
                  <a:pt x="1215760" y="940148"/>
                </a:cubicBezTo>
                <a:cubicBezTo>
                  <a:pt x="508895" y="927711"/>
                  <a:pt x="-45995" y="687115"/>
                  <a:pt x="0" y="470074"/>
                </a:cubicBezTo>
                <a:close/>
              </a:path>
              <a:path w="2431519" h="940148" stroke="0" extrusionOk="0">
                <a:moveTo>
                  <a:pt x="0" y="470074"/>
                </a:moveTo>
                <a:cubicBezTo>
                  <a:pt x="34576" y="197188"/>
                  <a:pt x="531220" y="-112383"/>
                  <a:pt x="1215760" y="0"/>
                </a:cubicBezTo>
                <a:cubicBezTo>
                  <a:pt x="1881020" y="34840"/>
                  <a:pt x="2446738" y="189962"/>
                  <a:pt x="2431520" y="470074"/>
                </a:cubicBezTo>
                <a:cubicBezTo>
                  <a:pt x="2515043" y="808739"/>
                  <a:pt x="1852874" y="957024"/>
                  <a:pt x="1215760" y="940148"/>
                </a:cubicBezTo>
                <a:cubicBezTo>
                  <a:pt x="556728" y="914212"/>
                  <a:pt x="-40365" y="746810"/>
                  <a:pt x="0" y="4700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Αλεξάνδρα Ποποτονάσιου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Sprint #2</a:t>
            </a:r>
          </a:p>
        </p:txBody>
      </p:sp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03263681-5CC7-4308-A169-69AE1A302A38}"/>
              </a:ext>
            </a:extLst>
          </p:cNvPr>
          <p:cNvSpPr/>
          <p:nvPr/>
        </p:nvSpPr>
        <p:spPr>
          <a:xfrm>
            <a:off x="7205891" y="2956265"/>
            <a:ext cx="2870264" cy="1393066"/>
          </a:xfrm>
          <a:custGeom>
            <a:avLst/>
            <a:gdLst>
              <a:gd name="connsiteX0" fmla="*/ 0 w 2870264"/>
              <a:gd name="connsiteY0" fmla="*/ 0 h 1393066"/>
              <a:gd name="connsiteX1" fmla="*/ 516648 w 2870264"/>
              <a:gd name="connsiteY1" fmla="*/ 0 h 1393066"/>
              <a:gd name="connsiteX2" fmla="*/ 1090700 w 2870264"/>
              <a:gd name="connsiteY2" fmla="*/ 0 h 1393066"/>
              <a:gd name="connsiteX3" fmla="*/ 1722158 w 2870264"/>
              <a:gd name="connsiteY3" fmla="*/ 0 h 1393066"/>
              <a:gd name="connsiteX4" fmla="*/ 2210103 w 2870264"/>
              <a:gd name="connsiteY4" fmla="*/ 0 h 1393066"/>
              <a:gd name="connsiteX5" fmla="*/ 2870264 w 2870264"/>
              <a:gd name="connsiteY5" fmla="*/ 0 h 1393066"/>
              <a:gd name="connsiteX6" fmla="*/ 2870264 w 2870264"/>
              <a:gd name="connsiteY6" fmla="*/ 478286 h 1393066"/>
              <a:gd name="connsiteX7" fmla="*/ 2870264 w 2870264"/>
              <a:gd name="connsiteY7" fmla="*/ 942641 h 1393066"/>
              <a:gd name="connsiteX8" fmla="*/ 2870264 w 2870264"/>
              <a:gd name="connsiteY8" fmla="*/ 1393066 h 1393066"/>
              <a:gd name="connsiteX9" fmla="*/ 2324914 w 2870264"/>
              <a:gd name="connsiteY9" fmla="*/ 1393066 h 1393066"/>
              <a:gd name="connsiteX10" fmla="*/ 1693456 w 2870264"/>
              <a:gd name="connsiteY10" fmla="*/ 1393066 h 1393066"/>
              <a:gd name="connsiteX11" fmla="*/ 1119403 w 2870264"/>
              <a:gd name="connsiteY11" fmla="*/ 1393066 h 1393066"/>
              <a:gd name="connsiteX12" fmla="*/ 545350 w 2870264"/>
              <a:gd name="connsiteY12" fmla="*/ 1393066 h 1393066"/>
              <a:gd name="connsiteX13" fmla="*/ 0 w 2870264"/>
              <a:gd name="connsiteY13" fmla="*/ 1393066 h 1393066"/>
              <a:gd name="connsiteX14" fmla="*/ 0 w 2870264"/>
              <a:gd name="connsiteY14" fmla="*/ 942641 h 1393066"/>
              <a:gd name="connsiteX15" fmla="*/ 0 w 2870264"/>
              <a:gd name="connsiteY15" fmla="*/ 464355 h 1393066"/>
              <a:gd name="connsiteX16" fmla="*/ 0 w 2870264"/>
              <a:gd name="connsiteY16" fmla="*/ 0 h 139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0264" h="1393066" fill="none" extrusionOk="0">
                <a:moveTo>
                  <a:pt x="0" y="0"/>
                </a:moveTo>
                <a:cubicBezTo>
                  <a:pt x="135864" y="-15635"/>
                  <a:pt x="316235" y="4643"/>
                  <a:pt x="516648" y="0"/>
                </a:cubicBezTo>
                <a:cubicBezTo>
                  <a:pt x="717061" y="-4643"/>
                  <a:pt x="880923" y="19883"/>
                  <a:pt x="1090700" y="0"/>
                </a:cubicBezTo>
                <a:cubicBezTo>
                  <a:pt x="1300477" y="-19883"/>
                  <a:pt x="1570887" y="3194"/>
                  <a:pt x="1722158" y="0"/>
                </a:cubicBezTo>
                <a:cubicBezTo>
                  <a:pt x="1873429" y="-3194"/>
                  <a:pt x="2025298" y="2341"/>
                  <a:pt x="2210103" y="0"/>
                </a:cubicBezTo>
                <a:cubicBezTo>
                  <a:pt x="2394909" y="-2341"/>
                  <a:pt x="2688702" y="49526"/>
                  <a:pt x="2870264" y="0"/>
                </a:cubicBezTo>
                <a:cubicBezTo>
                  <a:pt x="2905346" y="102926"/>
                  <a:pt x="2838906" y="332269"/>
                  <a:pt x="2870264" y="478286"/>
                </a:cubicBezTo>
                <a:cubicBezTo>
                  <a:pt x="2901622" y="624303"/>
                  <a:pt x="2815205" y="712543"/>
                  <a:pt x="2870264" y="942641"/>
                </a:cubicBezTo>
                <a:cubicBezTo>
                  <a:pt x="2925323" y="1172740"/>
                  <a:pt x="2827470" y="1257504"/>
                  <a:pt x="2870264" y="1393066"/>
                </a:cubicBezTo>
                <a:cubicBezTo>
                  <a:pt x="2692335" y="1447760"/>
                  <a:pt x="2446582" y="1381200"/>
                  <a:pt x="2324914" y="1393066"/>
                </a:cubicBezTo>
                <a:cubicBezTo>
                  <a:pt x="2203246" y="1404932"/>
                  <a:pt x="1957538" y="1355618"/>
                  <a:pt x="1693456" y="1393066"/>
                </a:cubicBezTo>
                <a:cubicBezTo>
                  <a:pt x="1429374" y="1430514"/>
                  <a:pt x="1264188" y="1387462"/>
                  <a:pt x="1119403" y="1393066"/>
                </a:cubicBezTo>
                <a:cubicBezTo>
                  <a:pt x="974618" y="1398670"/>
                  <a:pt x="827476" y="1365832"/>
                  <a:pt x="545350" y="1393066"/>
                </a:cubicBezTo>
                <a:cubicBezTo>
                  <a:pt x="263224" y="1420300"/>
                  <a:pt x="204277" y="1366540"/>
                  <a:pt x="0" y="1393066"/>
                </a:cubicBezTo>
                <a:cubicBezTo>
                  <a:pt x="-20487" y="1213020"/>
                  <a:pt x="53023" y="1089742"/>
                  <a:pt x="0" y="942641"/>
                </a:cubicBezTo>
                <a:cubicBezTo>
                  <a:pt x="-53023" y="795541"/>
                  <a:pt x="41376" y="605138"/>
                  <a:pt x="0" y="464355"/>
                </a:cubicBezTo>
                <a:cubicBezTo>
                  <a:pt x="-41376" y="323572"/>
                  <a:pt x="13195" y="140168"/>
                  <a:pt x="0" y="0"/>
                </a:cubicBezTo>
                <a:close/>
              </a:path>
              <a:path w="2870264" h="1393066" stroke="0" extrusionOk="0">
                <a:moveTo>
                  <a:pt x="0" y="0"/>
                </a:moveTo>
                <a:cubicBezTo>
                  <a:pt x="306173" y="-14511"/>
                  <a:pt x="445221" y="28387"/>
                  <a:pt x="631458" y="0"/>
                </a:cubicBezTo>
                <a:cubicBezTo>
                  <a:pt x="817695" y="-28387"/>
                  <a:pt x="1012432" y="37617"/>
                  <a:pt x="1234214" y="0"/>
                </a:cubicBezTo>
                <a:cubicBezTo>
                  <a:pt x="1455996" y="-37617"/>
                  <a:pt x="1529479" y="1009"/>
                  <a:pt x="1750861" y="0"/>
                </a:cubicBezTo>
                <a:cubicBezTo>
                  <a:pt x="1972243" y="-1009"/>
                  <a:pt x="2476307" y="17461"/>
                  <a:pt x="2870264" y="0"/>
                </a:cubicBezTo>
                <a:cubicBezTo>
                  <a:pt x="2906761" y="110780"/>
                  <a:pt x="2849598" y="272858"/>
                  <a:pt x="2870264" y="478286"/>
                </a:cubicBezTo>
                <a:cubicBezTo>
                  <a:pt x="2890930" y="683714"/>
                  <a:pt x="2867842" y="794055"/>
                  <a:pt x="2870264" y="942641"/>
                </a:cubicBezTo>
                <a:cubicBezTo>
                  <a:pt x="2872686" y="1091228"/>
                  <a:pt x="2864214" y="1293453"/>
                  <a:pt x="2870264" y="1393066"/>
                </a:cubicBezTo>
                <a:cubicBezTo>
                  <a:pt x="2748934" y="1454295"/>
                  <a:pt x="2412672" y="1337174"/>
                  <a:pt x="2267509" y="1393066"/>
                </a:cubicBezTo>
                <a:cubicBezTo>
                  <a:pt x="2122346" y="1448958"/>
                  <a:pt x="1845648" y="1362063"/>
                  <a:pt x="1722158" y="1393066"/>
                </a:cubicBezTo>
                <a:cubicBezTo>
                  <a:pt x="1598668" y="1424069"/>
                  <a:pt x="1397962" y="1347978"/>
                  <a:pt x="1119403" y="1393066"/>
                </a:cubicBezTo>
                <a:cubicBezTo>
                  <a:pt x="840845" y="1438154"/>
                  <a:pt x="833642" y="1385783"/>
                  <a:pt x="602755" y="1393066"/>
                </a:cubicBezTo>
                <a:cubicBezTo>
                  <a:pt x="371868" y="1400349"/>
                  <a:pt x="204917" y="1366866"/>
                  <a:pt x="0" y="1393066"/>
                </a:cubicBezTo>
                <a:cubicBezTo>
                  <a:pt x="-45561" y="1290939"/>
                  <a:pt x="25506" y="1137128"/>
                  <a:pt x="0" y="956572"/>
                </a:cubicBezTo>
                <a:cubicBezTo>
                  <a:pt x="-25506" y="776016"/>
                  <a:pt x="20262" y="568251"/>
                  <a:pt x="0" y="464355"/>
                </a:cubicBezTo>
                <a:cubicBezTo>
                  <a:pt x="-20262" y="360459"/>
                  <a:pt x="52653" y="192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Επιβλέπει το ανεκτέλεστο προϊόν (</a:t>
            </a:r>
            <a:r>
              <a:rPr lang="en-GB" sz="1200" b="1" dirty="0">
                <a:solidFill>
                  <a:schemeClr val="tx1"/>
                </a:solidFill>
              </a:rPr>
              <a:t>Product Backlog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  <a:r>
              <a:rPr lang="el-GR" sz="1200" dirty="0">
                <a:solidFill>
                  <a:schemeClr val="tx1"/>
                </a:solidFill>
              </a:rPr>
              <a:t>διασφαλίζοντας ότι είναι ενημερωμένο ως προς τις προτεραιότητες και ευθυγραμμισμένο με το όραμα του προϊόντος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b="1" dirty="0">
                <a:solidFill>
                  <a:schemeClr val="tx1"/>
                </a:solidFill>
              </a:rPr>
              <a:t>Product Vision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r>
              <a:rPr lang="el-G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Ορθογώνιο 34">
            <a:extLst>
              <a:ext uri="{FF2B5EF4-FFF2-40B4-BE49-F238E27FC236}">
                <a16:creationId xmlns:a16="http://schemas.microsoft.com/office/drawing/2014/main" id="{C7834233-9F20-4AFA-86DF-B90878F59B53}"/>
              </a:ext>
            </a:extLst>
          </p:cNvPr>
          <p:cNvSpPr/>
          <p:nvPr/>
        </p:nvSpPr>
        <p:spPr>
          <a:xfrm>
            <a:off x="8453322" y="4796840"/>
            <a:ext cx="3031672" cy="1352736"/>
          </a:xfrm>
          <a:custGeom>
            <a:avLst/>
            <a:gdLst>
              <a:gd name="connsiteX0" fmla="*/ 0 w 3031672"/>
              <a:gd name="connsiteY0" fmla="*/ 0 h 1352736"/>
              <a:gd name="connsiteX1" fmla="*/ 444645 w 3031672"/>
              <a:gd name="connsiteY1" fmla="*/ 0 h 1352736"/>
              <a:gd name="connsiteX2" fmla="*/ 858974 w 3031672"/>
              <a:gd name="connsiteY2" fmla="*/ 0 h 1352736"/>
              <a:gd name="connsiteX3" fmla="*/ 1424886 w 3031672"/>
              <a:gd name="connsiteY3" fmla="*/ 0 h 1352736"/>
              <a:gd name="connsiteX4" fmla="*/ 1960481 w 3031672"/>
              <a:gd name="connsiteY4" fmla="*/ 0 h 1352736"/>
              <a:gd name="connsiteX5" fmla="*/ 2526393 w 3031672"/>
              <a:gd name="connsiteY5" fmla="*/ 0 h 1352736"/>
              <a:gd name="connsiteX6" fmla="*/ 3031672 w 3031672"/>
              <a:gd name="connsiteY6" fmla="*/ 0 h 1352736"/>
              <a:gd name="connsiteX7" fmla="*/ 3031672 w 3031672"/>
              <a:gd name="connsiteY7" fmla="*/ 423857 h 1352736"/>
              <a:gd name="connsiteX8" fmla="*/ 3031672 w 3031672"/>
              <a:gd name="connsiteY8" fmla="*/ 901824 h 1352736"/>
              <a:gd name="connsiteX9" fmla="*/ 3031672 w 3031672"/>
              <a:gd name="connsiteY9" fmla="*/ 1352736 h 1352736"/>
              <a:gd name="connsiteX10" fmla="*/ 2556710 w 3031672"/>
              <a:gd name="connsiteY10" fmla="*/ 1352736 h 1352736"/>
              <a:gd name="connsiteX11" fmla="*/ 2021115 w 3031672"/>
              <a:gd name="connsiteY11" fmla="*/ 1352736 h 1352736"/>
              <a:gd name="connsiteX12" fmla="*/ 1546153 w 3031672"/>
              <a:gd name="connsiteY12" fmla="*/ 1352736 h 1352736"/>
              <a:gd name="connsiteX13" fmla="*/ 980241 w 3031672"/>
              <a:gd name="connsiteY13" fmla="*/ 1352736 h 1352736"/>
              <a:gd name="connsiteX14" fmla="*/ 444645 w 3031672"/>
              <a:gd name="connsiteY14" fmla="*/ 1352736 h 1352736"/>
              <a:gd name="connsiteX15" fmla="*/ 0 w 3031672"/>
              <a:gd name="connsiteY15" fmla="*/ 1352736 h 1352736"/>
              <a:gd name="connsiteX16" fmla="*/ 0 w 3031672"/>
              <a:gd name="connsiteY16" fmla="*/ 888297 h 1352736"/>
              <a:gd name="connsiteX17" fmla="*/ 0 w 3031672"/>
              <a:gd name="connsiteY17" fmla="*/ 410330 h 1352736"/>
              <a:gd name="connsiteX18" fmla="*/ 0 w 3031672"/>
              <a:gd name="connsiteY18" fmla="*/ 0 h 13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31672" h="1352736" fill="none" extrusionOk="0">
                <a:moveTo>
                  <a:pt x="0" y="0"/>
                </a:moveTo>
                <a:cubicBezTo>
                  <a:pt x="161742" y="-405"/>
                  <a:pt x="293897" y="27975"/>
                  <a:pt x="444645" y="0"/>
                </a:cubicBezTo>
                <a:cubicBezTo>
                  <a:pt x="595393" y="-27975"/>
                  <a:pt x="671361" y="32603"/>
                  <a:pt x="858974" y="0"/>
                </a:cubicBezTo>
                <a:cubicBezTo>
                  <a:pt x="1046587" y="-32603"/>
                  <a:pt x="1211934" y="58122"/>
                  <a:pt x="1424886" y="0"/>
                </a:cubicBezTo>
                <a:cubicBezTo>
                  <a:pt x="1637838" y="-58122"/>
                  <a:pt x="1743378" y="50796"/>
                  <a:pt x="1960481" y="0"/>
                </a:cubicBezTo>
                <a:cubicBezTo>
                  <a:pt x="2177585" y="-50796"/>
                  <a:pt x="2300704" y="12479"/>
                  <a:pt x="2526393" y="0"/>
                </a:cubicBezTo>
                <a:cubicBezTo>
                  <a:pt x="2752082" y="-12479"/>
                  <a:pt x="2801055" y="21770"/>
                  <a:pt x="3031672" y="0"/>
                </a:cubicBezTo>
                <a:cubicBezTo>
                  <a:pt x="3079309" y="203900"/>
                  <a:pt x="2992646" y="271892"/>
                  <a:pt x="3031672" y="423857"/>
                </a:cubicBezTo>
                <a:cubicBezTo>
                  <a:pt x="3070698" y="575822"/>
                  <a:pt x="3023896" y="791082"/>
                  <a:pt x="3031672" y="901824"/>
                </a:cubicBezTo>
                <a:cubicBezTo>
                  <a:pt x="3039448" y="1012566"/>
                  <a:pt x="3023389" y="1228989"/>
                  <a:pt x="3031672" y="1352736"/>
                </a:cubicBezTo>
                <a:cubicBezTo>
                  <a:pt x="2903558" y="1358960"/>
                  <a:pt x="2740503" y="1346310"/>
                  <a:pt x="2556710" y="1352736"/>
                </a:cubicBezTo>
                <a:cubicBezTo>
                  <a:pt x="2372917" y="1359162"/>
                  <a:pt x="2232213" y="1311865"/>
                  <a:pt x="2021115" y="1352736"/>
                </a:cubicBezTo>
                <a:cubicBezTo>
                  <a:pt x="1810018" y="1393607"/>
                  <a:pt x="1659278" y="1317584"/>
                  <a:pt x="1546153" y="1352736"/>
                </a:cubicBezTo>
                <a:cubicBezTo>
                  <a:pt x="1433028" y="1387888"/>
                  <a:pt x="1139294" y="1285301"/>
                  <a:pt x="980241" y="1352736"/>
                </a:cubicBezTo>
                <a:cubicBezTo>
                  <a:pt x="821188" y="1420171"/>
                  <a:pt x="651527" y="1342440"/>
                  <a:pt x="444645" y="1352736"/>
                </a:cubicBezTo>
                <a:cubicBezTo>
                  <a:pt x="237763" y="1363032"/>
                  <a:pt x="140459" y="1318356"/>
                  <a:pt x="0" y="1352736"/>
                </a:cubicBezTo>
                <a:cubicBezTo>
                  <a:pt x="-16246" y="1247281"/>
                  <a:pt x="55482" y="1037031"/>
                  <a:pt x="0" y="888297"/>
                </a:cubicBezTo>
                <a:cubicBezTo>
                  <a:pt x="-55482" y="739563"/>
                  <a:pt x="49711" y="576259"/>
                  <a:pt x="0" y="410330"/>
                </a:cubicBezTo>
                <a:cubicBezTo>
                  <a:pt x="-49711" y="244401"/>
                  <a:pt x="43201" y="200939"/>
                  <a:pt x="0" y="0"/>
                </a:cubicBezTo>
                <a:close/>
              </a:path>
              <a:path w="3031672" h="1352736" stroke="0" extrusionOk="0">
                <a:moveTo>
                  <a:pt x="0" y="0"/>
                </a:moveTo>
                <a:cubicBezTo>
                  <a:pt x="191328" y="-34198"/>
                  <a:pt x="343484" y="57413"/>
                  <a:pt x="565912" y="0"/>
                </a:cubicBezTo>
                <a:cubicBezTo>
                  <a:pt x="788340" y="-57413"/>
                  <a:pt x="926628" y="40664"/>
                  <a:pt x="1101507" y="0"/>
                </a:cubicBezTo>
                <a:cubicBezTo>
                  <a:pt x="1276386" y="-40664"/>
                  <a:pt x="1362129" y="8142"/>
                  <a:pt x="1546153" y="0"/>
                </a:cubicBezTo>
                <a:cubicBezTo>
                  <a:pt x="1730177" y="-8142"/>
                  <a:pt x="1914976" y="62871"/>
                  <a:pt x="2112065" y="0"/>
                </a:cubicBezTo>
                <a:cubicBezTo>
                  <a:pt x="2309154" y="-62871"/>
                  <a:pt x="2751024" y="38743"/>
                  <a:pt x="3031672" y="0"/>
                </a:cubicBezTo>
                <a:cubicBezTo>
                  <a:pt x="3071065" y="177690"/>
                  <a:pt x="2985990" y="294759"/>
                  <a:pt x="3031672" y="450912"/>
                </a:cubicBezTo>
                <a:cubicBezTo>
                  <a:pt x="3077354" y="607065"/>
                  <a:pt x="3002897" y="723619"/>
                  <a:pt x="3031672" y="888297"/>
                </a:cubicBezTo>
                <a:cubicBezTo>
                  <a:pt x="3060447" y="1052976"/>
                  <a:pt x="3024089" y="1258920"/>
                  <a:pt x="3031672" y="1352736"/>
                </a:cubicBezTo>
                <a:cubicBezTo>
                  <a:pt x="2796374" y="1419952"/>
                  <a:pt x="2679827" y="1314480"/>
                  <a:pt x="2465760" y="1352736"/>
                </a:cubicBezTo>
                <a:cubicBezTo>
                  <a:pt x="2251693" y="1390992"/>
                  <a:pt x="2168130" y="1288671"/>
                  <a:pt x="1930165" y="1352736"/>
                </a:cubicBezTo>
                <a:cubicBezTo>
                  <a:pt x="1692201" y="1416801"/>
                  <a:pt x="1663484" y="1303736"/>
                  <a:pt x="1485519" y="1352736"/>
                </a:cubicBezTo>
                <a:cubicBezTo>
                  <a:pt x="1307554" y="1401736"/>
                  <a:pt x="1049581" y="1325493"/>
                  <a:pt x="919607" y="1352736"/>
                </a:cubicBezTo>
                <a:cubicBezTo>
                  <a:pt x="789633" y="1379979"/>
                  <a:pt x="613080" y="1324145"/>
                  <a:pt x="474962" y="1352736"/>
                </a:cubicBezTo>
                <a:cubicBezTo>
                  <a:pt x="336845" y="1381327"/>
                  <a:pt x="96060" y="1351464"/>
                  <a:pt x="0" y="1352736"/>
                </a:cubicBezTo>
                <a:cubicBezTo>
                  <a:pt x="-52235" y="1144902"/>
                  <a:pt x="44506" y="1028524"/>
                  <a:pt x="0" y="874769"/>
                </a:cubicBezTo>
                <a:cubicBezTo>
                  <a:pt x="-44506" y="721014"/>
                  <a:pt x="27550" y="661212"/>
                  <a:pt x="0" y="450912"/>
                </a:cubicBezTo>
                <a:cubicBezTo>
                  <a:pt x="-27550" y="240612"/>
                  <a:pt x="1306" y="19692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Συμπληρώνει τις φόρμες: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Όραμα Έργου </a:t>
            </a:r>
            <a:r>
              <a:rPr lang="el-GR" sz="1200" b="1" dirty="0">
                <a:solidFill>
                  <a:schemeClr val="tx1"/>
                </a:solidFill>
              </a:rPr>
              <a:t>(</a:t>
            </a:r>
            <a:r>
              <a:rPr lang="en-GB" sz="1200" b="1" dirty="0">
                <a:solidFill>
                  <a:schemeClr val="tx1"/>
                </a:solidFill>
              </a:rPr>
              <a:t>Project Vision</a:t>
            </a:r>
            <a:r>
              <a:rPr lang="el-GR" sz="1200" b="1" dirty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Ανεκτέλεστο Προϊόν/Επιλεγμένο Ανεκτέλεστο Προϊόν </a:t>
            </a:r>
            <a:r>
              <a:rPr lang="el-GR" sz="1200" b="1" dirty="0">
                <a:solidFill>
                  <a:schemeClr val="tx1"/>
                </a:solidFill>
              </a:rPr>
              <a:t>(</a:t>
            </a:r>
            <a:r>
              <a:rPr lang="en-GB" sz="1200" b="1" dirty="0">
                <a:solidFill>
                  <a:schemeClr val="tx1"/>
                </a:solidFill>
              </a:rPr>
              <a:t>Product Backlog/Selected Product Backlog</a:t>
            </a:r>
            <a:r>
              <a:rPr lang="el-GR" sz="1200" b="1" dirty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Ανεκτέλεστο </a:t>
            </a:r>
            <a:r>
              <a:rPr lang="en-GB" sz="1200" dirty="0">
                <a:solidFill>
                  <a:schemeClr val="tx1"/>
                </a:solidFill>
              </a:rPr>
              <a:t>Sprint </a:t>
            </a:r>
            <a:r>
              <a:rPr lang="en-GB" sz="1200" b="1" dirty="0">
                <a:solidFill>
                  <a:schemeClr val="tx1"/>
                </a:solidFill>
              </a:rPr>
              <a:t>(Sprint Backlog</a:t>
            </a:r>
            <a:r>
              <a:rPr lang="el-G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Ορθογώνιο 35">
            <a:extLst>
              <a:ext uri="{FF2B5EF4-FFF2-40B4-BE49-F238E27FC236}">
                <a16:creationId xmlns:a16="http://schemas.microsoft.com/office/drawing/2014/main" id="{F6135A25-D745-4F05-808C-6F8EDB65986D}"/>
              </a:ext>
            </a:extLst>
          </p:cNvPr>
          <p:cNvSpPr/>
          <p:nvPr/>
        </p:nvSpPr>
        <p:spPr>
          <a:xfrm>
            <a:off x="5737114" y="4621480"/>
            <a:ext cx="2297177" cy="1580445"/>
          </a:xfrm>
          <a:custGeom>
            <a:avLst/>
            <a:gdLst>
              <a:gd name="connsiteX0" fmla="*/ 0 w 2297177"/>
              <a:gd name="connsiteY0" fmla="*/ 0 h 1580445"/>
              <a:gd name="connsiteX1" fmla="*/ 574294 w 2297177"/>
              <a:gd name="connsiteY1" fmla="*/ 0 h 1580445"/>
              <a:gd name="connsiteX2" fmla="*/ 1194532 w 2297177"/>
              <a:gd name="connsiteY2" fmla="*/ 0 h 1580445"/>
              <a:gd name="connsiteX3" fmla="*/ 1768826 w 2297177"/>
              <a:gd name="connsiteY3" fmla="*/ 0 h 1580445"/>
              <a:gd name="connsiteX4" fmla="*/ 2297177 w 2297177"/>
              <a:gd name="connsiteY4" fmla="*/ 0 h 1580445"/>
              <a:gd name="connsiteX5" fmla="*/ 2297177 w 2297177"/>
              <a:gd name="connsiteY5" fmla="*/ 479402 h 1580445"/>
              <a:gd name="connsiteX6" fmla="*/ 2297177 w 2297177"/>
              <a:gd name="connsiteY6" fmla="*/ 990412 h 1580445"/>
              <a:gd name="connsiteX7" fmla="*/ 2297177 w 2297177"/>
              <a:gd name="connsiteY7" fmla="*/ 1580445 h 1580445"/>
              <a:gd name="connsiteX8" fmla="*/ 1722883 w 2297177"/>
              <a:gd name="connsiteY8" fmla="*/ 1580445 h 1580445"/>
              <a:gd name="connsiteX9" fmla="*/ 1102645 w 2297177"/>
              <a:gd name="connsiteY9" fmla="*/ 1580445 h 1580445"/>
              <a:gd name="connsiteX10" fmla="*/ 551322 w 2297177"/>
              <a:gd name="connsiteY10" fmla="*/ 1580445 h 1580445"/>
              <a:gd name="connsiteX11" fmla="*/ 0 w 2297177"/>
              <a:gd name="connsiteY11" fmla="*/ 1580445 h 1580445"/>
              <a:gd name="connsiteX12" fmla="*/ 0 w 2297177"/>
              <a:gd name="connsiteY12" fmla="*/ 1053630 h 1580445"/>
              <a:gd name="connsiteX13" fmla="*/ 0 w 2297177"/>
              <a:gd name="connsiteY13" fmla="*/ 526815 h 1580445"/>
              <a:gd name="connsiteX14" fmla="*/ 0 w 2297177"/>
              <a:gd name="connsiteY14" fmla="*/ 0 h 158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7177" h="1580445" fill="none" extrusionOk="0">
                <a:moveTo>
                  <a:pt x="0" y="0"/>
                </a:moveTo>
                <a:cubicBezTo>
                  <a:pt x="163467" y="-17009"/>
                  <a:pt x="291332" y="13864"/>
                  <a:pt x="574294" y="0"/>
                </a:cubicBezTo>
                <a:cubicBezTo>
                  <a:pt x="857256" y="-13864"/>
                  <a:pt x="914309" y="2136"/>
                  <a:pt x="1194532" y="0"/>
                </a:cubicBezTo>
                <a:cubicBezTo>
                  <a:pt x="1474755" y="-2136"/>
                  <a:pt x="1579385" y="63189"/>
                  <a:pt x="1768826" y="0"/>
                </a:cubicBezTo>
                <a:cubicBezTo>
                  <a:pt x="1958267" y="-63189"/>
                  <a:pt x="2143271" y="5002"/>
                  <a:pt x="2297177" y="0"/>
                </a:cubicBezTo>
                <a:cubicBezTo>
                  <a:pt x="2315614" y="183188"/>
                  <a:pt x="2293375" y="312261"/>
                  <a:pt x="2297177" y="479402"/>
                </a:cubicBezTo>
                <a:cubicBezTo>
                  <a:pt x="2300979" y="646543"/>
                  <a:pt x="2283838" y="883229"/>
                  <a:pt x="2297177" y="990412"/>
                </a:cubicBezTo>
                <a:cubicBezTo>
                  <a:pt x="2310516" y="1097595"/>
                  <a:pt x="2232217" y="1363328"/>
                  <a:pt x="2297177" y="1580445"/>
                </a:cubicBezTo>
                <a:cubicBezTo>
                  <a:pt x="2106985" y="1593818"/>
                  <a:pt x="1913787" y="1557271"/>
                  <a:pt x="1722883" y="1580445"/>
                </a:cubicBezTo>
                <a:cubicBezTo>
                  <a:pt x="1531979" y="1603619"/>
                  <a:pt x="1307892" y="1558114"/>
                  <a:pt x="1102645" y="1580445"/>
                </a:cubicBezTo>
                <a:cubicBezTo>
                  <a:pt x="897398" y="1602776"/>
                  <a:pt x="710289" y="1562664"/>
                  <a:pt x="551322" y="1580445"/>
                </a:cubicBezTo>
                <a:cubicBezTo>
                  <a:pt x="392355" y="1598226"/>
                  <a:pt x="241126" y="1534389"/>
                  <a:pt x="0" y="1580445"/>
                </a:cubicBezTo>
                <a:cubicBezTo>
                  <a:pt x="-18201" y="1438053"/>
                  <a:pt x="62557" y="1230153"/>
                  <a:pt x="0" y="1053630"/>
                </a:cubicBezTo>
                <a:cubicBezTo>
                  <a:pt x="-62557" y="877108"/>
                  <a:pt x="55223" y="695544"/>
                  <a:pt x="0" y="526815"/>
                </a:cubicBezTo>
                <a:cubicBezTo>
                  <a:pt x="-55223" y="358086"/>
                  <a:pt x="2958" y="159149"/>
                  <a:pt x="0" y="0"/>
                </a:cubicBezTo>
                <a:close/>
              </a:path>
              <a:path w="2297177" h="1580445" stroke="0" extrusionOk="0">
                <a:moveTo>
                  <a:pt x="0" y="0"/>
                </a:moveTo>
                <a:cubicBezTo>
                  <a:pt x="262326" y="-63215"/>
                  <a:pt x="385236" y="41447"/>
                  <a:pt x="620238" y="0"/>
                </a:cubicBezTo>
                <a:cubicBezTo>
                  <a:pt x="855240" y="-41447"/>
                  <a:pt x="1081799" y="62249"/>
                  <a:pt x="1217504" y="0"/>
                </a:cubicBezTo>
                <a:cubicBezTo>
                  <a:pt x="1353209" y="-62249"/>
                  <a:pt x="1621715" y="62306"/>
                  <a:pt x="1745855" y="0"/>
                </a:cubicBezTo>
                <a:cubicBezTo>
                  <a:pt x="1869995" y="-62306"/>
                  <a:pt x="2065037" y="52102"/>
                  <a:pt x="2297177" y="0"/>
                </a:cubicBezTo>
                <a:cubicBezTo>
                  <a:pt x="2351068" y="125147"/>
                  <a:pt x="2262062" y="383812"/>
                  <a:pt x="2297177" y="542619"/>
                </a:cubicBezTo>
                <a:cubicBezTo>
                  <a:pt x="2332292" y="701426"/>
                  <a:pt x="2275693" y="959660"/>
                  <a:pt x="2297177" y="1069434"/>
                </a:cubicBezTo>
                <a:cubicBezTo>
                  <a:pt x="2318661" y="1179209"/>
                  <a:pt x="2277713" y="1390933"/>
                  <a:pt x="2297177" y="1580445"/>
                </a:cubicBezTo>
                <a:cubicBezTo>
                  <a:pt x="2107672" y="1635961"/>
                  <a:pt x="1914554" y="1560267"/>
                  <a:pt x="1699911" y="1580445"/>
                </a:cubicBezTo>
                <a:cubicBezTo>
                  <a:pt x="1485268" y="1600623"/>
                  <a:pt x="1397415" y="1546583"/>
                  <a:pt x="1148589" y="1580445"/>
                </a:cubicBezTo>
                <a:cubicBezTo>
                  <a:pt x="899763" y="1614307"/>
                  <a:pt x="680971" y="1544850"/>
                  <a:pt x="551322" y="1580445"/>
                </a:cubicBezTo>
                <a:cubicBezTo>
                  <a:pt x="421673" y="1616040"/>
                  <a:pt x="167003" y="1554073"/>
                  <a:pt x="0" y="1580445"/>
                </a:cubicBezTo>
                <a:cubicBezTo>
                  <a:pt x="-41671" y="1395982"/>
                  <a:pt x="24426" y="1221129"/>
                  <a:pt x="0" y="1022021"/>
                </a:cubicBezTo>
                <a:cubicBezTo>
                  <a:pt x="-24426" y="822913"/>
                  <a:pt x="31476" y="674790"/>
                  <a:pt x="0" y="495206"/>
                </a:cubicBezTo>
                <a:cubicBezTo>
                  <a:pt x="-31476" y="315622"/>
                  <a:pt x="3747" y="18023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Αντιπροσωπεύει την επιχείρηση ή τον χρήστη και είναι υπεύθυνος για τη συνεργασία με τον πελάτη για να καθορίσει ποια χαρακτηριστικά θα υπάρχουν στην κυκλοφορία του προϊόντος.</a:t>
            </a:r>
          </a:p>
        </p:txBody>
      </p:sp>
      <p:pic>
        <p:nvPicPr>
          <p:cNvPr id="39" name="Γραφικό 38">
            <a:extLst>
              <a:ext uri="{FF2B5EF4-FFF2-40B4-BE49-F238E27FC236}">
                <a16:creationId xmlns:a16="http://schemas.microsoft.com/office/drawing/2014/main" id="{0302DF10-6813-4330-849B-D2F11EBCC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8356" y="1647469"/>
            <a:ext cx="1089985" cy="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9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Θέση κειμένου 18">
            <a:extLst>
              <a:ext uri="{FF2B5EF4-FFF2-40B4-BE49-F238E27FC236}">
                <a16:creationId xmlns:a16="http://schemas.microsoft.com/office/drawing/2014/main" id="{5E867652-07B9-4C76-8AD8-6DE62105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6" y="1567624"/>
            <a:ext cx="11878321" cy="5153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Ποιος θα είναι ο γενικός συντονιστής του 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Scrum (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Scrum Master)</a:t>
            </a:r>
            <a:r>
              <a:rPr lang="el-GR" sz="2000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Τι καθήκοντα πρέπει να αναλάβει;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Τίτλος 17">
            <a:extLst>
              <a:ext uri="{FF2B5EF4-FFF2-40B4-BE49-F238E27FC236}">
                <a16:creationId xmlns:a16="http://schemas.microsoft.com/office/drawing/2014/main" id="{897BE0B0-CEDC-4C98-B322-AEDCCC6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sz="3600" b="1" dirty="0"/>
              <a:t>Scrum Master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Θέση κειμένου 18">
            <a:extLst>
              <a:ext uri="{FF2B5EF4-FFF2-40B4-BE49-F238E27FC236}">
                <a16:creationId xmlns:a16="http://schemas.microsoft.com/office/drawing/2014/main" id="{8B327CA7-75A3-46CE-A17E-947599A1B485}"/>
              </a:ext>
            </a:extLst>
          </p:cNvPr>
          <p:cNvSpPr txBox="1">
            <a:spLocks/>
          </p:cNvSpPr>
          <p:nvPr/>
        </p:nvSpPr>
        <p:spPr>
          <a:xfrm>
            <a:off x="5318083" y="2319199"/>
            <a:ext cx="6534146" cy="42352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b="1" dirty="0">
                <a:solidFill>
                  <a:schemeClr val="tx1"/>
                </a:solidFill>
                <a:latin typeface="+mj-lt"/>
              </a:rPr>
              <a:t>Καθήκοντα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Θέση κειμένου 18">
            <a:extLst>
              <a:ext uri="{FF2B5EF4-FFF2-40B4-BE49-F238E27FC236}">
                <a16:creationId xmlns:a16="http://schemas.microsoft.com/office/drawing/2014/main" id="{88739912-9C6F-48A6-BFF8-506AAD7EA846}"/>
              </a:ext>
            </a:extLst>
          </p:cNvPr>
          <p:cNvSpPr txBox="1">
            <a:spLocks/>
          </p:cNvSpPr>
          <p:nvPr/>
        </p:nvSpPr>
        <p:spPr>
          <a:xfrm>
            <a:off x="3334327" y="2674566"/>
            <a:ext cx="2500627" cy="839973"/>
          </a:xfrm>
          <a:prstGeom prst="borderCallout3">
            <a:avLst>
              <a:gd name="adj1" fmla="val 40945"/>
              <a:gd name="adj2" fmla="val 101412"/>
              <a:gd name="adj3" fmla="val 75822"/>
              <a:gd name="adj4" fmla="val 127086"/>
              <a:gd name="adj5" fmla="val 245853"/>
              <a:gd name="adj6" fmla="val 45874"/>
              <a:gd name="adj7" fmla="val 185888"/>
              <a:gd name="adj8" fmla="val -24339"/>
            </a:avLst>
          </a:prstGeom>
          <a:solidFill>
            <a:schemeClr val="accent5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200" dirty="0">
                <a:solidFill>
                  <a:schemeClr val="tx1"/>
                </a:solidFill>
                <a:latin typeface="+mj-lt"/>
              </a:rPr>
              <a:t>Καταγράψτε το ονοματεπώνυμο του μέλους της ομάδας με ρόλο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Scrum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Master</a:t>
            </a:r>
            <a:r>
              <a:rPr lang="el-GR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.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Ορθογώνιο 32">
            <a:extLst>
              <a:ext uri="{FF2B5EF4-FFF2-40B4-BE49-F238E27FC236}">
                <a16:creationId xmlns:a16="http://schemas.microsoft.com/office/drawing/2014/main" id="{DD880BDF-B2AC-4E37-BEDE-6AC1AE3EA33D}"/>
              </a:ext>
            </a:extLst>
          </p:cNvPr>
          <p:cNvSpPr/>
          <p:nvPr/>
        </p:nvSpPr>
        <p:spPr>
          <a:xfrm>
            <a:off x="8657806" y="3094553"/>
            <a:ext cx="3019354" cy="2195824"/>
          </a:xfrm>
          <a:custGeom>
            <a:avLst/>
            <a:gdLst>
              <a:gd name="connsiteX0" fmla="*/ 0 w 3019354"/>
              <a:gd name="connsiteY0" fmla="*/ 0 h 2195824"/>
              <a:gd name="connsiteX1" fmla="*/ 442839 w 3019354"/>
              <a:gd name="connsiteY1" fmla="*/ 0 h 2195824"/>
              <a:gd name="connsiteX2" fmla="*/ 976258 w 3019354"/>
              <a:gd name="connsiteY2" fmla="*/ 0 h 2195824"/>
              <a:gd name="connsiteX3" fmla="*/ 1539871 w 3019354"/>
              <a:gd name="connsiteY3" fmla="*/ 0 h 2195824"/>
              <a:gd name="connsiteX4" fmla="*/ 2103483 w 3019354"/>
              <a:gd name="connsiteY4" fmla="*/ 0 h 2195824"/>
              <a:gd name="connsiteX5" fmla="*/ 2546322 w 3019354"/>
              <a:gd name="connsiteY5" fmla="*/ 0 h 2195824"/>
              <a:gd name="connsiteX6" fmla="*/ 3019354 w 3019354"/>
              <a:gd name="connsiteY6" fmla="*/ 0 h 2195824"/>
              <a:gd name="connsiteX7" fmla="*/ 3019354 w 3019354"/>
              <a:gd name="connsiteY7" fmla="*/ 570914 h 2195824"/>
              <a:gd name="connsiteX8" fmla="*/ 3019354 w 3019354"/>
              <a:gd name="connsiteY8" fmla="*/ 1097912 h 2195824"/>
              <a:gd name="connsiteX9" fmla="*/ 3019354 w 3019354"/>
              <a:gd name="connsiteY9" fmla="*/ 1624910 h 2195824"/>
              <a:gd name="connsiteX10" fmla="*/ 3019354 w 3019354"/>
              <a:gd name="connsiteY10" fmla="*/ 2195824 h 2195824"/>
              <a:gd name="connsiteX11" fmla="*/ 2455741 w 3019354"/>
              <a:gd name="connsiteY11" fmla="*/ 2195824 h 2195824"/>
              <a:gd name="connsiteX12" fmla="*/ 1922322 w 3019354"/>
              <a:gd name="connsiteY12" fmla="*/ 2195824 h 2195824"/>
              <a:gd name="connsiteX13" fmla="*/ 1419096 w 3019354"/>
              <a:gd name="connsiteY13" fmla="*/ 2195824 h 2195824"/>
              <a:gd name="connsiteX14" fmla="*/ 885677 w 3019354"/>
              <a:gd name="connsiteY14" fmla="*/ 2195824 h 2195824"/>
              <a:gd name="connsiteX15" fmla="*/ 0 w 3019354"/>
              <a:gd name="connsiteY15" fmla="*/ 2195824 h 2195824"/>
              <a:gd name="connsiteX16" fmla="*/ 0 w 3019354"/>
              <a:gd name="connsiteY16" fmla="*/ 1668826 h 2195824"/>
              <a:gd name="connsiteX17" fmla="*/ 0 w 3019354"/>
              <a:gd name="connsiteY17" fmla="*/ 1119870 h 2195824"/>
              <a:gd name="connsiteX18" fmla="*/ 0 w 3019354"/>
              <a:gd name="connsiteY18" fmla="*/ 570914 h 2195824"/>
              <a:gd name="connsiteX19" fmla="*/ 0 w 3019354"/>
              <a:gd name="connsiteY19" fmla="*/ 0 h 219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19354" h="2195824" fill="none" extrusionOk="0">
                <a:moveTo>
                  <a:pt x="0" y="0"/>
                </a:moveTo>
                <a:cubicBezTo>
                  <a:pt x="100747" y="-35146"/>
                  <a:pt x="233300" y="16562"/>
                  <a:pt x="442839" y="0"/>
                </a:cubicBezTo>
                <a:cubicBezTo>
                  <a:pt x="652378" y="-16562"/>
                  <a:pt x="804505" y="53128"/>
                  <a:pt x="976258" y="0"/>
                </a:cubicBezTo>
                <a:cubicBezTo>
                  <a:pt x="1148011" y="-53128"/>
                  <a:pt x="1338505" y="2000"/>
                  <a:pt x="1539871" y="0"/>
                </a:cubicBezTo>
                <a:cubicBezTo>
                  <a:pt x="1741237" y="-2000"/>
                  <a:pt x="1954493" y="47313"/>
                  <a:pt x="2103483" y="0"/>
                </a:cubicBezTo>
                <a:cubicBezTo>
                  <a:pt x="2252473" y="-47313"/>
                  <a:pt x="2403560" y="25608"/>
                  <a:pt x="2546322" y="0"/>
                </a:cubicBezTo>
                <a:cubicBezTo>
                  <a:pt x="2689084" y="-25608"/>
                  <a:pt x="2799678" y="40502"/>
                  <a:pt x="3019354" y="0"/>
                </a:cubicBezTo>
                <a:cubicBezTo>
                  <a:pt x="3061852" y="189453"/>
                  <a:pt x="2951558" y="370195"/>
                  <a:pt x="3019354" y="570914"/>
                </a:cubicBezTo>
                <a:cubicBezTo>
                  <a:pt x="3087150" y="771633"/>
                  <a:pt x="2985515" y="873840"/>
                  <a:pt x="3019354" y="1097912"/>
                </a:cubicBezTo>
                <a:cubicBezTo>
                  <a:pt x="3053193" y="1321984"/>
                  <a:pt x="2959083" y="1390530"/>
                  <a:pt x="3019354" y="1624910"/>
                </a:cubicBezTo>
                <a:cubicBezTo>
                  <a:pt x="3079625" y="1859290"/>
                  <a:pt x="2992384" y="2030157"/>
                  <a:pt x="3019354" y="2195824"/>
                </a:cubicBezTo>
                <a:cubicBezTo>
                  <a:pt x="2755368" y="2258689"/>
                  <a:pt x="2696802" y="2130910"/>
                  <a:pt x="2455741" y="2195824"/>
                </a:cubicBezTo>
                <a:cubicBezTo>
                  <a:pt x="2214680" y="2260738"/>
                  <a:pt x="2151885" y="2158085"/>
                  <a:pt x="1922322" y="2195824"/>
                </a:cubicBezTo>
                <a:cubicBezTo>
                  <a:pt x="1692759" y="2233563"/>
                  <a:pt x="1566789" y="2177844"/>
                  <a:pt x="1419096" y="2195824"/>
                </a:cubicBezTo>
                <a:cubicBezTo>
                  <a:pt x="1271403" y="2213804"/>
                  <a:pt x="1100422" y="2165331"/>
                  <a:pt x="885677" y="2195824"/>
                </a:cubicBezTo>
                <a:cubicBezTo>
                  <a:pt x="670932" y="2226317"/>
                  <a:pt x="196533" y="2140059"/>
                  <a:pt x="0" y="2195824"/>
                </a:cubicBezTo>
                <a:cubicBezTo>
                  <a:pt x="-30264" y="2060705"/>
                  <a:pt x="13867" y="1804922"/>
                  <a:pt x="0" y="1668826"/>
                </a:cubicBezTo>
                <a:cubicBezTo>
                  <a:pt x="-13867" y="1532730"/>
                  <a:pt x="55780" y="1371425"/>
                  <a:pt x="0" y="1119870"/>
                </a:cubicBezTo>
                <a:cubicBezTo>
                  <a:pt x="-55780" y="868315"/>
                  <a:pt x="50010" y="823713"/>
                  <a:pt x="0" y="570914"/>
                </a:cubicBezTo>
                <a:cubicBezTo>
                  <a:pt x="-50010" y="318115"/>
                  <a:pt x="22271" y="173390"/>
                  <a:pt x="0" y="0"/>
                </a:cubicBezTo>
                <a:close/>
              </a:path>
              <a:path w="3019354" h="2195824" stroke="0" extrusionOk="0">
                <a:moveTo>
                  <a:pt x="0" y="0"/>
                </a:moveTo>
                <a:cubicBezTo>
                  <a:pt x="185026" y="-19456"/>
                  <a:pt x="354926" y="63670"/>
                  <a:pt x="563613" y="0"/>
                </a:cubicBezTo>
                <a:cubicBezTo>
                  <a:pt x="772300" y="-63670"/>
                  <a:pt x="875840" y="8730"/>
                  <a:pt x="1097032" y="0"/>
                </a:cubicBezTo>
                <a:cubicBezTo>
                  <a:pt x="1318224" y="-8730"/>
                  <a:pt x="1382387" y="43067"/>
                  <a:pt x="1539871" y="0"/>
                </a:cubicBezTo>
                <a:cubicBezTo>
                  <a:pt x="1697355" y="-43067"/>
                  <a:pt x="1965563" y="67401"/>
                  <a:pt x="2103483" y="0"/>
                </a:cubicBezTo>
                <a:cubicBezTo>
                  <a:pt x="2241403" y="-67401"/>
                  <a:pt x="2669450" y="2997"/>
                  <a:pt x="3019354" y="0"/>
                </a:cubicBezTo>
                <a:cubicBezTo>
                  <a:pt x="3065853" y="156262"/>
                  <a:pt x="2987763" y="420099"/>
                  <a:pt x="3019354" y="548956"/>
                </a:cubicBezTo>
                <a:cubicBezTo>
                  <a:pt x="3050945" y="677813"/>
                  <a:pt x="2957118" y="947484"/>
                  <a:pt x="3019354" y="1075954"/>
                </a:cubicBezTo>
                <a:cubicBezTo>
                  <a:pt x="3081590" y="1204424"/>
                  <a:pt x="2968182" y="1379501"/>
                  <a:pt x="3019354" y="1646868"/>
                </a:cubicBezTo>
                <a:cubicBezTo>
                  <a:pt x="3070526" y="1914235"/>
                  <a:pt x="3013991" y="1926736"/>
                  <a:pt x="3019354" y="2195824"/>
                </a:cubicBezTo>
                <a:cubicBezTo>
                  <a:pt x="2768205" y="2199856"/>
                  <a:pt x="2666725" y="2142866"/>
                  <a:pt x="2455741" y="2195824"/>
                </a:cubicBezTo>
                <a:cubicBezTo>
                  <a:pt x="2244757" y="2248782"/>
                  <a:pt x="2139992" y="2184478"/>
                  <a:pt x="2012903" y="2195824"/>
                </a:cubicBezTo>
                <a:cubicBezTo>
                  <a:pt x="1885814" y="2207170"/>
                  <a:pt x="1683630" y="2189699"/>
                  <a:pt x="1449290" y="2195824"/>
                </a:cubicBezTo>
                <a:cubicBezTo>
                  <a:pt x="1214950" y="2201949"/>
                  <a:pt x="1148307" y="2153047"/>
                  <a:pt x="1006451" y="2195824"/>
                </a:cubicBezTo>
                <a:cubicBezTo>
                  <a:pt x="864595" y="2238601"/>
                  <a:pt x="569213" y="2174227"/>
                  <a:pt x="442839" y="2195824"/>
                </a:cubicBezTo>
                <a:cubicBezTo>
                  <a:pt x="316465" y="2217421"/>
                  <a:pt x="179252" y="2174820"/>
                  <a:pt x="0" y="2195824"/>
                </a:cubicBezTo>
                <a:cubicBezTo>
                  <a:pt x="-39922" y="2081153"/>
                  <a:pt x="32257" y="1816494"/>
                  <a:pt x="0" y="1712743"/>
                </a:cubicBezTo>
                <a:cubicBezTo>
                  <a:pt x="-32257" y="1608992"/>
                  <a:pt x="60870" y="1313825"/>
                  <a:pt x="0" y="1141828"/>
                </a:cubicBezTo>
                <a:cubicBezTo>
                  <a:pt x="-60870" y="969831"/>
                  <a:pt x="56179" y="799514"/>
                  <a:pt x="0" y="636789"/>
                </a:cubicBezTo>
                <a:cubicBezTo>
                  <a:pt x="-56179" y="474064"/>
                  <a:pt x="67875" y="2591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Συμπληρώνει τις φόρμες: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Χάρτης Ομάδας (</a:t>
            </a:r>
            <a:r>
              <a:rPr lang="en-GB" sz="1200" b="1" dirty="0">
                <a:solidFill>
                  <a:schemeClr val="tx1"/>
                </a:solidFill>
              </a:rPr>
              <a:t>Team Charter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endParaRPr lang="el-GR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Ημερολόγιο Ημερήσιας Συνάντησης (</a:t>
            </a:r>
            <a:r>
              <a:rPr lang="en-GB" sz="1200" b="1" dirty="0">
                <a:solidFill>
                  <a:schemeClr val="tx1"/>
                </a:solidFill>
              </a:rPr>
              <a:t>Daily </a:t>
            </a:r>
            <a:r>
              <a:rPr lang="en-GB" sz="1200" b="1" dirty="0" err="1">
                <a:solidFill>
                  <a:schemeClr val="tx1"/>
                </a:solidFill>
              </a:rPr>
              <a:t>StandUp</a:t>
            </a:r>
            <a:r>
              <a:rPr lang="en-GB" sz="1200" b="1" dirty="0">
                <a:solidFill>
                  <a:schemeClr val="tx1"/>
                </a:solidFill>
              </a:rPr>
              <a:t> Log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Χρονοδιάγραμμα </a:t>
            </a:r>
            <a:r>
              <a:rPr lang="en-GB" sz="1200" dirty="0">
                <a:solidFill>
                  <a:schemeClr val="tx1"/>
                </a:solidFill>
              </a:rPr>
              <a:t>Sprint (</a:t>
            </a:r>
            <a:r>
              <a:rPr lang="en-GB" sz="1200" b="1" dirty="0">
                <a:solidFill>
                  <a:schemeClr val="tx1"/>
                </a:solidFill>
              </a:rPr>
              <a:t>Timebox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endParaRPr lang="el-GR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Διάγραμμα Καύσης (</a:t>
            </a:r>
            <a:r>
              <a:rPr lang="en-GB" sz="1200" b="1" dirty="0">
                <a:solidFill>
                  <a:schemeClr val="tx1"/>
                </a:solidFill>
              </a:rPr>
              <a:t>B</a:t>
            </a:r>
            <a:r>
              <a:rPr lang="en-US" sz="1200" b="1" dirty="0" err="1">
                <a:solidFill>
                  <a:schemeClr val="tx1"/>
                </a:solidFill>
              </a:rPr>
              <a:t>urndown</a:t>
            </a:r>
            <a:r>
              <a:rPr lang="en-US" sz="1200" b="1" dirty="0">
                <a:solidFill>
                  <a:schemeClr val="tx1"/>
                </a:solidFill>
              </a:rPr>
              <a:t> Chart</a:t>
            </a:r>
            <a:r>
              <a:rPr lang="el-GR" sz="1200" dirty="0">
                <a:solidFill>
                  <a:schemeClr val="tx1"/>
                </a:solidFill>
              </a:rPr>
              <a:t>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Ημερολόγιο Εμποδίων (</a:t>
            </a:r>
            <a:r>
              <a:rPr lang="en-GB" sz="1200" b="1" dirty="0">
                <a:solidFill>
                  <a:schemeClr val="tx1"/>
                </a:solidFill>
              </a:rPr>
              <a:t>Impediment Log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endParaRPr lang="el-GR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Ημερολόγιο Ανασκόπησης του </a:t>
            </a:r>
            <a:r>
              <a:rPr lang="en-GB" sz="1200" dirty="0">
                <a:solidFill>
                  <a:schemeClr val="tx1"/>
                </a:solidFill>
              </a:rPr>
              <a:t>sprint </a:t>
            </a:r>
            <a:r>
              <a:rPr lang="el-GR" sz="1200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tx1"/>
                </a:solidFill>
              </a:rPr>
              <a:t>Sprint Review Log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l-GR" sz="1200" dirty="0">
                <a:solidFill>
                  <a:schemeClr val="tx1"/>
                </a:solidFill>
              </a:rPr>
              <a:t>Ημερολόγιο Αναδρομικού </a:t>
            </a:r>
            <a:r>
              <a:rPr lang="en-GB" sz="1200" dirty="0">
                <a:solidFill>
                  <a:schemeClr val="tx1"/>
                </a:solidFill>
              </a:rPr>
              <a:t>sprint </a:t>
            </a:r>
            <a:r>
              <a:rPr lang="el-GR" sz="1200" dirty="0">
                <a:solidFill>
                  <a:schemeClr val="tx1"/>
                </a:solidFill>
              </a:rPr>
              <a:t>(</a:t>
            </a:r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US" sz="1200" b="1" dirty="0">
                <a:solidFill>
                  <a:schemeClr val="tx1"/>
                </a:solidFill>
              </a:rPr>
              <a:t>print </a:t>
            </a:r>
            <a:r>
              <a:rPr lang="en-GB" sz="1200" b="1" dirty="0">
                <a:solidFill>
                  <a:schemeClr val="tx1"/>
                </a:solidFill>
              </a:rPr>
              <a:t>Retrospective</a:t>
            </a:r>
            <a:r>
              <a:rPr lang="en-US" sz="1200" b="1" dirty="0">
                <a:solidFill>
                  <a:schemeClr val="tx1"/>
                </a:solidFill>
              </a:rPr>
              <a:t> Log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DCE010B0-9A6E-4859-9EA6-F44AF00FCB2E}"/>
              </a:ext>
            </a:extLst>
          </p:cNvPr>
          <p:cNvSpPr/>
          <p:nvPr/>
        </p:nvSpPr>
        <p:spPr>
          <a:xfrm>
            <a:off x="284171" y="4500565"/>
            <a:ext cx="2431519" cy="940148"/>
          </a:xfrm>
          <a:custGeom>
            <a:avLst/>
            <a:gdLst>
              <a:gd name="connsiteX0" fmla="*/ 0 w 2431519"/>
              <a:gd name="connsiteY0" fmla="*/ 470074 h 940148"/>
              <a:gd name="connsiteX1" fmla="*/ 1215760 w 2431519"/>
              <a:gd name="connsiteY1" fmla="*/ 0 h 940148"/>
              <a:gd name="connsiteX2" fmla="*/ 2431520 w 2431519"/>
              <a:gd name="connsiteY2" fmla="*/ 470074 h 940148"/>
              <a:gd name="connsiteX3" fmla="*/ 1215760 w 2431519"/>
              <a:gd name="connsiteY3" fmla="*/ 940148 h 940148"/>
              <a:gd name="connsiteX4" fmla="*/ 0 w 2431519"/>
              <a:gd name="connsiteY4" fmla="*/ 470074 h 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519" h="940148" fill="none" extrusionOk="0">
                <a:moveTo>
                  <a:pt x="0" y="470074"/>
                </a:moveTo>
                <a:cubicBezTo>
                  <a:pt x="-118299" y="263439"/>
                  <a:pt x="489127" y="33513"/>
                  <a:pt x="1215760" y="0"/>
                </a:cubicBezTo>
                <a:cubicBezTo>
                  <a:pt x="1909328" y="32502"/>
                  <a:pt x="2451288" y="180165"/>
                  <a:pt x="2431520" y="470074"/>
                </a:cubicBezTo>
                <a:cubicBezTo>
                  <a:pt x="2434440" y="757534"/>
                  <a:pt x="1811727" y="996700"/>
                  <a:pt x="1215760" y="940148"/>
                </a:cubicBezTo>
                <a:cubicBezTo>
                  <a:pt x="508895" y="927711"/>
                  <a:pt x="-45995" y="687115"/>
                  <a:pt x="0" y="470074"/>
                </a:cubicBezTo>
                <a:close/>
              </a:path>
              <a:path w="2431519" h="940148" stroke="0" extrusionOk="0">
                <a:moveTo>
                  <a:pt x="0" y="470074"/>
                </a:moveTo>
                <a:cubicBezTo>
                  <a:pt x="34576" y="197188"/>
                  <a:pt x="531220" y="-112383"/>
                  <a:pt x="1215760" y="0"/>
                </a:cubicBezTo>
                <a:cubicBezTo>
                  <a:pt x="1881020" y="34840"/>
                  <a:pt x="2446738" y="189962"/>
                  <a:pt x="2431520" y="470074"/>
                </a:cubicBezTo>
                <a:cubicBezTo>
                  <a:pt x="2515043" y="808739"/>
                  <a:pt x="1852874" y="957024"/>
                  <a:pt x="1215760" y="940148"/>
                </a:cubicBezTo>
                <a:cubicBezTo>
                  <a:pt x="556728" y="914212"/>
                  <a:pt x="-40365" y="746810"/>
                  <a:pt x="0" y="4700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Αλεξάνδρα Ποποτονάσιου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Sprint #1</a:t>
            </a:r>
          </a:p>
        </p:txBody>
      </p:sp>
      <p:sp>
        <p:nvSpPr>
          <p:cNvPr id="17" name="Υπότιτλος 2">
            <a:extLst>
              <a:ext uri="{FF2B5EF4-FFF2-40B4-BE49-F238E27FC236}">
                <a16:creationId xmlns:a16="http://schemas.microsoft.com/office/drawing/2014/main" id="{964FD805-554E-46AA-8E61-07707C99B2FA}"/>
              </a:ext>
            </a:extLst>
          </p:cNvPr>
          <p:cNvSpPr txBox="1">
            <a:spLocks/>
          </p:cNvSpPr>
          <p:nvPr/>
        </p:nvSpPr>
        <p:spPr>
          <a:xfrm>
            <a:off x="823441" y="5218932"/>
            <a:ext cx="4536698" cy="511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90A8F890-C994-4BD3-9746-1A92823260D8}"/>
              </a:ext>
            </a:extLst>
          </p:cNvPr>
          <p:cNvSpPr/>
          <p:nvPr/>
        </p:nvSpPr>
        <p:spPr>
          <a:xfrm>
            <a:off x="1076879" y="5614301"/>
            <a:ext cx="2431519" cy="940148"/>
          </a:xfrm>
          <a:custGeom>
            <a:avLst/>
            <a:gdLst>
              <a:gd name="connsiteX0" fmla="*/ 0 w 2431519"/>
              <a:gd name="connsiteY0" fmla="*/ 470074 h 940148"/>
              <a:gd name="connsiteX1" fmla="*/ 1215760 w 2431519"/>
              <a:gd name="connsiteY1" fmla="*/ 0 h 940148"/>
              <a:gd name="connsiteX2" fmla="*/ 2431520 w 2431519"/>
              <a:gd name="connsiteY2" fmla="*/ 470074 h 940148"/>
              <a:gd name="connsiteX3" fmla="*/ 1215760 w 2431519"/>
              <a:gd name="connsiteY3" fmla="*/ 940148 h 940148"/>
              <a:gd name="connsiteX4" fmla="*/ 0 w 2431519"/>
              <a:gd name="connsiteY4" fmla="*/ 470074 h 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519" h="940148" fill="none" extrusionOk="0">
                <a:moveTo>
                  <a:pt x="0" y="470074"/>
                </a:moveTo>
                <a:cubicBezTo>
                  <a:pt x="-118299" y="263439"/>
                  <a:pt x="489127" y="33513"/>
                  <a:pt x="1215760" y="0"/>
                </a:cubicBezTo>
                <a:cubicBezTo>
                  <a:pt x="1909328" y="32502"/>
                  <a:pt x="2451288" y="180165"/>
                  <a:pt x="2431520" y="470074"/>
                </a:cubicBezTo>
                <a:cubicBezTo>
                  <a:pt x="2434440" y="757534"/>
                  <a:pt x="1811727" y="996700"/>
                  <a:pt x="1215760" y="940148"/>
                </a:cubicBezTo>
                <a:cubicBezTo>
                  <a:pt x="508895" y="927711"/>
                  <a:pt x="-45995" y="687115"/>
                  <a:pt x="0" y="470074"/>
                </a:cubicBezTo>
                <a:close/>
              </a:path>
              <a:path w="2431519" h="940148" stroke="0" extrusionOk="0">
                <a:moveTo>
                  <a:pt x="0" y="470074"/>
                </a:moveTo>
                <a:cubicBezTo>
                  <a:pt x="34576" y="197188"/>
                  <a:pt x="531220" y="-112383"/>
                  <a:pt x="1215760" y="0"/>
                </a:cubicBezTo>
                <a:cubicBezTo>
                  <a:pt x="1881020" y="34840"/>
                  <a:pt x="2446738" y="189962"/>
                  <a:pt x="2431520" y="470074"/>
                </a:cubicBezTo>
                <a:cubicBezTo>
                  <a:pt x="2515043" y="808739"/>
                  <a:pt x="1852874" y="957024"/>
                  <a:pt x="1215760" y="940148"/>
                </a:cubicBezTo>
                <a:cubicBezTo>
                  <a:pt x="556728" y="914212"/>
                  <a:pt x="-40365" y="746810"/>
                  <a:pt x="0" y="4700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Απόστολος Δέλης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Sprint #3</a:t>
            </a:r>
          </a:p>
        </p:txBody>
      </p:sp>
      <p:sp>
        <p:nvSpPr>
          <p:cNvPr id="21" name="Οβάλ 20">
            <a:extLst>
              <a:ext uri="{FF2B5EF4-FFF2-40B4-BE49-F238E27FC236}">
                <a16:creationId xmlns:a16="http://schemas.microsoft.com/office/drawing/2014/main" id="{6996D0B1-A7B4-4149-A908-C5CD960D641F}"/>
              </a:ext>
            </a:extLst>
          </p:cNvPr>
          <p:cNvSpPr/>
          <p:nvPr/>
        </p:nvSpPr>
        <p:spPr>
          <a:xfrm>
            <a:off x="2801127" y="4871756"/>
            <a:ext cx="2431519" cy="940148"/>
          </a:xfrm>
          <a:custGeom>
            <a:avLst/>
            <a:gdLst>
              <a:gd name="connsiteX0" fmla="*/ 0 w 2431519"/>
              <a:gd name="connsiteY0" fmla="*/ 470074 h 940148"/>
              <a:gd name="connsiteX1" fmla="*/ 1215760 w 2431519"/>
              <a:gd name="connsiteY1" fmla="*/ 0 h 940148"/>
              <a:gd name="connsiteX2" fmla="*/ 2431520 w 2431519"/>
              <a:gd name="connsiteY2" fmla="*/ 470074 h 940148"/>
              <a:gd name="connsiteX3" fmla="*/ 1215760 w 2431519"/>
              <a:gd name="connsiteY3" fmla="*/ 940148 h 940148"/>
              <a:gd name="connsiteX4" fmla="*/ 0 w 2431519"/>
              <a:gd name="connsiteY4" fmla="*/ 470074 h 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519" h="940148" fill="none" extrusionOk="0">
                <a:moveTo>
                  <a:pt x="0" y="470074"/>
                </a:moveTo>
                <a:cubicBezTo>
                  <a:pt x="-118299" y="263439"/>
                  <a:pt x="489127" y="33513"/>
                  <a:pt x="1215760" y="0"/>
                </a:cubicBezTo>
                <a:cubicBezTo>
                  <a:pt x="1909328" y="32502"/>
                  <a:pt x="2451288" y="180165"/>
                  <a:pt x="2431520" y="470074"/>
                </a:cubicBezTo>
                <a:cubicBezTo>
                  <a:pt x="2434440" y="757534"/>
                  <a:pt x="1811727" y="996700"/>
                  <a:pt x="1215760" y="940148"/>
                </a:cubicBezTo>
                <a:cubicBezTo>
                  <a:pt x="508895" y="927711"/>
                  <a:pt x="-45995" y="687115"/>
                  <a:pt x="0" y="470074"/>
                </a:cubicBezTo>
                <a:close/>
              </a:path>
              <a:path w="2431519" h="940148" stroke="0" extrusionOk="0">
                <a:moveTo>
                  <a:pt x="0" y="470074"/>
                </a:moveTo>
                <a:cubicBezTo>
                  <a:pt x="34576" y="197188"/>
                  <a:pt x="531220" y="-112383"/>
                  <a:pt x="1215760" y="0"/>
                </a:cubicBezTo>
                <a:cubicBezTo>
                  <a:pt x="1881020" y="34840"/>
                  <a:pt x="2446738" y="189962"/>
                  <a:pt x="2431520" y="470074"/>
                </a:cubicBezTo>
                <a:cubicBezTo>
                  <a:pt x="2515043" y="808739"/>
                  <a:pt x="1852874" y="957024"/>
                  <a:pt x="1215760" y="940148"/>
                </a:cubicBezTo>
                <a:cubicBezTo>
                  <a:pt x="556728" y="914212"/>
                  <a:pt x="-40365" y="746810"/>
                  <a:pt x="0" y="4700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Αντώνης Μαυρίδης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Sprint #2</a:t>
            </a:r>
          </a:p>
        </p:txBody>
      </p:sp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03263681-5CC7-4308-A169-69AE1A302A38}"/>
              </a:ext>
            </a:extLst>
          </p:cNvPr>
          <p:cNvSpPr/>
          <p:nvPr/>
        </p:nvSpPr>
        <p:spPr>
          <a:xfrm>
            <a:off x="6634296" y="3337357"/>
            <a:ext cx="1848441" cy="1112781"/>
          </a:xfrm>
          <a:custGeom>
            <a:avLst/>
            <a:gdLst>
              <a:gd name="connsiteX0" fmla="*/ 0 w 1848441"/>
              <a:gd name="connsiteY0" fmla="*/ 0 h 1112781"/>
              <a:gd name="connsiteX1" fmla="*/ 462110 w 1848441"/>
              <a:gd name="connsiteY1" fmla="*/ 0 h 1112781"/>
              <a:gd name="connsiteX2" fmla="*/ 924221 w 1848441"/>
              <a:gd name="connsiteY2" fmla="*/ 0 h 1112781"/>
              <a:gd name="connsiteX3" fmla="*/ 1386331 w 1848441"/>
              <a:gd name="connsiteY3" fmla="*/ 0 h 1112781"/>
              <a:gd name="connsiteX4" fmla="*/ 1848441 w 1848441"/>
              <a:gd name="connsiteY4" fmla="*/ 0 h 1112781"/>
              <a:gd name="connsiteX5" fmla="*/ 1848441 w 1848441"/>
              <a:gd name="connsiteY5" fmla="*/ 556391 h 1112781"/>
              <a:gd name="connsiteX6" fmla="*/ 1848441 w 1848441"/>
              <a:gd name="connsiteY6" fmla="*/ 1112781 h 1112781"/>
              <a:gd name="connsiteX7" fmla="*/ 1367846 w 1848441"/>
              <a:gd name="connsiteY7" fmla="*/ 1112781 h 1112781"/>
              <a:gd name="connsiteX8" fmla="*/ 905736 w 1848441"/>
              <a:gd name="connsiteY8" fmla="*/ 1112781 h 1112781"/>
              <a:gd name="connsiteX9" fmla="*/ 499079 w 1848441"/>
              <a:gd name="connsiteY9" fmla="*/ 1112781 h 1112781"/>
              <a:gd name="connsiteX10" fmla="*/ 0 w 1848441"/>
              <a:gd name="connsiteY10" fmla="*/ 1112781 h 1112781"/>
              <a:gd name="connsiteX11" fmla="*/ 0 w 1848441"/>
              <a:gd name="connsiteY11" fmla="*/ 534135 h 1112781"/>
              <a:gd name="connsiteX12" fmla="*/ 0 w 1848441"/>
              <a:gd name="connsiteY12" fmla="*/ 0 h 11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8441" h="1112781" fill="none" extrusionOk="0">
                <a:moveTo>
                  <a:pt x="0" y="0"/>
                </a:moveTo>
                <a:cubicBezTo>
                  <a:pt x="176153" y="-40238"/>
                  <a:pt x="259314" y="38200"/>
                  <a:pt x="462110" y="0"/>
                </a:cubicBezTo>
                <a:cubicBezTo>
                  <a:pt x="664906" y="-38200"/>
                  <a:pt x="713307" y="17345"/>
                  <a:pt x="924221" y="0"/>
                </a:cubicBezTo>
                <a:cubicBezTo>
                  <a:pt x="1135135" y="-17345"/>
                  <a:pt x="1240555" y="1714"/>
                  <a:pt x="1386331" y="0"/>
                </a:cubicBezTo>
                <a:cubicBezTo>
                  <a:pt x="1532107" y="-1714"/>
                  <a:pt x="1618912" y="17555"/>
                  <a:pt x="1848441" y="0"/>
                </a:cubicBezTo>
                <a:cubicBezTo>
                  <a:pt x="1877466" y="192093"/>
                  <a:pt x="1797261" y="355742"/>
                  <a:pt x="1848441" y="556391"/>
                </a:cubicBezTo>
                <a:cubicBezTo>
                  <a:pt x="1899621" y="757040"/>
                  <a:pt x="1818788" y="917994"/>
                  <a:pt x="1848441" y="1112781"/>
                </a:cubicBezTo>
                <a:cubicBezTo>
                  <a:pt x="1689013" y="1120758"/>
                  <a:pt x="1502645" y="1097041"/>
                  <a:pt x="1367846" y="1112781"/>
                </a:cubicBezTo>
                <a:cubicBezTo>
                  <a:pt x="1233048" y="1128521"/>
                  <a:pt x="1005632" y="1081914"/>
                  <a:pt x="905736" y="1112781"/>
                </a:cubicBezTo>
                <a:cubicBezTo>
                  <a:pt x="805840" y="1143648"/>
                  <a:pt x="602675" y="1104105"/>
                  <a:pt x="499079" y="1112781"/>
                </a:cubicBezTo>
                <a:cubicBezTo>
                  <a:pt x="395483" y="1121457"/>
                  <a:pt x="196516" y="1058622"/>
                  <a:pt x="0" y="1112781"/>
                </a:cubicBezTo>
                <a:cubicBezTo>
                  <a:pt x="-34678" y="857127"/>
                  <a:pt x="59682" y="695166"/>
                  <a:pt x="0" y="534135"/>
                </a:cubicBezTo>
                <a:cubicBezTo>
                  <a:pt x="-59682" y="373104"/>
                  <a:pt x="3079" y="241883"/>
                  <a:pt x="0" y="0"/>
                </a:cubicBezTo>
                <a:close/>
              </a:path>
              <a:path w="1848441" h="1112781" stroke="0" extrusionOk="0">
                <a:moveTo>
                  <a:pt x="0" y="0"/>
                </a:moveTo>
                <a:cubicBezTo>
                  <a:pt x="230943" y="-36011"/>
                  <a:pt x="290507" y="58715"/>
                  <a:pt x="499079" y="0"/>
                </a:cubicBezTo>
                <a:cubicBezTo>
                  <a:pt x="707651" y="-58715"/>
                  <a:pt x="845376" y="3545"/>
                  <a:pt x="979674" y="0"/>
                </a:cubicBezTo>
                <a:cubicBezTo>
                  <a:pt x="1113973" y="-3545"/>
                  <a:pt x="1216657" y="46630"/>
                  <a:pt x="1404815" y="0"/>
                </a:cubicBezTo>
                <a:cubicBezTo>
                  <a:pt x="1592973" y="-46630"/>
                  <a:pt x="1694690" y="6152"/>
                  <a:pt x="1848441" y="0"/>
                </a:cubicBezTo>
                <a:cubicBezTo>
                  <a:pt x="1914328" y="247324"/>
                  <a:pt x="1831354" y="291120"/>
                  <a:pt x="1848441" y="567518"/>
                </a:cubicBezTo>
                <a:cubicBezTo>
                  <a:pt x="1865528" y="843916"/>
                  <a:pt x="1783087" y="849888"/>
                  <a:pt x="1848441" y="1112781"/>
                </a:cubicBezTo>
                <a:cubicBezTo>
                  <a:pt x="1702430" y="1142920"/>
                  <a:pt x="1508980" y="1080114"/>
                  <a:pt x="1404815" y="1112781"/>
                </a:cubicBezTo>
                <a:cubicBezTo>
                  <a:pt x="1300650" y="1145448"/>
                  <a:pt x="1061705" y="1088153"/>
                  <a:pt x="942705" y="1112781"/>
                </a:cubicBezTo>
                <a:cubicBezTo>
                  <a:pt x="823705" y="1137409"/>
                  <a:pt x="658845" y="1099964"/>
                  <a:pt x="499079" y="1112781"/>
                </a:cubicBezTo>
                <a:cubicBezTo>
                  <a:pt x="339313" y="1125598"/>
                  <a:pt x="234253" y="1105526"/>
                  <a:pt x="0" y="1112781"/>
                </a:cubicBezTo>
                <a:cubicBezTo>
                  <a:pt x="-12762" y="882708"/>
                  <a:pt x="8548" y="805438"/>
                  <a:pt x="0" y="578646"/>
                </a:cubicBezTo>
                <a:cubicBezTo>
                  <a:pt x="-8548" y="351854"/>
                  <a:pt x="23822" y="19504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Βρίσκεται στο επίκεντρο όλων συντονίζοντας τις δραστηριότητες του έργου με τους επιχειρηματικούς στόχους.</a:t>
            </a:r>
          </a:p>
        </p:txBody>
      </p:sp>
      <p:sp>
        <p:nvSpPr>
          <p:cNvPr id="34" name="Ορθογώνιο 33">
            <a:extLst>
              <a:ext uri="{FF2B5EF4-FFF2-40B4-BE49-F238E27FC236}">
                <a16:creationId xmlns:a16="http://schemas.microsoft.com/office/drawing/2014/main" id="{7AB9E771-F542-46AB-922F-FE2F5C370BAD}"/>
              </a:ext>
            </a:extLst>
          </p:cNvPr>
          <p:cNvSpPr/>
          <p:nvPr/>
        </p:nvSpPr>
        <p:spPr>
          <a:xfrm>
            <a:off x="7542432" y="5468296"/>
            <a:ext cx="2264978" cy="899998"/>
          </a:xfrm>
          <a:custGeom>
            <a:avLst/>
            <a:gdLst>
              <a:gd name="connsiteX0" fmla="*/ 0 w 2264978"/>
              <a:gd name="connsiteY0" fmla="*/ 0 h 899998"/>
              <a:gd name="connsiteX1" fmla="*/ 566245 w 2264978"/>
              <a:gd name="connsiteY1" fmla="*/ 0 h 899998"/>
              <a:gd name="connsiteX2" fmla="*/ 1132489 w 2264978"/>
              <a:gd name="connsiteY2" fmla="*/ 0 h 899998"/>
              <a:gd name="connsiteX3" fmla="*/ 1698734 w 2264978"/>
              <a:gd name="connsiteY3" fmla="*/ 0 h 899998"/>
              <a:gd name="connsiteX4" fmla="*/ 2264978 w 2264978"/>
              <a:gd name="connsiteY4" fmla="*/ 0 h 899998"/>
              <a:gd name="connsiteX5" fmla="*/ 2264978 w 2264978"/>
              <a:gd name="connsiteY5" fmla="*/ 449999 h 899998"/>
              <a:gd name="connsiteX6" fmla="*/ 2264978 w 2264978"/>
              <a:gd name="connsiteY6" fmla="*/ 899998 h 899998"/>
              <a:gd name="connsiteX7" fmla="*/ 1676084 w 2264978"/>
              <a:gd name="connsiteY7" fmla="*/ 899998 h 899998"/>
              <a:gd name="connsiteX8" fmla="*/ 1109839 w 2264978"/>
              <a:gd name="connsiteY8" fmla="*/ 899998 h 899998"/>
              <a:gd name="connsiteX9" fmla="*/ 611544 w 2264978"/>
              <a:gd name="connsiteY9" fmla="*/ 899998 h 899998"/>
              <a:gd name="connsiteX10" fmla="*/ 0 w 2264978"/>
              <a:gd name="connsiteY10" fmla="*/ 899998 h 899998"/>
              <a:gd name="connsiteX11" fmla="*/ 0 w 2264978"/>
              <a:gd name="connsiteY11" fmla="*/ 431999 h 899998"/>
              <a:gd name="connsiteX12" fmla="*/ 0 w 2264978"/>
              <a:gd name="connsiteY12" fmla="*/ 0 h 8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64978" h="899998" fill="none" extrusionOk="0">
                <a:moveTo>
                  <a:pt x="0" y="0"/>
                </a:moveTo>
                <a:cubicBezTo>
                  <a:pt x="274874" y="-52982"/>
                  <a:pt x="338278" y="17307"/>
                  <a:pt x="566245" y="0"/>
                </a:cubicBezTo>
                <a:cubicBezTo>
                  <a:pt x="794212" y="-17307"/>
                  <a:pt x="937257" y="44743"/>
                  <a:pt x="1132489" y="0"/>
                </a:cubicBezTo>
                <a:cubicBezTo>
                  <a:pt x="1327721" y="-44743"/>
                  <a:pt x="1433425" y="20478"/>
                  <a:pt x="1698734" y="0"/>
                </a:cubicBezTo>
                <a:cubicBezTo>
                  <a:pt x="1964043" y="-20478"/>
                  <a:pt x="1997407" y="21745"/>
                  <a:pt x="2264978" y="0"/>
                </a:cubicBezTo>
                <a:cubicBezTo>
                  <a:pt x="2290302" y="106871"/>
                  <a:pt x="2229779" y="237600"/>
                  <a:pt x="2264978" y="449999"/>
                </a:cubicBezTo>
                <a:cubicBezTo>
                  <a:pt x="2300177" y="662398"/>
                  <a:pt x="2256994" y="699116"/>
                  <a:pt x="2264978" y="899998"/>
                </a:cubicBezTo>
                <a:cubicBezTo>
                  <a:pt x="2007670" y="906122"/>
                  <a:pt x="1869410" y="880382"/>
                  <a:pt x="1676084" y="899998"/>
                </a:cubicBezTo>
                <a:cubicBezTo>
                  <a:pt x="1482758" y="919614"/>
                  <a:pt x="1255888" y="892870"/>
                  <a:pt x="1109839" y="899998"/>
                </a:cubicBezTo>
                <a:cubicBezTo>
                  <a:pt x="963791" y="907126"/>
                  <a:pt x="768982" y="840453"/>
                  <a:pt x="611544" y="899998"/>
                </a:cubicBezTo>
                <a:cubicBezTo>
                  <a:pt x="454107" y="959543"/>
                  <a:pt x="255503" y="861167"/>
                  <a:pt x="0" y="899998"/>
                </a:cubicBezTo>
                <a:cubicBezTo>
                  <a:pt x="-2743" y="710738"/>
                  <a:pt x="29607" y="530236"/>
                  <a:pt x="0" y="431999"/>
                </a:cubicBezTo>
                <a:cubicBezTo>
                  <a:pt x="-29607" y="333762"/>
                  <a:pt x="26433" y="170493"/>
                  <a:pt x="0" y="0"/>
                </a:cubicBezTo>
                <a:close/>
              </a:path>
              <a:path w="2264978" h="899998" stroke="0" extrusionOk="0">
                <a:moveTo>
                  <a:pt x="0" y="0"/>
                </a:moveTo>
                <a:cubicBezTo>
                  <a:pt x="155182" y="-22465"/>
                  <a:pt x="453299" y="23566"/>
                  <a:pt x="611544" y="0"/>
                </a:cubicBezTo>
                <a:cubicBezTo>
                  <a:pt x="769789" y="-23566"/>
                  <a:pt x="949254" y="50541"/>
                  <a:pt x="1200438" y="0"/>
                </a:cubicBezTo>
                <a:cubicBezTo>
                  <a:pt x="1451622" y="-50541"/>
                  <a:pt x="1609276" y="5515"/>
                  <a:pt x="1721383" y="0"/>
                </a:cubicBezTo>
                <a:cubicBezTo>
                  <a:pt x="1833490" y="-5515"/>
                  <a:pt x="2138637" y="65166"/>
                  <a:pt x="2264978" y="0"/>
                </a:cubicBezTo>
                <a:cubicBezTo>
                  <a:pt x="2312280" y="224067"/>
                  <a:pt x="2247078" y="263534"/>
                  <a:pt x="2264978" y="458999"/>
                </a:cubicBezTo>
                <a:cubicBezTo>
                  <a:pt x="2282878" y="654464"/>
                  <a:pt x="2217887" y="708692"/>
                  <a:pt x="2264978" y="899998"/>
                </a:cubicBezTo>
                <a:cubicBezTo>
                  <a:pt x="2045902" y="958162"/>
                  <a:pt x="1870585" y="858574"/>
                  <a:pt x="1721383" y="899998"/>
                </a:cubicBezTo>
                <a:cubicBezTo>
                  <a:pt x="1572181" y="941422"/>
                  <a:pt x="1295356" y="861118"/>
                  <a:pt x="1155139" y="899998"/>
                </a:cubicBezTo>
                <a:cubicBezTo>
                  <a:pt x="1014922" y="938878"/>
                  <a:pt x="780915" y="845521"/>
                  <a:pt x="611544" y="899998"/>
                </a:cubicBezTo>
                <a:cubicBezTo>
                  <a:pt x="442174" y="954475"/>
                  <a:pt x="267771" y="867943"/>
                  <a:pt x="0" y="899998"/>
                </a:cubicBezTo>
                <a:cubicBezTo>
                  <a:pt x="-13556" y="764285"/>
                  <a:pt x="35261" y="598138"/>
                  <a:pt x="0" y="467999"/>
                </a:cubicBezTo>
                <a:cubicBezTo>
                  <a:pt x="-35261" y="337860"/>
                  <a:pt x="41564" y="13398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Παρακολουθεί την πρόοδο των εργασιών, παρέχοντας έγκαιρη ανατροφοδότηση.</a:t>
            </a:r>
          </a:p>
        </p:txBody>
      </p:sp>
      <p:sp>
        <p:nvSpPr>
          <p:cNvPr id="36" name="Ορθογώνιο 35">
            <a:extLst>
              <a:ext uri="{FF2B5EF4-FFF2-40B4-BE49-F238E27FC236}">
                <a16:creationId xmlns:a16="http://schemas.microsoft.com/office/drawing/2014/main" id="{F6135A25-D745-4F05-808C-6F8EDB65986D}"/>
              </a:ext>
            </a:extLst>
          </p:cNvPr>
          <p:cNvSpPr/>
          <p:nvPr/>
        </p:nvSpPr>
        <p:spPr>
          <a:xfrm>
            <a:off x="5557600" y="4617304"/>
            <a:ext cx="1848441" cy="1112781"/>
          </a:xfrm>
          <a:custGeom>
            <a:avLst/>
            <a:gdLst>
              <a:gd name="connsiteX0" fmla="*/ 0 w 1848441"/>
              <a:gd name="connsiteY0" fmla="*/ 0 h 1112781"/>
              <a:gd name="connsiteX1" fmla="*/ 462110 w 1848441"/>
              <a:gd name="connsiteY1" fmla="*/ 0 h 1112781"/>
              <a:gd name="connsiteX2" fmla="*/ 924221 w 1848441"/>
              <a:gd name="connsiteY2" fmla="*/ 0 h 1112781"/>
              <a:gd name="connsiteX3" fmla="*/ 1386331 w 1848441"/>
              <a:gd name="connsiteY3" fmla="*/ 0 h 1112781"/>
              <a:gd name="connsiteX4" fmla="*/ 1848441 w 1848441"/>
              <a:gd name="connsiteY4" fmla="*/ 0 h 1112781"/>
              <a:gd name="connsiteX5" fmla="*/ 1848441 w 1848441"/>
              <a:gd name="connsiteY5" fmla="*/ 556391 h 1112781"/>
              <a:gd name="connsiteX6" fmla="*/ 1848441 w 1848441"/>
              <a:gd name="connsiteY6" fmla="*/ 1112781 h 1112781"/>
              <a:gd name="connsiteX7" fmla="*/ 1367846 w 1848441"/>
              <a:gd name="connsiteY7" fmla="*/ 1112781 h 1112781"/>
              <a:gd name="connsiteX8" fmla="*/ 905736 w 1848441"/>
              <a:gd name="connsiteY8" fmla="*/ 1112781 h 1112781"/>
              <a:gd name="connsiteX9" fmla="*/ 499079 w 1848441"/>
              <a:gd name="connsiteY9" fmla="*/ 1112781 h 1112781"/>
              <a:gd name="connsiteX10" fmla="*/ 0 w 1848441"/>
              <a:gd name="connsiteY10" fmla="*/ 1112781 h 1112781"/>
              <a:gd name="connsiteX11" fmla="*/ 0 w 1848441"/>
              <a:gd name="connsiteY11" fmla="*/ 534135 h 1112781"/>
              <a:gd name="connsiteX12" fmla="*/ 0 w 1848441"/>
              <a:gd name="connsiteY12" fmla="*/ 0 h 11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8441" h="1112781" fill="none" extrusionOk="0">
                <a:moveTo>
                  <a:pt x="0" y="0"/>
                </a:moveTo>
                <a:cubicBezTo>
                  <a:pt x="176153" y="-40238"/>
                  <a:pt x="259314" y="38200"/>
                  <a:pt x="462110" y="0"/>
                </a:cubicBezTo>
                <a:cubicBezTo>
                  <a:pt x="664906" y="-38200"/>
                  <a:pt x="713307" y="17345"/>
                  <a:pt x="924221" y="0"/>
                </a:cubicBezTo>
                <a:cubicBezTo>
                  <a:pt x="1135135" y="-17345"/>
                  <a:pt x="1240555" y="1714"/>
                  <a:pt x="1386331" y="0"/>
                </a:cubicBezTo>
                <a:cubicBezTo>
                  <a:pt x="1532107" y="-1714"/>
                  <a:pt x="1618912" y="17555"/>
                  <a:pt x="1848441" y="0"/>
                </a:cubicBezTo>
                <a:cubicBezTo>
                  <a:pt x="1877466" y="192093"/>
                  <a:pt x="1797261" y="355742"/>
                  <a:pt x="1848441" y="556391"/>
                </a:cubicBezTo>
                <a:cubicBezTo>
                  <a:pt x="1899621" y="757040"/>
                  <a:pt x="1818788" y="917994"/>
                  <a:pt x="1848441" y="1112781"/>
                </a:cubicBezTo>
                <a:cubicBezTo>
                  <a:pt x="1689013" y="1120758"/>
                  <a:pt x="1502645" y="1097041"/>
                  <a:pt x="1367846" y="1112781"/>
                </a:cubicBezTo>
                <a:cubicBezTo>
                  <a:pt x="1233048" y="1128521"/>
                  <a:pt x="1005632" y="1081914"/>
                  <a:pt x="905736" y="1112781"/>
                </a:cubicBezTo>
                <a:cubicBezTo>
                  <a:pt x="805840" y="1143648"/>
                  <a:pt x="602675" y="1104105"/>
                  <a:pt x="499079" y="1112781"/>
                </a:cubicBezTo>
                <a:cubicBezTo>
                  <a:pt x="395483" y="1121457"/>
                  <a:pt x="196516" y="1058622"/>
                  <a:pt x="0" y="1112781"/>
                </a:cubicBezTo>
                <a:cubicBezTo>
                  <a:pt x="-34678" y="857127"/>
                  <a:pt x="59682" y="695166"/>
                  <a:pt x="0" y="534135"/>
                </a:cubicBezTo>
                <a:cubicBezTo>
                  <a:pt x="-59682" y="373104"/>
                  <a:pt x="3079" y="241883"/>
                  <a:pt x="0" y="0"/>
                </a:cubicBezTo>
                <a:close/>
              </a:path>
              <a:path w="1848441" h="1112781" stroke="0" extrusionOk="0">
                <a:moveTo>
                  <a:pt x="0" y="0"/>
                </a:moveTo>
                <a:cubicBezTo>
                  <a:pt x="230943" y="-36011"/>
                  <a:pt x="290507" y="58715"/>
                  <a:pt x="499079" y="0"/>
                </a:cubicBezTo>
                <a:cubicBezTo>
                  <a:pt x="707651" y="-58715"/>
                  <a:pt x="845376" y="3545"/>
                  <a:pt x="979674" y="0"/>
                </a:cubicBezTo>
                <a:cubicBezTo>
                  <a:pt x="1113973" y="-3545"/>
                  <a:pt x="1216657" y="46630"/>
                  <a:pt x="1404815" y="0"/>
                </a:cubicBezTo>
                <a:cubicBezTo>
                  <a:pt x="1592973" y="-46630"/>
                  <a:pt x="1694690" y="6152"/>
                  <a:pt x="1848441" y="0"/>
                </a:cubicBezTo>
                <a:cubicBezTo>
                  <a:pt x="1914328" y="247324"/>
                  <a:pt x="1831354" y="291120"/>
                  <a:pt x="1848441" y="567518"/>
                </a:cubicBezTo>
                <a:cubicBezTo>
                  <a:pt x="1865528" y="843916"/>
                  <a:pt x="1783087" y="849888"/>
                  <a:pt x="1848441" y="1112781"/>
                </a:cubicBezTo>
                <a:cubicBezTo>
                  <a:pt x="1702430" y="1142920"/>
                  <a:pt x="1508980" y="1080114"/>
                  <a:pt x="1404815" y="1112781"/>
                </a:cubicBezTo>
                <a:cubicBezTo>
                  <a:pt x="1300650" y="1145448"/>
                  <a:pt x="1061705" y="1088153"/>
                  <a:pt x="942705" y="1112781"/>
                </a:cubicBezTo>
                <a:cubicBezTo>
                  <a:pt x="823705" y="1137409"/>
                  <a:pt x="658845" y="1099964"/>
                  <a:pt x="499079" y="1112781"/>
                </a:cubicBezTo>
                <a:cubicBezTo>
                  <a:pt x="339313" y="1125598"/>
                  <a:pt x="234253" y="1105526"/>
                  <a:pt x="0" y="1112781"/>
                </a:cubicBezTo>
                <a:cubicBezTo>
                  <a:pt x="-12762" y="882708"/>
                  <a:pt x="8548" y="805438"/>
                  <a:pt x="0" y="578646"/>
                </a:cubicBezTo>
                <a:cubicBezTo>
                  <a:pt x="-8548" y="351854"/>
                  <a:pt x="23822" y="19504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Δρα κυρίως ως </a:t>
            </a:r>
            <a:r>
              <a:rPr lang="el-GR" sz="1200" dirty="0" err="1">
                <a:solidFill>
                  <a:schemeClr val="tx1"/>
                </a:solidFill>
              </a:rPr>
              <a:t>διευκολυντής</a:t>
            </a:r>
            <a:r>
              <a:rPr lang="el-GR" sz="1200" dirty="0">
                <a:solidFill>
                  <a:schemeClr val="tx1"/>
                </a:solidFill>
              </a:rPr>
              <a:t> της επικοινωνίας και ανταλλαγής πληροφοριών στην ομάδα.</a:t>
            </a:r>
          </a:p>
        </p:txBody>
      </p:sp>
      <p:pic>
        <p:nvPicPr>
          <p:cNvPr id="24" name="Picture 4" descr="Understanding Agile Scrum in 10 minutes • Tuleap">
            <a:extLst>
              <a:ext uri="{FF2B5EF4-FFF2-40B4-BE49-F238E27FC236}">
                <a16:creationId xmlns:a16="http://schemas.microsoft.com/office/drawing/2014/main" id="{3186E950-75A2-470A-BE81-77DB10F07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0800" y="2428986"/>
            <a:ext cx="2121403" cy="200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Γραφικό 26">
            <a:extLst>
              <a:ext uri="{FF2B5EF4-FFF2-40B4-BE49-F238E27FC236}">
                <a16:creationId xmlns:a16="http://schemas.microsoft.com/office/drawing/2014/main" id="{CE0E4843-3E73-4752-8A3C-F3FBB1429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6699" y="1351627"/>
            <a:ext cx="1441642" cy="11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Θέση κειμένου 18">
            <a:extLst>
              <a:ext uri="{FF2B5EF4-FFF2-40B4-BE49-F238E27FC236}">
                <a16:creationId xmlns:a16="http://schemas.microsoft.com/office/drawing/2014/main" id="{5E867652-07B9-4C76-8AD8-6DE62105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76" y="1567624"/>
            <a:ext cx="11878321" cy="51539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Ποιοι θα είναι οι </a:t>
            </a:r>
            <a:r>
              <a:rPr lang="en-GB" sz="2000" b="1" dirty="0">
                <a:solidFill>
                  <a:schemeClr val="tx1"/>
                </a:solidFill>
                <a:latin typeface="+mj-lt"/>
              </a:rPr>
              <a:t>Mock-up Developer</a:t>
            </a:r>
            <a:r>
              <a:rPr lang="el-GR" sz="2000" b="1" dirty="0">
                <a:solidFill>
                  <a:schemeClr val="tx1"/>
                </a:solidFill>
                <a:latin typeface="+mj-lt"/>
              </a:rPr>
              <a:t>,</a:t>
            </a:r>
            <a:r>
              <a:rPr lang="en-GB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Multimedia Designer </a:t>
            </a:r>
            <a:r>
              <a:rPr lang="el-GR" sz="2000" dirty="0">
                <a:solidFill>
                  <a:schemeClr val="tx1"/>
                </a:solidFill>
                <a:latin typeface="+mj-lt"/>
              </a:rPr>
              <a:t>και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Content Creator</a:t>
            </a:r>
            <a:r>
              <a:rPr lang="el-GR" sz="2000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tx1"/>
                </a:solidFill>
                <a:latin typeface="+mj-lt"/>
              </a:rPr>
              <a:t>Τι καθήκοντα πρέπει να αναλάβουν;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Τίτλος 17">
            <a:extLst>
              <a:ext uri="{FF2B5EF4-FFF2-40B4-BE49-F238E27FC236}">
                <a16:creationId xmlns:a16="http://schemas.microsoft.com/office/drawing/2014/main" id="{897BE0B0-CEDC-4C98-B322-AEDCCC6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91" y="887960"/>
            <a:ext cx="10617693" cy="5731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sz="3600" b="1" dirty="0"/>
              <a:t>Development Team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6955167-5C19-476F-8448-AA111BBDE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41" y="336458"/>
            <a:ext cx="573887" cy="365125"/>
          </a:xfrm>
          <a:prstGeom prst="rect">
            <a:avLst/>
          </a:prstGeom>
        </p:spPr>
      </p:pic>
      <p:pic>
        <p:nvPicPr>
          <p:cNvPr id="30" name="Picture 2" descr="University of Piraeus">
            <a:extLst>
              <a:ext uri="{FF2B5EF4-FFF2-40B4-BE49-F238E27FC236}">
                <a16:creationId xmlns:a16="http://schemas.microsoft.com/office/drawing/2014/main" id="{7CCB3A32-32DD-42F8-A98B-AA3DF0D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/>
          <a:stretch/>
        </p:blipFill>
        <p:spPr bwMode="auto">
          <a:xfrm>
            <a:off x="323377" y="14859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Θέση κειμένου 18">
            <a:extLst>
              <a:ext uri="{FF2B5EF4-FFF2-40B4-BE49-F238E27FC236}">
                <a16:creationId xmlns:a16="http://schemas.microsoft.com/office/drawing/2014/main" id="{8B327CA7-75A3-46CE-A17E-947599A1B485}"/>
              </a:ext>
            </a:extLst>
          </p:cNvPr>
          <p:cNvSpPr txBox="1">
            <a:spLocks/>
          </p:cNvSpPr>
          <p:nvPr/>
        </p:nvSpPr>
        <p:spPr>
          <a:xfrm>
            <a:off x="3413137" y="2601908"/>
            <a:ext cx="2787335" cy="40583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600" b="1" dirty="0">
                <a:solidFill>
                  <a:schemeClr val="tx1"/>
                </a:solidFill>
                <a:latin typeface="+mj-lt"/>
              </a:rPr>
              <a:t>Καθήκοντα</a:t>
            </a:r>
          </a:p>
          <a:p>
            <a:pPr algn="ctr">
              <a:spcBef>
                <a:spcPts val="0"/>
              </a:spcBef>
            </a:pP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Mock-up Developer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C4744D-8C2E-4342-9531-4B8A35AD8655}"/>
              </a:ext>
            </a:extLst>
          </p:cNvPr>
          <p:cNvSpPr txBox="1">
            <a:spLocks/>
          </p:cNvSpPr>
          <p:nvPr/>
        </p:nvSpPr>
        <p:spPr>
          <a:xfrm>
            <a:off x="690801" y="13638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DCE010B0-9A6E-4859-9EA6-F44AF00FCB2E}"/>
              </a:ext>
            </a:extLst>
          </p:cNvPr>
          <p:cNvSpPr/>
          <p:nvPr/>
        </p:nvSpPr>
        <p:spPr>
          <a:xfrm>
            <a:off x="425036" y="4459187"/>
            <a:ext cx="2130276" cy="678444"/>
          </a:xfrm>
          <a:custGeom>
            <a:avLst/>
            <a:gdLst>
              <a:gd name="connsiteX0" fmla="*/ 0 w 2130276"/>
              <a:gd name="connsiteY0" fmla="*/ 339222 h 678444"/>
              <a:gd name="connsiteX1" fmla="*/ 1065138 w 2130276"/>
              <a:gd name="connsiteY1" fmla="*/ 0 h 678444"/>
              <a:gd name="connsiteX2" fmla="*/ 2130276 w 2130276"/>
              <a:gd name="connsiteY2" fmla="*/ 339222 h 678444"/>
              <a:gd name="connsiteX3" fmla="*/ 1065138 w 2130276"/>
              <a:gd name="connsiteY3" fmla="*/ 678444 h 678444"/>
              <a:gd name="connsiteX4" fmla="*/ 0 w 2130276"/>
              <a:gd name="connsiteY4" fmla="*/ 339222 h 67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276" h="678444" fill="none" extrusionOk="0">
                <a:moveTo>
                  <a:pt x="0" y="339222"/>
                </a:moveTo>
                <a:cubicBezTo>
                  <a:pt x="-82337" y="188750"/>
                  <a:pt x="412998" y="38792"/>
                  <a:pt x="1065138" y="0"/>
                </a:cubicBezTo>
                <a:cubicBezTo>
                  <a:pt x="1666497" y="19247"/>
                  <a:pt x="2151691" y="119057"/>
                  <a:pt x="2130276" y="339222"/>
                </a:cubicBezTo>
                <a:cubicBezTo>
                  <a:pt x="2143141" y="649243"/>
                  <a:pt x="1610245" y="710776"/>
                  <a:pt x="1065138" y="678444"/>
                </a:cubicBezTo>
                <a:cubicBezTo>
                  <a:pt x="458339" y="671934"/>
                  <a:pt x="-25429" y="503032"/>
                  <a:pt x="0" y="339222"/>
                </a:cubicBezTo>
                <a:close/>
              </a:path>
              <a:path w="2130276" h="678444" stroke="0" extrusionOk="0">
                <a:moveTo>
                  <a:pt x="0" y="339222"/>
                </a:moveTo>
                <a:cubicBezTo>
                  <a:pt x="46256" y="134121"/>
                  <a:pt x="472019" y="-41709"/>
                  <a:pt x="1065138" y="0"/>
                </a:cubicBezTo>
                <a:cubicBezTo>
                  <a:pt x="1651762" y="9207"/>
                  <a:pt x="2138156" y="141261"/>
                  <a:pt x="2130276" y="339222"/>
                </a:cubicBezTo>
                <a:cubicBezTo>
                  <a:pt x="2196328" y="589083"/>
                  <a:pt x="1572520" y="718200"/>
                  <a:pt x="1065138" y="678444"/>
                </a:cubicBezTo>
                <a:cubicBezTo>
                  <a:pt x="479497" y="672973"/>
                  <a:pt x="-10336" y="530953"/>
                  <a:pt x="0" y="33922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*Αντώνης Μαυρίδης</a:t>
            </a:r>
          </a:p>
          <a:p>
            <a:pPr algn="ctr"/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Mock-up Developer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90A8F890-C994-4BD3-9746-1A92823260D8}"/>
              </a:ext>
            </a:extLst>
          </p:cNvPr>
          <p:cNvSpPr/>
          <p:nvPr/>
        </p:nvSpPr>
        <p:spPr>
          <a:xfrm>
            <a:off x="168676" y="5880761"/>
            <a:ext cx="2059111" cy="638889"/>
          </a:xfrm>
          <a:custGeom>
            <a:avLst/>
            <a:gdLst>
              <a:gd name="connsiteX0" fmla="*/ 0 w 2059111"/>
              <a:gd name="connsiteY0" fmla="*/ 319445 h 638889"/>
              <a:gd name="connsiteX1" fmla="*/ 1029556 w 2059111"/>
              <a:gd name="connsiteY1" fmla="*/ 0 h 638889"/>
              <a:gd name="connsiteX2" fmla="*/ 2059112 w 2059111"/>
              <a:gd name="connsiteY2" fmla="*/ 319445 h 638889"/>
              <a:gd name="connsiteX3" fmla="*/ 1029556 w 2059111"/>
              <a:gd name="connsiteY3" fmla="*/ 638890 h 638889"/>
              <a:gd name="connsiteX4" fmla="*/ 0 w 2059111"/>
              <a:gd name="connsiteY4" fmla="*/ 319445 h 63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9111" h="638889" fill="none" extrusionOk="0">
                <a:moveTo>
                  <a:pt x="0" y="319445"/>
                </a:moveTo>
                <a:cubicBezTo>
                  <a:pt x="-18755" y="151419"/>
                  <a:pt x="370736" y="54782"/>
                  <a:pt x="1029556" y="0"/>
                </a:cubicBezTo>
                <a:cubicBezTo>
                  <a:pt x="1620587" y="32945"/>
                  <a:pt x="2065536" y="133175"/>
                  <a:pt x="2059112" y="319445"/>
                </a:cubicBezTo>
                <a:cubicBezTo>
                  <a:pt x="2067977" y="580405"/>
                  <a:pt x="1516985" y="699713"/>
                  <a:pt x="1029556" y="638890"/>
                </a:cubicBezTo>
                <a:cubicBezTo>
                  <a:pt x="444089" y="632970"/>
                  <a:pt x="-9447" y="487126"/>
                  <a:pt x="0" y="319445"/>
                </a:cubicBezTo>
                <a:close/>
              </a:path>
              <a:path w="2059111" h="638889" stroke="0" extrusionOk="0">
                <a:moveTo>
                  <a:pt x="0" y="319445"/>
                </a:moveTo>
                <a:cubicBezTo>
                  <a:pt x="45881" y="125410"/>
                  <a:pt x="458095" y="-24489"/>
                  <a:pt x="1029556" y="0"/>
                </a:cubicBezTo>
                <a:cubicBezTo>
                  <a:pt x="1597051" y="6268"/>
                  <a:pt x="2069353" y="129226"/>
                  <a:pt x="2059112" y="319445"/>
                </a:cubicBezTo>
                <a:cubicBezTo>
                  <a:pt x="2146506" y="578584"/>
                  <a:pt x="1496351" y="688938"/>
                  <a:pt x="1029556" y="638890"/>
                </a:cubicBezTo>
                <a:cubicBezTo>
                  <a:pt x="463156" y="634276"/>
                  <a:pt x="-12605" y="501216"/>
                  <a:pt x="0" y="3194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Απόστολος Δέλης/Αλεξάνδρα Ποποτονάσιου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Creator</a:t>
            </a:r>
          </a:p>
        </p:txBody>
      </p:sp>
      <p:sp>
        <p:nvSpPr>
          <p:cNvPr id="21" name="Οβάλ 20">
            <a:extLst>
              <a:ext uri="{FF2B5EF4-FFF2-40B4-BE49-F238E27FC236}">
                <a16:creationId xmlns:a16="http://schemas.microsoft.com/office/drawing/2014/main" id="{6996D0B1-A7B4-4149-A908-C5CD960D641F}"/>
              </a:ext>
            </a:extLst>
          </p:cNvPr>
          <p:cNvSpPr/>
          <p:nvPr/>
        </p:nvSpPr>
        <p:spPr>
          <a:xfrm>
            <a:off x="1331566" y="5069886"/>
            <a:ext cx="2130276" cy="975806"/>
          </a:xfrm>
          <a:custGeom>
            <a:avLst/>
            <a:gdLst>
              <a:gd name="connsiteX0" fmla="*/ 0 w 2130276"/>
              <a:gd name="connsiteY0" fmla="*/ 487903 h 975806"/>
              <a:gd name="connsiteX1" fmla="*/ 1065138 w 2130276"/>
              <a:gd name="connsiteY1" fmla="*/ 0 h 975806"/>
              <a:gd name="connsiteX2" fmla="*/ 2130276 w 2130276"/>
              <a:gd name="connsiteY2" fmla="*/ 487903 h 975806"/>
              <a:gd name="connsiteX3" fmla="*/ 1065138 w 2130276"/>
              <a:gd name="connsiteY3" fmla="*/ 975806 h 975806"/>
              <a:gd name="connsiteX4" fmla="*/ 0 w 2130276"/>
              <a:gd name="connsiteY4" fmla="*/ 487903 h 97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276" h="975806" fill="none" extrusionOk="0">
                <a:moveTo>
                  <a:pt x="0" y="487903"/>
                </a:moveTo>
                <a:cubicBezTo>
                  <a:pt x="-95855" y="261370"/>
                  <a:pt x="445713" y="18926"/>
                  <a:pt x="1065138" y="0"/>
                </a:cubicBezTo>
                <a:cubicBezTo>
                  <a:pt x="1689322" y="52783"/>
                  <a:pt x="2155578" y="179668"/>
                  <a:pt x="2130276" y="487903"/>
                </a:cubicBezTo>
                <a:cubicBezTo>
                  <a:pt x="2140981" y="859443"/>
                  <a:pt x="1549992" y="1053282"/>
                  <a:pt x="1065138" y="975806"/>
                </a:cubicBezTo>
                <a:cubicBezTo>
                  <a:pt x="435317" y="961212"/>
                  <a:pt x="-24500" y="734687"/>
                  <a:pt x="0" y="487903"/>
                </a:cubicBezTo>
                <a:close/>
              </a:path>
              <a:path w="2130276" h="975806" stroke="0" extrusionOk="0">
                <a:moveTo>
                  <a:pt x="0" y="487903"/>
                </a:moveTo>
                <a:cubicBezTo>
                  <a:pt x="70117" y="191529"/>
                  <a:pt x="466595" y="-88267"/>
                  <a:pt x="1065138" y="0"/>
                </a:cubicBezTo>
                <a:cubicBezTo>
                  <a:pt x="1650496" y="16343"/>
                  <a:pt x="2165598" y="170867"/>
                  <a:pt x="2130276" y="487903"/>
                </a:cubicBezTo>
                <a:cubicBezTo>
                  <a:pt x="2185756" y="809873"/>
                  <a:pt x="1641580" y="981615"/>
                  <a:pt x="1065138" y="975806"/>
                </a:cubicBezTo>
                <a:cubicBezTo>
                  <a:pt x="487948" y="952679"/>
                  <a:pt x="-12817" y="762801"/>
                  <a:pt x="0" y="48790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4897650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Αντώνης Μαυρίδης/Απόστολος Δέλης/Αλεξάνδρα Ποποτονάσιου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Multimedia Designer </a:t>
            </a:r>
          </a:p>
        </p:txBody>
      </p:sp>
      <p:sp>
        <p:nvSpPr>
          <p:cNvPr id="36" name="Ορθογώνιο 35">
            <a:extLst>
              <a:ext uri="{FF2B5EF4-FFF2-40B4-BE49-F238E27FC236}">
                <a16:creationId xmlns:a16="http://schemas.microsoft.com/office/drawing/2014/main" id="{F6135A25-D745-4F05-808C-6F8EDB65986D}"/>
              </a:ext>
            </a:extLst>
          </p:cNvPr>
          <p:cNvSpPr/>
          <p:nvPr/>
        </p:nvSpPr>
        <p:spPr>
          <a:xfrm>
            <a:off x="3882583" y="3377506"/>
            <a:ext cx="1848441" cy="723977"/>
          </a:xfrm>
          <a:custGeom>
            <a:avLst/>
            <a:gdLst>
              <a:gd name="connsiteX0" fmla="*/ 0 w 1848441"/>
              <a:gd name="connsiteY0" fmla="*/ 0 h 723977"/>
              <a:gd name="connsiteX1" fmla="*/ 462110 w 1848441"/>
              <a:gd name="connsiteY1" fmla="*/ 0 h 723977"/>
              <a:gd name="connsiteX2" fmla="*/ 924221 w 1848441"/>
              <a:gd name="connsiteY2" fmla="*/ 0 h 723977"/>
              <a:gd name="connsiteX3" fmla="*/ 1386331 w 1848441"/>
              <a:gd name="connsiteY3" fmla="*/ 0 h 723977"/>
              <a:gd name="connsiteX4" fmla="*/ 1848441 w 1848441"/>
              <a:gd name="connsiteY4" fmla="*/ 0 h 723977"/>
              <a:gd name="connsiteX5" fmla="*/ 1848441 w 1848441"/>
              <a:gd name="connsiteY5" fmla="*/ 361989 h 723977"/>
              <a:gd name="connsiteX6" fmla="*/ 1848441 w 1848441"/>
              <a:gd name="connsiteY6" fmla="*/ 723977 h 723977"/>
              <a:gd name="connsiteX7" fmla="*/ 1367846 w 1848441"/>
              <a:gd name="connsiteY7" fmla="*/ 723977 h 723977"/>
              <a:gd name="connsiteX8" fmla="*/ 905736 w 1848441"/>
              <a:gd name="connsiteY8" fmla="*/ 723977 h 723977"/>
              <a:gd name="connsiteX9" fmla="*/ 499079 w 1848441"/>
              <a:gd name="connsiteY9" fmla="*/ 723977 h 723977"/>
              <a:gd name="connsiteX10" fmla="*/ 0 w 1848441"/>
              <a:gd name="connsiteY10" fmla="*/ 723977 h 723977"/>
              <a:gd name="connsiteX11" fmla="*/ 0 w 1848441"/>
              <a:gd name="connsiteY11" fmla="*/ 347509 h 723977"/>
              <a:gd name="connsiteX12" fmla="*/ 0 w 1848441"/>
              <a:gd name="connsiteY12" fmla="*/ 0 h 7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8441" h="723977" fill="none" extrusionOk="0">
                <a:moveTo>
                  <a:pt x="0" y="0"/>
                </a:moveTo>
                <a:cubicBezTo>
                  <a:pt x="176153" y="-40238"/>
                  <a:pt x="259314" y="38200"/>
                  <a:pt x="462110" y="0"/>
                </a:cubicBezTo>
                <a:cubicBezTo>
                  <a:pt x="664906" y="-38200"/>
                  <a:pt x="713307" y="17345"/>
                  <a:pt x="924221" y="0"/>
                </a:cubicBezTo>
                <a:cubicBezTo>
                  <a:pt x="1135135" y="-17345"/>
                  <a:pt x="1240555" y="1714"/>
                  <a:pt x="1386331" y="0"/>
                </a:cubicBezTo>
                <a:cubicBezTo>
                  <a:pt x="1532107" y="-1714"/>
                  <a:pt x="1618912" y="17555"/>
                  <a:pt x="1848441" y="0"/>
                </a:cubicBezTo>
                <a:cubicBezTo>
                  <a:pt x="1873529" y="75241"/>
                  <a:pt x="1811724" y="263449"/>
                  <a:pt x="1848441" y="361989"/>
                </a:cubicBezTo>
                <a:cubicBezTo>
                  <a:pt x="1885158" y="460529"/>
                  <a:pt x="1846281" y="565473"/>
                  <a:pt x="1848441" y="723977"/>
                </a:cubicBezTo>
                <a:cubicBezTo>
                  <a:pt x="1689013" y="731954"/>
                  <a:pt x="1502645" y="708237"/>
                  <a:pt x="1367846" y="723977"/>
                </a:cubicBezTo>
                <a:cubicBezTo>
                  <a:pt x="1233048" y="739717"/>
                  <a:pt x="1005632" y="693110"/>
                  <a:pt x="905736" y="723977"/>
                </a:cubicBezTo>
                <a:cubicBezTo>
                  <a:pt x="805840" y="754844"/>
                  <a:pt x="602675" y="715301"/>
                  <a:pt x="499079" y="723977"/>
                </a:cubicBezTo>
                <a:cubicBezTo>
                  <a:pt x="395483" y="732653"/>
                  <a:pt x="196516" y="669818"/>
                  <a:pt x="0" y="723977"/>
                </a:cubicBezTo>
                <a:cubicBezTo>
                  <a:pt x="-21850" y="582972"/>
                  <a:pt x="11275" y="535574"/>
                  <a:pt x="0" y="347509"/>
                </a:cubicBezTo>
                <a:cubicBezTo>
                  <a:pt x="-11275" y="159444"/>
                  <a:pt x="37442" y="155063"/>
                  <a:pt x="0" y="0"/>
                </a:cubicBezTo>
                <a:close/>
              </a:path>
              <a:path w="1848441" h="723977" stroke="0" extrusionOk="0">
                <a:moveTo>
                  <a:pt x="0" y="0"/>
                </a:moveTo>
                <a:cubicBezTo>
                  <a:pt x="230943" y="-36011"/>
                  <a:pt x="290507" y="58715"/>
                  <a:pt x="499079" y="0"/>
                </a:cubicBezTo>
                <a:cubicBezTo>
                  <a:pt x="707651" y="-58715"/>
                  <a:pt x="845376" y="3545"/>
                  <a:pt x="979674" y="0"/>
                </a:cubicBezTo>
                <a:cubicBezTo>
                  <a:pt x="1113973" y="-3545"/>
                  <a:pt x="1216657" y="46630"/>
                  <a:pt x="1404815" y="0"/>
                </a:cubicBezTo>
                <a:cubicBezTo>
                  <a:pt x="1592973" y="-46630"/>
                  <a:pt x="1694690" y="6152"/>
                  <a:pt x="1848441" y="0"/>
                </a:cubicBezTo>
                <a:cubicBezTo>
                  <a:pt x="1854110" y="181059"/>
                  <a:pt x="1833288" y="227045"/>
                  <a:pt x="1848441" y="369228"/>
                </a:cubicBezTo>
                <a:cubicBezTo>
                  <a:pt x="1863594" y="511411"/>
                  <a:pt x="1813002" y="552391"/>
                  <a:pt x="1848441" y="723977"/>
                </a:cubicBezTo>
                <a:cubicBezTo>
                  <a:pt x="1702430" y="754116"/>
                  <a:pt x="1508980" y="691310"/>
                  <a:pt x="1404815" y="723977"/>
                </a:cubicBezTo>
                <a:cubicBezTo>
                  <a:pt x="1300650" y="756644"/>
                  <a:pt x="1061705" y="699349"/>
                  <a:pt x="942705" y="723977"/>
                </a:cubicBezTo>
                <a:cubicBezTo>
                  <a:pt x="823705" y="748605"/>
                  <a:pt x="658845" y="711160"/>
                  <a:pt x="499079" y="723977"/>
                </a:cubicBezTo>
                <a:cubicBezTo>
                  <a:pt x="339313" y="736794"/>
                  <a:pt x="234253" y="716722"/>
                  <a:pt x="0" y="723977"/>
                </a:cubicBezTo>
                <a:cubicBezTo>
                  <a:pt x="-13137" y="643350"/>
                  <a:pt x="37199" y="499443"/>
                  <a:pt x="0" y="376468"/>
                </a:cubicBezTo>
                <a:cubicBezTo>
                  <a:pt x="-37199" y="253493"/>
                  <a:pt x="24115" y="15539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Αναλαμβάνει να επιλέξει το κατάλληλο εργαλείο κατασκευής του </a:t>
            </a:r>
            <a:r>
              <a:rPr lang="en-GB" sz="1200" dirty="0">
                <a:solidFill>
                  <a:schemeClr val="tx1"/>
                </a:solidFill>
              </a:rPr>
              <a:t>mock-up.</a:t>
            </a:r>
            <a:endParaRPr lang="el-GR" sz="1200" dirty="0">
              <a:solidFill>
                <a:schemeClr val="tx1"/>
              </a:solidFill>
            </a:endParaRPr>
          </a:p>
        </p:txBody>
      </p:sp>
      <p:pic>
        <p:nvPicPr>
          <p:cNvPr id="26" name="Picture 4" descr="Understanding Agile Scrum in 10 minutes • Tuleap">
            <a:extLst>
              <a:ext uri="{FF2B5EF4-FFF2-40B4-BE49-F238E27FC236}">
                <a16:creationId xmlns:a16="http://schemas.microsoft.com/office/drawing/2014/main" id="{5656660D-624D-4776-AA94-D3BE4B534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5306" y="2544550"/>
            <a:ext cx="1897379" cy="18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Θέση κειμένου 18">
            <a:extLst>
              <a:ext uri="{FF2B5EF4-FFF2-40B4-BE49-F238E27FC236}">
                <a16:creationId xmlns:a16="http://schemas.microsoft.com/office/drawing/2014/main" id="{B892F805-CE34-47E1-B88D-4D97BE092B3E}"/>
              </a:ext>
            </a:extLst>
          </p:cNvPr>
          <p:cNvSpPr txBox="1">
            <a:spLocks/>
          </p:cNvSpPr>
          <p:nvPr/>
        </p:nvSpPr>
        <p:spPr>
          <a:xfrm>
            <a:off x="6256437" y="2544551"/>
            <a:ext cx="2787335" cy="40583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600" b="1" dirty="0">
                <a:solidFill>
                  <a:schemeClr val="tx1"/>
                </a:solidFill>
                <a:latin typeface="+mj-lt"/>
              </a:rPr>
              <a:t>Καθήκοντα</a:t>
            </a: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Multimedia Designer </a:t>
            </a:r>
          </a:p>
          <a:p>
            <a:pPr algn="ctr"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Θέση κειμένου 18">
            <a:extLst>
              <a:ext uri="{FF2B5EF4-FFF2-40B4-BE49-F238E27FC236}">
                <a16:creationId xmlns:a16="http://schemas.microsoft.com/office/drawing/2014/main" id="{66146853-B78F-4C01-AB03-DC7EA6318349}"/>
              </a:ext>
            </a:extLst>
          </p:cNvPr>
          <p:cNvSpPr txBox="1">
            <a:spLocks/>
          </p:cNvSpPr>
          <p:nvPr/>
        </p:nvSpPr>
        <p:spPr>
          <a:xfrm>
            <a:off x="9104915" y="2544550"/>
            <a:ext cx="2787335" cy="40583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600" b="1" dirty="0">
                <a:solidFill>
                  <a:schemeClr val="tx1"/>
                </a:solidFill>
                <a:latin typeface="+mj-lt"/>
              </a:rPr>
              <a:t>Καθήκοντα</a:t>
            </a: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Creator</a:t>
            </a:r>
          </a:p>
        </p:txBody>
      </p:sp>
      <p:sp>
        <p:nvSpPr>
          <p:cNvPr id="25" name="Θέση κειμένου 18">
            <a:extLst>
              <a:ext uri="{FF2B5EF4-FFF2-40B4-BE49-F238E27FC236}">
                <a16:creationId xmlns:a16="http://schemas.microsoft.com/office/drawing/2014/main" id="{88739912-9C6F-48A6-BFF8-506AAD7EA846}"/>
              </a:ext>
            </a:extLst>
          </p:cNvPr>
          <p:cNvSpPr txBox="1">
            <a:spLocks/>
          </p:cNvSpPr>
          <p:nvPr/>
        </p:nvSpPr>
        <p:spPr>
          <a:xfrm>
            <a:off x="9362926" y="1416507"/>
            <a:ext cx="2500627" cy="839973"/>
          </a:xfrm>
          <a:prstGeom prst="borderCallout3">
            <a:avLst>
              <a:gd name="adj1" fmla="val 37774"/>
              <a:gd name="adj2" fmla="val -2253"/>
              <a:gd name="adj3" fmla="val 106472"/>
              <a:gd name="adj4" fmla="val -18826"/>
              <a:gd name="adj5" fmla="val 105286"/>
              <a:gd name="adj6" fmla="val -73057"/>
              <a:gd name="adj7" fmla="val 168977"/>
              <a:gd name="adj8" fmla="val -274981"/>
            </a:avLst>
          </a:prstGeom>
          <a:solidFill>
            <a:schemeClr val="accent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l-GR" sz="1200" dirty="0">
                <a:solidFill>
                  <a:schemeClr val="tx1"/>
                </a:solidFill>
                <a:latin typeface="+mj-lt"/>
              </a:rPr>
              <a:t>Καταγράψτε το ονοματεπώνυμο του μέλους της ομάδας με τους αντίστοιχους ρόλους και τα καθήκοντα…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Ορθογώνιο 31">
            <a:extLst>
              <a:ext uri="{FF2B5EF4-FFF2-40B4-BE49-F238E27FC236}">
                <a16:creationId xmlns:a16="http://schemas.microsoft.com/office/drawing/2014/main" id="{D88C308A-C798-4E83-90CF-B94E0DA1D4BA}"/>
              </a:ext>
            </a:extLst>
          </p:cNvPr>
          <p:cNvSpPr/>
          <p:nvPr/>
        </p:nvSpPr>
        <p:spPr>
          <a:xfrm>
            <a:off x="6725883" y="3377505"/>
            <a:ext cx="1848441" cy="962933"/>
          </a:xfrm>
          <a:custGeom>
            <a:avLst/>
            <a:gdLst>
              <a:gd name="connsiteX0" fmla="*/ 0 w 1848441"/>
              <a:gd name="connsiteY0" fmla="*/ 0 h 962933"/>
              <a:gd name="connsiteX1" fmla="*/ 462110 w 1848441"/>
              <a:gd name="connsiteY1" fmla="*/ 0 h 962933"/>
              <a:gd name="connsiteX2" fmla="*/ 924221 w 1848441"/>
              <a:gd name="connsiteY2" fmla="*/ 0 h 962933"/>
              <a:gd name="connsiteX3" fmla="*/ 1386331 w 1848441"/>
              <a:gd name="connsiteY3" fmla="*/ 0 h 962933"/>
              <a:gd name="connsiteX4" fmla="*/ 1848441 w 1848441"/>
              <a:gd name="connsiteY4" fmla="*/ 0 h 962933"/>
              <a:gd name="connsiteX5" fmla="*/ 1848441 w 1848441"/>
              <a:gd name="connsiteY5" fmla="*/ 481467 h 962933"/>
              <a:gd name="connsiteX6" fmla="*/ 1848441 w 1848441"/>
              <a:gd name="connsiteY6" fmla="*/ 962933 h 962933"/>
              <a:gd name="connsiteX7" fmla="*/ 1367846 w 1848441"/>
              <a:gd name="connsiteY7" fmla="*/ 962933 h 962933"/>
              <a:gd name="connsiteX8" fmla="*/ 905736 w 1848441"/>
              <a:gd name="connsiteY8" fmla="*/ 962933 h 962933"/>
              <a:gd name="connsiteX9" fmla="*/ 499079 w 1848441"/>
              <a:gd name="connsiteY9" fmla="*/ 962933 h 962933"/>
              <a:gd name="connsiteX10" fmla="*/ 0 w 1848441"/>
              <a:gd name="connsiteY10" fmla="*/ 962933 h 962933"/>
              <a:gd name="connsiteX11" fmla="*/ 0 w 1848441"/>
              <a:gd name="connsiteY11" fmla="*/ 462208 h 962933"/>
              <a:gd name="connsiteX12" fmla="*/ 0 w 1848441"/>
              <a:gd name="connsiteY12" fmla="*/ 0 h 96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8441" h="962933" fill="none" extrusionOk="0">
                <a:moveTo>
                  <a:pt x="0" y="0"/>
                </a:moveTo>
                <a:cubicBezTo>
                  <a:pt x="176153" y="-40238"/>
                  <a:pt x="259314" y="38200"/>
                  <a:pt x="462110" y="0"/>
                </a:cubicBezTo>
                <a:cubicBezTo>
                  <a:pt x="664906" y="-38200"/>
                  <a:pt x="713307" y="17345"/>
                  <a:pt x="924221" y="0"/>
                </a:cubicBezTo>
                <a:cubicBezTo>
                  <a:pt x="1135135" y="-17345"/>
                  <a:pt x="1240555" y="1714"/>
                  <a:pt x="1386331" y="0"/>
                </a:cubicBezTo>
                <a:cubicBezTo>
                  <a:pt x="1532107" y="-1714"/>
                  <a:pt x="1618912" y="17555"/>
                  <a:pt x="1848441" y="0"/>
                </a:cubicBezTo>
                <a:cubicBezTo>
                  <a:pt x="1884979" y="156283"/>
                  <a:pt x="1803956" y="288327"/>
                  <a:pt x="1848441" y="481467"/>
                </a:cubicBezTo>
                <a:cubicBezTo>
                  <a:pt x="1892926" y="674607"/>
                  <a:pt x="1812947" y="840434"/>
                  <a:pt x="1848441" y="962933"/>
                </a:cubicBezTo>
                <a:cubicBezTo>
                  <a:pt x="1689013" y="970910"/>
                  <a:pt x="1502645" y="947193"/>
                  <a:pt x="1367846" y="962933"/>
                </a:cubicBezTo>
                <a:cubicBezTo>
                  <a:pt x="1233048" y="978673"/>
                  <a:pt x="1005632" y="932066"/>
                  <a:pt x="905736" y="962933"/>
                </a:cubicBezTo>
                <a:cubicBezTo>
                  <a:pt x="805840" y="993800"/>
                  <a:pt x="602675" y="954257"/>
                  <a:pt x="499079" y="962933"/>
                </a:cubicBezTo>
                <a:cubicBezTo>
                  <a:pt x="395483" y="971609"/>
                  <a:pt x="196516" y="908774"/>
                  <a:pt x="0" y="962933"/>
                </a:cubicBezTo>
                <a:cubicBezTo>
                  <a:pt x="-8507" y="817567"/>
                  <a:pt x="33356" y="676976"/>
                  <a:pt x="0" y="462208"/>
                </a:cubicBezTo>
                <a:cubicBezTo>
                  <a:pt x="-33356" y="247441"/>
                  <a:pt x="52375" y="99300"/>
                  <a:pt x="0" y="0"/>
                </a:cubicBezTo>
                <a:close/>
              </a:path>
              <a:path w="1848441" h="962933" stroke="0" extrusionOk="0">
                <a:moveTo>
                  <a:pt x="0" y="0"/>
                </a:moveTo>
                <a:cubicBezTo>
                  <a:pt x="230943" y="-36011"/>
                  <a:pt x="290507" y="58715"/>
                  <a:pt x="499079" y="0"/>
                </a:cubicBezTo>
                <a:cubicBezTo>
                  <a:pt x="707651" y="-58715"/>
                  <a:pt x="845376" y="3545"/>
                  <a:pt x="979674" y="0"/>
                </a:cubicBezTo>
                <a:cubicBezTo>
                  <a:pt x="1113973" y="-3545"/>
                  <a:pt x="1216657" y="46630"/>
                  <a:pt x="1404815" y="0"/>
                </a:cubicBezTo>
                <a:cubicBezTo>
                  <a:pt x="1592973" y="-46630"/>
                  <a:pt x="1694690" y="6152"/>
                  <a:pt x="1848441" y="0"/>
                </a:cubicBezTo>
                <a:cubicBezTo>
                  <a:pt x="1855370" y="164665"/>
                  <a:pt x="1845376" y="285879"/>
                  <a:pt x="1848441" y="491096"/>
                </a:cubicBezTo>
                <a:cubicBezTo>
                  <a:pt x="1851506" y="696313"/>
                  <a:pt x="1821728" y="743268"/>
                  <a:pt x="1848441" y="962933"/>
                </a:cubicBezTo>
                <a:cubicBezTo>
                  <a:pt x="1702430" y="993072"/>
                  <a:pt x="1508980" y="930266"/>
                  <a:pt x="1404815" y="962933"/>
                </a:cubicBezTo>
                <a:cubicBezTo>
                  <a:pt x="1300650" y="995600"/>
                  <a:pt x="1061705" y="938305"/>
                  <a:pt x="942705" y="962933"/>
                </a:cubicBezTo>
                <a:cubicBezTo>
                  <a:pt x="823705" y="987561"/>
                  <a:pt x="658845" y="950116"/>
                  <a:pt x="499079" y="962933"/>
                </a:cubicBezTo>
                <a:cubicBezTo>
                  <a:pt x="339313" y="975750"/>
                  <a:pt x="234253" y="955678"/>
                  <a:pt x="0" y="962933"/>
                </a:cubicBezTo>
                <a:cubicBezTo>
                  <a:pt x="-23407" y="841863"/>
                  <a:pt x="53319" y="723542"/>
                  <a:pt x="0" y="500725"/>
                </a:cubicBezTo>
                <a:cubicBezTo>
                  <a:pt x="-53319" y="277908"/>
                  <a:pt x="11479" y="24729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Αναλαμβάνει να επιλέξει το κατάλληλο εργαλείο κατασκευής του βίντεο διαφήμισης του προϊόντος.</a:t>
            </a:r>
          </a:p>
        </p:txBody>
      </p:sp>
      <p:sp>
        <p:nvSpPr>
          <p:cNvPr id="37" name="Ορθογώνιο 36">
            <a:extLst>
              <a:ext uri="{FF2B5EF4-FFF2-40B4-BE49-F238E27FC236}">
                <a16:creationId xmlns:a16="http://schemas.microsoft.com/office/drawing/2014/main" id="{6FFFE2CA-D3A4-4BC7-B527-31BEDEB5A085}"/>
              </a:ext>
            </a:extLst>
          </p:cNvPr>
          <p:cNvSpPr/>
          <p:nvPr/>
        </p:nvSpPr>
        <p:spPr>
          <a:xfrm>
            <a:off x="9574361" y="3377504"/>
            <a:ext cx="1848441" cy="962934"/>
          </a:xfrm>
          <a:custGeom>
            <a:avLst/>
            <a:gdLst>
              <a:gd name="connsiteX0" fmla="*/ 0 w 1848441"/>
              <a:gd name="connsiteY0" fmla="*/ 0 h 962934"/>
              <a:gd name="connsiteX1" fmla="*/ 462110 w 1848441"/>
              <a:gd name="connsiteY1" fmla="*/ 0 h 962934"/>
              <a:gd name="connsiteX2" fmla="*/ 924221 w 1848441"/>
              <a:gd name="connsiteY2" fmla="*/ 0 h 962934"/>
              <a:gd name="connsiteX3" fmla="*/ 1386331 w 1848441"/>
              <a:gd name="connsiteY3" fmla="*/ 0 h 962934"/>
              <a:gd name="connsiteX4" fmla="*/ 1848441 w 1848441"/>
              <a:gd name="connsiteY4" fmla="*/ 0 h 962934"/>
              <a:gd name="connsiteX5" fmla="*/ 1848441 w 1848441"/>
              <a:gd name="connsiteY5" fmla="*/ 481467 h 962934"/>
              <a:gd name="connsiteX6" fmla="*/ 1848441 w 1848441"/>
              <a:gd name="connsiteY6" fmla="*/ 962934 h 962934"/>
              <a:gd name="connsiteX7" fmla="*/ 1367846 w 1848441"/>
              <a:gd name="connsiteY7" fmla="*/ 962934 h 962934"/>
              <a:gd name="connsiteX8" fmla="*/ 905736 w 1848441"/>
              <a:gd name="connsiteY8" fmla="*/ 962934 h 962934"/>
              <a:gd name="connsiteX9" fmla="*/ 499079 w 1848441"/>
              <a:gd name="connsiteY9" fmla="*/ 962934 h 962934"/>
              <a:gd name="connsiteX10" fmla="*/ 0 w 1848441"/>
              <a:gd name="connsiteY10" fmla="*/ 962934 h 962934"/>
              <a:gd name="connsiteX11" fmla="*/ 0 w 1848441"/>
              <a:gd name="connsiteY11" fmla="*/ 462208 h 962934"/>
              <a:gd name="connsiteX12" fmla="*/ 0 w 1848441"/>
              <a:gd name="connsiteY12" fmla="*/ 0 h 96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8441" h="962934" fill="none" extrusionOk="0">
                <a:moveTo>
                  <a:pt x="0" y="0"/>
                </a:moveTo>
                <a:cubicBezTo>
                  <a:pt x="176153" y="-40238"/>
                  <a:pt x="259314" y="38200"/>
                  <a:pt x="462110" y="0"/>
                </a:cubicBezTo>
                <a:cubicBezTo>
                  <a:pt x="664906" y="-38200"/>
                  <a:pt x="713307" y="17345"/>
                  <a:pt x="924221" y="0"/>
                </a:cubicBezTo>
                <a:cubicBezTo>
                  <a:pt x="1135135" y="-17345"/>
                  <a:pt x="1240555" y="1714"/>
                  <a:pt x="1386331" y="0"/>
                </a:cubicBezTo>
                <a:cubicBezTo>
                  <a:pt x="1532107" y="-1714"/>
                  <a:pt x="1618912" y="17555"/>
                  <a:pt x="1848441" y="0"/>
                </a:cubicBezTo>
                <a:cubicBezTo>
                  <a:pt x="1884979" y="156283"/>
                  <a:pt x="1803956" y="288327"/>
                  <a:pt x="1848441" y="481467"/>
                </a:cubicBezTo>
                <a:cubicBezTo>
                  <a:pt x="1892926" y="674607"/>
                  <a:pt x="1813684" y="833363"/>
                  <a:pt x="1848441" y="962934"/>
                </a:cubicBezTo>
                <a:cubicBezTo>
                  <a:pt x="1689013" y="970911"/>
                  <a:pt x="1502645" y="947194"/>
                  <a:pt x="1367846" y="962934"/>
                </a:cubicBezTo>
                <a:cubicBezTo>
                  <a:pt x="1233048" y="978674"/>
                  <a:pt x="1005632" y="932067"/>
                  <a:pt x="905736" y="962934"/>
                </a:cubicBezTo>
                <a:cubicBezTo>
                  <a:pt x="805840" y="993801"/>
                  <a:pt x="602675" y="954258"/>
                  <a:pt x="499079" y="962934"/>
                </a:cubicBezTo>
                <a:cubicBezTo>
                  <a:pt x="395483" y="971610"/>
                  <a:pt x="196516" y="908775"/>
                  <a:pt x="0" y="962934"/>
                </a:cubicBezTo>
                <a:cubicBezTo>
                  <a:pt x="-14163" y="818680"/>
                  <a:pt x="31872" y="684483"/>
                  <a:pt x="0" y="462208"/>
                </a:cubicBezTo>
                <a:cubicBezTo>
                  <a:pt x="-31872" y="239933"/>
                  <a:pt x="52375" y="99300"/>
                  <a:pt x="0" y="0"/>
                </a:cubicBezTo>
                <a:close/>
              </a:path>
              <a:path w="1848441" h="962934" stroke="0" extrusionOk="0">
                <a:moveTo>
                  <a:pt x="0" y="0"/>
                </a:moveTo>
                <a:cubicBezTo>
                  <a:pt x="230943" y="-36011"/>
                  <a:pt x="290507" y="58715"/>
                  <a:pt x="499079" y="0"/>
                </a:cubicBezTo>
                <a:cubicBezTo>
                  <a:pt x="707651" y="-58715"/>
                  <a:pt x="845376" y="3545"/>
                  <a:pt x="979674" y="0"/>
                </a:cubicBezTo>
                <a:cubicBezTo>
                  <a:pt x="1113973" y="-3545"/>
                  <a:pt x="1216657" y="46630"/>
                  <a:pt x="1404815" y="0"/>
                </a:cubicBezTo>
                <a:cubicBezTo>
                  <a:pt x="1592973" y="-46630"/>
                  <a:pt x="1694690" y="6152"/>
                  <a:pt x="1848441" y="0"/>
                </a:cubicBezTo>
                <a:cubicBezTo>
                  <a:pt x="1855370" y="164665"/>
                  <a:pt x="1845376" y="285879"/>
                  <a:pt x="1848441" y="491096"/>
                </a:cubicBezTo>
                <a:cubicBezTo>
                  <a:pt x="1851506" y="696313"/>
                  <a:pt x="1828829" y="743259"/>
                  <a:pt x="1848441" y="962934"/>
                </a:cubicBezTo>
                <a:cubicBezTo>
                  <a:pt x="1702430" y="993073"/>
                  <a:pt x="1508980" y="930267"/>
                  <a:pt x="1404815" y="962934"/>
                </a:cubicBezTo>
                <a:cubicBezTo>
                  <a:pt x="1300650" y="995601"/>
                  <a:pt x="1061705" y="938306"/>
                  <a:pt x="942705" y="962934"/>
                </a:cubicBezTo>
                <a:cubicBezTo>
                  <a:pt x="823705" y="987562"/>
                  <a:pt x="658845" y="950117"/>
                  <a:pt x="499079" y="962934"/>
                </a:cubicBezTo>
                <a:cubicBezTo>
                  <a:pt x="339313" y="975751"/>
                  <a:pt x="234253" y="955679"/>
                  <a:pt x="0" y="962934"/>
                </a:cubicBezTo>
                <a:cubicBezTo>
                  <a:pt x="-23407" y="841864"/>
                  <a:pt x="53319" y="723543"/>
                  <a:pt x="0" y="500726"/>
                </a:cubicBezTo>
                <a:cubicBezTo>
                  <a:pt x="-53319" y="277909"/>
                  <a:pt x="9717" y="24815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Αναλαμβάνει να συντάξει και να παραδώσει τον οδηγό τεκμηρίωσης του τελικού προϊόντος.</a:t>
            </a:r>
          </a:p>
        </p:txBody>
      </p:sp>
      <p:sp>
        <p:nvSpPr>
          <p:cNvPr id="38" name="Ορθογώνιο 37">
            <a:extLst>
              <a:ext uri="{FF2B5EF4-FFF2-40B4-BE49-F238E27FC236}">
                <a16:creationId xmlns:a16="http://schemas.microsoft.com/office/drawing/2014/main" id="{B53B8A86-F278-4A53-B543-75EE859FE338}"/>
              </a:ext>
            </a:extLst>
          </p:cNvPr>
          <p:cNvSpPr/>
          <p:nvPr/>
        </p:nvSpPr>
        <p:spPr>
          <a:xfrm>
            <a:off x="3889578" y="4235613"/>
            <a:ext cx="1848441" cy="900154"/>
          </a:xfrm>
          <a:custGeom>
            <a:avLst/>
            <a:gdLst>
              <a:gd name="connsiteX0" fmla="*/ 0 w 1848441"/>
              <a:gd name="connsiteY0" fmla="*/ 0 h 900154"/>
              <a:gd name="connsiteX1" fmla="*/ 462110 w 1848441"/>
              <a:gd name="connsiteY1" fmla="*/ 0 h 900154"/>
              <a:gd name="connsiteX2" fmla="*/ 924221 w 1848441"/>
              <a:gd name="connsiteY2" fmla="*/ 0 h 900154"/>
              <a:gd name="connsiteX3" fmla="*/ 1386331 w 1848441"/>
              <a:gd name="connsiteY3" fmla="*/ 0 h 900154"/>
              <a:gd name="connsiteX4" fmla="*/ 1848441 w 1848441"/>
              <a:gd name="connsiteY4" fmla="*/ 0 h 900154"/>
              <a:gd name="connsiteX5" fmla="*/ 1848441 w 1848441"/>
              <a:gd name="connsiteY5" fmla="*/ 450077 h 900154"/>
              <a:gd name="connsiteX6" fmla="*/ 1848441 w 1848441"/>
              <a:gd name="connsiteY6" fmla="*/ 900154 h 900154"/>
              <a:gd name="connsiteX7" fmla="*/ 1367846 w 1848441"/>
              <a:gd name="connsiteY7" fmla="*/ 900154 h 900154"/>
              <a:gd name="connsiteX8" fmla="*/ 905736 w 1848441"/>
              <a:gd name="connsiteY8" fmla="*/ 900154 h 900154"/>
              <a:gd name="connsiteX9" fmla="*/ 499079 w 1848441"/>
              <a:gd name="connsiteY9" fmla="*/ 900154 h 900154"/>
              <a:gd name="connsiteX10" fmla="*/ 0 w 1848441"/>
              <a:gd name="connsiteY10" fmla="*/ 900154 h 900154"/>
              <a:gd name="connsiteX11" fmla="*/ 0 w 1848441"/>
              <a:gd name="connsiteY11" fmla="*/ 432074 h 900154"/>
              <a:gd name="connsiteX12" fmla="*/ 0 w 1848441"/>
              <a:gd name="connsiteY12" fmla="*/ 0 h 90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8441" h="900154" fill="none" extrusionOk="0">
                <a:moveTo>
                  <a:pt x="0" y="0"/>
                </a:moveTo>
                <a:cubicBezTo>
                  <a:pt x="176153" y="-40238"/>
                  <a:pt x="259314" y="38200"/>
                  <a:pt x="462110" y="0"/>
                </a:cubicBezTo>
                <a:cubicBezTo>
                  <a:pt x="664906" y="-38200"/>
                  <a:pt x="713307" y="17345"/>
                  <a:pt x="924221" y="0"/>
                </a:cubicBezTo>
                <a:cubicBezTo>
                  <a:pt x="1135135" y="-17345"/>
                  <a:pt x="1240555" y="1714"/>
                  <a:pt x="1386331" y="0"/>
                </a:cubicBezTo>
                <a:cubicBezTo>
                  <a:pt x="1532107" y="-1714"/>
                  <a:pt x="1618912" y="17555"/>
                  <a:pt x="1848441" y="0"/>
                </a:cubicBezTo>
                <a:cubicBezTo>
                  <a:pt x="1897614" y="95322"/>
                  <a:pt x="1802794" y="273266"/>
                  <a:pt x="1848441" y="450077"/>
                </a:cubicBezTo>
                <a:cubicBezTo>
                  <a:pt x="1894088" y="626888"/>
                  <a:pt x="1847962" y="784182"/>
                  <a:pt x="1848441" y="900154"/>
                </a:cubicBezTo>
                <a:cubicBezTo>
                  <a:pt x="1689013" y="908131"/>
                  <a:pt x="1502645" y="884414"/>
                  <a:pt x="1367846" y="900154"/>
                </a:cubicBezTo>
                <a:cubicBezTo>
                  <a:pt x="1233048" y="915894"/>
                  <a:pt x="1005632" y="869287"/>
                  <a:pt x="905736" y="900154"/>
                </a:cubicBezTo>
                <a:cubicBezTo>
                  <a:pt x="805840" y="931021"/>
                  <a:pt x="602675" y="891478"/>
                  <a:pt x="499079" y="900154"/>
                </a:cubicBezTo>
                <a:cubicBezTo>
                  <a:pt x="395483" y="908830"/>
                  <a:pt x="196516" y="845995"/>
                  <a:pt x="0" y="900154"/>
                </a:cubicBezTo>
                <a:cubicBezTo>
                  <a:pt x="-43585" y="666875"/>
                  <a:pt x="13312" y="619187"/>
                  <a:pt x="0" y="432074"/>
                </a:cubicBezTo>
                <a:cubicBezTo>
                  <a:pt x="-13312" y="244961"/>
                  <a:pt x="9161" y="156872"/>
                  <a:pt x="0" y="0"/>
                </a:cubicBezTo>
                <a:close/>
              </a:path>
              <a:path w="1848441" h="900154" stroke="0" extrusionOk="0">
                <a:moveTo>
                  <a:pt x="0" y="0"/>
                </a:moveTo>
                <a:cubicBezTo>
                  <a:pt x="230943" y="-36011"/>
                  <a:pt x="290507" y="58715"/>
                  <a:pt x="499079" y="0"/>
                </a:cubicBezTo>
                <a:cubicBezTo>
                  <a:pt x="707651" y="-58715"/>
                  <a:pt x="845376" y="3545"/>
                  <a:pt x="979674" y="0"/>
                </a:cubicBezTo>
                <a:cubicBezTo>
                  <a:pt x="1113973" y="-3545"/>
                  <a:pt x="1216657" y="46630"/>
                  <a:pt x="1404815" y="0"/>
                </a:cubicBezTo>
                <a:cubicBezTo>
                  <a:pt x="1592973" y="-46630"/>
                  <a:pt x="1694690" y="6152"/>
                  <a:pt x="1848441" y="0"/>
                </a:cubicBezTo>
                <a:cubicBezTo>
                  <a:pt x="1874883" y="106126"/>
                  <a:pt x="1834242" y="248228"/>
                  <a:pt x="1848441" y="459079"/>
                </a:cubicBezTo>
                <a:cubicBezTo>
                  <a:pt x="1862640" y="669930"/>
                  <a:pt x="1796600" y="708081"/>
                  <a:pt x="1848441" y="900154"/>
                </a:cubicBezTo>
                <a:cubicBezTo>
                  <a:pt x="1702430" y="930293"/>
                  <a:pt x="1508980" y="867487"/>
                  <a:pt x="1404815" y="900154"/>
                </a:cubicBezTo>
                <a:cubicBezTo>
                  <a:pt x="1300650" y="932821"/>
                  <a:pt x="1061705" y="875526"/>
                  <a:pt x="942705" y="900154"/>
                </a:cubicBezTo>
                <a:cubicBezTo>
                  <a:pt x="823705" y="924782"/>
                  <a:pt x="658845" y="887337"/>
                  <a:pt x="499079" y="900154"/>
                </a:cubicBezTo>
                <a:cubicBezTo>
                  <a:pt x="339313" y="912971"/>
                  <a:pt x="234253" y="892899"/>
                  <a:pt x="0" y="900154"/>
                </a:cubicBezTo>
                <a:cubicBezTo>
                  <a:pt x="-18516" y="777904"/>
                  <a:pt x="18826" y="591346"/>
                  <a:pt x="0" y="468080"/>
                </a:cubicBezTo>
                <a:cubicBezTo>
                  <a:pt x="-18826" y="344814"/>
                  <a:pt x="1241" y="20862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Αναλαμβάνει να κατασκευάσει το </a:t>
            </a:r>
            <a:r>
              <a:rPr lang="en-GB" sz="1200" dirty="0">
                <a:solidFill>
                  <a:schemeClr val="tx1"/>
                </a:solidFill>
              </a:rPr>
              <a:t>mock-up </a:t>
            </a:r>
            <a:r>
              <a:rPr lang="el-GR" sz="1200" dirty="0">
                <a:solidFill>
                  <a:schemeClr val="tx1"/>
                </a:solidFill>
              </a:rPr>
              <a:t>του προϊόντος.</a:t>
            </a:r>
          </a:p>
        </p:txBody>
      </p:sp>
      <p:sp>
        <p:nvSpPr>
          <p:cNvPr id="39" name="Ορθογώνιο 38">
            <a:extLst>
              <a:ext uri="{FF2B5EF4-FFF2-40B4-BE49-F238E27FC236}">
                <a16:creationId xmlns:a16="http://schemas.microsoft.com/office/drawing/2014/main" id="{7C0A36C3-7323-4BF0-AD21-61739782825B}"/>
              </a:ext>
            </a:extLst>
          </p:cNvPr>
          <p:cNvSpPr/>
          <p:nvPr/>
        </p:nvSpPr>
        <p:spPr>
          <a:xfrm>
            <a:off x="6725883" y="4491555"/>
            <a:ext cx="1848441" cy="962933"/>
          </a:xfrm>
          <a:custGeom>
            <a:avLst/>
            <a:gdLst>
              <a:gd name="connsiteX0" fmla="*/ 0 w 1848441"/>
              <a:gd name="connsiteY0" fmla="*/ 0 h 962933"/>
              <a:gd name="connsiteX1" fmla="*/ 462110 w 1848441"/>
              <a:gd name="connsiteY1" fmla="*/ 0 h 962933"/>
              <a:gd name="connsiteX2" fmla="*/ 924221 w 1848441"/>
              <a:gd name="connsiteY2" fmla="*/ 0 h 962933"/>
              <a:gd name="connsiteX3" fmla="*/ 1386331 w 1848441"/>
              <a:gd name="connsiteY3" fmla="*/ 0 h 962933"/>
              <a:gd name="connsiteX4" fmla="*/ 1848441 w 1848441"/>
              <a:gd name="connsiteY4" fmla="*/ 0 h 962933"/>
              <a:gd name="connsiteX5" fmla="*/ 1848441 w 1848441"/>
              <a:gd name="connsiteY5" fmla="*/ 481467 h 962933"/>
              <a:gd name="connsiteX6" fmla="*/ 1848441 w 1848441"/>
              <a:gd name="connsiteY6" fmla="*/ 962933 h 962933"/>
              <a:gd name="connsiteX7" fmla="*/ 1367846 w 1848441"/>
              <a:gd name="connsiteY7" fmla="*/ 962933 h 962933"/>
              <a:gd name="connsiteX8" fmla="*/ 905736 w 1848441"/>
              <a:gd name="connsiteY8" fmla="*/ 962933 h 962933"/>
              <a:gd name="connsiteX9" fmla="*/ 499079 w 1848441"/>
              <a:gd name="connsiteY9" fmla="*/ 962933 h 962933"/>
              <a:gd name="connsiteX10" fmla="*/ 0 w 1848441"/>
              <a:gd name="connsiteY10" fmla="*/ 962933 h 962933"/>
              <a:gd name="connsiteX11" fmla="*/ 0 w 1848441"/>
              <a:gd name="connsiteY11" fmla="*/ 462208 h 962933"/>
              <a:gd name="connsiteX12" fmla="*/ 0 w 1848441"/>
              <a:gd name="connsiteY12" fmla="*/ 0 h 96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8441" h="962933" fill="none" extrusionOk="0">
                <a:moveTo>
                  <a:pt x="0" y="0"/>
                </a:moveTo>
                <a:cubicBezTo>
                  <a:pt x="176153" y="-40238"/>
                  <a:pt x="259314" y="38200"/>
                  <a:pt x="462110" y="0"/>
                </a:cubicBezTo>
                <a:cubicBezTo>
                  <a:pt x="664906" y="-38200"/>
                  <a:pt x="713307" y="17345"/>
                  <a:pt x="924221" y="0"/>
                </a:cubicBezTo>
                <a:cubicBezTo>
                  <a:pt x="1135135" y="-17345"/>
                  <a:pt x="1240555" y="1714"/>
                  <a:pt x="1386331" y="0"/>
                </a:cubicBezTo>
                <a:cubicBezTo>
                  <a:pt x="1532107" y="-1714"/>
                  <a:pt x="1618912" y="17555"/>
                  <a:pt x="1848441" y="0"/>
                </a:cubicBezTo>
                <a:cubicBezTo>
                  <a:pt x="1884979" y="156283"/>
                  <a:pt x="1803956" y="288327"/>
                  <a:pt x="1848441" y="481467"/>
                </a:cubicBezTo>
                <a:cubicBezTo>
                  <a:pt x="1892926" y="674607"/>
                  <a:pt x="1812947" y="840434"/>
                  <a:pt x="1848441" y="962933"/>
                </a:cubicBezTo>
                <a:cubicBezTo>
                  <a:pt x="1689013" y="970910"/>
                  <a:pt x="1502645" y="947193"/>
                  <a:pt x="1367846" y="962933"/>
                </a:cubicBezTo>
                <a:cubicBezTo>
                  <a:pt x="1233048" y="978673"/>
                  <a:pt x="1005632" y="932066"/>
                  <a:pt x="905736" y="962933"/>
                </a:cubicBezTo>
                <a:cubicBezTo>
                  <a:pt x="805840" y="993800"/>
                  <a:pt x="602675" y="954257"/>
                  <a:pt x="499079" y="962933"/>
                </a:cubicBezTo>
                <a:cubicBezTo>
                  <a:pt x="395483" y="971609"/>
                  <a:pt x="196516" y="908774"/>
                  <a:pt x="0" y="962933"/>
                </a:cubicBezTo>
                <a:cubicBezTo>
                  <a:pt x="-8507" y="817567"/>
                  <a:pt x="33356" y="676976"/>
                  <a:pt x="0" y="462208"/>
                </a:cubicBezTo>
                <a:cubicBezTo>
                  <a:pt x="-33356" y="247441"/>
                  <a:pt x="52375" y="99300"/>
                  <a:pt x="0" y="0"/>
                </a:cubicBezTo>
                <a:close/>
              </a:path>
              <a:path w="1848441" h="962933" stroke="0" extrusionOk="0">
                <a:moveTo>
                  <a:pt x="0" y="0"/>
                </a:moveTo>
                <a:cubicBezTo>
                  <a:pt x="230943" y="-36011"/>
                  <a:pt x="290507" y="58715"/>
                  <a:pt x="499079" y="0"/>
                </a:cubicBezTo>
                <a:cubicBezTo>
                  <a:pt x="707651" y="-58715"/>
                  <a:pt x="845376" y="3545"/>
                  <a:pt x="979674" y="0"/>
                </a:cubicBezTo>
                <a:cubicBezTo>
                  <a:pt x="1113973" y="-3545"/>
                  <a:pt x="1216657" y="46630"/>
                  <a:pt x="1404815" y="0"/>
                </a:cubicBezTo>
                <a:cubicBezTo>
                  <a:pt x="1592973" y="-46630"/>
                  <a:pt x="1694690" y="6152"/>
                  <a:pt x="1848441" y="0"/>
                </a:cubicBezTo>
                <a:cubicBezTo>
                  <a:pt x="1855370" y="164665"/>
                  <a:pt x="1845376" y="285879"/>
                  <a:pt x="1848441" y="491096"/>
                </a:cubicBezTo>
                <a:cubicBezTo>
                  <a:pt x="1851506" y="696313"/>
                  <a:pt x="1821728" y="743268"/>
                  <a:pt x="1848441" y="962933"/>
                </a:cubicBezTo>
                <a:cubicBezTo>
                  <a:pt x="1702430" y="993072"/>
                  <a:pt x="1508980" y="930266"/>
                  <a:pt x="1404815" y="962933"/>
                </a:cubicBezTo>
                <a:cubicBezTo>
                  <a:pt x="1300650" y="995600"/>
                  <a:pt x="1061705" y="938305"/>
                  <a:pt x="942705" y="962933"/>
                </a:cubicBezTo>
                <a:cubicBezTo>
                  <a:pt x="823705" y="987561"/>
                  <a:pt x="658845" y="950116"/>
                  <a:pt x="499079" y="962933"/>
                </a:cubicBezTo>
                <a:cubicBezTo>
                  <a:pt x="339313" y="975750"/>
                  <a:pt x="234253" y="955678"/>
                  <a:pt x="0" y="962933"/>
                </a:cubicBezTo>
                <a:cubicBezTo>
                  <a:pt x="-23407" y="841863"/>
                  <a:pt x="53319" y="723542"/>
                  <a:pt x="0" y="500725"/>
                </a:cubicBezTo>
                <a:cubicBezTo>
                  <a:pt x="-53319" y="277908"/>
                  <a:pt x="11479" y="24729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18657587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solidFill>
                  <a:schemeClr val="tx1"/>
                </a:solidFill>
              </a:rPr>
              <a:t>Αναλαμβάνει να κατασκευάσει το βίντεο διαφήμισης του προϊόντος.</a:t>
            </a:r>
          </a:p>
        </p:txBody>
      </p:sp>
      <p:pic>
        <p:nvPicPr>
          <p:cNvPr id="42" name="Γραφικό 41">
            <a:extLst>
              <a:ext uri="{FF2B5EF4-FFF2-40B4-BE49-F238E27FC236}">
                <a16:creationId xmlns:a16="http://schemas.microsoft.com/office/drawing/2014/main" id="{05BAF523-5EE8-4509-A946-FBEDABA60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8596" y="2204719"/>
            <a:ext cx="773452" cy="573133"/>
          </a:xfrm>
          <a:prstGeom prst="rect">
            <a:avLst/>
          </a:prstGeom>
        </p:spPr>
      </p:pic>
      <p:pic>
        <p:nvPicPr>
          <p:cNvPr id="43" name="Γραφικό 42">
            <a:extLst>
              <a:ext uri="{FF2B5EF4-FFF2-40B4-BE49-F238E27FC236}">
                <a16:creationId xmlns:a16="http://schemas.microsoft.com/office/drawing/2014/main" id="{61B2809F-D3CF-4A24-B895-1BA27A871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98832" y="6045692"/>
            <a:ext cx="525528" cy="614529"/>
          </a:xfrm>
          <a:prstGeom prst="rect">
            <a:avLst/>
          </a:prstGeom>
        </p:spPr>
      </p:pic>
      <p:pic>
        <p:nvPicPr>
          <p:cNvPr id="44" name="Γραφικό 43">
            <a:extLst>
              <a:ext uri="{FF2B5EF4-FFF2-40B4-BE49-F238E27FC236}">
                <a16:creationId xmlns:a16="http://schemas.microsoft.com/office/drawing/2014/main" id="{61D3E73F-72E3-4F1F-831C-D520B287E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5474" y="5880761"/>
            <a:ext cx="695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441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917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Θέμα του Office</vt:lpstr>
      <vt:lpstr>Χάρτης Ομάδας (Team Charter)</vt:lpstr>
      <vt:lpstr>1. Στόχοι</vt:lpstr>
      <vt:lpstr>Η αποστολή μας…</vt:lpstr>
      <vt:lpstr>Οι στόχοι της ομάδα μας…</vt:lpstr>
      <vt:lpstr>Κριτήρια Επιτυχίας Ομάδας…</vt:lpstr>
      <vt:lpstr>2. Ρόλοι</vt:lpstr>
      <vt:lpstr>Product Owner</vt:lpstr>
      <vt:lpstr>Scrum Master</vt:lpstr>
      <vt:lpstr>Development Team</vt:lpstr>
      <vt:lpstr>3. Αξίες &amp; Συμφωνίες</vt:lpstr>
      <vt:lpstr>Αξίες της Ομάδας…</vt:lpstr>
      <vt:lpstr>Λήψη Αποφάσεων και Επίλυση Συγκρούσεων…</vt:lpstr>
      <vt:lpstr>Υπευθυνότητα</vt:lpstr>
      <vt:lpstr>Επικοινωνία και Ενημέρωση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Χάρτης Ομάδας (Team Charter)</dc:title>
  <dc:creator>VASILIKI KARAMPA</dc:creator>
  <cp:lastModifiedBy>Dem D</cp:lastModifiedBy>
  <cp:revision>14</cp:revision>
  <cp:lastPrinted>2021-11-20T16:56:53Z</cp:lastPrinted>
  <dcterms:created xsi:type="dcterms:W3CDTF">2021-11-20T07:32:49Z</dcterms:created>
  <dcterms:modified xsi:type="dcterms:W3CDTF">2022-01-24T15:32:39Z</dcterms:modified>
</cp:coreProperties>
</file>