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
  </p:notesMasterIdLst>
  <p:sldIdLst>
    <p:sldId id="337" r:id="rId2"/>
    <p:sldId id="318" r:id="rId3"/>
    <p:sldId id="344" r:id="rId4"/>
    <p:sldId id="345" r:id="rId5"/>
    <p:sldId id="346" r:id="rId6"/>
    <p:sldId id="34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rica Waite" initials="EW" lastIdx="2" clrIdx="0">
    <p:extLst>
      <p:ext uri="{19B8F6BF-5375-455C-9EA6-DF929625EA0E}">
        <p15:presenceInfo xmlns:p15="http://schemas.microsoft.com/office/powerpoint/2012/main" userId="c568693182780e7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0000"/>
    <a:srgbClr val="078970"/>
    <a:srgbClr val="E09315"/>
    <a:srgbClr val="871184"/>
    <a:srgbClr val="22288F"/>
    <a:srgbClr val="82D0E3"/>
    <a:srgbClr val="F6C9C5"/>
    <a:srgbClr val="82E3D3"/>
    <a:srgbClr val="FFE9B1"/>
    <a:srgbClr val="F5A1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0" autoAdjust="0"/>
    <p:restoredTop sz="86447"/>
  </p:normalViewPr>
  <p:slideViewPr>
    <p:cSldViewPr snapToGrid="0" snapToObjects="1">
      <p:cViewPr varScale="1">
        <p:scale>
          <a:sx n="119" d="100"/>
          <a:sy n="119" d="100"/>
        </p:scale>
        <p:origin x="234" y="84"/>
      </p:cViewPr>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_rels/viewProps.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6.xml"/><Relationship Id="rId5" Type="http://schemas.openxmlformats.org/officeDocument/2006/relationships/slide" Target="slides/slide5.xml"/><Relationship Id="rId4"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6AFEDE-F1BF-6A4A-80D9-CCB6DC4EFE3D}" type="datetimeFigureOut">
              <a:rPr lang="en-US" smtClean="0"/>
              <a:t>24-Jan-22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711C10-233D-DA48-A5CB-9365BBABB6B4}" type="slidenum">
              <a:rPr lang="en-US" smtClean="0"/>
              <a:t>‹#›</a:t>
            </a:fld>
            <a:endParaRPr lang="en-US" dirty="0"/>
          </a:p>
        </p:txBody>
      </p:sp>
    </p:spTree>
    <p:extLst>
      <p:ext uri="{BB962C8B-B14F-4D97-AF65-F5344CB8AC3E}">
        <p14:creationId xmlns:p14="http://schemas.microsoft.com/office/powerpoint/2010/main" val="433076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711C10-233D-DA48-A5CB-9365BBABB6B4}" type="slidenum">
              <a:rPr lang="en-US" smtClean="0"/>
              <a:t>1</a:t>
            </a:fld>
            <a:endParaRPr lang="en-US" dirty="0"/>
          </a:p>
        </p:txBody>
      </p:sp>
    </p:spTree>
    <p:extLst>
      <p:ext uri="{BB962C8B-B14F-4D97-AF65-F5344CB8AC3E}">
        <p14:creationId xmlns:p14="http://schemas.microsoft.com/office/powerpoint/2010/main" val="2541261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711C10-233D-DA48-A5CB-9365BBABB6B4}" type="slidenum">
              <a:rPr lang="en-US" smtClean="0"/>
              <a:t>2</a:t>
            </a:fld>
            <a:endParaRPr lang="en-US" dirty="0"/>
          </a:p>
        </p:txBody>
      </p:sp>
    </p:spTree>
    <p:extLst>
      <p:ext uri="{BB962C8B-B14F-4D97-AF65-F5344CB8AC3E}">
        <p14:creationId xmlns:p14="http://schemas.microsoft.com/office/powerpoint/2010/main" val="2182876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711C10-233D-DA48-A5CB-9365BBABB6B4}" type="slidenum">
              <a:rPr lang="en-US" smtClean="0"/>
              <a:t>3</a:t>
            </a:fld>
            <a:endParaRPr lang="en-US" dirty="0"/>
          </a:p>
        </p:txBody>
      </p:sp>
    </p:spTree>
    <p:extLst>
      <p:ext uri="{BB962C8B-B14F-4D97-AF65-F5344CB8AC3E}">
        <p14:creationId xmlns:p14="http://schemas.microsoft.com/office/powerpoint/2010/main" val="1291140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711C10-233D-DA48-A5CB-9365BBABB6B4}" type="slidenum">
              <a:rPr lang="en-US" smtClean="0"/>
              <a:t>4</a:t>
            </a:fld>
            <a:endParaRPr lang="en-US" dirty="0"/>
          </a:p>
        </p:txBody>
      </p:sp>
    </p:spTree>
    <p:extLst>
      <p:ext uri="{BB962C8B-B14F-4D97-AF65-F5344CB8AC3E}">
        <p14:creationId xmlns:p14="http://schemas.microsoft.com/office/powerpoint/2010/main" val="1070612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711C10-233D-DA48-A5CB-9365BBABB6B4}" type="slidenum">
              <a:rPr lang="en-US" smtClean="0"/>
              <a:t>5</a:t>
            </a:fld>
            <a:endParaRPr lang="en-US" dirty="0"/>
          </a:p>
        </p:txBody>
      </p:sp>
    </p:spTree>
    <p:extLst>
      <p:ext uri="{BB962C8B-B14F-4D97-AF65-F5344CB8AC3E}">
        <p14:creationId xmlns:p14="http://schemas.microsoft.com/office/powerpoint/2010/main" val="4003475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711C10-233D-DA48-A5CB-9365BBABB6B4}" type="slidenum">
              <a:rPr lang="en-US" smtClean="0"/>
              <a:t>6</a:t>
            </a:fld>
            <a:endParaRPr lang="en-US" dirty="0"/>
          </a:p>
        </p:txBody>
      </p:sp>
    </p:spTree>
    <p:extLst>
      <p:ext uri="{BB962C8B-B14F-4D97-AF65-F5344CB8AC3E}">
        <p14:creationId xmlns:p14="http://schemas.microsoft.com/office/powerpoint/2010/main" val="3487856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381E756-E947-FD4A-8A23-D2C983A1A8BD}" type="datetimeFigureOut">
              <a:rPr lang="en-US" smtClean="0"/>
              <a:t>24-Jan-22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1407345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81E756-E947-FD4A-8A23-D2C983A1A8BD}" type="datetimeFigureOut">
              <a:rPr lang="en-US" smtClean="0"/>
              <a:t>24-Jan-22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207839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81E756-E947-FD4A-8A23-D2C983A1A8BD}" type="datetimeFigureOut">
              <a:rPr lang="en-US" smtClean="0"/>
              <a:t>24-Jan-22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1356738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81E756-E947-FD4A-8A23-D2C983A1A8BD}" type="datetimeFigureOut">
              <a:rPr lang="en-US" smtClean="0"/>
              <a:t>24-Jan-22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2079415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81E756-E947-FD4A-8A23-D2C983A1A8BD}" type="datetimeFigureOut">
              <a:rPr lang="en-US" smtClean="0"/>
              <a:t>24-Jan-22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579773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381E756-E947-FD4A-8A23-D2C983A1A8BD}" type="datetimeFigureOut">
              <a:rPr lang="en-US" smtClean="0"/>
              <a:t>24-Jan-22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1115370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381E756-E947-FD4A-8A23-D2C983A1A8BD}" type="datetimeFigureOut">
              <a:rPr lang="en-US" smtClean="0"/>
              <a:t>24-Jan-22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641709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381E756-E947-FD4A-8A23-D2C983A1A8BD}" type="datetimeFigureOut">
              <a:rPr lang="en-US" smtClean="0"/>
              <a:t>24-Jan-22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545901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81E756-E947-FD4A-8A23-D2C983A1A8BD}" type="datetimeFigureOut">
              <a:rPr lang="en-US" smtClean="0"/>
              <a:t>24-Jan-22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913076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81E756-E947-FD4A-8A23-D2C983A1A8BD}" type="datetimeFigureOut">
              <a:rPr lang="en-US" smtClean="0"/>
              <a:t>24-Jan-22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155972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81E756-E947-FD4A-8A23-D2C983A1A8BD}" type="datetimeFigureOut">
              <a:rPr lang="en-US" smtClean="0"/>
              <a:t>24-Jan-22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1493808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alpha val="40000"/>
              </a:schemeClr>
            </a:gs>
            <a:gs pos="100000">
              <a:schemeClr val="bg1">
                <a:lumMod val="75000"/>
              </a:schemeClr>
            </a:gs>
          </a:gsLst>
          <a:lin ang="135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81E756-E947-FD4A-8A23-D2C983A1A8BD}" type="datetimeFigureOut">
              <a:rPr lang="en-US" smtClean="0"/>
              <a:t>24-Jan-22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30669D-EC37-AA42-8CD3-B0788BD38FC6}" type="slidenum">
              <a:rPr lang="en-US" smtClean="0"/>
              <a:t>‹#›</a:t>
            </a:fld>
            <a:endParaRPr lang="en-US" dirty="0"/>
          </a:p>
        </p:txBody>
      </p:sp>
    </p:spTree>
    <p:extLst>
      <p:ext uri="{BB962C8B-B14F-4D97-AF65-F5344CB8AC3E}">
        <p14:creationId xmlns:p14="http://schemas.microsoft.com/office/powerpoint/2010/main" val="172960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7" Type="http://schemas.openxmlformats.org/officeDocument/2006/relationships/image" Target="../media/image5.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2F7D851-D25B-CE40-837C-AA05D9A5F2CE}"/>
              </a:ext>
            </a:extLst>
          </p:cNvPr>
          <p:cNvPicPr>
            <a:picLocks noChangeAspect="1"/>
          </p:cNvPicPr>
          <p:nvPr/>
        </p:nvPicPr>
        <p:blipFill rotWithShape="1">
          <a:blip r:embed="rId3"/>
          <a:srcRect l="8127"/>
          <a:stretch/>
        </p:blipFill>
        <p:spPr>
          <a:xfrm>
            <a:off x="0" y="6519"/>
            <a:ext cx="12192000" cy="6793520"/>
          </a:xfrm>
          <a:prstGeom prst="rect">
            <a:avLst/>
          </a:prstGeom>
        </p:spPr>
      </p:pic>
      <p:sp>
        <p:nvSpPr>
          <p:cNvPr id="10" name="Rectangle 7">
            <a:extLst>
              <a:ext uri="{FF2B5EF4-FFF2-40B4-BE49-F238E27FC236}">
                <a16:creationId xmlns:a16="http://schemas.microsoft.com/office/drawing/2014/main" id="{E216C567-9AC0-DA4E-8717-204B0824C81B}"/>
              </a:ext>
            </a:extLst>
          </p:cNvPr>
          <p:cNvSpPr/>
          <p:nvPr/>
        </p:nvSpPr>
        <p:spPr>
          <a:xfrm>
            <a:off x="0" y="6479366"/>
            <a:ext cx="12192000" cy="384048"/>
          </a:xfrm>
          <a:custGeom>
            <a:avLst/>
            <a:gdLst>
              <a:gd name="connsiteX0" fmla="*/ 0 w 12192000"/>
              <a:gd name="connsiteY0" fmla="*/ 0 h 520936"/>
              <a:gd name="connsiteX1" fmla="*/ 12192000 w 12192000"/>
              <a:gd name="connsiteY1" fmla="*/ 0 h 520936"/>
              <a:gd name="connsiteX2" fmla="*/ 12192000 w 12192000"/>
              <a:gd name="connsiteY2" fmla="*/ 520936 h 520936"/>
              <a:gd name="connsiteX3" fmla="*/ 0 w 12192000"/>
              <a:gd name="connsiteY3" fmla="*/ 520936 h 520936"/>
              <a:gd name="connsiteX4" fmla="*/ 0 w 12192000"/>
              <a:gd name="connsiteY4" fmla="*/ 0 h 520936"/>
              <a:gd name="connsiteX0" fmla="*/ 0 w 12192000"/>
              <a:gd name="connsiteY0" fmla="*/ 3171 h 524107"/>
              <a:gd name="connsiteX1" fmla="*/ 11054576 w 12192000"/>
              <a:gd name="connsiteY1" fmla="*/ 0 h 524107"/>
              <a:gd name="connsiteX2" fmla="*/ 12192000 w 12192000"/>
              <a:gd name="connsiteY2" fmla="*/ 3171 h 524107"/>
              <a:gd name="connsiteX3" fmla="*/ 12192000 w 12192000"/>
              <a:gd name="connsiteY3" fmla="*/ 524107 h 524107"/>
              <a:gd name="connsiteX4" fmla="*/ 0 w 12192000"/>
              <a:gd name="connsiteY4" fmla="*/ 524107 h 524107"/>
              <a:gd name="connsiteX5" fmla="*/ 0 w 12192000"/>
              <a:gd name="connsiteY5" fmla="*/ 3171 h 524107"/>
              <a:gd name="connsiteX0" fmla="*/ 0 w 12192000"/>
              <a:gd name="connsiteY0" fmla="*/ 6887 h 527823"/>
              <a:gd name="connsiteX1" fmla="*/ 11054576 w 12192000"/>
              <a:gd name="connsiteY1" fmla="*/ 3716 h 527823"/>
              <a:gd name="connsiteX2" fmla="*/ 11288751 w 12192000"/>
              <a:gd name="connsiteY2" fmla="*/ 0 h 527823"/>
              <a:gd name="connsiteX3" fmla="*/ 12192000 w 12192000"/>
              <a:gd name="connsiteY3" fmla="*/ 6887 h 527823"/>
              <a:gd name="connsiteX4" fmla="*/ 12192000 w 12192000"/>
              <a:gd name="connsiteY4" fmla="*/ 527823 h 527823"/>
              <a:gd name="connsiteX5" fmla="*/ 0 w 12192000"/>
              <a:gd name="connsiteY5" fmla="*/ 527823 h 527823"/>
              <a:gd name="connsiteX6" fmla="*/ 0 w 12192000"/>
              <a:gd name="connsiteY6" fmla="*/ 6887 h 527823"/>
              <a:gd name="connsiteX0" fmla="*/ 0 w 12192000"/>
              <a:gd name="connsiteY0" fmla="*/ 6887 h 527823"/>
              <a:gd name="connsiteX1" fmla="*/ 11054576 w 12192000"/>
              <a:gd name="connsiteY1" fmla="*/ 3716 h 527823"/>
              <a:gd name="connsiteX2" fmla="*/ 11288751 w 12192000"/>
              <a:gd name="connsiteY2" fmla="*/ 0 h 527823"/>
              <a:gd name="connsiteX3" fmla="*/ 11508059 w 12192000"/>
              <a:gd name="connsiteY3" fmla="*/ 7434 h 527823"/>
              <a:gd name="connsiteX4" fmla="*/ 12192000 w 12192000"/>
              <a:gd name="connsiteY4" fmla="*/ 6887 h 527823"/>
              <a:gd name="connsiteX5" fmla="*/ 12192000 w 12192000"/>
              <a:gd name="connsiteY5" fmla="*/ 527823 h 527823"/>
              <a:gd name="connsiteX6" fmla="*/ 0 w 12192000"/>
              <a:gd name="connsiteY6" fmla="*/ 527823 h 527823"/>
              <a:gd name="connsiteX7" fmla="*/ 0 w 12192000"/>
              <a:gd name="connsiteY7" fmla="*/ 6887 h 527823"/>
              <a:gd name="connsiteX0" fmla="*/ 0 w 12192000"/>
              <a:gd name="connsiteY0" fmla="*/ 3171 h 524107"/>
              <a:gd name="connsiteX1" fmla="*/ 11054576 w 12192000"/>
              <a:gd name="connsiteY1" fmla="*/ 0 h 524107"/>
              <a:gd name="connsiteX2" fmla="*/ 11296185 w 12192000"/>
              <a:gd name="connsiteY2" fmla="*/ 159836 h 524107"/>
              <a:gd name="connsiteX3" fmla="*/ 11508059 w 12192000"/>
              <a:gd name="connsiteY3" fmla="*/ 3718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710 h 524646"/>
              <a:gd name="connsiteX1" fmla="*/ 11054576 w 12192000"/>
              <a:gd name="connsiteY1" fmla="*/ 539 h 524646"/>
              <a:gd name="connsiteX2" fmla="*/ 11296185 w 12192000"/>
              <a:gd name="connsiteY2" fmla="*/ 160375 h 524646"/>
              <a:gd name="connsiteX3" fmla="*/ 11784284 w 12192000"/>
              <a:gd name="connsiteY3" fmla="*/ 0 h 524646"/>
              <a:gd name="connsiteX4" fmla="*/ 12192000 w 12192000"/>
              <a:gd name="connsiteY4" fmla="*/ 3710 h 524646"/>
              <a:gd name="connsiteX5" fmla="*/ 12192000 w 12192000"/>
              <a:gd name="connsiteY5" fmla="*/ 524646 h 524646"/>
              <a:gd name="connsiteX6" fmla="*/ 0 w 12192000"/>
              <a:gd name="connsiteY6" fmla="*/ 524646 h 524646"/>
              <a:gd name="connsiteX7" fmla="*/ 0 w 12192000"/>
              <a:gd name="connsiteY7" fmla="*/ 3710 h 524646"/>
              <a:gd name="connsiteX0" fmla="*/ 0 w 12192000"/>
              <a:gd name="connsiteY0" fmla="*/ 3171 h 524107"/>
              <a:gd name="connsiteX1" fmla="*/ 11054576 w 12192000"/>
              <a:gd name="connsiteY1" fmla="*/ 0 h 524107"/>
              <a:gd name="connsiteX2" fmla="*/ 11296185 w 12192000"/>
              <a:gd name="connsiteY2" fmla="*/ 159836 h 524107"/>
              <a:gd name="connsiteX3" fmla="*/ 11825559 w 12192000"/>
              <a:gd name="connsiteY3" fmla="*/ 3719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171 h 524107"/>
              <a:gd name="connsiteX1" fmla="*/ 11054576 w 12192000"/>
              <a:gd name="connsiteY1" fmla="*/ 0 h 524107"/>
              <a:gd name="connsiteX2" fmla="*/ 11626385 w 12192000"/>
              <a:gd name="connsiteY2" fmla="*/ 138547 h 524107"/>
              <a:gd name="connsiteX3" fmla="*/ 11825559 w 12192000"/>
              <a:gd name="connsiteY3" fmla="*/ 3719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171 h 524107"/>
              <a:gd name="connsiteX1" fmla="*/ 11429226 w 12192000"/>
              <a:gd name="connsiteY1" fmla="*/ 0 h 524107"/>
              <a:gd name="connsiteX2" fmla="*/ 11626385 w 12192000"/>
              <a:gd name="connsiteY2" fmla="*/ 138547 h 524107"/>
              <a:gd name="connsiteX3" fmla="*/ 11825559 w 12192000"/>
              <a:gd name="connsiteY3" fmla="*/ 3719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171 h 524107"/>
              <a:gd name="connsiteX1" fmla="*/ 11429226 w 12192000"/>
              <a:gd name="connsiteY1" fmla="*/ 0 h 524107"/>
              <a:gd name="connsiteX2" fmla="*/ 11626385 w 12192000"/>
              <a:gd name="connsiteY2" fmla="*/ 172609 h 524107"/>
              <a:gd name="connsiteX3" fmla="*/ 11825559 w 12192000"/>
              <a:gd name="connsiteY3" fmla="*/ 3719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171 h 524107"/>
              <a:gd name="connsiteX1" fmla="*/ 11429226 w 12192000"/>
              <a:gd name="connsiteY1" fmla="*/ 0 h 524107"/>
              <a:gd name="connsiteX2" fmla="*/ 11825559 w 12192000"/>
              <a:gd name="connsiteY2" fmla="*/ 3719 h 524107"/>
              <a:gd name="connsiteX3" fmla="*/ 12192000 w 12192000"/>
              <a:gd name="connsiteY3" fmla="*/ 3171 h 524107"/>
              <a:gd name="connsiteX4" fmla="*/ 12192000 w 12192000"/>
              <a:gd name="connsiteY4" fmla="*/ 524107 h 524107"/>
              <a:gd name="connsiteX5" fmla="*/ 0 w 12192000"/>
              <a:gd name="connsiteY5" fmla="*/ 524107 h 524107"/>
              <a:gd name="connsiteX6" fmla="*/ 0 w 12192000"/>
              <a:gd name="connsiteY6" fmla="*/ 3171 h 524107"/>
              <a:gd name="connsiteX0" fmla="*/ 0 w 12192000"/>
              <a:gd name="connsiteY0" fmla="*/ 3171 h 524107"/>
              <a:gd name="connsiteX1" fmla="*/ 11429226 w 12192000"/>
              <a:gd name="connsiteY1" fmla="*/ 0 h 524107"/>
              <a:gd name="connsiteX2" fmla="*/ 12192000 w 12192000"/>
              <a:gd name="connsiteY2" fmla="*/ 3171 h 524107"/>
              <a:gd name="connsiteX3" fmla="*/ 12192000 w 12192000"/>
              <a:gd name="connsiteY3" fmla="*/ 524107 h 524107"/>
              <a:gd name="connsiteX4" fmla="*/ 0 w 12192000"/>
              <a:gd name="connsiteY4" fmla="*/ 524107 h 524107"/>
              <a:gd name="connsiteX5" fmla="*/ 0 w 12192000"/>
              <a:gd name="connsiteY5" fmla="*/ 3171 h 524107"/>
              <a:gd name="connsiteX0" fmla="*/ 0 w 12192000"/>
              <a:gd name="connsiteY0" fmla="*/ 0 h 520936"/>
              <a:gd name="connsiteX1" fmla="*/ 12192000 w 12192000"/>
              <a:gd name="connsiteY1" fmla="*/ 0 h 520936"/>
              <a:gd name="connsiteX2" fmla="*/ 12192000 w 12192000"/>
              <a:gd name="connsiteY2" fmla="*/ 520936 h 520936"/>
              <a:gd name="connsiteX3" fmla="*/ 0 w 12192000"/>
              <a:gd name="connsiteY3" fmla="*/ 520936 h 520936"/>
              <a:gd name="connsiteX4" fmla="*/ 0 w 12192000"/>
              <a:gd name="connsiteY4" fmla="*/ 0 h 5209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20936">
                <a:moveTo>
                  <a:pt x="0" y="0"/>
                </a:moveTo>
                <a:lnTo>
                  <a:pt x="12192000" y="0"/>
                </a:lnTo>
                <a:lnTo>
                  <a:pt x="12192000" y="520936"/>
                </a:lnTo>
                <a:lnTo>
                  <a:pt x="0" y="520936"/>
                </a:lnTo>
                <a:lnTo>
                  <a:pt x="0" y="0"/>
                </a:lnTo>
                <a:close/>
              </a:path>
            </a:pathLst>
          </a:cu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11" name="Parallelogram 10">
            <a:extLst>
              <a:ext uri="{FF2B5EF4-FFF2-40B4-BE49-F238E27FC236}">
                <a16:creationId xmlns:a16="http://schemas.microsoft.com/office/drawing/2014/main" id="{FA48E4DA-99B1-B04E-8674-763A3B4A3C10}"/>
              </a:ext>
            </a:extLst>
          </p:cNvPr>
          <p:cNvSpPr/>
          <p:nvPr/>
        </p:nvSpPr>
        <p:spPr>
          <a:xfrm>
            <a:off x="11793977" y="6479366"/>
            <a:ext cx="397211" cy="384048"/>
          </a:xfrm>
          <a:prstGeom prst="parallelogram">
            <a:avLst>
              <a:gd name="adj" fmla="val 65219"/>
            </a:avLst>
          </a:prstGeom>
          <a:solidFill>
            <a:srgbClr val="F0A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86C5A2FF-10D6-364C-8F24-0ADC673CB880}"/>
              </a:ext>
            </a:extLst>
          </p:cNvPr>
          <p:cNvSpPr txBox="1"/>
          <p:nvPr/>
        </p:nvSpPr>
        <p:spPr>
          <a:xfrm>
            <a:off x="4800046" y="6477000"/>
            <a:ext cx="6573212" cy="369332"/>
          </a:xfrm>
          <a:prstGeom prst="rect">
            <a:avLst/>
          </a:prstGeom>
          <a:noFill/>
        </p:spPr>
        <p:txBody>
          <a:bodyPr wrap="square" rtlCol="0">
            <a:spAutoFit/>
          </a:bodyPr>
          <a:lstStyle/>
          <a:p>
            <a:pPr algn="r"/>
            <a:r>
              <a:rPr lang="en-US" dirty="0">
                <a:solidFill>
                  <a:schemeClr val="bg1"/>
                </a:solidFill>
                <a:latin typeface="Century Gothic" panose="020B0502020202020204" pitchFamily="34" charset="0"/>
                <a:ea typeface="Arial" charset="0"/>
                <a:cs typeface="Arial" charset="0"/>
              </a:rPr>
              <a:t>PRODUCT ADVANTAGE OVERVIEW</a:t>
            </a:r>
          </a:p>
        </p:txBody>
      </p:sp>
      <p:sp>
        <p:nvSpPr>
          <p:cNvPr id="7" name="TextBox 6">
            <a:extLst>
              <a:ext uri="{FF2B5EF4-FFF2-40B4-BE49-F238E27FC236}">
                <a16:creationId xmlns:a16="http://schemas.microsoft.com/office/drawing/2014/main" id="{98EB9050-E1D9-EE4C-8121-BFADEE238BA0}"/>
              </a:ext>
            </a:extLst>
          </p:cNvPr>
          <p:cNvSpPr txBox="1"/>
          <p:nvPr/>
        </p:nvSpPr>
        <p:spPr>
          <a:xfrm>
            <a:off x="274320" y="1414879"/>
            <a:ext cx="6747917" cy="1010533"/>
          </a:xfrm>
          <a:prstGeom prst="rect">
            <a:avLst/>
          </a:prstGeom>
          <a:noFill/>
        </p:spPr>
        <p:txBody>
          <a:bodyPr wrap="square" rtlCol="0">
            <a:spAutoFit/>
          </a:bodyPr>
          <a:lstStyle/>
          <a:p>
            <a:pPr marL="285750" indent="-285750" fontAlgn="ctr">
              <a:lnSpc>
                <a:spcPct val="150000"/>
              </a:lnSpc>
              <a:spcBef>
                <a:spcPts val="1400"/>
              </a:spcBef>
              <a:buClr>
                <a:schemeClr val="bg1"/>
              </a:buClr>
              <a:buSzPct val="150000"/>
              <a:buFont typeface="Arial" panose="020B0604020202020204" pitchFamily="34" charset="0"/>
              <a:buChar char="•"/>
            </a:pPr>
            <a:endParaRPr lang="en-US" sz="1600" dirty="0">
              <a:solidFill>
                <a:srgbClr val="000000"/>
              </a:solidFill>
              <a:latin typeface="Century Gothic" panose="020B0502020202020204" pitchFamily="34" charset="0"/>
            </a:endParaRPr>
          </a:p>
          <a:p>
            <a:pPr marL="285750" indent="-285750" fontAlgn="ctr">
              <a:lnSpc>
                <a:spcPct val="150000"/>
              </a:lnSpc>
              <a:spcBef>
                <a:spcPts val="1400"/>
              </a:spcBef>
              <a:buClr>
                <a:schemeClr val="bg1"/>
              </a:buClr>
              <a:buSzPct val="150000"/>
              <a:buFont typeface="Arial" panose="020B0604020202020204" pitchFamily="34" charset="0"/>
              <a:buChar char="•"/>
            </a:pPr>
            <a:endParaRPr lang="en-US" sz="1600" dirty="0">
              <a:solidFill>
                <a:srgbClr val="000000"/>
              </a:solidFill>
              <a:latin typeface="Century Gothic" panose="020B0502020202020204" pitchFamily="34" charset="0"/>
            </a:endParaRPr>
          </a:p>
        </p:txBody>
      </p:sp>
      <p:sp>
        <p:nvSpPr>
          <p:cNvPr id="8" name="Rectangle 7">
            <a:extLst>
              <a:ext uri="{FF2B5EF4-FFF2-40B4-BE49-F238E27FC236}">
                <a16:creationId xmlns:a16="http://schemas.microsoft.com/office/drawing/2014/main" id="{F18EA7BF-DCDB-484F-82B0-D8CC586E6B9A}"/>
              </a:ext>
            </a:extLst>
          </p:cNvPr>
          <p:cNvSpPr/>
          <p:nvPr/>
        </p:nvSpPr>
        <p:spPr>
          <a:xfrm>
            <a:off x="0" y="6479366"/>
            <a:ext cx="12192000" cy="384048"/>
          </a:xfrm>
          <a:custGeom>
            <a:avLst/>
            <a:gdLst>
              <a:gd name="connsiteX0" fmla="*/ 0 w 12192000"/>
              <a:gd name="connsiteY0" fmla="*/ 0 h 520936"/>
              <a:gd name="connsiteX1" fmla="*/ 12192000 w 12192000"/>
              <a:gd name="connsiteY1" fmla="*/ 0 h 520936"/>
              <a:gd name="connsiteX2" fmla="*/ 12192000 w 12192000"/>
              <a:gd name="connsiteY2" fmla="*/ 520936 h 520936"/>
              <a:gd name="connsiteX3" fmla="*/ 0 w 12192000"/>
              <a:gd name="connsiteY3" fmla="*/ 520936 h 520936"/>
              <a:gd name="connsiteX4" fmla="*/ 0 w 12192000"/>
              <a:gd name="connsiteY4" fmla="*/ 0 h 520936"/>
              <a:gd name="connsiteX0" fmla="*/ 0 w 12192000"/>
              <a:gd name="connsiteY0" fmla="*/ 3171 h 524107"/>
              <a:gd name="connsiteX1" fmla="*/ 11054576 w 12192000"/>
              <a:gd name="connsiteY1" fmla="*/ 0 h 524107"/>
              <a:gd name="connsiteX2" fmla="*/ 12192000 w 12192000"/>
              <a:gd name="connsiteY2" fmla="*/ 3171 h 524107"/>
              <a:gd name="connsiteX3" fmla="*/ 12192000 w 12192000"/>
              <a:gd name="connsiteY3" fmla="*/ 524107 h 524107"/>
              <a:gd name="connsiteX4" fmla="*/ 0 w 12192000"/>
              <a:gd name="connsiteY4" fmla="*/ 524107 h 524107"/>
              <a:gd name="connsiteX5" fmla="*/ 0 w 12192000"/>
              <a:gd name="connsiteY5" fmla="*/ 3171 h 524107"/>
              <a:gd name="connsiteX0" fmla="*/ 0 w 12192000"/>
              <a:gd name="connsiteY0" fmla="*/ 6887 h 527823"/>
              <a:gd name="connsiteX1" fmla="*/ 11054576 w 12192000"/>
              <a:gd name="connsiteY1" fmla="*/ 3716 h 527823"/>
              <a:gd name="connsiteX2" fmla="*/ 11288751 w 12192000"/>
              <a:gd name="connsiteY2" fmla="*/ 0 h 527823"/>
              <a:gd name="connsiteX3" fmla="*/ 12192000 w 12192000"/>
              <a:gd name="connsiteY3" fmla="*/ 6887 h 527823"/>
              <a:gd name="connsiteX4" fmla="*/ 12192000 w 12192000"/>
              <a:gd name="connsiteY4" fmla="*/ 527823 h 527823"/>
              <a:gd name="connsiteX5" fmla="*/ 0 w 12192000"/>
              <a:gd name="connsiteY5" fmla="*/ 527823 h 527823"/>
              <a:gd name="connsiteX6" fmla="*/ 0 w 12192000"/>
              <a:gd name="connsiteY6" fmla="*/ 6887 h 527823"/>
              <a:gd name="connsiteX0" fmla="*/ 0 w 12192000"/>
              <a:gd name="connsiteY0" fmla="*/ 6887 h 527823"/>
              <a:gd name="connsiteX1" fmla="*/ 11054576 w 12192000"/>
              <a:gd name="connsiteY1" fmla="*/ 3716 h 527823"/>
              <a:gd name="connsiteX2" fmla="*/ 11288751 w 12192000"/>
              <a:gd name="connsiteY2" fmla="*/ 0 h 527823"/>
              <a:gd name="connsiteX3" fmla="*/ 11508059 w 12192000"/>
              <a:gd name="connsiteY3" fmla="*/ 7434 h 527823"/>
              <a:gd name="connsiteX4" fmla="*/ 12192000 w 12192000"/>
              <a:gd name="connsiteY4" fmla="*/ 6887 h 527823"/>
              <a:gd name="connsiteX5" fmla="*/ 12192000 w 12192000"/>
              <a:gd name="connsiteY5" fmla="*/ 527823 h 527823"/>
              <a:gd name="connsiteX6" fmla="*/ 0 w 12192000"/>
              <a:gd name="connsiteY6" fmla="*/ 527823 h 527823"/>
              <a:gd name="connsiteX7" fmla="*/ 0 w 12192000"/>
              <a:gd name="connsiteY7" fmla="*/ 6887 h 527823"/>
              <a:gd name="connsiteX0" fmla="*/ 0 w 12192000"/>
              <a:gd name="connsiteY0" fmla="*/ 3171 h 524107"/>
              <a:gd name="connsiteX1" fmla="*/ 11054576 w 12192000"/>
              <a:gd name="connsiteY1" fmla="*/ 0 h 524107"/>
              <a:gd name="connsiteX2" fmla="*/ 11296185 w 12192000"/>
              <a:gd name="connsiteY2" fmla="*/ 159836 h 524107"/>
              <a:gd name="connsiteX3" fmla="*/ 11508059 w 12192000"/>
              <a:gd name="connsiteY3" fmla="*/ 3718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710 h 524646"/>
              <a:gd name="connsiteX1" fmla="*/ 11054576 w 12192000"/>
              <a:gd name="connsiteY1" fmla="*/ 539 h 524646"/>
              <a:gd name="connsiteX2" fmla="*/ 11296185 w 12192000"/>
              <a:gd name="connsiteY2" fmla="*/ 160375 h 524646"/>
              <a:gd name="connsiteX3" fmla="*/ 11784284 w 12192000"/>
              <a:gd name="connsiteY3" fmla="*/ 0 h 524646"/>
              <a:gd name="connsiteX4" fmla="*/ 12192000 w 12192000"/>
              <a:gd name="connsiteY4" fmla="*/ 3710 h 524646"/>
              <a:gd name="connsiteX5" fmla="*/ 12192000 w 12192000"/>
              <a:gd name="connsiteY5" fmla="*/ 524646 h 524646"/>
              <a:gd name="connsiteX6" fmla="*/ 0 w 12192000"/>
              <a:gd name="connsiteY6" fmla="*/ 524646 h 524646"/>
              <a:gd name="connsiteX7" fmla="*/ 0 w 12192000"/>
              <a:gd name="connsiteY7" fmla="*/ 3710 h 524646"/>
              <a:gd name="connsiteX0" fmla="*/ 0 w 12192000"/>
              <a:gd name="connsiteY0" fmla="*/ 3171 h 524107"/>
              <a:gd name="connsiteX1" fmla="*/ 11054576 w 12192000"/>
              <a:gd name="connsiteY1" fmla="*/ 0 h 524107"/>
              <a:gd name="connsiteX2" fmla="*/ 11296185 w 12192000"/>
              <a:gd name="connsiteY2" fmla="*/ 159836 h 524107"/>
              <a:gd name="connsiteX3" fmla="*/ 11825559 w 12192000"/>
              <a:gd name="connsiteY3" fmla="*/ 3719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171 h 524107"/>
              <a:gd name="connsiteX1" fmla="*/ 11054576 w 12192000"/>
              <a:gd name="connsiteY1" fmla="*/ 0 h 524107"/>
              <a:gd name="connsiteX2" fmla="*/ 11626385 w 12192000"/>
              <a:gd name="connsiteY2" fmla="*/ 138547 h 524107"/>
              <a:gd name="connsiteX3" fmla="*/ 11825559 w 12192000"/>
              <a:gd name="connsiteY3" fmla="*/ 3719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171 h 524107"/>
              <a:gd name="connsiteX1" fmla="*/ 11429226 w 12192000"/>
              <a:gd name="connsiteY1" fmla="*/ 0 h 524107"/>
              <a:gd name="connsiteX2" fmla="*/ 11626385 w 12192000"/>
              <a:gd name="connsiteY2" fmla="*/ 138547 h 524107"/>
              <a:gd name="connsiteX3" fmla="*/ 11825559 w 12192000"/>
              <a:gd name="connsiteY3" fmla="*/ 3719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171 h 524107"/>
              <a:gd name="connsiteX1" fmla="*/ 11429226 w 12192000"/>
              <a:gd name="connsiteY1" fmla="*/ 0 h 524107"/>
              <a:gd name="connsiteX2" fmla="*/ 11626385 w 12192000"/>
              <a:gd name="connsiteY2" fmla="*/ 172609 h 524107"/>
              <a:gd name="connsiteX3" fmla="*/ 11825559 w 12192000"/>
              <a:gd name="connsiteY3" fmla="*/ 3719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171 h 524107"/>
              <a:gd name="connsiteX1" fmla="*/ 11429226 w 12192000"/>
              <a:gd name="connsiteY1" fmla="*/ 0 h 524107"/>
              <a:gd name="connsiteX2" fmla="*/ 11825559 w 12192000"/>
              <a:gd name="connsiteY2" fmla="*/ 3719 h 524107"/>
              <a:gd name="connsiteX3" fmla="*/ 12192000 w 12192000"/>
              <a:gd name="connsiteY3" fmla="*/ 3171 h 524107"/>
              <a:gd name="connsiteX4" fmla="*/ 12192000 w 12192000"/>
              <a:gd name="connsiteY4" fmla="*/ 524107 h 524107"/>
              <a:gd name="connsiteX5" fmla="*/ 0 w 12192000"/>
              <a:gd name="connsiteY5" fmla="*/ 524107 h 524107"/>
              <a:gd name="connsiteX6" fmla="*/ 0 w 12192000"/>
              <a:gd name="connsiteY6" fmla="*/ 3171 h 524107"/>
              <a:gd name="connsiteX0" fmla="*/ 0 w 12192000"/>
              <a:gd name="connsiteY0" fmla="*/ 3171 h 524107"/>
              <a:gd name="connsiteX1" fmla="*/ 11429226 w 12192000"/>
              <a:gd name="connsiteY1" fmla="*/ 0 h 524107"/>
              <a:gd name="connsiteX2" fmla="*/ 12192000 w 12192000"/>
              <a:gd name="connsiteY2" fmla="*/ 3171 h 524107"/>
              <a:gd name="connsiteX3" fmla="*/ 12192000 w 12192000"/>
              <a:gd name="connsiteY3" fmla="*/ 524107 h 524107"/>
              <a:gd name="connsiteX4" fmla="*/ 0 w 12192000"/>
              <a:gd name="connsiteY4" fmla="*/ 524107 h 524107"/>
              <a:gd name="connsiteX5" fmla="*/ 0 w 12192000"/>
              <a:gd name="connsiteY5" fmla="*/ 3171 h 524107"/>
              <a:gd name="connsiteX0" fmla="*/ 0 w 12192000"/>
              <a:gd name="connsiteY0" fmla="*/ 0 h 520936"/>
              <a:gd name="connsiteX1" fmla="*/ 12192000 w 12192000"/>
              <a:gd name="connsiteY1" fmla="*/ 0 h 520936"/>
              <a:gd name="connsiteX2" fmla="*/ 12192000 w 12192000"/>
              <a:gd name="connsiteY2" fmla="*/ 520936 h 520936"/>
              <a:gd name="connsiteX3" fmla="*/ 0 w 12192000"/>
              <a:gd name="connsiteY3" fmla="*/ 520936 h 520936"/>
              <a:gd name="connsiteX4" fmla="*/ 0 w 12192000"/>
              <a:gd name="connsiteY4" fmla="*/ 0 h 5209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20936">
                <a:moveTo>
                  <a:pt x="0" y="0"/>
                </a:moveTo>
                <a:lnTo>
                  <a:pt x="12192000" y="0"/>
                </a:lnTo>
                <a:lnTo>
                  <a:pt x="12192000" y="520936"/>
                </a:lnTo>
                <a:lnTo>
                  <a:pt x="0" y="520936"/>
                </a:lnTo>
                <a:lnTo>
                  <a:pt x="0" y="0"/>
                </a:lnTo>
                <a:close/>
              </a:path>
            </a:pathLst>
          </a:cu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12" name="Parallelogram 11">
            <a:extLst>
              <a:ext uri="{FF2B5EF4-FFF2-40B4-BE49-F238E27FC236}">
                <a16:creationId xmlns:a16="http://schemas.microsoft.com/office/drawing/2014/main" id="{4991D99A-C584-4249-9B71-90C47AD84C16}"/>
              </a:ext>
            </a:extLst>
          </p:cNvPr>
          <p:cNvSpPr/>
          <p:nvPr/>
        </p:nvSpPr>
        <p:spPr>
          <a:xfrm>
            <a:off x="11793977" y="6479366"/>
            <a:ext cx="397211" cy="384048"/>
          </a:xfrm>
          <a:prstGeom prst="parallelogram">
            <a:avLst>
              <a:gd name="adj" fmla="val 65219"/>
            </a:avLst>
          </a:prstGeom>
          <a:solidFill>
            <a:srgbClr val="F0A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Ορθογώνιο 12">
            <a:extLst>
              <a:ext uri="{FF2B5EF4-FFF2-40B4-BE49-F238E27FC236}">
                <a16:creationId xmlns:a16="http://schemas.microsoft.com/office/drawing/2014/main" id="{B5AFF4D2-9C46-43FA-8EFC-12BF31599DC9}"/>
              </a:ext>
            </a:extLst>
          </p:cNvPr>
          <p:cNvSpPr/>
          <p:nvPr/>
        </p:nvSpPr>
        <p:spPr>
          <a:xfrm>
            <a:off x="0" y="6278622"/>
            <a:ext cx="12192000" cy="5847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5" name="Picture 9" descr="A picture containing clipart&#10;&#10;Description generated with high confidence">
            <a:extLst>
              <a:ext uri="{FF2B5EF4-FFF2-40B4-BE49-F238E27FC236}">
                <a16:creationId xmlns:a16="http://schemas.microsoft.com/office/drawing/2014/main" id="{A0F0140B-B2D6-4F94-AFAC-707F10FDD8A5}"/>
              </a:ext>
            </a:extLst>
          </p:cNvPr>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507033" y="6417696"/>
            <a:ext cx="573887" cy="365125"/>
          </a:xfrm>
          <a:prstGeom prst="rect">
            <a:avLst/>
          </a:prstGeom>
        </p:spPr>
      </p:pic>
      <p:pic>
        <p:nvPicPr>
          <p:cNvPr id="16" name="Picture 2" descr="University of Piraeus">
            <a:extLst>
              <a:ext uri="{FF2B5EF4-FFF2-40B4-BE49-F238E27FC236}">
                <a16:creationId xmlns:a16="http://schemas.microsoft.com/office/drawing/2014/main" id="{E78426E5-7491-4EE9-8996-CAC33AA0239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4102" r="74154"/>
          <a:stretch/>
        </p:blipFill>
        <p:spPr bwMode="auto">
          <a:xfrm>
            <a:off x="78421" y="6290554"/>
            <a:ext cx="378617" cy="560927"/>
          </a:xfrm>
          <a:prstGeom prst="rect">
            <a:avLst/>
          </a:prstGeom>
          <a:noFill/>
          <a:extLst>
            <a:ext uri="{909E8E84-426E-40DD-AFC4-6F175D3DCCD1}">
              <a14:hiddenFill xmlns:a14="http://schemas.microsoft.com/office/drawing/2010/main">
                <a:solidFill>
                  <a:srgbClr val="FFFFFF"/>
                </a:solidFill>
              </a14:hiddenFill>
            </a:ext>
          </a:extLst>
        </p:spPr>
      </p:pic>
      <p:sp>
        <p:nvSpPr>
          <p:cNvPr id="17" name="Content Placeholder 2">
            <a:extLst>
              <a:ext uri="{FF2B5EF4-FFF2-40B4-BE49-F238E27FC236}">
                <a16:creationId xmlns:a16="http://schemas.microsoft.com/office/drawing/2014/main" id="{B66CB331-3DAA-4EA8-812A-EE913B4681A7}"/>
              </a:ext>
            </a:extLst>
          </p:cNvPr>
          <p:cNvSpPr txBox="1">
            <a:spLocks/>
          </p:cNvSpPr>
          <p:nvPr/>
        </p:nvSpPr>
        <p:spPr>
          <a:xfrm>
            <a:off x="457038" y="6296659"/>
            <a:ext cx="2722336" cy="57313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l-GR" sz="1600" dirty="0">
                <a:solidFill>
                  <a:schemeClr val="tx2"/>
                </a:solidFill>
                <a:latin typeface="Calibri Light" panose="020F0302020204030204" pitchFamily="34" charset="0"/>
                <a:cs typeface="Calibri Light" panose="020F0302020204030204" pitchFamily="34" charset="0"/>
              </a:rPr>
              <a:t>Πανεπιστήμιο Πειραιώς</a:t>
            </a:r>
            <a:endParaRPr lang="en-US" sz="1600" dirty="0">
              <a:solidFill>
                <a:schemeClr val="tx2"/>
              </a:solidFill>
              <a:latin typeface="Calibri Light" panose="020F0302020204030204" pitchFamily="34" charset="0"/>
              <a:cs typeface="Calibri Light" panose="020F0302020204030204" pitchFamily="34" charset="0"/>
            </a:endParaRPr>
          </a:p>
          <a:p>
            <a:pPr algn="l">
              <a:lnSpc>
                <a:spcPct val="100000"/>
              </a:lnSpc>
              <a:spcBef>
                <a:spcPts val="0"/>
              </a:spcBef>
            </a:pPr>
            <a:r>
              <a:rPr lang="el-GR" sz="1200" dirty="0">
                <a:solidFill>
                  <a:schemeClr val="tx2"/>
                </a:solidFill>
                <a:latin typeface="Calibri Light" panose="020F0302020204030204" pitchFamily="34" charset="0"/>
                <a:cs typeface="Calibri Light" panose="020F0302020204030204" pitchFamily="34" charset="0"/>
              </a:rPr>
              <a:t>Τμήμα Ψηφιακών Συστημάτων</a:t>
            </a:r>
            <a:endParaRPr lang="en-US" sz="1200" dirty="0">
              <a:solidFill>
                <a:schemeClr val="tx2"/>
              </a:solidFill>
              <a:latin typeface="Calibri Light" panose="020F0302020204030204" pitchFamily="34" charset="0"/>
              <a:cs typeface="Calibri Light" panose="020F0302020204030204" pitchFamily="34" charset="0"/>
            </a:endParaRPr>
          </a:p>
        </p:txBody>
      </p:sp>
      <p:sp>
        <p:nvSpPr>
          <p:cNvPr id="20" name="TextBox 19">
            <a:extLst>
              <a:ext uri="{FF2B5EF4-FFF2-40B4-BE49-F238E27FC236}">
                <a16:creationId xmlns:a16="http://schemas.microsoft.com/office/drawing/2014/main" id="{7CF6CBF7-DA34-46CB-B613-12978BA902B5}"/>
              </a:ext>
            </a:extLst>
          </p:cNvPr>
          <p:cNvSpPr txBox="1"/>
          <p:nvPr/>
        </p:nvSpPr>
        <p:spPr>
          <a:xfrm>
            <a:off x="457038" y="291675"/>
            <a:ext cx="11221474" cy="923330"/>
          </a:xfrm>
          <a:prstGeom prst="rect">
            <a:avLst/>
          </a:prstGeom>
          <a:noFill/>
        </p:spPr>
        <p:txBody>
          <a:bodyPr wrap="square" rtlCol="0">
            <a:spAutoFit/>
          </a:bodyPr>
          <a:lstStyle/>
          <a:p>
            <a:r>
              <a:rPr lang="en-US" sz="5400" dirty="0">
                <a:latin typeface="Century Gothic" panose="020B0502020202020204" pitchFamily="34" charset="0"/>
              </a:rPr>
              <a:t>PROJECT VISION</a:t>
            </a:r>
          </a:p>
        </p:txBody>
      </p:sp>
      <p:sp>
        <p:nvSpPr>
          <p:cNvPr id="21" name="TextBox 20">
            <a:extLst>
              <a:ext uri="{FF2B5EF4-FFF2-40B4-BE49-F238E27FC236}">
                <a16:creationId xmlns:a16="http://schemas.microsoft.com/office/drawing/2014/main" id="{71872395-3581-4BAF-9F7E-0B5BFD3EC792}"/>
              </a:ext>
            </a:extLst>
          </p:cNvPr>
          <p:cNvSpPr txBox="1"/>
          <p:nvPr/>
        </p:nvSpPr>
        <p:spPr>
          <a:xfrm>
            <a:off x="507438" y="2470184"/>
            <a:ext cx="4453219" cy="1015663"/>
          </a:xfrm>
          <a:prstGeom prst="rect">
            <a:avLst/>
          </a:prstGeom>
          <a:noFill/>
        </p:spPr>
        <p:txBody>
          <a:bodyPr wrap="square" rtlCol="0">
            <a:spAutoFit/>
          </a:bodyPr>
          <a:lstStyle/>
          <a:p>
            <a:r>
              <a:rPr lang="en-US" sz="2000" dirty="0">
                <a:latin typeface="Century Gothic" panose="020B0502020202020204" pitchFamily="34" charset="0"/>
              </a:rPr>
              <a:t>[</a:t>
            </a:r>
            <a:r>
              <a:rPr lang="el-GR" sz="2000" dirty="0">
                <a:latin typeface="Century Gothic" panose="020B0502020202020204" pitchFamily="34" charset="0"/>
              </a:rPr>
              <a:t>Απόστολος Δέλης</a:t>
            </a:r>
            <a:r>
              <a:rPr lang="en-US" sz="2000" dirty="0">
                <a:latin typeface="Century Gothic" panose="020B0502020202020204" pitchFamily="34" charset="0"/>
              </a:rPr>
              <a:t>]</a:t>
            </a:r>
          </a:p>
          <a:p>
            <a:endParaRPr lang="en-US" sz="2000" dirty="0">
              <a:latin typeface="Century Gothic" panose="020B0502020202020204" pitchFamily="34" charset="0"/>
            </a:endParaRPr>
          </a:p>
          <a:p>
            <a:r>
              <a:rPr lang="en-US" sz="2000" dirty="0">
                <a:latin typeface="Century Gothic" panose="020B0502020202020204" pitchFamily="34" charset="0"/>
              </a:rPr>
              <a:t>[ </a:t>
            </a:r>
            <a:r>
              <a:rPr lang="el-GR" sz="2000" dirty="0">
                <a:latin typeface="Century Gothic" panose="020B0502020202020204" pitchFamily="34" charset="0"/>
              </a:rPr>
              <a:t>20/1/2021</a:t>
            </a:r>
            <a:r>
              <a:rPr lang="en-US" sz="2000" dirty="0">
                <a:latin typeface="Century Gothic" panose="020B0502020202020204" pitchFamily="34" charset="0"/>
              </a:rPr>
              <a:t> ]</a:t>
            </a:r>
          </a:p>
        </p:txBody>
      </p:sp>
      <p:grpSp>
        <p:nvGrpSpPr>
          <p:cNvPr id="22" name="Group 4">
            <a:extLst>
              <a:ext uri="{FF2B5EF4-FFF2-40B4-BE49-F238E27FC236}">
                <a16:creationId xmlns:a16="http://schemas.microsoft.com/office/drawing/2014/main" id="{7393F802-0394-4650-A297-F21C797FC1D0}"/>
              </a:ext>
            </a:extLst>
          </p:cNvPr>
          <p:cNvGrpSpPr/>
          <p:nvPr/>
        </p:nvGrpSpPr>
        <p:grpSpPr>
          <a:xfrm>
            <a:off x="4367432" y="3614171"/>
            <a:ext cx="2975771" cy="2932884"/>
            <a:chOff x="8691079" y="2905927"/>
            <a:chExt cx="2975771" cy="2932884"/>
          </a:xfrm>
        </p:grpSpPr>
        <p:sp>
          <p:nvSpPr>
            <p:cNvPr id="23" name="Oval 14">
              <a:extLst>
                <a:ext uri="{FF2B5EF4-FFF2-40B4-BE49-F238E27FC236}">
                  <a16:creationId xmlns:a16="http://schemas.microsoft.com/office/drawing/2014/main" id="{195D1B55-04CF-4417-BCA8-5428B6130F4C}"/>
                </a:ext>
              </a:extLst>
            </p:cNvPr>
            <p:cNvSpPr/>
            <p:nvPr/>
          </p:nvSpPr>
          <p:spPr>
            <a:xfrm>
              <a:off x="8691080" y="2913827"/>
              <a:ext cx="2932884" cy="2890404"/>
            </a:xfrm>
            <a:prstGeom prst="ellipse">
              <a:avLst/>
            </a:prstGeom>
            <a:gradFill>
              <a:gsLst>
                <a:gs pos="0">
                  <a:schemeClr val="tx2">
                    <a:lumMod val="20000"/>
                    <a:lumOff val="80000"/>
                  </a:schemeClr>
                </a:gs>
                <a:gs pos="100000">
                  <a:schemeClr val="tx2">
                    <a:lumMod val="40000"/>
                    <a:lumOff val="6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Graphic 3" descr="Sphere">
              <a:extLst>
                <a:ext uri="{FF2B5EF4-FFF2-40B4-BE49-F238E27FC236}">
                  <a16:creationId xmlns:a16="http://schemas.microsoft.com/office/drawing/2014/main" id="{E725EED2-1C56-4653-880F-5FEE2CCC6B6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691079" y="2905927"/>
              <a:ext cx="2932884" cy="2932884"/>
            </a:xfrm>
            <a:prstGeom prst="rect">
              <a:avLst/>
            </a:prstGeom>
          </p:spPr>
        </p:pic>
        <p:sp>
          <p:nvSpPr>
            <p:cNvPr id="25" name="TextBox 24">
              <a:extLst>
                <a:ext uri="{FF2B5EF4-FFF2-40B4-BE49-F238E27FC236}">
                  <a16:creationId xmlns:a16="http://schemas.microsoft.com/office/drawing/2014/main" id="{240B6CE7-8E08-4857-A2E6-3C6A4BC24AC0}"/>
                </a:ext>
              </a:extLst>
            </p:cNvPr>
            <p:cNvSpPr txBox="1"/>
            <p:nvPr/>
          </p:nvSpPr>
          <p:spPr>
            <a:xfrm>
              <a:off x="8691079" y="3522919"/>
              <a:ext cx="2947929" cy="923330"/>
            </a:xfrm>
            <a:prstGeom prst="rect">
              <a:avLst/>
            </a:prstGeom>
            <a:noFill/>
            <a:effectLst>
              <a:outerShdw blurRad="50800" dist="38100" dir="2700000" algn="tl" rotWithShape="0">
                <a:prstClr val="black">
                  <a:alpha val="31000"/>
                </a:prstClr>
              </a:outerShdw>
            </a:effectLst>
          </p:spPr>
          <p:txBody>
            <a:bodyPr wrap="square" rtlCol="0">
              <a:spAutoFit/>
            </a:bodyPr>
            <a:lstStyle/>
            <a:p>
              <a:pPr algn="ctr"/>
              <a:r>
                <a:rPr lang="en-US" sz="5400" b="1" dirty="0">
                  <a:solidFill>
                    <a:schemeClr val="bg1"/>
                  </a:solidFill>
                  <a:latin typeface="Century Gothic" panose="020B0502020202020204" pitchFamily="34" charset="0"/>
                </a:rPr>
                <a:t>YOUR</a:t>
              </a:r>
            </a:p>
          </p:txBody>
        </p:sp>
        <p:sp>
          <p:nvSpPr>
            <p:cNvPr id="26" name="TextBox 25">
              <a:extLst>
                <a:ext uri="{FF2B5EF4-FFF2-40B4-BE49-F238E27FC236}">
                  <a16:creationId xmlns:a16="http://schemas.microsoft.com/office/drawing/2014/main" id="{F6740D64-0D36-491A-A458-DB948CC42B37}"/>
                </a:ext>
              </a:extLst>
            </p:cNvPr>
            <p:cNvSpPr txBox="1"/>
            <p:nvPr/>
          </p:nvSpPr>
          <p:spPr>
            <a:xfrm>
              <a:off x="8718921" y="4149090"/>
              <a:ext cx="2947929" cy="1015663"/>
            </a:xfrm>
            <a:prstGeom prst="rect">
              <a:avLst/>
            </a:prstGeom>
            <a:noFill/>
            <a:effectLst>
              <a:outerShdw blurRad="63500" dist="38100" dir="2700000" algn="tl" rotWithShape="0">
                <a:prstClr val="black">
                  <a:alpha val="40000"/>
                </a:prstClr>
              </a:outerShdw>
            </a:effectLst>
          </p:spPr>
          <p:txBody>
            <a:bodyPr wrap="square" rtlCol="0">
              <a:spAutoFit/>
            </a:bodyPr>
            <a:lstStyle/>
            <a:p>
              <a:pPr algn="ctr"/>
              <a:r>
                <a:rPr lang="en-US" sz="6000" b="1" dirty="0">
                  <a:solidFill>
                    <a:schemeClr val="bg1"/>
                  </a:solidFill>
                  <a:latin typeface="Century Gothic" panose="020B0502020202020204" pitchFamily="34" charset="0"/>
                </a:rPr>
                <a:t>LOGO</a:t>
              </a:r>
            </a:p>
          </p:txBody>
        </p:sp>
      </p:grpSp>
    </p:spTree>
    <p:extLst>
      <p:ext uri="{BB962C8B-B14F-4D97-AF65-F5344CB8AC3E}">
        <p14:creationId xmlns:p14="http://schemas.microsoft.com/office/powerpoint/2010/main" val="439307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CEE7F5C0-D68E-0044-A20F-DC5271144BEB}"/>
              </a:ext>
            </a:extLst>
          </p:cNvPr>
          <p:cNvSpPr/>
          <p:nvPr/>
        </p:nvSpPr>
        <p:spPr>
          <a:xfrm>
            <a:off x="9000346" y="1858521"/>
            <a:ext cx="2615184" cy="43003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34009C64-942D-2841-A27B-71028D375A9A}"/>
              </a:ext>
            </a:extLst>
          </p:cNvPr>
          <p:cNvSpPr/>
          <p:nvPr/>
        </p:nvSpPr>
        <p:spPr>
          <a:xfrm>
            <a:off x="9000346" y="2318371"/>
            <a:ext cx="45720" cy="3840480"/>
          </a:xfrm>
          <a:prstGeom prst="rect">
            <a:avLst/>
          </a:prstGeom>
          <a:solidFill>
            <a:srgbClr val="F6C9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C0601147-2F75-F44F-B895-B997C19F05D2}"/>
              </a:ext>
            </a:extLst>
          </p:cNvPr>
          <p:cNvSpPr/>
          <p:nvPr/>
        </p:nvSpPr>
        <p:spPr>
          <a:xfrm>
            <a:off x="6184260" y="1858521"/>
            <a:ext cx="2615184" cy="43003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07E4F345-5133-3246-A01B-ACFF6D44815E}"/>
              </a:ext>
            </a:extLst>
          </p:cNvPr>
          <p:cNvSpPr/>
          <p:nvPr/>
        </p:nvSpPr>
        <p:spPr>
          <a:xfrm>
            <a:off x="6184260" y="2318371"/>
            <a:ext cx="45720" cy="3840480"/>
          </a:xfrm>
          <a:prstGeom prst="rect">
            <a:avLst/>
          </a:prstGeom>
          <a:solidFill>
            <a:srgbClr val="82E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4FDD069F-E20F-0A4C-B151-78BC9634F416}"/>
              </a:ext>
            </a:extLst>
          </p:cNvPr>
          <p:cNvSpPr/>
          <p:nvPr/>
        </p:nvSpPr>
        <p:spPr>
          <a:xfrm>
            <a:off x="3362739" y="1858521"/>
            <a:ext cx="2615184" cy="43003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193B109E-8DB0-5D41-B21C-37CFFA903B5C}"/>
              </a:ext>
            </a:extLst>
          </p:cNvPr>
          <p:cNvSpPr/>
          <p:nvPr/>
        </p:nvSpPr>
        <p:spPr>
          <a:xfrm>
            <a:off x="3362739" y="2318371"/>
            <a:ext cx="45720" cy="3840480"/>
          </a:xfrm>
          <a:prstGeom prst="rect">
            <a:avLst/>
          </a:prstGeom>
          <a:solidFill>
            <a:srgbClr val="FFE9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F5AFAD1-2C4D-C745-BB78-ABB36DDA87F6}"/>
              </a:ext>
            </a:extLst>
          </p:cNvPr>
          <p:cNvSpPr/>
          <p:nvPr/>
        </p:nvSpPr>
        <p:spPr>
          <a:xfrm>
            <a:off x="546653" y="1858521"/>
            <a:ext cx="2615184" cy="43003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9423A802-E730-F342-9F05-AF4885D134E2}"/>
              </a:ext>
            </a:extLst>
          </p:cNvPr>
          <p:cNvSpPr/>
          <p:nvPr/>
        </p:nvSpPr>
        <p:spPr>
          <a:xfrm>
            <a:off x="546653" y="2318371"/>
            <a:ext cx="45720" cy="3840480"/>
          </a:xfrm>
          <a:prstGeom prst="rect">
            <a:avLst/>
          </a:prstGeom>
          <a:solidFill>
            <a:srgbClr val="F5A1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716E596E-D42D-7B46-8473-FCE7F995470B}"/>
              </a:ext>
            </a:extLst>
          </p:cNvPr>
          <p:cNvSpPr/>
          <p:nvPr/>
        </p:nvSpPr>
        <p:spPr>
          <a:xfrm>
            <a:off x="546652" y="327991"/>
            <a:ext cx="11072191"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19" name="Rectangle 18">
            <a:extLst>
              <a:ext uri="{FF2B5EF4-FFF2-40B4-BE49-F238E27FC236}">
                <a16:creationId xmlns:a16="http://schemas.microsoft.com/office/drawing/2014/main" id="{0589B178-3D57-734E-AF37-A41A536507FE}"/>
              </a:ext>
            </a:extLst>
          </p:cNvPr>
          <p:cNvSpPr/>
          <p:nvPr/>
        </p:nvSpPr>
        <p:spPr>
          <a:xfrm>
            <a:off x="546652" y="330314"/>
            <a:ext cx="46384" cy="1371600"/>
          </a:xfrm>
          <a:prstGeom prst="rect">
            <a:avLst/>
          </a:prstGeom>
          <a:solidFill>
            <a:srgbClr val="82D0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11" name="Rectangle 7">
            <a:extLst>
              <a:ext uri="{FF2B5EF4-FFF2-40B4-BE49-F238E27FC236}">
                <a16:creationId xmlns:a16="http://schemas.microsoft.com/office/drawing/2014/main" id="{8FDB3A66-2B64-2644-8BC3-6472DEC1598E}"/>
              </a:ext>
            </a:extLst>
          </p:cNvPr>
          <p:cNvSpPr/>
          <p:nvPr/>
        </p:nvSpPr>
        <p:spPr>
          <a:xfrm>
            <a:off x="0" y="6479366"/>
            <a:ext cx="12192000" cy="384048"/>
          </a:xfrm>
          <a:custGeom>
            <a:avLst/>
            <a:gdLst>
              <a:gd name="connsiteX0" fmla="*/ 0 w 12192000"/>
              <a:gd name="connsiteY0" fmla="*/ 0 h 520936"/>
              <a:gd name="connsiteX1" fmla="*/ 12192000 w 12192000"/>
              <a:gd name="connsiteY1" fmla="*/ 0 h 520936"/>
              <a:gd name="connsiteX2" fmla="*/ 12192000 w 12192000"/>
              <a:gd name="connsiteY2" fmla="*/ 520936 h 520936"/>
              <a:gd name="connsiteX3" fmla="*/ 0 w 12192000"/>
              <a:gd name="connsiteY3" fmla="*/ 520936 h 520936"/>
              <a:gd name="connsiteX4" fmla="*/ 0 w 12192000"/>
              <a:gd name="connsiteY4" fmla="*/ 0 h 520936"/>
              <a:gd name="connsiteX0" fmla="*/ 0 w 12192000"/>
              <a:gd name="connsiteY0" fmla="*/ 3171 h 524107"/>
              <a:gd name="connsiteX1" fmla="*/ 11054576 w 12192000"/>
              <a:gd name="connsiteY1" fmla="*/ 0 h 524107"/>
              <a:gd name="connsiteX2" fmla="*/ 12192000 w 12192000"/>
              <a:gd name="connsiteY2" fmla="*/ 3171 h 524107"/>
              <a:gd name="connsiteX3" fmla="*/ 12192000 w 12192000"/>
              <a:gd name="connsiteY3" fmla="*/ 524107 h 524107"/>
              <a:gd name="connsiteX4" fmla="*/ 0 w 12192000"/>
              <a:gd name="connsiteY4" fmla="*/ 524107 h 524107"/>
              <a:gd name="connsiteX5" fmla="*/ 0 w 12192000"/>
              <a:gd name="connsiteY5" fmla="*/ 3171 h 524107"/>
              <a:gd name="connsiteX0" fmla="*/ 0 w 12192000"/>
              <a:gd name="connsiteY0" fmla="*/ 6887 h 527823"/>
              <a:gd name="connsiteX1" fmla="*/ 11054576 w 12192000"/>
              <a:gd name="connsiteY1" fmla="*/ 3716 h 527823"/>
              <a:gd name="connsiteX2" fmla="*/ 11288751 w 12192000"/>
              <a:gd name="connsiteY2" fmla="*/ 0 h 527823"/>
              <a:gd name="connsiteX3" fmla="*/ 12192000 w 12192000"/>
              <a:gd name="connsiteY3" fmla="*/ 6887 h 527823"/>
              <a:gd name="connsiteX4" fmla="*/ 12192000 w 12192000"/>
              <a:gd name="connsiteY4" fmla="*/ 527823 h 527823"/>
              <a:gd name="connsiteX5" fmla="*/ 0 w 12192000"/>
              <a:gd name="connsiteY5" fmla="*/ 527823 h 527823"/>
              <a:gd name="connsiteX6" fmla="*/ 0 w 12192000"/>
              <a:gd name="connsiteY6" fmla="*/ 6887 h 527823"/>
              <a:gd name="connsiteX0" fmla="*/ 0 w 12192000"/>
              <a:gd name="connsiteY0" fmla="*/ 6887 h 527823"/>
              <a:gd name="connsiteX1" fmla="*/ 11054576 w 12192000"/>
              <a:gd name="connsiteY1" fmla="*/ 3716 h 527823"/>
              <a:gd name="connsiteX2" fmla="*/ 11288751 w 12192000"/>
              <a:gd name="connsiteY2" fmla="*/ 0 h 527823"/>
              <a:gd name="connsiteX3" fmla="*/ 11508059 w 12192000"/>
              <a:gd name="connsiteY3" fmla="*/ 7434 h 527823"/>
              <a:gd name="connsiteX4" fmla="*/ 12192000 w 12192000"/>
              <a:gd name="connsiteY4" fmla="*/ 6887 h 527823"/>
              <a:gd name="connsiteX5" fmla="*/ 12192000 w 12192000"/>
              <a:gd name="connsiteY5" fmla="*/ 527823 h 527823"/>
              <a:gd name="connsiteX6" fmla="*/ 0 w 12192000"/>
              <a:gd name="connsiteY6" fmla="*/ 527823 h 527823"/>
              <a:gd name="connsiteX7" fmla="*/ 0 w 12192000"/>
              <a:gd name="connsiteY7" fmla="*/ 6887 h 527823"/>
              <a:gd name="connsiteX0" fmla="*/ 0 w 12192000"/>
              <a:gd name="connsiteY0" fmla="*/ 3171 h 524107"/>
              <a:gd name="connsiteX1" fmla="*/ 11054576 w 12192000"/>
              <a:gd name="connsiteY1" fmla="*/ 0 h 524107"/>
              <a:gd name="connsiteX2" fmla="*/ 11296185 w 12192000"/>
              <a:gd name="connsiteY2" fmla="*/ 159836 h 524107"/>
              <a:gd name="connsiteX3" fmla="*/ 11508059 w 12192000"/>
              <a:gd name="connsiteY3" fmla="*/ 3718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710 h 524646"/>
              <a:gd name="connsiteX1" fmla="*/ 11054576 w 12192000"/>
              <a:gd name="connsiteY1" fmla="*/ 539 h 524646"/>
              <a:gd name="connsiteX2" fmla="*/ 11296185 w 12192000"/>
              <a:gd name="connsiteY2" fmla="*/ 160375 h 524646"/>
              <a:gd name="connsiteX3" fmla="*/ 11784284 w 12192000"/>
              <a:gd name="connsiteY3" fmla="*/ 0 h 524646"/>
              <a:gd name="connsiteX4" fmla="*/ 12192000 w 12192000"/>
              <a:gd name="connsiteY4" fmla="*/ 3710 h 524646"/>
              <a:gd name="connsiteX5" fmla="*/ 12192000 w 12192000"/>
              <a:gd name="connsiteY5" fmla="*/ 524646 h 524646"/>
              <a:gd name="connsiteX6" fmla="*/ 0 w 12192000"/>
              <a:gd name="connsiteY6" fmla="*/ 524646 h 524646"/>
              <a:gd name="connsiteX7" fmla="*/ 0 w 12192000"/>
              <a:gd name="connsiteY7" fmla="*/ 3710 h 524646"/>
              <a:gd name="connsiteX0" fmla="*/ 0 w 12192000"/>
              <a:gd name="connsiteY0" fmla="*/ 3171 h 524107"/>
              <a:gd name="connsiteX1" fmla="*/ 11054576 w 12192000"/>
              <a:gd name="connsiteY1" fmla="*/ 0 h 524107"/>
              <a:gd name="connsiteX2" fmla="*/ 11296185 w 12192000"/>
              <a:gd name="connsiteY2" fmla="*/ 159836 h 524107"/>
              <a:gd name="connsiteX3" fmla="*/ 11825559 w 12192000"/>
              <a:gd name="connsiteY3" fmla="*/ 3719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171 h 524107"/>
              <a:gd name="connsiteX1" fmla="*/ 11054576 w 12192000"/>
              <a:gd name="connsiteY1" fmla="*/ 0 h 524107"/>
              <a:gd name="connsiteX2" fmla="*/ 11626385 w 12192000"/>
              <a:gd name="connsiteY2" fmla="*/ 138547 h 524107"/>
              <a:gd name="connsiteX3" fmla="*/ 11825559 w 12192000"/>
              <a:gd name="connsiteY3" fmla="*/ 3719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171 h 524107"/>
              <a:gd name="connsiteX1" fmla="*/ 11429226 w 12192000"/>
              <a:gd name="connsiteY1" fmla="*/ 0 h 524107"/>
              <a:gd name="connsiteX2" fmla="*/ 11626385 w 12192000"/>
              <a:gd name="connsiteY2" fmla="*/ 138547 h 524107"/>
              <a:gd name="connsiteX3" fmla="*/ 11825559 w 12192000"/>
              <a:gd name="connsiteY3" fmla="*/ 3719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171 h 524107"/>
              <a:gd name="connsiteX1" fmla="*/ 11429226 w 12192000"/>
              <a:gd name="connsiteY1" fmla="*/ 0 h 524107"/>
              <a:gd name="connsiteX2" fmla="*/ 11626385 w 12192000"/>
              <a:gd name="connsiteY2" fmla="*/ 172609 h 524107"/>
              <a:gd name="connsiteX3" fmla="*/ 11825559 w 12192000"/>
              <a:gd name="connsiteY3" fmla="*/ 3719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171 h 524107"/>
              <a:gd name="connsiteX1" fmla="*/ 11429226 w 12192000"/>
              <a:gd name="connsiteY1" fmla="*/ 0 h 524107"/>
              <a:gd name="connsiteX2" fmla="*/ 11825559 w 12192000"/>
              <a:gd name="connsiteY2" fmla="*/ 3719 h 524107"/>
              <a:gd name="connsiteX3" fmla="*/ 12192000 w 12192000"/>
              <a:gd name="connsiteY3" fmla="*/ 3171 h 524107"/>
              <a:gd name="connsiteX4" fmla="*/ 12192000 w 12192000"/>
              <a:gd name="connsiteY4" fmla="*/ 524107 h 524107"/>
              <a:gd name="connsiteX5" fmla="*/ 0 w 12192000"/>
              <a:gd name="connsiteY5" fmla="*/ 524107 h 524107"/>
              <a:gd name="connsiteX6" fmla="*/ 0 w 12192000"/>
              <a:gd name="connsiteY6" fmla="*/ 3171 h 524107"/>
              <a:gd name="connsiteX0" fmla="*/ 0 w 12192000"/>
              <a:gd name="connsiteY0" fmla="*/ 3171 h 524107"/>
              <a:gd name="connsiteX1" fmla="*/ 11429226 w 12192000"/>
              <a:gd name="connsiteY1" fmla="*/ 0 h 524107"/>
              <a:gd name="connsiteX2" fmla="*/ 12192000 w 12192000"/>
              <a:gd name="connsiteY2" fmla="*/ 3171 h 524107"/>
              <a:gd name="connsiteX3" fmla="*/ 12192000 w 12192000"/>
              <a:gd name="connsiteY3" fmla="*/ 524107 h 524107"/>
              <a:gd name="connsiteX4" fmla="*/ 0 w 12192000"/>
              <a:gd name="connsiteY4" fmla="*/ 524107 h 524107"/>
              <a:gd name="connsiteX5" fmla="*/ 0 w 12192000"/>
              <a:gd name="connsiteY5" fmla="*/ 3171 h 524107"/>
              <a:gd name="connsiteX0" fmla="*/ 0 w 12192000"/>
              <a:gd name="connsiteY0" fmla="*/ 0 h 520936"/>
              <a:gd name="connsiteX1" fmla="*/ 12192000 w 12192000"/>
              <a:gd name="connsiteY1" fmla="*/ 0 h 520936"/>
              <a:gd name="connsiteX2" fmla="*/ 12192000 w 12192000"/>
              <a:gd name="connsiteY2" fmla="*/ 520936 h 520936"/>
              <a:gd name="connsiteX3" fmla="*/ 0 w 12192000"/>
              <a:gd name="connsiteY3" fmla="*/ 520936 h 520936"/>
              <a:gd name="connsiteX4" fmla="*/ 0 w 12192000"/>
              <a:gd name="connsiteY4" fmla="*/ 0 h 5209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20936">
                <a:moveTo>
                  <a:pt x="0" y="0"/>
                </a:moveTo>
                <a:lnTo>
                  <a:pt x="12192000" y="0"/>
                </a:lnTo>
                <a:lnTo>
                  <a:pt x="12192000" y="520936"/>
                </a:lnTo>
                <a:lnTo>
                  <a:pt x="0" y="520936"/>
                </a:lnTo>
                <a:lnTo>
                  <a:pt x="0" y="0"/>
                </a:lnTo>
                <a:close/>
              </a:path>
            </a:pathLst>
          </a:cu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12" name="Parallelogram 11">
            <a:extLst>
              <a:ext uri="{FF2B5EF4-FFF2-40B4-BE49-F238E27FC236}">
                <a16:creationId xmlns:a16="http://schemas.microsoft.com/office/drawing/2014/main" id="{813059E5-DBF9-2E45-9650-439F2499D7D2}"/>
              </a:ext>
            </a:extLst>
          </p:cNvPr>
          <p:cNvSpPr/>
          <p:nvPr/>
        </p:nvSpPr>
        <p:spPr>
          <a:xfrm>
            <a:off x="11793977" y="6479366"/>
            <a:ext cx="397211" cy="384048"/>
          </a:xfrm>
          <a:prstGeom prst="parallelogram">
            <a:avLst>
              <a:gd name="adj" fmla="val 65219"/>
            </a:avLst>
          </a:prstGeom>
          <a:solidFill>
            <a:srgbClr val="F0A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Icon&#10;&#10;Description automatically generated">
            <a:extLst>
              <a:ext uri="{FF2B5EF4-FFF2-40B4-BE49-F238E27FC236}">
                <a16:creationId xmlns:a16="http://schemas.microsoft.com/office/drawing/2014/main" id="{62AD8851-6D41-B542-9865-2F1A3013F4F7}"/>
              </a:ext>
            </a:extLst>
          </p:cNvPr>
          <p:cNvPicPr>
            <a:picLocks noChangeAspect="1"/>
          </p:cNvPicPr>
          <p:nvPr/>
        </p:nvPicPr>
        <p:blipFill>
          <a:blip r:embed="rId3"/>
          <a:stretch>
            <a:fillRect/>
          </a:stretch>
        </p:blipFill>
        <p:spPr>
          <a:xfrm>
            <a:off x="10108096" y="327991"/>
            <a:ext cx="1391479" cy="1391479"/>
          </a:xfrm>
          <a:prstGeom prst="rect">
            <a:avLst/>
          </a:prstGeom>
        </p:spPr>
      </p:pic>
      <p:sp>
        <p:nvSpPr>
          <p:cNvPr id="42" name="Rectangle 41">
            <a:extLst>
              <a:ext uri="{FF2B5EF4-FFF2-40B4-BE49-F238E27FC236}">
                <a16:creationId xmlns:a16="http://schemas.microsoft.com/office/drawing/2014/main" id="{29F889CE-39C6-E042-800F-DFA5E9ABD346}"/>
              </a:ext>
            </a:extLst>
          </p:cNvPr>
          <p:cNvSpPr/>
          <p:nvPr/>
        </p:nvSpPr>
        <p:spPr>
          <a:xfrm>
            <a:off x="546652" y="327991"/>
            <a:ext cx="46384" cy="457200"/>
          </a:xfrm>
          <a:prstGeom prst="rect">
            <a:avLst/>
          </a:prstGeom>
          <a:solidFill>
            <a:srgbClr val="222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43" name="Rectangle 42">
            <a:extLst>
              <a:ext uri="{FF2B5EF4-FFF2-40B4-BE49-F238E27FC236}">
                <a16:creationId xmlns:a16="http://schemas.microsoft.com/office/drawing/2014/main" id="{71AC6347-5DB2-D14E-8411-5F69706985A9}"/>
              </a:ext>
            </a:extLst>
          </p:cNvPr>
          <p:cNvSpPr/>
          <p:nvPr/>
        </p:nvSpPr>
        <p:spPr>
          <a:xfrm>
            <a:off x="546653" y="1858521"/>
            <a:ext cx="45720" cy="457200"/>
          </a:xfrm>
          <a:prstGeom prst="rect">
            <a:avLst/>
          </a:prstGeom>
          <a:solidFill>
            <a:srgbClr val="8711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44" name="Rectangle 43">
            <a:extLst>
              <a:ext uri="{FF2B5EF4-FFF2-40B4-BE49-F238E27FC236}">
                <a16:creationId xmlns:a16="http://schemas.microsoft.com/office/drawing/2014/main" id="{9DE3AEC2-DA1F-1646-BDA3-93B3A168CFE1}"/>
              </a:ext>
            </a:extLst>
          </p:cNvPr>
          <p:cNvSpPr/>
          <p:nvPr/>
        </p:nvSpPr>
        <p:spPr>
          <a:xfrm>
            <a:off x="3362739" y="1858521"/>
            <a:ext cx="45720" cy="457200"/>
          </a:xfrm>
          <a:prstGeom prst="rect">
            <a:avLst/>
          </a:prstGeom>
          <a:solidFill>
            <a:srgbClr val="E093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45" name="Rectangle 44">
            <a:extLst>
              <a:ext uri="{FF2B5EF4-FFF2-40B4-BE49-F238E27FC236}">
                <a16:creationId xmlns:a16="http://schemas.microsoft.com/office/drawing/2014/main" id="{CE689AB7-8510-FA47-8F77-AB430000326E}"/>
              </a:ext>
            </a:extLst>
          </p:cNvPr>
          <p:cNvSpPr/>
          <p:nvPr/>
        </p:nvSpPr>
        <p:spPr>
          <a:xfrm>
            <a:off x="6184260" y="1858521"/>
            <a:ext cx="45720" cy="457200"/>
          </a:xfrm>
          <a:prstGeom prst="rect">
            <a:avLst/>
          </a:prstGeom>
          <a:solidFill>
            <a:srgbClr val="078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46" name="Rectangle 45">
            <a:extLst>
              <a:ext uri="{FF2B5EF4-FFF2-40B4-BE49-F238E27FC236}">
                <a16:creationId xmlns:a16="http://schemas.microsoft.com/office/drawing/2014/main" id="{6D565EEB-ECE9-5B4B-9FF1-1D2AF8303E71}"/>
              </a:ext>
            </a:extLst>
          </p:cNvPr>
          <p:cNvSpPr/>
          <p:nvPr/>
        </p:nvSpPr>
        <p:spPr>
          <a:xfrm>
            <a:off x="9000346" y="1858521"/>
            <a:ext cx="45720" cy="457200"/>
          </a:xfrm>
          <a:prstGeom prst="rect">
            <a:avLst/>
          </a:prstGeom>
          <a:solidFill>
            <a:srgbClr val="D3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13" name="TextBox 12">
            <a:extLst>
              <a:ext uri="{FF2B5EF4-FFF2-40B4-BE49-F238E27FC236}">
                <a16:creationId xmlns:a16="http://schemas.microsoft.com/office/drawing/2014/main" id="{51B088CA-235F-3E4B-90DE-2B79927F9633}"/>
              </a:ext>
            </a:extLst>
          </p:cNvPr>
          <p:cNvSpPr txBox="1"/>
          <p:nvPr/>
        </p:nvSpPr>
        <p:spPr>
          <a:xfrm>
            <a:off x="573157" y="327991"/>
            <a:ext cx="2670314" cy="446276"/>
          </a:xfrm>
          <a:prstGeom prst="rect">
            <a:avLst/>
          </a:prstGeom>
          <a:noFill/>
        </p:spPr>
        <p:txBody>
          <a:bodyPr wrap="square" rtlCol="0">
            <a:spAutoFit/>
          </a:bodyPr>
          <a:lstStyle/>
          <a:p>
            <a:r>
              <a:rPr lang="en-US" sz="2300" dirty="0">
                <a:latin typeface="Century Gothic" panose="020B0502020202020204" pitchFamily="34" charset="0"/>
              </a:rPr>
              <a:t>VISION</a:t>
            </a:r>
          </a:p>
        </p:txBody>
      </p:sp>
      <p:pic>
        <p:nvPicPr>
          <p:cNvPr id="16" name="Picture 15">
            <a:extLst>
              <a:ext uri="{FF2B5EF4-FFF2-40B4-BE49-F238E27FC236}">
                <a16:creationId xmlns:a16="http://schemas.microsoft.com/office/drawing/2014/main" id="{EDE40BE7-0941-4042-8686-90DBAFB64CD9}"/>
              </a:ext>
            </a:extLst>
          </p:cNvPr>
          <p:cNvPicPr>
            <a:picLocks noChangeAspect="1"/>
          </p:cNvPicPr>
          <p:nvPr/>
        </p:nvPicPr>
        <p:blipFill>
          <a:blip r:embed="rId4"/>
          <a:srcRect/>
          <a:stretch/>
        </p:blipFill>
        <p:spPr>
          <a:xfrm>
            <a:off x="1739347" y="4830415"/>
            <a:ext cx="1391479" cy="1391479"/>
          </a:xfrm>
          <a:prstGeom prst="rect">
            <a:avLst/>
          </a:prstGeom>
        </p:spPr>
      </p:pic>
      <p:sp>
        <p:nvSpPr>
          <p:cNvPr id="21" name="TextBox 20">
            <a:extLst>
              <a:ext uri="{FF2B5EF4-FFF2-40B4-BE49-F238E27FC236}">
                <a16:creationId xmlns:a16="http://schemas.microsoft.com/office/drawing/2014/main" id="{2288E483-BF38-EB49-A3E6-96D7BF5101B2}"/>
              </a:ext>
            </a:extLst>
          </p:cNvPr>
          <p:cNvSpPr txBox="1"/>
          <p:nvPr/>
        </p:nvSpPr>
        <p:spPr>
          <a:xfrm>
            <a:off x="674670" y="1868460"/>
            <a:ext cx="2436278" cy="400110"/>
          </a:xfrm>
          <a:prstGeom prst="rect">
            <a:avLst/>
          </a:prstGeom>
          <a:noFill/>
        </p:spPr>
        <p:txBody>
          <a:bodyPr wrap="square" rtlCol="0">
            <a:spAutoFit/>
          </a:bodyPr>
          <a:lstStyle/>
          <a:p>
            <a:r>
              <a:rPr lang="el-GR" sz="2000" dirty="0">
                <a:latin typeface="Century Gothic" panose="020B0502020202020204" pitchFamily="34" charset="0"/>
              </a:rPr>
              <a:t>1. </a:t>
            </a:r>
            <a:r>
              <a:rPr lang="en-US" sz="2000" dirty="0">
                <a:latin typeface="Century Gothic" panose="020B0502020202020204" pitchFamily="34" charset="0"/>
              </a:rPr>
              <a:t>TARGET GROUP</a:t>
            </a:r>
          </a:p>
        </p:txBody>
      </p:sp>
      <p:pic>
        <p:nvPicPr>
          <p:cNvPr id="27" name="Picture 26">
            <a:extLst>
              <a:ext uri="{FF2B5EF4-FFF2-40B4-BE49-F238E27FC236}">
                <a16:creationId xmlns:a16="http://schemas.microsoft.com/office/drawing/2014/main" id="{6B6F13A1-42D2-8544-B0B2-5EA065B93720}"/>
              </a:ext>
            </a:extLst>
          </p:cNvPr>
          <p:cNvPicPr>
            <a:picLocks noChangeAspect="1"/>
          </p:cNvPicPr>
          <p:nvPr/>
        </p:nvPicPr>
        <p:blipFill>
          <a:blip r:embed="rId5"/>
          <a:srcRect/>
          <a:stretch/>
        </p:blipFill>
        <p:spPr>
          <a:xfrm>
            <a:off x="4715979" y="4939482"/>
            <a:ext cx="1220993" cy="1220993"/>
          </a:xfrm>
          <a:prstGeom prst="rect">
            <a:avLst/>
          </a:prstGeom>
        </p:spPr>
      </p:pic>
      <p:sp>
        <p:nvSpPr>
          <p:cNvPr id="29" name="TextBox 28">
            <a:extLst>
              <a:ext uri="{FF2B5EF4-FFF2-40B4-BE49-F238E27FC236}">
                <a16:creationId xmlns:a16="http://schemas.microsoft.com/office/drawing/2014/main" id="{4BE68EC4-2CB1-1D40-A61D-F4D988C94A73}"/>
              </a:ext>
            </a:extLst>
          </p:cNvPr>
          <p:cNvSpPr txBox="1"/>
          <p:nvPr/>
        </p:nvSpPr>
        <p:spPr>
          <a:xfrm>
            <a:off x="3392556" y="1868460"/>
            <a:ext cx="2525797" cy="400110"/>
          </a:xfrm>
          <a:prstGeom prst="rect">
            <a:avLst/>
          </a:prstGeom>
          <a:noFill/>
        </p:spPr>
        <p:txBody>
          <a:bodyPr wrap="square" rtlCol="0">
            <a:spAutoFit/>
          </a:bodyPr>
          <a:lstStyle/>
          <a:p>
            <a:r>
              <a:rPr lang="el-GR" sz="2000" dirty="0">
                <a:latin typeface="Century Gothic" panose="020B0502020202020204" pitchFamily="34" charset="0"/>
              </a:rPr>
              <a:t>2. </a:t>
            </a:r>
            <a:r>
              <a:rPr lang="en-US" sz="2000" dirty="0">
                <a:latin typeface="Century Gothic" panose="020B0502020202020204" pitchFamily="34" charset="0"/>
              </a:rPr>
              <a:t>NEEDS</a:t>
            </a:r>
          </a:p>
        </p:txBody>
      </p:sp>
      <p:pic>
        <p:nvPicPr>
          <p:cNvPr id="32" name="Picture 31">
            <a:extLst>
              <a:ext uri="{FF2B5EF4-FFF2-40B4-BE49-F238E27FC236}">
                <a16:creationId xmlns:a16="http://schemas.microsoft.com/office/drawing/2014/main" id="{C2D057A9-9E03-E043-87D9-5D2FADA8AB93}"/>
              </a:ext>
            </a:extLst>
          </p:cNvPr>
          <p:cNvPicPr>
            <a:picLocks noChangeAspect="1"/>
          </p:cNvPicPr>
          <p:nvPr/>
        </p:nvPicPr>
        <p:blipFill>
          <a:blip r:embed="rId6"/>
          <a:srcRect/>
          <a:stretch/>
        </p:blipFill>
        <p:spPr>
          <a:xfrm>
            <a:off x="7406771" y="4732626"/>
            <a:ext cx="1391479" cy="1391479"/>
          </a:xfrm>
          <a:prstGeom prst="rect">
            <a:avLst/>
          </a:prstGeom>
        </p:spPr>
      </p:pic>
      <p:sp>
        <p:nvSpPr>
          <p:cNvPr id="34" name="TextBox 33">
            <a:extLst>
              <a:ext uri="{FF2B5EF4-FFF2-40B4-BE49-F238E27FC236}">
                <a16:creationId xmlns:a16="http://schemas.microsoft.com/office/drawing/2014/main" id="{029E927C-D1CC-B94B-98B3-6FCE7A7262AE}"/>
              </a:ext>
            </a:extLst>
          </p:cNvPr>
          <p:cNvSpPr txBox="1"/>
          <p:nvPr/>
        </p:nvSpPr>
        <p:spPr>
          <a:xfrm>
            <a:off x="6214078" y="1868460"/>
            <a:ext cx="2025462" cy="400110"/>
          </a:xfrm>
          <a:prstGeom prst="rect">
            <a:avLst/>
          </a:prstGeom>
          <a:noFill/>
        </p:spPr>
        <p:txBody>
          <a:bodyPr wrap="square" rtlCol="0">
            <a:spAutoFit/>
          </a:bodyPr>
          <a:lstStyle/>
          <a:p>
            <a:r>
              <a:rPr lang="el-GR" sz="2000" dirty="0">
                <a:latin typeface="Century Gothic" panose="020B0502020202020204" pitchFamily="34" charset="0"/>
              </a:rPr>
              <a:t>3. </a:t>
            </a:r>
            <a:r>
              <a:rPr lang="en-US" sz="2000" dirty="0">
                <a:latin typeface="Century Gothic" panose="020B0502020202020204" pitchFamily="34" charset="0"/>
              </a:rPr>
              <a:t>PRODUCT</a:t>
            </a:r>
          </a:p>
        </p:txBody>
      </p:sp>
      <p:pic>
        <p:nvPicPr>
          <p:cNvPr id="37" name="Picture 36">
            <a:extLst>
              <a:ext uri="{FF2B5EF4-FFF2-40B4-BE49-F238E27FC236}">
                <a16:creationId xmlns:a16="http://schemas.microsoft.com/office/drawing/2014/main" id="{2447B24A-2D77-054E-975C-847A95458F56}"/>
              </a:ext>
            </a:extLst>
          </p:cNvPr>
          <p:cNvPicPr>
            <a:picLocks noChangeAspect="1"/>
          </p:cNvPicPr>
          <p:nvPr/>
        </p:nvPicPr>
        <p:blipFill>
          <a:blip r:embed="rId7"/>
          <a:srcRect/>
          <a:stretch/>
        </p:blipFill>
        <p:spPr>
          <a:xfrm>
            <a:off x="10058401" y="4762443"/>
            <a:ext cx="1516179" cy="1516179"/>
          </a:xfrm>
          <a:prstGeom prst="rect">
            <a:avLst/>
          </a:prstGeom>
        </p:spPr>
      </p:pic>
      <p:sp>
        <p:nvSpPr>
          <p:cNvPr id="39" name="TextBox 38">
            <a:extLst>
              <a:ext uri="{FF2B5EF4-FFF2-40B4-BE49-F238E27FC236}">
                <a16:creationId xmlns:a16="http://schemas.microsoft.com/office/drawing/2014/main" id="{2E419D42-B5D3-3147-AD94-AA6058B22134}"/>
              </a:ext>
            </a:extLst>
          </p:cNvPr>
          <p:cNvSpPr txBox="1"/>
          <p:nvPr/>
        </p:nvSpPr>
        <p:spPr>
          <a:xfrm>
            <a:off x="9030162" y="1868460"/>
            <a:ext cx="2532888" cy="400110"/>
          </a:xfrm>
          <a:prstGeom prst="rect">
            <a:avLst/>
          </a:prstGeom>
          <a:noFill/>
        </p:spPr>
        <p:txBody>
          <a:bodyPr wrap="square" rtlCol="0">
            <a:spAutoFit/>
          </a:bodyPr>
          <a:lstStyle/>
          <a:p>
            <a:r>
              <a:rPr lang="el-GR" sz="2000" dirty="0">
                <a:latin typeface="Century Gothic" panose="020B0502020202020204" pitchFamily="34" charset="0"/>
              </a:rPr>
              <a:t>4. </a:t>
            </a:r>
            <a:r>
              <a:rPr lang="en-US" sz="2000" dirty="0">
                <a:latin typeface="Century Gothic" panose="020B0502020202020204" pitchFamily="34" charset="0"/>
              </a:rPr>
              <a:t>BUSINESS GOALS</a:t>
            </a:r>
          </a:p>
        </p:txBody>
      </p:sp>
      <p:sp>
        <p:nvSpPr>
          <p:cNvPr id="52" name="TextBox 51">
            <a:extLst>
              <a:ext uri="{FF2B5EF4-FFF2-40B4-BE49-F238E27FC236}">
                <a16:creationId xmlns:a16="http://schemas.microsoft.com/office/drawing/2014/main" id="{EFCF828C-6F70-404B-BEE7-EBE7B90C093F}"/>
              </a:ext>
            </a:extLst>
          </p:cNvPr>
          <p:cNvSpPr txBox="1"/>
          <p:nvPr/>
        </p:nvSpPr>
        <p:spPr>
          <a:xfrm>
            <a:off x="628951" y="778562"/>
            <a:ext cx="9479145" cy="612988"/>
          </a:xfrm>
          <a:prstGeom prst="rect">
            <a:avLst/>
          </a:prstGeom>
          <a:solidFill>
            <a:srgbClr val="82D0E3"/>
          </a:solidFill>
        </p:spPr>
        <p:txBody>
          <a:bodyPr wrap="square" rtlCol="0">
            <a:spAutoFit/>
          </a:bodyPr>
          <a:lstStyle/>
          <a:p>
            <a:pPr marL="171450" indent="-171450">
              <a:spcAft>
                <a:spcPts val="700"/>
              </a:spcAft>
              <a:buFont typeface="Arial" panose="020B0604020202020204" pitchFamily="34" charset="0"/>
              <a:buChar char="•"/>
            </a:pPr>
            <a:r>
              <a:rPr lang="el-GR" sz="1400" b="1" dirty="0">
                <a:solidFill>
                  <a:schemeClr val="bg1"/>
                </a:solidFill>
                <a:latin typeface="Century Gothic" panose="020B0502020202020204" pitchFamily="34" charset="0"/>
              </a:rPr>
              <a:t>Ποιος είναι ο σκοπός σας για τη δημιουργία του προϊόντος;</a:t>
            </a:r>
          </a:p>
          <a:p>
            <a:pPr marL="171450" indent="-171450">
              <a:spcAft>
                <a:spcPts val="700"/>
              </a:spcAft>
              <a:buFont typeface="Arial" panose="020B0604020202020204" pitchFamily="34" charset="0"/>
              <a:buChar char="•"/>
            </a:pPr>
            <a:r>
              <a:rPr lang="el-GR" sz="1400" b="1" dirty="0">
                <a:solidFill>
                  <a:schemeClr val="bg1"/>
                </a:solidFill>
                <a:latin typeface="Century Gothic" panose="020B0502020202020204" pitchFamily="34" charset="0"/>
              </a:rPr>
              <a:t>Ποια θετική αλλαγή πρέπει να επιφέρει;</a:t>
            </a:r>
            <a:endParaRPr lang="en-US" sz="1400" b="1" dirty="0">
              <a:solidFill>
                <a:schemeClr val="bg1"/>
              </a:solidFill>
              <a:latin typeface="Century Gothic" panose="020B0502020202020204" pitchFamily="34" charset="0"/>
            </a:endParaRPr>
          </a:p>
        </p:txBody>
      </p:sp>
      <p:sp>
        <p:nvSpPr>
          <p:cNvPr id="2" name="Ορθογώνιο 1">
            <a:extLst>
              <a:ext uri="{FF2B5EF4-FFF2-40B4-BE49-F238E27FC236}">
                <a16:creationId xmlns:a16="http://schemas.microsoft.com/office/drawing/2014/main" id="{87098DB1-2BE6-4330-ACF5-BA9888010702}"/>
              </a:ext>
            </a:extLst>
          </p:cNvPr>
          <p:cNvSpPr/>
          <p:nvPr/>
        </p:nvSpPr>
        <p:spPr>
          <a:xfrm>
            <a:off x="0" y="6278622"/>
            <a:ext cx="12192000" cy="5847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41" name="Picture 9" descr="A picture containing clipart&#10;&#10;Description generated with high confidence">
            <a:extLst>
              <a:ext uri="{FF2B5EF4-FFF2-40B4-BE49-F238E27FC236}">
                <a16:creationId xmlns:a16="http://schemas.microsoft.com/office/drawing/2014/main" id="{3127E21D-1DD1-4BA8-9CF2-D75C680C0625}"/>
              </a:ext>
            </a:extLst>
          </p:cNvPr>
          <p:cNvPicPr>
            <a:picLocks noChangeAspect="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507033" y="6417696"/>
            <a:ext cx="573887" cy="365125"/>
          </a:xfrm>
          <a:prstGeom prst="rect">
            <a:avLst/>
          </a:prstGeom>
        </p:spPr>
      </p:pic>
      <p:pic>
        <p:nvPicPr>
          <p:cNvPr id="47" name="Picture 2" descr="University of Piraeus">
            <a:extLst>
              <a:ext uri="{FF2B5EF4-FFF2-40B4-BE49-F238E27FC236}">
                <a16:creationId xmlns:a16="http://schemas.microsoft.com/office/drawing/2014/main" id="{D3E18AB2-9DD4-4748-B872-55C5A1405D87}"/>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4102" r="74154"/>
          <a:stretch/>
        </p:blipFill>
        <p:spPr bwMode="auto">
          <a:xfrm>
            <a:off x="78421" y="6290554"/>
            <a:ext cx="378617" cy="560927"/>
          </a:xfrm>
          <a:prstGeom prst="rect">
            <a:avLst/>
          </a:prstGeom>
          <a:noFill/>
          <a:extLst>
            <a:ext uri="{909E8E84-426E-40DD-AFC4-6F175D3DCCD1}">
              <a14:hiddenFill xmlns:a14="http://schemas.microsoft.com/office/drawing/2010/main">
                <a:solidFill>
                  <a:srgbClr val="FFFFFF"/>
                </a:solidFill>
              </a14:hiddenFill>
            </a:ext>
          </a:extLst>
        </p:spPr>
      </p:pic>
      <p:sp>
        <p:nvSpPr>
          <p:cNvPr id="53" name="Content Placeholder 2">
            <a:extLst>
              <a:ext uri="{FF2B5EF4-FFF2-40B4-BE49-F238E27FC236}">
                <a16:creationId xmlns:a16="http://schemas.microsoft.com/office/drawing/2014/main" id="{B367BC24-44DF-4C67-BB2E-D4DFF381F122}"/>
              </a:ext>
            </a:extLst>
          </p:cNvPr>
          <p:cNvSpPr txBox="1">
            <a:spLocks/>
          </p:cNvSpPr>
          <p:nvPr/>
        </p:nvSpPr>
        <p:spPr>
          <a:xfrm>
            <a:off x="457038" y="6296659"/>
            <a:ext cx="2722336" cy="57313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l-GR" sz="1600" dirty="0">
                <a:solidFill>
                  <a:schemeClr val="tx2"/>
                </a:solidFill>
                <a:latin typeface="Calibri Light" panose="020F0302020204030204" pitchFamily="34" charset="0"/>
                <a:cs typeface="Calibri Light" panose="020F0302020204030204" pitchFamily="34" charset="0"/>
              </a:rPr>
              <a:t>Πανεπιστήμιο Πειραιώς</a:t>
            </a:r>
            <a:endParaRPr lang="en-US" sz="1600" dirty="0">
              <a:solidFill>
                <a:schemeClr val="tx2"/>
              </a:solidFill>
              <a:latin typeface="Calibri Light" panose="020F0302020204030204" pitchFamily="34" charset="0"/>
              <a:cs typeface="Calibri Light" panose="020F0302020204030204" pitchFamily="34" charset="0"/>
            </a:endParaRPr>
          </a:p>
          <a:p>
            <a:pPr algn="l">
              <a:lnSpc>
                <a:spcPct val="100000"/>
              </a:lnSpc>
              <a:spcBef>
                <a:spcPts val="0"/>
              </a:spcBef>
            </a:pPr>
            <a:r>
              <a:rPr lang="el-GR" sz="1200" dirty="0">
                <a:solidFill>
                  <a:schemeClr val="tx2"/>
                </a:solidFill>
                <a:latin typeface="Calibri Light" panose="020F0302020204030204" pitchFamily="34" charset="0"/>
                <a:cs typeface="Calibri Light" panose="020F0302020204030204" pitchFamily="34" charset="0"/>
              </a:rPr>
              <a:t>Τμήμα Ψηφιακών Συστημάτων</a:t>
            </a:r>
            <a:endParaRPr lang="en-US" sz="1200" dirty="0">
              <a:solidFill>
                <a:schemeClr val="tx2"/>
              </a:solidFill>
              <a:latin typeface="Calibri Light" panose="020F0302020204030204" pitchFamily="34" charset="0"/>
              <a:cs typeface="Calibri Light" panose="020F0302020204030204" pitchFamily="34" charset="0"/>
            </a:endParaRPr>
          </a:p>
        </p:txBody>
      </p:sp>
      <p:sp>
        <p:nvSpPr>
          <p:cNvPr id="5" name="Ορθογώνιο 4">
            <a:extLst>
              <a:ext uri="{FF2B5EF4-FFF2-40B4-BE49-F238E27FC236}">
                <a16:creationId xmlns:a16="http://schemas.microsoft.com/office/drawing/2014/main" id="{F4981859-1707-4AFE-8665-305DA845AF9C}"/>
              </a:ext>
            </a:extLst>
          </p:cNvPr>
          <p:cNvSpPr/>
          <p:nvPr/>
        </p:nvSpPr>
        <p:spPr>
          <a:xfrm>
            <a:off x="628951" y="2311994"/>
            <a:ext cx="2501875" cy="2105008"/>
          </a:xfrm>
          <a:prstGeom prst="rect">
            <a:avLst/>
          </a:prstGeom>
          <a:solidFill>
            <a:srgbClr val="8711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spcAft>
                <a:spcPts val="700"/>
              </a:spcAft>
              <a:buFont typeface="Arial" panose="020B0604020202020204" pitchFamily="34" charset="0"/>
              <a:buChar char="•"/>
            </a:pPr>
            <a:r>
              <a:rPr lang="el-GR" sz="1400" b="1" dirty="0">
                <a:solidFill>
                  <a:schemeClr val="bg1"/>
                </a:solidFill>
                <a:latin typeface="Century Gothic" panose="020B0502020202020204" pitchFamily="34" charset="0"/>
              </a:rPr>
              <a:t>Σε ποια αγορά ή τμήμα αγοράς απευθύνεται το προϊόν;</a:t>
            </a:r>
            <a:r>
              <a:rPr lang="en-GB" sz="1400" b="1" dirty="0">
                <a:solidFill>
                  <a:schemeClr val="bg1"/>
                </a:solidFill>
                <a:latin typeface="Century Gothic" panose="020B0502020202020204" pitchFamily="34" charset="0"/>
              </a:rPr>
              <a:t> </a:t>
            </a:r>
            <a:endParaRPr lang="el-GR" sz="1400" b="1" dirty="0">
              <a:solidFill>
                <a:schemeClr val="bg1"/>
              </a:solidFill>
              <a:latin typeface="Century Gothic" panose="020B0502020202020204" pitchFamily="34" charset="0"/>
            </a:endParaRPr>
          </a:p>
          <a:p>
            <a:pPr marL="171450" indent="-171450">
              <a:spcAft>
                <a:spcPts val="700"/>
              </a:spcAft>
              <a:buFont typeface="Arial" panose="020B0604020202020204" pitchFamily="34" charset="0"/>
              <a:buChar char="•"/>
            </a:pPr>
            <a:r>
              <a:rPr lang="el-GR" sz="1400" b="1" dirty="0">
                <a:solidFill>
                  <a:schemeClr val="bg1"/>
                </a:solidFill>
                <a:latin typeface="Century Gothic" panose="020B0502020202020204" pitchFamily="34" charset="0"/>
              </a:rPr>
              <a:t>Ποιοι είναι οι πελάτες και οι χρήστες-στόχοι;</a:t>
            </a:r>
            <a:endParaRPr lang="en-US" sz="1400" b="1" dirty="0">
              <a:solidFill>
                <a:schemeClr val="bg1"/>
              </a:solidFill>
              <a:latin typeface="Century Gothic" panose="020B0502020202020204" pitchFamily="34" charset="0"/>
            </a:endParaRPr>
          </a:p>
        </p:txBody>
      </p:sp>
      <p:sp>
        <p:nvSpPr>
          <p:cNvPr id="55" name="Ορθογώνιο 54">
            <a:extLst>
              <a:ext uri="{FF2B5EF4-FFF2-40B4-BE49-F238E27FC236}">
                <a16:creationId xmlns:a16="http://schemas.microsoft.com/office/drawing/2014/main" id="{1CBCEE59-D4B3-4427-855A-591AE82E5223}"/>
              </a:ext>
            </a:extLst>
          </p:cNvPr>
          <p:cNvSpPr/>
          <p:nvPr/>
        </p:nvSpPr>
        <p:spPr>
          <a:xfrm>
            <a:off x="3436356" y="2332445"/>
            <a:ext cx="2501875" cy="2105008"/>
          </a:xfrm>
          <a:prstGeom prst="rect">
            <a:avLst/>
          </a:prstGeom>
          <a:solidFill>
            <a:srgbClr val="E093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spcAft>
                <a:spcPts val="700"/>
              </a:spcAft>
              <a:buFont typeface="Arial" panose="020B0604020202020204" pitchFamily="34" charset="0"/>
              <a:buChar char="•"/>
            </a:pPr>
            <a:r>
              <a:rPr lang="el-GR" sz="1400" b="1" dirty="0">
                <a:solidFill>
                  <a:schemeClr val="bg1"/>
                </a:solidFill>
                <a:latin typeface="Century Gothic" panose="020B0502020202020204" pitchFamily="34" charset="0"/>
              </a:rPr>
              <a:t>Τι πρόβλημα λύνει το προϊόν;</a:t>
            </a:r>
          </a:p>
          <a:p>
            <a:pPr marL="171450" indent="-171450">
              <a:spcAft>
                <a:spcPts val="700"/>
              </a:spcAft>
              <a:buFont typeface="Arial" panose="020B0604020202020204" pitchFamily="34" charset="0"/>
              <a:buChar char="•"/>
            </a:pPr>
            <a:r>
              <a:rPr lang="el-GR" sz="1400" b="1" dirty="0">
                <a:solidFill>
                  <a:schemeClr val="bg1"/>
                </a:solidFill>
                <a:latin typeface="Century Gothic" panose="020B0502020202020204" pitchFamily="34" charset="0"/>
              </a:rPr>
              <a:t>Τι όφελος παρέχει;</a:t>
            </a:r>
            <a:endParaRPr lang="en-US" sz="1400" b="1" dirty="0">
              <a:solidFill>
                <a:schemeClr val="bg1"/>
              </a:solidFill>
              <a:latin typeface="Century Gothic" panose="020B0502020202020204" pitchFamily="34" charset="0"/>
            </a:endParaRPr>
          </a:p>
        </p:txBody>
      </p:sp>
      <p:sp>
        <p:nvSpPr>
          <p:cNvPr id="56" name="Ορθογώνιο 55">
            <a:extLst>
              <a:ext uri="{FF2B5EF4-FFF2-40B4-BE49-F238E27FC236}">
                <a16:creationId xmlns:a16="http://schemas.microsoft.com/office/drawing/2014/main" id="{28ED10DA-0746-4599-9C6A-7E6280E6AACA}"/>
              </a:ext>
            </a:extLst>
          </p:cNvPr>
          <p:cNvSpPr/>
          <p:nvPr/>
        </p:nvSpPr>
        <p:spPr>
          <a:xfrm>
            <a:off x="6253833" y="2311994"/>
            <a:ext cx="2501875" cy="2105008"/>
          </a:xfrm>
          <a:prstGeom prst="rect">
            <a:avLst/>
          </a:prstGeom>
          <a:solidFill>
            <a:srgbClr val="078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spcAft>
                <a:spcPts val="700"/>
              </a:spcAft>
              <a:buFont typeface="Arial" panose="020B0604020202020204" pitchFamily="34" charset="0"/>
              <a:buChar char="•"/>
            </a:pPr>
            <a:r>
              <a:rPr lang="el-GR" sz="1400" b="1" dirty="0">
                <a:solidFill>
                  <a:schemeClr val="bg1"/>
                </a:solidFill>
                <a:latin typeface="Century Gothic" panose="020B0502020202020204" pitchFamily="34" charset="0"/>
              </a:rPr>
              <a:t>Τι προϊόν είναι;</a:t>
            </a:r>
          </a:p>
          <a:p>
            <a:pPr marL="171450" indent="-171450">
              <a:spcAft>
                <a:spcPts val="700"/>
              </a:spcAft>
              <a:buFont typeface="Arial" panose="020B0604020202020204" pitchFamily="34" charset="0"/>
              <a:buChar char="•"/>
            </a:pPr>
            <a:r>
              <a:rPr lang="el-GR" sz="1400" b="1" dirty="0">
                <a:solidFill>
                  <a:schemeClr val="bg1"/>
                </a:solidFill>
                <a:latin typeface="Century Gothic" panose="020B0502020202020204" pitchFamily="34" charset="0"/>
              </a:rPr>
              <a:t>Τι το κάνει να ξεχωρίζει;</a:t>
            </a:r>
          </a:p>
          <a:p>
            <a:pPr marL="171450" indent="-171450">
              <a:spcAft>
                <a:spcPts val="700"/>
              </a:spcAft>
              <a:buFont typeface="Arial" panose="020B0604020202020204" pitchFamily="34" charset="0"/>
              <a:buChar char="•"/>
            </a:pPr>
            <a:r>
              <a:rPr lang="el-GR" sz="1400" b="1" dirty="0">
                <a:solidFill>
                  <a:schemeClr val="bg1"/>
                </a:solidFill>
                <a:latin typeface="Century Gothic" panose="020B0502020202020204" pitchFamily="34" charset="0"/>
              </a:rPr>
              <a:t>Είναι εφικτή η ανάπτυξη του προϊόντος;</a:t>
            </a:r>
            <a:endParaRPr lang="en-US" sz="1400" b="1" dirty="0">
              <a:solidFill>
                <a:schemeClr val="bg1"/>
              </a:solidFill>
              <a:latin typeface="Century Gothic" panose="020B0502020202020204" pitchFamily="34" charset="0"/>
            </a:endParaRPr>
          </a:p>
        </p:txBody>
      </p:sp>
      <p:sp>
        <p:nvSpPr>
          <p:cNvPr id="57" name="Ορθογώνιο 56">
            <a:extLst>
              <a:ext uri="{FF2B5EF4-FFF2-40B4-BE49-F238E27FC236}">
                <a16:creationId xmlns:a16="http://schemas.microsoft.com/office/drawing/2014/main" id="{58DF912D-72F1-472F-BB2E-2E9FD74F5223}"/>
              </a:ext>
            </a:extLst>
          </p:cNvPr>
          <p:cNvSpPr/>
          <p:nvPr/>
        </p:nvSpPr>
        <p:spPr>
          <a:xfrm>
            <a:off x="9069918" y="2321932"/>
            <a:ext cx="2501875" cy="2105008"/>
          </a:xfrm>
          <a:prstGeom prst="rect">
            <a:avLst/>
          </a:prstGeom>
          <a:solidFill>
            <a:srgbClr val="D3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spcAft>
                <a:spcPts val="700"/>
              </a:spcAft>
              <a:buFont typeface="Arial" panose="020B0604020202020204" pitchFamily="34" charset="0"/>
              <a:buChar char="•"/>
            </a:pPr>
            <a:r>
              <a:rPr lang="el-GR" sz="1400" b="1" dirty="0">
                <a:solidFill>
                  <a:schemeClr val="bg1"/>
                </a:solidFill>
                <a:latin typeface="Century Gothic" panose="020B0502020202020204" pitchFamily="34" charset="0"/>
              </a:rPr>
              <a:t>Πώς θα ωφελήσει το προϊόν την εταιρεία;</a:t>
            </a:r>
          </a:p>
          <a:p>
            <a:pPr marL="171450" indent="-171450">
              <a:spcAft>
                <a:spcPts val="700"/>
              </a:spcAft>
              <a:buFont typeface="Arial" panose="020B0604020202020204" pitchFamily="34" charset="0"/>
              <a:buChar char="•"/>
            </a:pPr>
            <a:r>
              <a:rPr lang="el-GR" sz="1400" b="1" dirty="0">
                <a:solidFill>
                  <a:schemeClr val="bg1"/>
                </a:solidFill>
                <a:latin typeface="Century Gothic" panose="020B0502020202020204" pitchFamily="34" charset="0"/>
              </a:rPr>
              <a:t>Ποιοι είναι οι επιχειρηματικοί στόχοι;</a:t>
            </a:r>
            <a:endParaRPr lang="en-US" sz="14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621114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E216C567-9AC0-DA4E-8717-204B0824C81B}"/>
              </a:ext>
            </a:extLst>
          </p:cNvPr>
          <p:cNvSpPr/>
          <p:nvPr/>
        </p:nvSpPr>
        <p:spPr>
          <a:xfrm>
            <a:off x="0" y="6479366"/>
            <a:ext cx="12192000" cy="384048"/>
          </a:xfrm>
          <a:custGeom>
            <a:avLst/>
            <a:gdLst>
              <a:gd name="connsiteX0" fmla="*/ 0 w 12192000"/>
              <a:gd name="connsiteY0" fmla="*/ 0 h 520936"/>
              <a:gd name="connsiteX1" fmla="*/ 12192000 w 12192000"/>
              <a:gd name="connsiteY1" fmla="*/ 0 h 520936"/>
              <a:gd name="connsiteX2" fmla="*/ 12192000 w 12192000"/>
              <a:gd name="connsiteY2" fmla="*/ 520936 h 520936"/>
              <a:gd name="connsiteX3" fmla="*/ 0 w 12192000"/>
              <a:gd name="connsiteY3" fmla="*/ 520936 h 520936"/>
              <a:gd name="connsiteX4" fmla="*/ 0 w 12192000"/>
              <a:gd name="connsiteY4" fmla="*/ 0 h 520936"/>
              <a:gd name="connsiteX0" fmla="*/ 0 w 12192000"/>
              <a:gd name="connsiteY0" fmla="*/ 3171 h 524107"/>
              <a:gd name="connsiteX1" fmla="*/ 11054576 w 12192000"/>
              <a:gd name="connsiteY1" fmla="*/ 0 h 524107"/>
              <a:gd name="connsiteX2" fmla="*/ 12192000 w 12192000"/>
              <a:gd name="connsiteY2" fmla="*/ 3171 h 524107"/>
              <a:gd name="connsiteX3" fmla="*/ 12192000 w 12192000"/>
              <a:gd name="connsiteY3" fmla="*/ 524107 h 524107"/>
              <a:gd name="connsiteX4" fmla="*/ 0 w 12192000"/>
              <a:gd name="connsiteY4" fmla="*/ 524107 h 524107"/>
              <a:gd name="connsiteX5" fmla="*/ 0 w 12192000"/>
              <a:gd name="connsiteY5" fmla="*/ 3171 h 524107"/>
              <a:gd name="connsiteX0" fmla="*/ 0 w 12192000"/>
              <a:gd name="connsiteY0" fmla="*/ 6887 h 527823"/>
              <a:gd name="connsiteX1" fmla="*/ 11054576 w 12192000"/>
              <a:gd name="connsiteY1" fmla="*/ 3716 h 527823"/>
              <a:gd name="connsiteX2" fmla="*/ 11288751 w 12192000"/>
              <a:gd name="connsiteY2" fmla="*/ 0 h 527823"/>
              <a:gd name="connsiteX3" fmla="*/ 12192000 w 12192000"/>
              <a:gd name="connsiteY3" fmla="*/ 6887 h 527823"/>
              <a:gd name="connsiteX4" fmla="*/ 12192000 w 12192000"/>
              <a:gd name="connsiteY4" fmla="*/ 527823 h 527823"/>
              <a:gd name="connsiteX5" fmla="*/ 0 w 12192000"/>
              <a:gd name="connsiteY5" fmla="*/ 527823 h 527823"/>
              <a:gd name="connsiteX6" fmla="*/ 0 w 12192000"/>
              <a:gd name="connsiteY6" fmla="*/ 6887 h 527823"/>
              <a:gd name="connsiteX0" fmla="*/ 0 w 12192000"/>
              <a:gd name="connsiteY0" fmla="*/ 6887 h 527823"/>
              <a:gd name="connsiteX1" fmla="*/ 11054576 w 12192000"/>
              <a:gd name="connsiteY1" fmla="*/ 3716 h 527823"/>
              <a:gd name="connsiteX2" fmla="*/ 11288751 w 12192000"/>
              <a:gd name="connsiteY2" fmla="*/ 0 h 527823"/>
              <a:gd name="connsiteX3" fmla="*/ 11508059 w 12192000"/>
              <a:gd name="connsiteY3" fmla="*/ 7434 h 527823"/>
              <a:gd name="connsiteX4" fmla="*/ 12192000 w 12192000"/>
              <a:gd name="connsiteY4" fmla="*/ 6887 h 527823"/>
              <a:gd name="connsiteX5" fmla="*/ 12192000 w 12192000"/>
              <a:gd name="connsiteY5" fmla="*/ 527823 h 527823"/>
              <a:gd name="connsiteX6" fmla="*/ 0 w 12192000"/>
              <a:gd name="connsiteY6" fmla="*/ 527823 h 527823"/>
              <a:gd name="connsiteX7" fmla="*/ 0 w 12192000"/>
              <a:gd name="connsiteY7" fmla="*/ 6887 h 527823"/>
              <a:gd name="connsiteX0" fmla="*/ 0 w 12192000"/>
              <a:gd name="connsiteY0" fmla="*/ 3171 h 524107"/>
              <a:gd name="connsiteX1" fmla="*/ 11054576 w 12192000"/>
              <a:gd name="connsiteY1" fmla="*/ 0 h 524107"/>
              <a:gd name="connsiteX2" fmla="*/ 11296185 w 12192000"/>
              <a:gd name="connsiteY2" fmla="*/ 159836 h 524107"/>
              <a:gd name="connsiteX3" fmla="*/ 11508059 w 12192000"/>
              <a:gd name="connsiteY3" fmla="*/ 3718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710 h 524646"/>
              <a:gd name="connsiteX1" fmla="*/ 11054576 w 12192000"/>
              <a:gd name="connsiteY1" fmla="*/ 539 h 524646"/>
              <a:gd name="connsiteX2" fmla="*/ 11296185 w 12192000"/>
              <a:gd name="connsiteY2" fmla="*/ 160375 h 524646"/>
              <a:gd name="connsiteX3" fmla="*/ 11784284 w 12192000"/>
              <a:gd name="connsiteY3" fmla="*/ 0 h 524646"/>
              <a:gd name="connsiteX4" fmla="*/ 12192000 w 12192000"/>
              <a:gd name="connsiteY4" fmla="*/ 3710 h 524646"/>
              <a:gd name="connsiteX5" fmla="*/ 12192000 w 12192000"/>
              <a:gd name="connsiteY5" fmla="*/ 524646 h 524646"/>
              <a:gd name="connsiteX6" fmla="*/ 0 w 12192000"/>
              <a:gd name="connsiteY6" fmla="*/ 524646 h 524646"/>
              <a:gd name="connsiteX7" fmla="*/ 0 w 12192000"/>
              <a:gd name="connsiteY7" fmla="*/ 3710 h 524646"/>
              <a:gd name="connsiteX0" fmla="*/ 0 w 12192000"/>
              <a:gd name="connsiteY0" fmla="*/ 3171 h 524107"/>
              <a:gd name="connsiteX1" fmla="*/ 11054576 w 12192000"/>
              <a:gd name="connsiteY1" fmla="*/ 0 h 524107"/>
              <a:gd name="connsiteX2" fmla="*/ 11296185 w 12192000"/>
              <a:gd name="connsiteY2" fmla="*/ 159836 h 524107"/>
              <a:gd name="connsiteX3" fmla="*/ 11825559 w 12192000"/>
              <a:gd name="connsiteY3" fmla="*/ 3719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171 h 524107"/>
              <a:gd name="connsiteX1" fmla="*/ 11054576 w 12192000"/>
              <a:gd name="connsiteY1" fmla="*/ 0 h 524107"/>
              <a:gd name="connsiteX2" fmla="*/ 11626385 w 12192000"/>
              <a:gd name="connsiteY2" fmla="*/ 138547 h 524107"/>
              <a:gd name="connsiteX3" fmla="*/ 11825559 w 12192000"/>
              <a:gd name="connsiteY3" fmla="*/ 3719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171 h 524107"/>
              <a:gd name="connsiteX1" fmla="*/ 11429226 w 12192000"/>
              <a:gd name="connsiteY1" fmla="*/ 0 h 524107"/>
              <a:gd name="connsiteX2" fmla="*/ 11626385 w 12192000"/>
              <a:gd name="connsiteY2" fmla="*/ 138547 h 524107"/>
              <a:gd name="connsiteX3" fmla="*/ 11825559 w 12192000"/>
              <a:gd name="connsiteY3" fmla="*/ 3719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171 h 524107"/>
              <a:gd name="connsiteX1" fmla="*/ 11429226 w 12192000"/>
              <a:gd name="connsiteY1" fmla="*/ 0 h 524107"/>
              <a:gd name="connsiteX2" fmla="*/ 11626385 w 12192000"/>
              <a:gd name="connsiteY2" fmla="*/ 172609 h 524107"/>
              <a:gd name="connsiteX3" fmla="*/ 11825559 w 12192000"/>
              <a:gd name="connsiteY3" fmla="*/ 3719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171 h 524107"/>
              <a:gd name="connsiteX1" fmla="*/ 11429226 w 12192000"/>
              <a:gd name="connsiteY1" fmla="*/ 0 h 524107"/>
              <a:gd name="connsiteX2" fmla="*/ 11825559 w 12192000"/>
              <a:gd name="connsiteY2" fmla="*/ 3719 h 524107"/>
              <a:gd name="connsiteX3" fmla="*/ 12192000 w 12192000"/>
              <a:gd name="connsiteY3" fmla="*/ 3171 h 524107"/>
              <a:gd name="connsiteX4" fmla="*/ 12192000 w 12192000"/>
              <a:gd name="connsiteY4" fmla="*/ 524107 h 524107"/>
              <a:gd name="connsiteX5" fmla="*/ 0 w 12192000"/>
              <a:gd name="connsiteY5" fmla="*/ 524107 h 524107"/>
              <a:gd name="connsiteX6" fmla="*/ 0 w 12192000"/>
              <a:gd name="connsiteY6" fmla="*/ 3171 h 524107"/>
              <a:gd name="connsiteX0" fmla="*/ 0 w 12192000"/>
              <a:gd name="connsiteY0" fmla="*/ 3171 h 524107"/>
              <a:gd name="connsiteX1" fmla="*/ 11429226 w 12192000"/>
              <a:gd name="connsiteY1" fmla="*/ 0 h 524107"/>
              <a:gd name="connsiteX2" fmla="*/ 12192000 w 12192000"/>
              <a:gd name="connsiteY2" fmla="*/ 3171 h 524107"/>
              <a:gd name="connsiteX3" fmla="*/ 12192000 w 12192000"/>
              <a:gd name="connsiteY3" fmla="*/ 524107 h 524107"/>
              <a:gd name="connsiteX4" fmla="*/ 0 w 12192000"/>
              <a:gd name="connsiteY4" fmla="*/ 524107 h 524107"/>
              <a:gd name="connsiteX5" fmla="*/ 0 w 12192000"/>
              <a:gd name="connsiteY5" fmla="*/ 3171 h 524107"/>
              <a:gd name="connsiteX0" fmla="*/ 0 w 12192000"/>
              <a:gd name="connsiteY0" fmla="*/ 0 h 520936"/>
              <a:gd name="connsiteX1" fmla="*/ 12192000 w 12192000"/>
              <a:gd name="connsiteY1" fmla="*/ 0 h 520936"/>
              <a:gd name="connsiteX2" fmla="*/ 12192000 w 12192000"/>
              <a:gd name="connsiteY2" fmla="*/ 520936 h 520936"/>
              <a:gd name="connsiteX3" fmla="*/ 0 w 12192000"/>
              <a:gd name="connsiteY3" fmla="*/ 520936 h 520936"/>
              <a:gd name="connsiteX4" fmla="*/ 0 w 12192000"/>
              <a:gd name="connsiteY4" fmla="*/ 0 h 5209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20936">
                <a:moveTo>
                  <a:pt x="0" y="0"/>
                </a:moveTo>
                <a:lnTo>
                  <a:pt x="12192000" y="0"/>
                </a:lnTo>
                <a:lnTo>
                  <a:pt x="12192000" y="520936"/>
                </a:lnTo>
                <a:lnTo>
                  <a:pt x="0" y="520936"/>
                </a:lnTo>
                <a:lnTo>
                  <a:pt x="0" y="0"/>
                </a:lnTo>
                <a:close/>
              </a:path>
            </a:pathLst>
          </a:cu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11" name="Parallelogram 10">
            <a:extLst>
              <a:ext uri="{FF2B5EF4-FFF2-40B4-BE49-F238E27FC236}">
                <a16:creationId xmlns:a16="http://schemas.microsoft.com/office/drawing/2014/main" id="{FA48E4DA-99B1-B04E-8674-763A3B4A3C10}"/>
              </a:ext>
            </a:extLst>
          </p:cNvPr>
          <p:cNvSpPr/>
          <p:nvPr/>
        </p:nvSpPr>
        <p:spPr>
          <a:xfrm>
            <a:off x="11793977" y="6479366"/>
            <a:ext cx="397211" cy="384048"/>
          </a:xfrm>
          <a:prstGeom prst="parallelogram">
            <a:avLst>
              <a:gd name="adj" fmla="val 65219"/>
            </a:avLst>
          </a:prstGeom>
          <a:solidFill>
            <a:srgbClr val="F0A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86C5A2FF-10D6-364C-8F24-0ADC673CB880}"/>
              </a:ext>
            </a:extLst>
          </p:cNvPr>
          <p:cNvSpPr txBox="1"/>
          <p:nvPr/>
        </p:nvSpPr>
        <p:spPr>
          <a:xfrm>
            <a:off x="4800046" y="6477000"/>
            <a:ext cx="6573212" cy="369332"/>
          </a:xfrm>
          <a:prstGeom prst="rect">
            <a:avLst/>
          </a:prstGeom>
          <a:noFill/>
        </p:spPr>
        <p:txBody>
          <a:bodyPr wrap="square" rtlCol="0">
            <a:spAutoFit/>
          </a:bodyPr>
          <a:lstStyle/>
          <a:p>
            <a:pPr algn="r"/>
            <a:r>
              <a:rPr lang="en-US" dirty="0">
                <a:solidFill>
                  <a:schemeClr val="bg1"/>
                </a:solidFill>
                <a:latin typeface="Century Gothic" panose="020B0502020202020204" pitchFamily="34" charset="0"/>
                <a:ea typeface="Arial" charset="0"/>
                <a:cs typeface="Arial" charset="0"/>
              </a:rPr>
              <a:t>PRODUCT ADVANTAGE OVERVIEW</a:t>
            </a:r>
          </a:p>
        </p:txBody>
      </p:sp>
      <p:sp>
        <p:nvSpPr>
          <p:cNvPr id="7" name="TextBox 6">
            <a:extLst>
              <a:ext uri="{FF2B5EF4-FFF2-40B4-BE49-F238E27FC236}">
                <a16:creationId xmlns:a16="http://schemas.microsoft.com/office/drawing/2014/main" id="{98EB9050-E1D9-EE4C-8121-BFADEE238BA0}"/>
              </a:ext>
            </a:extLst>
          </p:cNvPr>
          <p:cNvSpPr txBox="1"/>
          <p:nvPr/>
        </p:nvSpPr>
        <p:spPr>
          <a:xfrm>
            <a:off x="274320" y="1414879"/>
            <a:ext cx="6747917" cy="1010533"/>
          </a:xfrm>
          <a:prstGeom prst="rect">
            <a:avLst/>
          </a:prstGeom>
          <a:noFill/>
        </p:spPr>
        <p:txBody>
          <a:bodyPr wrap="square" rtlCol="0">
            <a:spAutoFit/>
          </a:bodyPr>
          <a:lstStyle/>
          <a:p>
            <a:pPr marL="285750" indent="-285750" fontAlgn="ctr">
              <a:lnSpc>
                <a:spcPct val="150000"/>
              </a:lnSpc>
              <a:spcBef>
                <a:spcPts val="1400"/>
              </a:spcBef>
              <a:buClr>
                <a:schemeClr val="bg1"/>
              </a:buClr>
              <a:buSzPct val="150000"/>
              <a:buFont typeface="Arial" panose="020B0604020202020204" pitchFamily="34" charset="0"/>
              <a:buChar char="•"/>
            </a:pPr>
            <a:endParaRPr lang="en-US" sz="1600" dirty="0">
              <a:solidFill>
                <a:srgbClr val="000000"/>
              </a:solidFill>
              <a:latin typeface="Century Gothic" panose="020B0502020202020204" pitchFamily="34" charset="0"/>
            </a:endParaRPr>
          </a:p>
          <a:p>
            <a:pPr marL="285750" indent="-285750" fontAlgn="ctr">
              <a:lnSpc>
                <a:spcPct val="150000"/>
              </a:lnSpc>
              <a:spcBef>
                <a:spcPts val="1400"/>
              </a:spcBef>
              <a:buClr>
                <a:schemeClr val="bg1"/>
              </a:buClr>
              <a:buSzPct val="150000"/>
              <a:buFont typeface="Arial" panose="020B0604020202020204" pitchFamily="34" charset="0"/>
              <a:buChar char="•"/>
            </a:pPr>
            <a:endParaRPr lang="en-US" sz="1600" dirty="0">
              <a:solidFill>
                <a:srgbClr val="000000"/>
              </a:solidFill>
              <a:latin typeface="Century Gothic" panose="020B0502020202020204" pitchFamily="34" charset="0"/>
            </a:endParaRPr>
          </a:p>
        </p:txBody>
      </p:sp>
      <p:sp>
        <p:nvSpPr>
          <p:cNvPr id="8" name="Rectangle 7">
            <a:extLst>
              <a:ext uri="{FF2B5EF4-FFF2-40B4-BE49-F238E27FC236}">
                <a16:creationId xmlns:a16="http://schemas.microsoft.com/office/drawing/2014/main" id="{F18EA7BF-DCDB-484F-82B0-D8CC586E6B9A}"/>
              </a:ext>
            </a:extLst>
          </p:cNvPr>
          <p:cNvSpPr/>
          <p:nvPr/>
        </p:nvSpPr>
        <p:spPr>
          <a:xfrm>
            <a:off x="0" y="6479366"/>
            <a:ext cx="12192000" cy="384048"/>
          </a:xfrm>
          <a:custGeom>
            <a:avLst/>
            <a:gdLst>
              <a:gd name="connsiteX0" fmla="*/ 0 w 12192000"/>
              <a:gd name="connsiteY0" fmla="*/ 0 h 520936"/>
              <a:gd name="connsiteX1" fmla="*/ 12192000 w 12192000"/>
              <a:gd name="connsiteY1" fmla="*/ 0 h 520936"/>
              <a:gd name="connsiteX2" fmla="*/ 12192000 w 12192000"/>
              <a:gd name="connsiteY2" fmla="*/ 520936 h 520936"/>
              <a:gd name="connsiteX3" fmla="*/ 0 w 12192000"/>
              <a:gd name="connsiteY3" fmla="*/ 520936 h 520936"/>
              <a:gd name="connsiteX4" fmla="*/ 0 w 12192000"/>
              <a:gd name="connsiteY4" fmla="*/ 0 h 520936"/>
              <a:gd name="connsiteX0" fmla="*/ 0 w 12192000"/>
              <a:gd name="connsiteY0" fmla="*/ 3171 h 524107"/>
              <a:gd name="connsiteX1" fmla="*/ 11054576 w 12192000"/>
              <a:gd name="connsiteY1" fmla="*/ 0 h 524107"/>
              <a:gd name="connsiteX2" fmla="*/ 12192000 w 12192000"/>
              <a:gd name="connsiteY2" fmla="*/ 3171 h 524107"/>
              <a:gd name="connsiteX3" fmla="*/ 12192000 w 12192000"/>
              <a:gd name="connsiteY3" fmla="*/ 524107 h 524107"/>
              <a:gd name="connsiteX4" fmla="*/ 0 w 12192000"/>
              <a:gd name="connsiteY4" fmla="*/ 524107 h 524107"/>
              <a:gd name="connsiteX5" fmla="*/ 0 w 12192000"/>
              <a:gd name="connsiteY5" fmla="*/ 3171 h 524107"/>
              <a:gd name="connsiteX0" fmla="*/ 0 w 12192000"/>
              <a:gd name="connsiteY0" fmla="*/ 6887 h 527823"/>
              <a:gd name="connsiteX1" fmla="*/ 11054576 w 12192000"/>
              <a:gd name="connsiteY1" fmla="*/ 3716 h 527823"/>
              <a:gd name="connsiteX2" fmla="*/ 11288751 w 12192000"/>
              <a:gd name="connsiteY2" fmla="*/ 0 h 527823"/>
              <a:gd name="connsiteX3" fmla="*/ 12192000 w 12192000"/>
              <a:gd name="connsiteY3" fmla="*/ 6887 h 527823"/>
              <a:gd name="connsiteX4" fmla="*/ 12192000 w 12192000"/>
              <a:gd name="connsiteY4" fmla="*/ 527823 h 527823"/>
              <a:gd name="connsiteX5" fmla="*/ 0 w 12192000"/>
              <a:gd name="connsiteY5" fmla="*/ 527823 h 527823"/>
              <a:gd name="connsiteX6" fmla="*/ 0 w 12192000"/>
              <a:gd name="connsiteY6" fmla="*/ 6887 h 527823"/>
              <a:gd name="connsiteX0" fmla="*/ 0 w 12192000"/>
              <a:gd name="connsiteY0" fmla="*/ 6887 h 527823"/>
              <a:gd name="connsiteX1" fmla="*/ 11054576 w 12192000"/>
              <a:gd name="connsiteY1" fmla="*/ 3716 h 527823"/>
              <a:gd name="connsiteX2" fmla="*/ 11288751 w 12192000"/>
              <a:gd name="connsiteY2" fmla="*/ 0 h 527823"/>
              <a:gd name="connsiteX3" fmla="*/ 11508059 w 12192000"/>
              <a:gd name="connsiteY3" fmla="*/ 7434 h 527823"/>
              <a:gd name="connsiteX4" fmla="*/ 12192000 w 12192000"/>
              <a:gd name="connsiteY4" fmla="*/ 6887 h 527823"/>
              <a:gd name="connsiteX5" fmla="*/ 12192000 w 12192000"/>
              <a:gd name="connsiteY5" fmla="*/ 527823 h 527823"/>
              <a:gd name="connsiteX6" fmla="*/ 0 w 12192000"/>
              <a:gd name="connsiteY6" fmla="*/ 527823 h 527823"/>
              <a:gd name="connsiteX7" fmla="*/ 0 w 12192000"/>
              <a:gd name="connsiteY7" fmla="*/ 6887 h 527823"/>
              <a:gd name="connsiteX0" fmla="*/ 0 w 12192000"/>
              <a:gd name="connsiteY0" fmla="*/ 3171 h 524107"/>
              <a:gd name="connsiteX1" fmla="*/ 11054576 w 12192000"/>
              <a:gd name="connsiteY1" fmla="*/ 0 h 524107"/>
              <a:gd name="connsiteX2" fmla="*/ 11296185 w 12192000"/>
              <a:gd name="connsiteY2" fmla="*/ 159836 h 524107"/>
              <a:gd name="connsiteX3" fmla="*/ 11508059 w 12192000"/>
              <a:gd name="connsiteY3" fmla="*/ 3718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710 h 524646"/>
              <a:gd name="connsiteX1" fmla="*/ 11054576 w 12192000"/>
              <a:gd name="connsiteY1" fmla="*/ 539 h 524646"/>
              <a:gd name="connsiteX2" fmla="*/ 11296185 w 12192000"/>
              <a:gd name="connsiteY2" fmla="*/ 160375 h 524646"/>
              <a:gd name="connsiteX3" fmla="*/ 11784284 w 12192000"/>
              <a:gd name="connsiteY3" fmla="*/ 0 h 524646"/>
              <a:gd name="connsiteX4" fmla="*/ 12192000 w 12192000"/>
              <a:gd name="connsiteY4" fmla="*/ 3710 h 524646"/>
              <a:gd name="connsiteX5" fmla="*/ 12192000 w 12192000"/>
              <a:gd name="connsiteY5" fmla="*/ 524646 h 524646"/>
              <a:gd name="connsiteX6" fmla="*/ 0 w 12192000"/>
              <a:gd name="connsiteY6" fmla="*/ 524646 h 524646"/>
              <a:gd name="connsiteX7" fmla="*/ 0 w 12192000"/>
              <a:gd name="connsiteY7" fmla="*/ 3710 h 524646"/>
              <a:gd name="connsiteX0" fmla="*/ 0 w 12192000"/>
              <a:gd name="connsiteY0" fmla="*/ 3171 h 524107"/>
              <a:gd name="connsiteX1" fmla="*/ 11054576 w 12192000"/>
              <a:gd name="connsiteY1" fmla="*/ 0 h 524107"/>
              <a:gd name="connsiteX2" fmla="*/ 11296185 w 12192000"/>
              <a:gd name="connsiteY2" fmla="*/ 159836 h 524107"/>
              <a:gd name="connsiteX3" fmla="*/ 11825559 w 12192000"/>
              <a:gd name="connsiteY3" fmla="*/ 3719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171 h 524107"/>
              <a:gd name="connsiteX1" fmla="*/ 11054576 w 12192000"/>
              <a:gd name="connsiteY1" fmla="*/ 0 h 524107"/>
              <a:gd name="connsiteX2" fmla="*/ 11626385 w 12192000"/>
              <a:gd name="connsiteY2" fmla="*/ 138547 h 524107"/>
              <a:gd name="connsiteX3" fmla="*/ 11825559 w 12192000"/>
              <a:gd name="connsiteY3" fmla="*/ 3719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171 h 524107"/>
              <a:gd name="connsiteX1" fmla="*/ 11429226 w 12192000"/>
              <a:gd name="connsiteY1" fmla="*/ 0 h 524107"/>
              <a:gd name="connsiteX2" fmla="*/ 11626385 w 12192000"/>
              <a:gd name="connsiteY2" fmla="*/ 138547 h 524107"/>
              <a:gd name="connsiteX3" fmla="*/ 11825559 w 12192000"/>
              <a:gd name="connsiteY3" fmla="*/ 3719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171 h 524107"/>
              <a:gd name="connsiteX1" fmla="*/ 11429226 w 12192000"/>
              <a:gd name="connsiteY1" fmla="*/ 0 h 524107"/>
              <a:gd name="connsiteX2" fmla="*/ 11626385 w 12192000"/>
              <a:gd name="connsiteY2" fmla="*/ 172609 h 524107"/>
              <a:gd name="connsiteX3" fmla="*/ 11825559 w 12192000"/>
              <a:gd name="connsiteY3" fmla="*/ 3719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171 h 524107"/>
              <a:gd name="connsiteX1" fmla="*/ 11429226 w 12192000"/>
              <a:gd name="connsiteY1" fmla="*/ 0 h 524107"/>
              <a:gd name="connsiteX2" fmla="*/ 11825559 w 12192000"/>
              <a:gd name="connsiteY2" fmla="*/ 3719 h 524107"/>
              <a:gd name="connsiteX3" fmla="*/ 12192000 w 12192000"/>
              <a:gd name="connsiteY3" fmla="*/ 3171 h 524107"/>
              <a:gd name="connsiteX4" fmla="*/ 12192000 w 12192000"/>
              <a:gd name="connsiteY4" fmla="*/ 524107 h 524107"/>
              <a:gd name="connsiteX5" fmla="*/ 0 w 12192000"/>
              <a:gd name="connsiteY5" fmla="*/ 524107 h 524107"/>
              <a:gd name="connsiteX6" fmla="*/ 0 w 12192000"/>
              <a:gd name="connsiteY6" fmla="*/ 3171 h 524107"/>
              <a:gd name="connsiteX0" fmla="*/ 0 w 12192000"/>
              <a:gd name="connsiteY0" fmla="*/ 3171 h 524107"/>
              <a:gd name="connsiteX1" fmla="*/ 11429226 w 12192000"/>
              <a:gd name="connsiteY1" fmla="*/ 0 h 524107"/>
              <a:gd name="connsiteX2" fmla="*/ 12192000 w 12192000"/>
              <a:gd name="connsiteY2" fmla="*/ 3171 h 524107"/>
              <a:gd name="connsiteX3" fmla="*/ 12192000 w 12192000"/>
              <a:gd name="connsiteY3" fmla="*/ 524107 h 524107"/>
              <a:gd name="connsiteX4" fmla="*/ 0 w 12192000"/>
              <a:gd name="connsiteY4" fmla="*/ 524107 h 524107"/>
              <a:gd name="connsiteX5" fmla="*/ 0 w 12192000"/>
              <a:gd name="connsiteY5" fmla="*/ 3171 h 524107"/>
              <a:gd name="connsiteX0" fmla="*/ 0 w 12192000"/>
              <a:gd name="connsiteY0" fmla="*/ 0 h 520936"/>
              <a:gd name="connsiteX1" fmla="*/ 12192000 w 12192000"/>
              <a:gd name="connsiteY1" fmla="*/ 0 h 520936"/>
              <a:gd name="connsiteX2" fmla="*/ 12192000 w 12192000"/>
              <a:gd name="connsiteY2" fmla="*/ 520936 h 520936"/>
              <a:gd name="connsiteX3" fmla="*/ 0 w 12192000"/>
              <a:gd name="connsiteY3" fmla="*/ 520936 h 520936"/>
              <a:gd name="connsiteX4" fmla="*/ 0 w 12192000"/>
              <a:gd name="connsiteY4" fmla="*/ 0 h 5209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20936">
                <a:moveTo>
                  <a:pt x="0" y="0"/>
                </a:moveTo>
                <a:lnTo>
                  <a:pt x="12192000" y="0"/>
                </a:lnTo>
                <a:lnTo>
                  <a:pt x="12192000" y="520936"/>
                </a:lnTo>
                <a:lnTo>
                  <a:pt x="0" y="520936"/>
                </a:lnTo>
                <a:lnTo>
                  <a:pt x="0" y="0"/>
                </a:lnTo>
                <a:close/>
              </a:path>
            </a:pathLst>
          </a:cu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12" name="Parallelogram 11">
            <a:extLst>
              <a:ext uri="{FF2B5EF4-FFF2-40B4-BE49-F238E27FC236}">
                <a16:creationId xmlns:a16="http://schemas.microsoft.com/office/drawing/2014/main" id="{4991D99A-C584-4249-9B71-90C47AD84C16}"/>
              </a:ext>
            </a:extLst>
          </p:cNvPr>
          <p:cNvSpPr/>
          <p:nvPr/>
        </p:nvSpPr>
        <p:spPr>
          <a:xfrm>
            <a:off x="11793977" y="6479366"/>
            <a:ext cx="397211" cy="384048"/>
          </a:xfrm>
          <a:prstGeom prst="parallelogram">
            <a:avLst>
              <a:gd name="adj" fmla="val 65219"/>
            </a:avLst>
          </a:prstGeom>
          <a:solidFill>
            <a:srgbClr val="F0A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Ορθογώνιο 12">
            <a:extLst>
              <a:ext uri="{FF2B5EF4-FFF2-40B4-BE49-F238E27FC236}">
                <a16:creationId xmlns:a16="http://schemas.microsoft.com/office/drawing/2014/main" id="{B5AFF4D2-9C46-43FA-8EFC-12BF31599DC9}"/>
              </a:ext>
            </a:extLst>
          </p:cNvPr>
          <p:cNvSpPr/>
          <p:nvPr/>
        </p:nvSpPr>
        <p:spPr>
          <a:xfrm>
            <a:off x="0" y="6278622"/>
            <a:ext cx="12192000" cy="5847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5" name="Picture 9" descr="A picture containing clipart&#10;&#10;Description generated with high confidence">
            <a:extLst>
              <a:ext uri="{FF2B5EF4-FFF2-40B4-BE49-F238E27FC236}">
                <a16:creationId xmlns:a16="http://schemas.microsoft.com/office/drawing/2014/main" id="{A0F0140B-B2D6-4F94-AFAC-707F10FDD8A5}"/>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507033" y="6417696"/>
            <a:ext cx="573887" cy="365125"/>
          </a:xfrm>
          <a:prstGeom prst="rect">
            <a:avLst/>
          </a:prstGeom>
        </p:spPr>
      </p:pic>
      <p:pic>
        <p:nvPicPr>
          <p:cNvPr id="16" name="Picture 2" descr="University of Piraeus">
            <a:extLst>
              <a:ext uri="{FF2B5EF4-FFF2-40B4-BE49-F238E27FC236}">
                <a16:creationId xmlns:a16="http://schemas.microsoft.com/office/drawing/2014/main" id="{E78426E5-7491-4EE9-8996-CAC33AA0239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4102" r="74154"/>
          <a:stretch/>
        </p:blipFill>
        <p:spPr bwMode="auto">
          <a:xfrm>
            <a:off x="78421" y="6290554"/>
            <a:ext cx="378617" cy="560927"/>
          </a:xfrm>
          <a:prstGeom prst="rect">
            <a:avLst/>
          </a:prstGeom>
          <a:noFill/>
          <a:extLst>
            <a:ext uri="{909E8E84-426E-40DD-AFC4-6F175D3DCCD1}">
              <a14:hiddenFill xmlns:a14="http://schemas.microsoft.com/office/drawing/2010/main">
                <a:solidFill>
                  <a:srgbClr val="FFFFFF"/>
                </a:solidFill>
              </a14:hiddenFill>
            </a:ext>
          </a:extLst>
        </p:spPr>
      </p:pic>
      <p:sp>
        <p:nvSpPr>
          <p:cNvPr id="17" name="Content Placeholder 2">
            <a:extLst>
              <a:ext uri="{FF2B5EF4-FFF2-40B4-BE49-F238E27FC236}">
                <a16:creationId xmlns:a16="http://schemas.microsoft.com/office/drawing/2014/main" id="{B66CB331-3DAA-4EA8-812A-EE913B4681A7}"/>
              </a:ext>
            </a:extLst>
          </p:cNvPr>
          <p:cNvSpPr txBox="1">
            <a:spLocks/>
          </p:cNvSpPr>
          <p:nvPr/>
        </p:nvSpPr>
        <p:spPr>
          <a:xfrm>
            <a:off x="457038" y="6296659"/>
            <a:ext cx="2722336" cy="57313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l-GR" sz="1600" dirty="0">
                <a:solidFill>
                  <a:schemeClr val="tx2"/>
                </a:solidFill>
                <a:latin typeface="Calibri Light" panose="020F0302020204030204" pitchFamily="34" charset="0"/>
                <a:cs typeface="Calibri Light" panose="020F0302020204030204" pitchFamily="34" charset="0"/>
              </a:rPr>
              <a:t>Πανεπιστήμιο Πειραιώς</a:t>
            </a:r>
            <a:endParaRPr lang="en-US" sz="1600" dirty="0">
              <a:solidFill>
                <a:schemeClr val="tx2"/>
              </a:solidFill>
              <a:latin typeface="Calibri Light" panose="020F0302020204030204" pitchFamily="34" charset="0"/>
              <a:cs typeface="Calibri Light" panose="020F0302020204030204" pitchFamily="34" charset="0"/>
            </a:endParaRPr>
          </a:p>
          <a:p>
            <a:pPr algn="l">
              <a:lnSpc>
                <a:spcPct val="100000"/>
              </a:lnSpc>
              <a:spcBef>
                <a:spcPts val="0"/>
              </a:spcBef>
            </a:pPr>
            <a:r>
              <a:rPr lang="el-GR" sz="1200" dirty="0">
                <a:solidFill>
                  <a:schemeClr val="tx2"/>
                </a:solidFill>
                <a:latin typeface="Calibri Light" panose="020F0302020204030204" pitchFamily="34" charset="0"/>
                <a:cs typeface="Calibri Light" panose="020F0302020204030204" pitchFamily="34" charset="0"/>
              </a:rPr>
              <a:t>Τμήμα Ψηφιακών Συστημάτων</a:t>
            </a:r>
            <a:endParaRPr lang="en-US" sz="1200" dirty="0">
              <a:solidFill>
                <a:schemeClr val="tx2"/>
              </a:solidFill>
              <a:latin typeface="Calibri Light" panose="020F0302020204030204" pitchFamily="34" charset="0"/>
              <a:cs typeface="Calibri Light" panose="020F0302020204030204" pitchFamily="34" charset="0"/>
            </a:endParaRPr>
          </a:p>
        </p:txBody>
      </p:sp>
      <p:sp>
        <p:nvSpPr>
          <p:cNvPr id="20" name="Rectangle 2">
            <a:extLst>
              <a:ext uri="{FF2B5EF4-FFF2-40B4-BE49-F238E27FC236}">
                <a16:creationId xmlns:a16="http://schemas.microsoft.com/office/drawing/2014/main" id="{6D8E5E1E-5E23-4F7A-BB10-3450805F705E}"/>
              </a:ext>
            </a:extLst>
          </p:cNvPr>
          <p:cNvSpPr/>
          <p:nvPr/>
        </p:nvSpPr>
        <p:spPr>
          <a:xfrm>
            <a:off x="546652" y="327991"/>
            <a:ext cx="11072191"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latin typeface="Century Gothic" panose="020B0502020202020204" pitchFamily="34" charset="0"/>
              </a:rPr>
              <a:t>VISION</a:t>
            </a:r>
            <a:endParaRPr lang="en-US" sz="3200" dirty="0">
              <a:solidFill>
                <a:schemeClr val="tx1"/>
              </a:solidFill>
              <a:latin typeface="Century Gothic" panose="020B0502020202020204" pitchFamily="34" charset="0"/>
            </a:endParaRPr>
          </a:p>
        </p:txBody>
      </p:sp>
      <p:pic>
        <p:nvPicPr>
          <p:cNvPr id="21" name="Picture 6" descr="Icon&#10;&#10;Description automatically generated">
            <a:extLst>
              <a:ext uri="{FF2B5EF4-FFF2-40B4-BE49-F238E27FC236}">
                <a16:creationId xmlns:a16="http://schemas.microsoft.com/office/drawing/2014/main" id="{35089F74-F3C3-4CB0-9818-AA3D424AB046}"/>
              </a:ext>
            </a:extLst>
          </p:cNvPr>
          <p:cNvPicPr>
            <a:picLocks noChangeAspect="1"/>
          </p:cNvPicPr>
          <p:nvPr/>
        </p:nvPicPr>
        <p:blipFill>
          <a:blip r:embed="rId5"/>
          <a:stretch>
            <a:fillRect/>
          </a:stretch>
        </p:blipFill>
        <p:spPr>
          <a:xfrm>
            <a:off x="10108096" y="327991"/>
            <a:ext cx="1391479" cy="1391479"/>
          </a:xfrm>
          <a:prstGeom prst="rect">
            <a:avLst/>
          </a:prstGeom>
        </p:spPr>
      </p:pic>
      <p:sp>
        <p:nvSpPr>
          <p:cNvPr id="22" name="Rectangle 18">
            <a:extLst>
              <a:ext uri="{FF2B5EF4-FFF2-40B4-BE49-F238E27FC236}">
                <a16:creationId xmlns:a16="http://schemas.microsoft.com/office/drawing/2014/main" id="{D2B4202A-78B9-4855-93F6-0ED5F31499BB}"/>
              </a:ext>
            </a:extLst>
          </p:cNvPr>
          <p:cNvSpPr/>
          <p:nvPr/>
        </p:nvSpPr>
        <p:spPr>
          <a:xfrm>
            <a:off x="546652" y="330314"/>
            <a:ext cx="46384" cy="1371600"/>
          </a:xfrm>
          <a:prstGeom prst="rect">
            <a:avLst/>
          </a:prstGeom>
          <a:solidFill>
            <a:srgbClr val="82D0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23" name="Rectangle 41">
            <a:extLst>
              <a:ext uri="{FF2B5EF4-FFF2-40B4-BE49-F238E27FC236}">
                <a16:creationId xmlns:a16="http://schemas.microsoft.com/office/drawing/2014/main" id="{6EF4F71A-755E-4BB5-9CEC-824FBDA679D8}"/>
              </a:ext>
            </a:extLst>
          </p:cNvPr>
          <p:cNvSpPr/>
          <p:nvPr/>
        </p:nvSpPr>
        <p:spPr>
          <a:xfrm>
            <a:off x="546652" y="327991"/>
            <a:ext cx="46384" cy="457200"/>
          </a:xfrm>
          <a:prstGeom prst="rect">
            <a:avLst/>
          </a:prstGeom>
          <a:solidFill>
            <a:srgbClr val="222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24" name="Rectangle 18">
            <a:extLst>
              <a:ext uri="{FF2B5EF4-FFF2-40B4-BE49-F238E27FC236}">
                <a16:creationId xmlns:a16="http://schemas.microsoft.com/office/drawing/2014/main" id="{0781D2EB-9BED-497E-B39C-47C8637C3521}"/>
              </a:ext>
            </a:extLst>
          </p:cNvPr>
          <p:cNvSpPr/>
          <p:nvPr/>
        </p:nvSpPr>
        <p:spPr>
          <a:xfrm>
            <a:off x="546652" y="2057399"/>
            <a:ext cx="46384" cy="4125174"/>
          </a:xfrm>
          <a:prstGeom prst="rect">
            <a:avLst/>
          </a:prstGeom>
          <a:solidFill>
            <a:srgbClr val="82D0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25" name="Rectangle 41">
            <a:extLst>
              <a:ext uri="{FF2B5EF4-FFF2-40B4-BE49-F238E27FC236}">
                <a16:creationId xmlns:a16="http://schemas.microsoft.com/office/drawing/2014/main" id="{9140058B-6882-4EB4-B9D0-83484B36B5B4}"/>
              </a:ext>
            </a:extLst>
          </p:cNvPr>
          <p:cNvSpPr/>
          <p:nvPr/>
        </p:nvSpPr>
        <p:spPr>
          <a:xfrm>
            <a:off x="547316" y="1882243"/>
            <a:ext cx="45719" cy="1484510"/>
          </a:xfrm>
          <a:prstGeom prst="rect">
            <a:avLst/>
          </a:prstGeom>
          <a:solidFill>
            <a:srgbClr val="222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26" name="Rectangle 14">
            <a:extLst>
              <a:ext uri="{FF2B5EF4-FFF2-40B4-BE49-F238E27FC236}">
                <a16:creationId xmlns:a16="http://schemas.microsoft.com/office/drawing/2014/main" id="{31C39D90-3A68-40F3-874D-75A550C24B03}"/>
              </a:ext>
            </a:extLst>
          </p:cNvPr>
          <p:cNvSpPr/>
          <p:nvPr/>
        </p:nvSpPr>
        <p:spPr>
          <a:xfrm>
            <a:off x="593035" y="1874747"/>
            <a:ext cx="11025807" cy="43003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#V</a:t>
            </a:r>
          </a:p>
          <a:p>
            <a:r>
              <a:rPr lang="en-US" dirty="0">
                <a:solidFill>
                  <a:schemeClr val="tx1"/>
                </a:solidFill>
              </a:rPr>
              <a:t>* </a:t>
            </a:r>
            <a:r>
              <a:rPr lang="el-GR" dirty="0">
                <a:solidFill>
                  <a:schemeClr val="tx1"/>
                </a:solidFill>
              </a:rPr>
              <a:t>Ο στόχος μας είναι η δημιουργία μιας καινοτομίας η οποία θα βοηθήσει όχι μόνο τον Πειραιά, αλλά και την υπόλοιπη Αθήνα για ένα απο τα πιο σημαντικά προβλήματα που υπάρχουν και δεν έχει βρεθεί ακόμα κάποια λύση, δηλαδή το πρόβλημα κυκλοφορίας. Σκοπός με την καθιέρωση αυτής της εγαρμογής είναι να δώσουμε λύση στο προαναφερόμενο πρόβλημα κάνοντας χρήση των πιο σύγχρονων μεθόδων. Έτσι θα δημιοργήσουμε ενα νέο, πιο σύγχρονο πρότυπο αντιμετόπισης προβλημάτων, το οποίο μπορεί να γίνει και παράδειγμα ή ώθηση ώστε να εκσυγχρονιστούν και άλλες διαδικασίες που έχουν μείνει πίσω τεχνολογικά.</a:t>
            </a:r>
            <a:endParaRPr lang="en-US" dirty="0">
              <a:solidFill>
                <a:schemeClr val="tx1"/>
              </a:solidFill>
            </a:endParaRPr>
          </a:p>
        </p:txBody>
      </p:sp>
    </p:spTree>
    <p:extLst>
      <p:ext uri="{BB962C8B-B14F-4D97-AF65-F5344CB8AC3E}">
        <p14:creationId xmlns:p14="http://schemas.microsoft.com/office/powerpoint/2010/main" val="1505114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E216C567-9AC0-DA4E-8717-204B0824C81B}"/>
              </a:ext>
            </a:extLst>
          </p:cNvPr>
          <p:cNvSpPr/>
          <p:nvPr/>
        </p:nvSpPr>
        <p:spPr>
          <a:xfrm>
            <a:off x="0" y="6479366"/>
            <a:ext cx="12192000" cy="384048"/>
          </a:xfrm>
          <a:custGeom>
            <a:avLst/>
            <a:gdLst>
              <a:gd name="connsiteX0" fmla="*/ 0 w 12192000"/>
              <a:gd name="connsiteY0" fmla="*/ 0 h 520936"/>
              <a:gd name="connsiteX1" fmla="*/ 12192000 w 12192000"/>
              <a:gd name="connsiteY1" fmla="*/ 0 h 520936"/>
              <a:gd name="connsiteX2" fmla="*/ 12192000 w 12192000"/>
              <a:gd name="connsiteY2" fmla="*/ 520936 h 520936"/>
              <a:gd name="connsiteX3" fmla="*/ 0 w 12192000"/>
              <a:gd name="connsiteY3" fmla="*/ 520936 h 520936"/>
              <a:gd name="connsiteX4" fmla="*/ 0 w 12192000"/>
              <a:gd name="connsiteY4" fmla="*/ 0 h 520936"/>
              <a:gd name="connsiteX0" fmla="*/ 0 w 12192000"/>
              <a:gd name="connsiteY0" fmla="*/ 3171 h 524107"/>
              <a:gd name="connsiteX1" fmla="*/ 11054576 w 12192000"/>
              <a:gd name="connsiteY1" fmla="*/ 0 h 524107"/>
              <a:gd name="connsiteX2" fmla="*/ 12192000 w 12192000"/>
              <a:gd name="connsiteY2" fmla="*/ 3171 h 524107"/>
              <a:gd name="connsiteX3" fmla="*/ 12192000 w 12192000"/>
              <a:gd name="connsiteY3" fmla="*/ 524107 h 524107"/>
              <a:gd name="connsiteX4" fmla="*/ 0 w 12192000"/>
              <a:gd name="connsiteY4" fmla="*/ 524107 h 524107"/>
              <a:gd name="connsiteX5" fmla="*/ 0 w 12192000"/>
              <a:gd name="connsiteY5" fmla="*/ 3171 h 524107"/>
              <a:gd name="connsiteX0" fmla="*/ 0 w 12192000"/>
              <a:gd name="connsiteY0" fmla="*/ 6887 h 527823"/>
              <a:gd name="connsiteX1" fmla="*/ 11054576 w 12192000"/>
              <a:gd name="connsiteY1" fmla="*/ 3716 h 527823"/>
              <a:gd name="connsiteX2" fmla="*/ 11288751 w 12192000"/>
              <a:gd name="connsiteY2" fmla="*/ 0 h 527823"/>
              <a:gd name="connsiteX3" fmla="*/ 12192000 w 12192000"/>
              <a:gd name="connsiteY3" fmla="*/ 6887 h 527823"/>
              <a:gd name="connsiteX4" fmla="*/ 12192000 w 12192000"/>
              <a:gd name="connsiteY4" fmla="*/ 527823 h 527823"/>
              <a:gd name="connsiteX5" fmla="*/ 0 w 12192000"/>
              <a:gd name="connsiteY5" fmla="*/ 527823 h 527823"/>
              <a:gd name="connsiteX6" fmla="*/ 0 w 12192000"/>
              <a:gd name="connsiteY6" fmla="*/ 6887 h 527823"/>
              <a:gd name="connsiteX0" fmla="*/ 0 w 12192000"/>
              <a:gd name="connsiteY0" fmla="*/ 6887 h 527823"/>
              <a:gd name="connsiteX1" fmla="*/ 11054576 w 12192000"/>
              <a:gd name="connsiteY1" fmla="*/ 3716 h 527823"/>
              <a:gd name="connsiteX2" fmla="*/ 11288751 w 12192000"/>
              <a:gd name="connsiteY2" fmla="*/ 0 h 527823"/>
              <a:gd name="connsiteX3" fmla="*/ 11508059 w 12192000"/>
              <a:gd name="connsiteY3" fmla="*/ 7434 h 527823"/>
              <a:gd name="connsiteX4" fmla="*/ 12192000 w 12192000"/>
              <a:gd name="connsiteY4" fmla="*/ 6887 h 527823"/>
              <a:gd name="connsiteX5" fmla="*/ 12192000 w 12192000"/>
              <a:gd name="connsiteY5" fmla="*/ 527823 h 527823"/>
              <a:gd name="connsiteX6" fmla="*/ 0 w 12192000"/>
              <a:gd name="connsiteY6" fmla="*/ 527823 h 527823"/>
              <a:gd name="connsiteX7" fmla="*/ 0 w 12192000"/>
              <a:gd name="connsiteY7" fmla="*/ 6887 h 527823"/>
              <a:gd name="connsiteX0" fmla="*/ 0 w 12192000"/>
              <a:gd name="connsiteY0" fmla="*/ 3171 h 524107"/>
              <a:gd name="connsiteX1" fmla="*/ 11054576 w 12192000"/>
              <a:gd name="connsiteY1" fmla="*/ 0 h 524107"/>
              <a:gd name="connsiteX2" fmla="*/ 11296185 w 12192000"/>
              <a:gd name="connsiteY2" fmla="*/ 159836 h 524107"/>
              <a:gd name="connsiteX3" fmla="*/ 11508059 w 12192000"/>
              <a:gd name="connsiteY3" fmla="*/ 3718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710 h 524646"/>
              <a:gd name="connsiteX1" fmla="*/ 11054576 w 12192000"/>
              <a:gd name="connsiteY1" fmla="*/ 539 h 524646"/>
              <a:gd name="connsiteX2" fmla="*/ 11296185 w 12192000"/>
              <a:gd name="connsiteY2" fmla="*/ 160375 h 524646"/>
              <a:gd name="connsiteX3" fmla="*/ 11784284 w 12192000"/>
              <a:gd name="connsiteY3" fmla="*/ 0 h 524646"/>
              <a:gd name="connsiteX4" fmla="*/ 12192000 w 12192000"/>
              <a:gd name="connsiteY4" fmla="*/ 3710 h 524646"/>
              <a:gd name="connsiteX5" fmla="*/ 12192000 w 12192000"/>
              <a:gd name="connsiteY5" fmla="*/ 524646 h 524646"/>
              <a:gd name="connsiteX6" fmla="*/ 0 w 12192000"/>
              <a:gd name="connsiteY6" fmla="*/ 524646 h 524646"/>
              <a:gd name="connsiteX7" fmla="*/ 0 w 12192000"/>
              <a:gd name="connsiteY7" fmla="*/ 3710 h 524646"/>
              <a:gd name="connsiteX0" fmla="*/ 0 w 12192000"/>
              <a:gd name="connsiteY0" fmla="*/ 3171 h 524107"/>
              <a:gd name="connsiteX1" fmla="*/ 11054576 w 12192000"/>
              <a:gd name="connsiteY1" fmla="*/ 0 h 524107"/>
              <a:gd name="connsiteX2" fmla="*/ 11296185 w 12192000"/>
              <a:gd name="connsiteY2" fmla="*/ 159836 h 524107"/>
              <a:gd name="connsiteX3" fmla="*/ 11825559 w 12192000"/>
              <a:gd name="connsiteY3" fmla="*/ 3719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171 h 524107"/>
              <a:gd name="connsiteX1" fmla="*/ 11054576 w 12192000"/>
              <a:gd name="connsiteY1" fmla="*/ 0 h 524107"/>
              <a:gd name="connsiteX2" fmla="*/ 11626385 w 12192000"/>
              <a:gd name="connsiteY2" fmla="*/ 138547 h 524107"/>
              <a:gd name="connsiteX3" fmla="*/ 11825559 w 12192000"/>
              <a:gd name="connsiteY3" fmla="*/ 3719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171 h 524107"/>
              <a:gd name="connsiteX1" fmla="*/ 11429226 w 12192000"/>
              <a:gd name="connsiteY1" fmla="*/ 0 h 524107"/>
              <a:gd name="connsiteX2" fmla="*/ 11626385 w 12192000"/>
              <a:gd name="connsiteY2" fmla="*/ 138547 h 524107"/>
              <a:gd name="connsiteX3" fmla="*/ 11825559 w 12192000"/>
              <a:gd name="connsiteY3" fmla="*/ 3719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171 h 524107"/>
              <a:gd name="connsiteX1" fmla="*/ 11429226 w 12192000"/>
              <a:gd name="connsiteY1" fmla="*/ 0 h 524107"/>
              <a:gd name="connsiteX2" fmla="*/ 11626385 w 12192000"/>
              <a:gd name="connsiteY2" fmla="*/ 172609 h 524107"/>
              <a:gd name="connsiteX3" fmla="*/ 11825559 w 12192000"/>
              <a:gd name="connsiteY3" fmla="*/ 3719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171 h 524107"/>
              <a:gd name="connsiteX1" fmla="*/ 11429226 w 12192000"/>
              <a:gd name="connsiteY1" fmla="*/ 0 h 524107"/>
              <a:gd name="connsiteX2" fmla="*/ 11825559 w 12192000"/>
              <a:gd name="connsiteY2" fmla="*/ 3719 h 524107"/>
              <a:gd name="connsiteX3" fmla="*/ 12192000 w 12192000"/>
              <a:gd name="connsiteY3" fmla="*/ 3171 h 524107"/>
              <a:gd name="connsiteX4" fmla="*/ 12192000 w 12192000"/>
              <a:gd name="connsiteY4" fmla="*/ 524107 h 524107"/>
              <a:gd name="connsiteX5" fmla="*/ 0 w 12192000"/>
              <a:gd name="connsiteY5" fmla="*/ 524107 h 524107"/>
              <a:gd name="connsiteX6" fmla="*/ 0 w 12192000"/>
              <a:gd name="connsiteY6" fmla="*/ 3171 h 524107"/>
              <a:gd name="connsiteX0" fmla="*/ 0 w 12192000"/>
              <a:gd name="connsiteY0" fmla="*/ 3171 h 524107"/>
              <a:gd name="connsiteX1" fmla="*/ 11429226 w 12192000"/>
              <a:gd name="connsiteY1" fmla="*/ 0 h 524107"/>
              <a:gd name="connsiteX2" fmla="*/ 12192000 w 12192000"/>
              <a:gd name="connsiteY2" fmla="*/ 3171 h 524107"/>
              <a:gd name="connsiteX3" fmla="*/ 12192000 w 12192000"/>
              <a:gd name="connsiteY3" fmla="*/ 524107 h 524107"/>
              <a:gd name="connsiteX4" fmla="*/ 0 w 12192000"/>
              <a:gd name="connsiteY4" fmla="*/ 524107 h 524107"/>
              <a:gd name="connsiteX5" fmla="*/ 0 w 12192000"/>
              <a:gd name="connsiteY5" fmla="*/ 3171 h 524107"/>
              <a:gd name="connsiteX0" fmla="*/ 0 w 12192000"/>
              <a:gd name="connsiteY0" fmla="*/ 0 h 520936"/>
              <a:gd name="connsiteX1" fmla="*/ 12192000 w 12192000"/>
              <a:gd name="connsiteY1" fmla="*/ 0 h 520936"/>
              <a:gd name="connsiteX2" fmla="*/ 12192000 w 12192000"/>
              <a:gd name="connsiteY2" fmla="*/ 520936 h 520936"/>
              <a:gd name="connsiteX3" fmla="*/ 0 w 12192000"/>
              <a:gd name="connsiteY3" fmla="*/ 520936 h 520936"/>
              <a:gd name="connsiteX4" fmla="*/ 0 w 12192000"/>
              <a:gd name="connsiteY4" fmla="*/ 0 h 5209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20936">
                <a:moveTo>
                  <a:pt x="0" y="0"/>
                </a:moveTo>
                <a:lnTo>
                  <a:pt x="12192000" y="0"/>
                </a:lnTo>
                <a:lnTo>
                  <a:pt x="12192000" y="520936"/>
                </a:lnTo>
                <a:lnTo>
                  <a:pt x="0" y="520936"/>
                </a:lnTo>
                <a:lnTo>
                  <a:pt x="0" y="0"/>
                </a:lnTo>
                <a:close/>
              </a:path>
            </a:pathLst>
          </a:cu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11" name="Parallelogram 10">
            <a:extLst>
              <a:ext uri="{FF2B5EF4-FFF2-40B4-BE49-F238E27FC236}">
                <a16:creationId xmlns:a16="http://schemas.microsoft.com/office/drawing/2014/main" id="{FA48E4DA-99B1-B04E-8674-763A3B4A3C10}"/>
              </a:ext>
            </a:extLst>
          </p:cNvPr>
          <p:cNvSpPr/>
          <p:nvPr/>
        </p:nvSpPr>
        <p:spPr>
          <a:xfrm>
            <a:off x="11793977" y="6479366"/>
            <a:ext cx="397211" cy="384048"/>
          </a:xfrm>
          <a:prstGeom prst="parallelogram">
            <a:avLst>
              <a:gd name="adj" fmla="val 65219"/>
            </a:avLst>
          </a:prstGeom>
          <a:solidFill>
            <a:srgbClr val="F0A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86C5A2FF-10D6-364C-8F24-0ADC673CB880}"/>
              </a:ext>
            </a:extLst>
          </p:cNvPr>
          <p:cNvSpPr txBox="1"/>
          <p:nvPr/>
        </p:nvSpPr>
        <p:spPr>
          <a:xfrm>
            <a:off x="4800046" y="6477000"/>
            <a:ext cx="6573212" cy="369332"/>
          </a:xfrm>
          <a:prstGeom prst="rect">
            <a:avLst/>
          </a:prstGeom>
          <a:noFill/>
        </p:spPr>
        <p:txBody>
          <a:bodyPr wrap="square" rtlCol="0">
            <a:spAutoFit/>
          </a:bodyPr>
          <a:lstStyle/>
          <a:p>
            <a:pPr algn="r"/>
            <a:r>
              <a:rPr lang="en-US" dirty="0">
                <a:solidFill>
                  <a:schemeClr val="bg1"/>
                </a:solidFill>
                <a:latin typeface="Century Gothic" panose="020B0502020202020204" pitchFamily="34" charset="0"/>
                <a:ea typeface="Arial" charset="0"/>
                <a:cs typeface="Arial" charset="0"/>
              </a:rPr>
              <a:t>PRODUCT ADVANTAGE OVERVIEW</a:t>
            </a:r>
          </a:p>
        </p:txBody>
      </p:sp>
      <p:sp>
        <p:nvSpPr>
          <p:cNvPr id="8" name="Rectangle 7">
            <a:extLst>
              <a:ext uri="{FF2B5EF4-FFF2-40B4-BE49-F238E27FC236}">
                <a16:creationId xmlns:a16="http://schemas.microsoft.com/office/drawing/2014/main" id="{F18EA7BF-DCDB-484F-82B0-D8CC586E6B9A}"/>
              </a:ext>
            </a:extLst>
          </p:cNvPr>
          <p:cNvSpPr/>
          <p:nvPr/>
        </p:nvSpPr>
        <p:spPr>
          <a:xfrm>
            <a:off x="0" y="6479366"/>
            <a:ext cx="12192000" cy="384048"/>
          </a:xfrm>
          <a:custGeom>
            <a:avLst/>
            <a:gdLst>
              <a:gd name="connsiteX0" fmla="*/ 0 w 12192000"/>
              <a:gd name="connsiteY0" fmla="*/ 0 h 520936"/>
              <a:gd name="connsiteX1" fmla="*/ 12192000 w 12192000"/>
              <a:gd name="connsiteY1" fmla="*/ 0 h 520936"/>
              <a:gd name="connsiteX2" fmla="*/ 12192000 w 12192000"/>
              <a:gd name="connsiteY2" fmla="*/ 520936 h 520936"/>
              <a:gd name="connsiteX3" fmla="*/ 0 w 12192000"/>
              <a:gd name="connsiteY3" fmla="*/ 520936 h 520936"/>
              <a:gd name="connsiteX4" fmla="*/ 0 w 12192000"/>
              <a:gd name="connsiteY4" fmla="*/ 0 h 520936"/>
              <a:gd name="connsiteX0" fmla="*/ 0 w 12192000"/>
              <a:gd name="connsiteY0" fmla="*/ 3171 h 524107"/>
              <a:gd name="connsiteX1" fmla="*/ 11054576 w 12192000"/>
              <a:gd name="connsiteY1" fmla="*/ 0 h 524107"/>
              <a:gd name="connsiteX2" fmla="*/ 12192000 w 12192000"/>
              <a:gd name="connsiteY2" fmla="*/ 3171 h 524107"/>
              <a:gd name="connsiteX3" fmla="*/ 12192000 w 12192000"/>
              <a:gd name="connsiteY3" fmla="*/ 524107 h 524107"/>
              <a:gd name="connsiteX4" fmla="*/ 0 w 12192000"/>
              <a:gd name="connsiteY4" fmla="*/ 524107 h 524107"/>
              <a:gd name="connsiteX5" fmla="*/ 0 w 12192000"/>
              <a:gd name="connsiteY5" fmla="*/ 3171 h 524107"/>
              <a:gd name="connsiteX0" fmla="*/ 0 w 12192000"/>
              <a:gd name="connsiteY0" fmla="*/ 6887 h 527823"/>
              <a:gd name="connsiteX1" fmla="*/ 11054576 w 12192000"/>
              <a:gd name="connsiteY1" fmla="*/ 3716 h 527823"/>
              <a:gd name="connsiteX2" fmla="*/ 11288751 w 12192000"/>
              <a:gd name="connsiteY2" fmla="*/ 0 h 527823"/>
              <a:gd name="connsiteX3" fmla="*/ 12192000 w 12192000"/>
              <a:gd name="connsiteY3" fmla="*/ 6887 h 527823"/>
              <a:gd name="connsiteX4" fmla="*/ 12192000 w 12192000"/>
              <a:gd name="connsiteY4" fmla="*/ 527823 h 527823"/>
              <a:gd name="connsiteX5" fmla="*/ 0 w 12192000"/>
              <a:gd name="connsiteY5" fmla="*/ 527823 h 527823"/>
              <a:gd name="connsiteX6" fmla="*/ 0 w 12192000"/>
              <a:gd name="connsiteY6" fmla="*/ 6887 h 527823"/>
              <a:gd name="connsiteX0" fmla="*/ 0 w 12192000"/>
              <a:gd name="connsiteY0" fmla="*/ 6887 h 527823"/>
              <a:gd name="connsiteX1" fmla="*/ 11054576 w 12192000"/>
              <a:gd name="connsiteY1" fmla="*/ 3716 h 527823"/>
              <a:gd name="connsiteX2" fmla="*/ 11288751 w 12192000"/>
              <a:gd name="connsiteY2" fmla="*/ 0 h 527823"/>
              <a:gd name="connsiteX3" fmla="*/ 11508059 w 12192000"/>
              <a:gd name="connsiteY3" fmla="*/ 7434 h 527823"/>
              <a:gd name="connsiteX4" fmla="*/ 12192000 w 12192000"/>
              <a:gd name="connsiteY4" fmla="*/ 6887 h 527823"/>
              <a:gd name="connsiteX5" fmla="*/ 12192000 w 12192000"/>
              <a:gd name="connsiteY5" fmla="*/ 527823 h 527823"/>
              <a:gd name="connsiteX6" fmla="*/ 0 w 12192000"/>
              <a:gd name="connsiteY6" fmla="*/ 527823 h 527823"/>
              <a:gd name="connsiteX7" fmla="*/ 0 w 12192000"/>
              <a:gd name="connsiteY7" fmla="*/ 6887 h 527823"/>
              <a:gd name="connsiteX0" fmla="*/ 0 w 12192000"/>
              <a:gd name="connsiteY0" fmla="*/ 3171 h 524107"/>
              <a:gd name="connsiteX1" fmla="*/ 11054576 w 12192000"/>
              <a:gd name="connsiteY1" fmla="*/ 0 h 524107"/>
              <a:gd name="connsiteX2" fmla="*/ 11296185 w 12192000"/>
              <a:gd name="connsiteY2" fmla="*/ 159836 h 524107"/>
              <a:gd name="connsiteX3" fmla="*/ 11508059 w 12192000"/>
              <a:gd name="connsiteY3" fmla="*/ 3718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710 h 524646"/>
              <a:gd name="connsiteX1" fmla="*/ 11054576 w 12192000"/>
              <a:gd name="connsiteY1" fmla="*/ 539 h 524646"/>
              <a:gd name="connsiteX2" fmla="*/ 11296185 w 12192000"/>
              <a:gd name="connsiteY2" fmla="*/ 160375 h 524646"/>
              <a:gd name="connsiteX3" fmla="*/ 11784284 w 12192000"/>
              <a:gd name="connsiteY3" fmla="*/ 0 h 524646"/>
              <a:gd name="connsiteX4" fmla="*/ 12192000 w 12192000"/>
              <a:gd name="connsiteY4" fmla="*/ 3710 h 524646"/>
              <a:gd name="connsiteX5" fmla="*/ 12192000 w 12192000"/>
              <a:gd name="connsiteY5" fmla="*/ 524646 h 524646"/>
              <a:gd name="connsiteX6" fmla="*/ 0 w 12192000"/>
              <a:gd name="connsiteY6" fmla="*/ 524646 h 524646"/>
              <a:gd name="connsiteX7" fmla="*/ 0 w 12192000"/>
              <a:gd name="connsiteY7" fmla="*/ 3710 h 524646"/>
              <a:gd name="connsiteX0" fmla="*/ 0 w 12192000"/>
              <a:gd name="connsiteY0" fmla="*/ 3171 h 524107"/>
              <a:gd name="connsiteX1" fmla="*/ 11054576 w 12192000"/>
              <a:gd name="connsiteY1" fmla="*/ 0 h 524107"/>
              <a:gd name="connsiteX2" fmla="*/ 11296185 w 12192000"/>
              <a:gd name="connsiteY2" fmla="*/ 159836 h 524107"/>
              <a:gd name="connsiteX3" fmla="*/ 11825559 w 12192000"/>
              <a:gd name="connsiteY3" fmla="*/ 3719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171 h 524107"/>
              <a:gd name="connsiteX1" fmla="*/ 11054576 w 12192000"/>
              <a:gd name="connsiteY1" fmla="*/ 0 h 524107"/>
              <a:gd name="connsiteX2" fmla="*/ 11626385 w 12192000"/>
              <a:gd name="connsiteY2" fmla="*/ 138547 h 524107"/>
              <a:gd name="connsiteX3" fmla="*/ 11825559 w 12192000"/>
              <a:gd name="connsiteY3" fmla="*/ 3719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171 h 524107"/>
              <a:gd name="connsiteX1" fmla="*/ 11429226 w 12192000"/>
              <a:gd name="connsiteY1" fmla="*/ 0 h 524107"/>
              <a:gd name="connsiteX2" fmla="*/ 11626385 w 12192000"/>
              <a:gd name="connsiteY2" fmla="*/ 138547 h 524107"/>
              <a:gd name="connsiteX3" fmla="*/ 11825559 w 12192000"/>
              <a:gd name="connsiteY3" fmla="*/ 3719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171 h 524107"/>
              <a:gd name="connsiteX1" fmla="*/ 11429226 w 12192000"/>
              <a:gd name="connsiteY1" fmla="*/ 0 h 524107"/>
              <a:gd name="connsiteX2" fmla="*/ 11626385 w 12192000"/>
              <a:gd name="connsiteY2" fmla="*/ 172609 h 524107"/>
              <a:gd name="connsiteX3" fmla="*/ 11825559 w 12192000"/>
              <a:gd name="connsiteY3" fmla="*/ 3719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171 h 524107"/>
              <a:gd name="connsiteX1" fmla="*/ 11429226 w 12192000"/>
              <a:gd name="connsiteY1" fmla="*/ 0 h 524107"/>
              <a:gd name="connsiteX2" fmla="*/ 11825559 w 12192000"/>
              <a:gd name="connsiteY2" fmla="*/ 3719 h 524107"/>
              <a:gd name="connsiteX3" fmla="*/ 12192000 w 12192000"/>
              <a:gd name="connsiteY3" fmla="*/ 3171 h 524107"/>
              <a:gd name="connsiteX4" fmla="*/ 12192000 w 12192000"/>
              <a:gd name="connsiteY4" fmla="*/ 524107 h 524107"/>
              <a:gd name="connsiteX5" fmla="*/ 0 w 12192000"/>
              <a:gd name="connsiteY5" fmla="*/ 524107 h 524107"/>
              <a:gd name="connsiteX6" fmla="*/ 0 w 12192000"/>
              <a:gd name="connsiteY6" fmla="*/ 3171 h 524107"/>
              <a:gd name="connsiteX0" fmla="*/ 0 w 12192000"/>
              <a:gd name="connsiteY0" fmla="*/ 3171 h 524107"/>
              <a:gd name="connsiteX1" fmla="*/ 11429226 w 12192000"/>
              <a:gd name="connsiteY1" fmla="*/ 0 h 524107"/>
              <a:gd name="connsiteX2" fmla="*/ 12192000 w 12192000"/>
              <a:gd name="connsiteY2" fmla="*/ 3171 h 524107"/>
              <a:gd name="connsiteX3" fmla="*/ 12192000 w 12192000"/>
              <a:gd name="connsiteY3" fmla="*/ 524107 h 524107"/>
              <a:gd name="connsiteX4" fmla="*/ 0 w 12192000"/>
              <a:gd name="connsiteY4" fmla="*/ 524107 h 524107"/>
              <a:gd name="connsiteX5" fmla="*/ 0 w 12192000"/>
              <a:gd name="connsiteY5" fmla="*/ 3171 h 524107"/>
              <a:gd name="connsiteX0" fmla="*/ 0 w 12192000"/>
              <a:gd name="connsiteY0" fmla="*/ 0 h 520936"/>
              <a:gd name="connsiteX1" fmla="*/ 12192000 w 12192000"/>
              <a:gd name="connsiteY1" fmla="*/ 0 h 520936"/>
              <a:gd name="connsiteX2" fmla="*/ 12192000 w 12192000"/>
              <a:gd name="connsiteY2" fmla="*/ 520936 h 520936"/>
              <a:gd name="connsiteX3" fmla="*/ 0 w 12192000"/>
              <a:gd name="connsiteY3" fmla="*/ 520936 h 520936"/>
              <a:gd name="connsiteX4" fmla="*/ 0 w 12192000"/>
              <a:gd name="connsiteY4" fmla="*/ 0 h 5209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20936">
                <a:moveTo>
                  <a:pt x="0" y="0"/>
                </a:moveTo>
                <a:lnTo>
                  <a:pt x="12192000" y="0"/>
                </a:lnTo>
                <a:lnTo>
                  <a:pt x="12192000" y="520936"/>
                </a:lnTo>
                <a:lnTo>
                  <a:pt x="0" y="520936"/>
                </a:lnTo>
                <a:lnTo>
                  <a:pt x="0" y="0"/>
                </a:lnTo>
                <a:close/>
              </a:path>
            </a:pathLst>
          </a:cu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12" name="Parallelogram 11">
            <a:extLst>
              <a:ext uri="{FF2B5EF4-FFF2-40B4-BE49-F238E27FC236}">
                <a16:creationId xmlns:a16="http://schemas.microsoft.com/office/drawing/2014/main" id="{4991D99A-C584-4249-9B71-90C47AD84C16}"/>
              </a:ext>
            </a:extLst>
          </p:cNvPr>
          <p:cNvSpPr/>
          <p:nvPr/>
        </p:nvSpPr>
        <p:spPr>
          <a:xfrm>
            <a:off x="11793977" y="6479366"/>
            <a:ext cx="397211" cy="384048"/>
          </a:xfrm>
          <a:prstGeom prst="parallelogram">
            <a:avLst>
              <a:gd name="adj" fmla="val 65219"/>
            </a:avLst>
          </a:prstGeom>
          <a:solidFill>
            <a:srgbClr val="F0A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Ορθογώνιο 12">
            <a:extLst>
              <a:ext uri="{FF2B5EF4-FFF2-40B4-BE49-F238E27FC236}">
                <a16:creationId xmlns:a16="http://schemas.microsoft.com/office/drawing/2014/main" id="{B5AFF4D2-9C46-43FA-8EFC-12BF31599DC9}"/>
              </a:ext>
            </a:extLst>
          </p:cNvPr>
          <p:cNvSpPr/>
          <p:nvPr/>
        </p:nvSpPr>
        <p:spPr>
          <a:xfrm>
            <a:off x="0" y="6278622"/>
            <a:ext cx="12192000" cy="5847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5" name="Picture 9" descr="A picture containing clipart&#10;&#10;Description generated with high confidence">
            <a:extLst>
              <a:ext uri="{FF2B5EF4-FFF2-40B4-BE49-F238E27FC236}">
                <a16:creationId xmlns:a16="http://schemas.microsoft.com/office/drawing/2014/main" id="{A0F0140B-B2D6-4F94-AFAC-707F10FDD8A5}"/>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507033" y="6417696"/>
            <a:ext cx="573887" cy="365125"/>
          </a:xfrm>
          <a:prstGeom prst="rect">
            <a:avLst/>
          </a:prstGeom>
        </p:spPr>
      </p:pic>
      <p:pic>
        <p:nvPicPr>
          <p:cNvPr id="16" name="Picture 2" descr="University of Piraeus">
            <a:extLst>
              <a:ext uri="{FF2B5EF4-FFF2-40B4-BE49-F238E27FC236}">
                <a16:creationId xmlns:a16="http://schemas.microsoft.com/office/drawing/2014/main" id="{E78426E5-7491-4EE9-8996-CAC33AA0239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4102" r="74154"/>
          <a:stretch/>
        </p:blipFill>
        <p:spPr bwMode="auto">
          <a:xfrm>
            <a:off x="78421" y="6290554"/>
            <a:ext cx="378617" cy="560927"/>
          </a:xfrm>
          <a:prstGeom prst="rect">
            <a:avLst/>
          </a:prstGeom>
          <a:noFill/>
          <a:extLst>
            <a:ext uri="{909E8E84-426E-40DD-AFC4-6F175D3DCCD1}">
              <a14:hiddenFill xmlns:a14="http://schemas.microsoft.com/office/drawing/2010/main">
                <a:solidFill>
                  <a:srgbClr val="FFFFFF"/>
                </a:solidFill>
              </a14:hiddenFill>
            </a:ext>
          </a:extLst>
        </p:spPr>
      </p:pic>
      <p:sp>
        <p:nvSpPr>
          <p:cNvPr id="17" name="Content Placeholder 2">
            <a:extLst>
              <a:ext uri="{FF2B5EF4-FFF2-40B4-BE49-F238E27FC236}">
                <a16:creationId xmlns:a16="http://schemas.microsoft.com/office/drawing/2014/main" id="{B66CB331-3DAA-4EA8-812A-EE913B4681A7}"/>
              </a:ext>
            </a:extLst>
          </p:cNvPr>
          <p:cNvSpPr txBox="1">
            <a:spLocks/>
          </p:cNvSpPr>
          <p:nvPr/>
        </p:nvSpPr>
        <p:spPr>
          <a:xfrm>
            <a:off x="457038" y="6296659"/>
            <a:ext cx="2722336" cy="57313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l-GR" sz="1600" dirty="0">
                <a:solidFill>
                  <a:schemeClr val="tx2"/>
                </a:solidFill>
                <a:latin typeface="Calibri Light" panose="020F0302020204030204" pitchFamily="34" charset="0"/>
                <a:cs typeface="Calibri Light" panose="020F0302020204030204" pitchFamily="34" charset="0"/>
              </a:rPr>
              <a:t>Πανεπιστήμιο Πειραιώς</a:t>
            </a:r>
            <a:endParaRPr lang="en-US" sz="1600" dirty="0">
              <a:solidFill>
                <a:schemeClr val="tx2"/>
              </a:solidFill>
              <a:latin typeface="Calibri Light" panose="020F0302020204030204" pitchFamily="34" charset="0"/>
              <a:cs typeface="Calibri Light" panose="020F0302020204030204" pitchFamily="34" charset="0"/>
            </a:endParaRPr>
          </a:p>
          <a:p>
            <a:pPr algn="l">
              <a:lnSpc>
                <a:spcPct val="100000"/>
              </a:lnSpc>
              <a:spcBef>
                <a:spcPts val="0"/>
              </a:spcBef>
            </a:pPr>
            <a:r>
              <a:rPr lang="el-GR" sz="1200" dirty="0">
                <a:solidFill>
                  <a:schemeClr val="tx2"/>
                </a:solidFill>
                <a:latin typeface="Calibri Light" panose="020F0302020204030204" pitchFamily="34" charset="0"/>
                <a:cs typeface="Calibri Light" panose="020F0302020204030204" pitchFamily="34" charset="0"/>
              </a:rPr>
              <a:t>Τμήμα Ψηφιακών Συστημάτων</a:t>
            </a:r>
            <a:endParaRPr lang="en-US" sz="1200" dirty="0">
              <a:solidFill>
                <a:schemeClr val="tx2"/>
              </a:solidFill>
              <a:latin typeface="Calibri Light" panose="020F0302020204030204" pitchFamily="34" charset="0"/>
              <a:cs typeface="Calibri Light" panose="020F0302020204030204" pitchFamily="34" charset="0"/>
            </a:endParaRPr>
          </a:p>
        </p:txBody>
      </p:sp>
      <p:sp>
        <p:nvSpPr>
          <p:cNvPr id="20" name="Rectangle 2">
            <a:extLst>
              <a:ext uri="{FF2B5EF4-FFF2-40B4-BE49-F238E27FC236}">
                <a16:creationId xmlns:a16="http://schemas.microsoft.com/office/drawing/2014/main" id="{6D8E5E1E-5E23-4F7A-BB10-3450805F705E}"/>
              </a:ext>
            </a:extLst>
          </p:cNvPr>
          <p:cNvSpPr/>
          <p:nvPr/>
        </p:nvSpPr>
        <p:spPr>
          <a:xfrm>
            <a:off x="546652" y="327991"/>
            <a:ext cx="11072191"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3200" dirty="0">
                <a:solidFill>
                  <a:schemeClr val="tx1"/>
                </a:solidFill>
                <a:latin typeface="Century Gothic" panose="020B0502020202020204" pitchFamily="34" charset="0"/>
              </a:rPr>
              <a:t>1. </a:t>
            </a:r>
            <a:r>
              <a:rPr lang="en-US" sz="3200" dirty="0">
                <a:solidFill>
                  <a:schemeClr val="tx1"/>
                </a:solidFill>
                <a:latin typeface="Century Gothic" panose="020B0502020202020204" pitchFamily="34" charset="0"/>
              </a:rPr>
              <a:t>TARGET GROUP</a:t>
            </a:r>
          </a:p>
        </p:txBody>
      </p:sp>
      <p:sp>
        <p:nvSpPr>
          <p:cNvPr id="22" name="Rectangle 18">
            <a:extLst>
              <a:ext uri="{FF2B5EF4-FFF2-40B4-BE49-F238E27FC236}">
                <a16:creationId xmlns:a16="http://schemas.microsoft.com/office/drawing/2014/main" id="{D2B4202A-78B9-4855-93F6-0ED5F31499BB}"/>
              </a:ext>
            </a:extLst>
          </p:cNvPr>
          <p:cNvSpPr/>
          <p:nvPr/>
        </p:nvSpPr>
        <p:spPr>
          <a:xfrm>
            <a:off x="546652" y="330314"/>
            <a:ext cx="46384" cy="1371600"/>
          </a:xfrm>
          <a:prstGeom prst="rect">
            <a:avLst/>
          </a:prstGeom>
          <a:solidFill>
            <a:srgbClr val="F5A1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41">
            <a:extLst>
              <a:ext uri="{FF2B5EF4-FFF2-40B4-BE49-F238E27FC236}">
                <a16:creationId xmlns:a16="http://schemas.microsoft.com/office/drawing/2014/main" id="{6EF4F71A-755E-4BB5-9CEC-824FBDA679D8}"/>
              </a:ext>
            </a:extLst>
          </p:cNvPr>
          <p:cNvSpPr/>
          <p:nvPr/>
        </p:nvSpPr>
        <p:spPr>
          <a:xfrm>
            <a:off x="546652" y="327991"/>
            <a:ext cx="46384" cy="457200"/>
          </a:xfrm>
          <a:prstGeom prst="rect">
            <a:avLst/>
          </a:prstGeom>
          <a:solidFill>
            <a:srgbClr val="8711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24" name="Rectangle 18">
            <a:extLst>
              <a:ext uri="{FF2B5EF4-FFF2-40B4-BE49-F238E27FC236}">
                <a16:creationId xmlns:a16="http://schemas.microsoft.com/office/drawing/2014/main" id="{0781D2EB-9BED-497E-B39C-47C8637C3521}"/>
              </a:ext>
            </a:extLst>
          </p:cNvPr>
          <p:cNvSpPr/>
          <p:nvPr/>
        </p:nvSpPr>
        <p:spPr>
          <a:xfrm>
            <a:off x="546652" y="2057399"/>
            <a:ext cx="46384" cy="4125174"/>
          </a:xfrm>
          <a:prstGeom prst="rect">
            <a:avLst/>
          </a:prstGeom>
          <a:solidFill>
            <a:srgbClr val="F5A1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41">
            <a:extLst>
              <a:ext uri="{FF2B5EF4-FFF2-40B4-BE49-F238E27FC236}">
                <a16:creationId xmlns:a16="http://schemas.microsoft.com/office/drawing/2014/main" id="{9140058B-6882-4EB4-B9D0-83484B36B5B4}"/>
              </a:ext>
            </a:extLst>
          </p:cNvPr>
          <p:cNvSpPr/>
          <p:nvPr/>
        </p:nvSpPr>
        <p:spPr>
          <a:xfrm>
            <a:off x="547316" y="1882243"/>
            <a:ext cx="45719" cy="1484510"/>
          </a:xfrm>
          <a:prstGeom prst="rect">
            <a:avLst/>
          </a:prstGeom>
          <a:solidFill>
            <a:srgbClr val="8711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26" name="Rectangle 14">
            <a:extLst>
              <a:ext uri="{FF2B5EF4-FFF2-40B4-BE49-F238E27FC236}">
                <a16:creationId xmlns:a16="http://schemas.microsoft.com/office/drawing/2014/main" id="{31C39D90-3A68-40F3-874D-75A550C24B03}"/>
              </a:ext>
            </a:extLst>
          </p:cNvPr>
          <p:cNvSpPr/>
          <p:nvPr/>
        </p:nvSpPr>
        <p:spPr>
          <a:xfrm>
            <a:off x="593035" y="1838665"/>
            <a:ext cx="11025807" cy="43003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#TG</a:t>
            </a:r>
            <a:endParaRPr lang="el-GR" dirty="0">
              <a:solidFill>
                <a:schemeClr val="tx1"/>
              </a:solidFill>
            </a:endParaRPr>
          </a:p>
          <a:p>
            <a:r>
              <a:rPr lang="el-GR" dirty="0">
                <a:solidFill>
                  <a:schemeClr val="tx1"/>
                </a:solidFill>
              </a:rPr>
              <a:t>Ο μέσος Έλληνας οδηγός (που μπορεί να έχει </a:t>
            </a:r>
            <a:r>
              <a:rPr lang="en-US" dirty="0">
                <a:solidFill>
                  <a:schemeClr val="tx1"/>
                </a:solidFill>
              </a:rPr>
              <a:t>smartphone </a:t>
            </a:r>
            <a:r>
              <a:rPr lang="el-GR" dirty="0">
                <a:solidFill>
                  <a:schemeClr val="tx1"/>
                </a:solidFill>
              </a:rPr>
              <a:t>και να κάνει χρήση </a:t>
            </a:r>
            <a:r>
              <a:rPr lang="en-US" dirty="0">
                <a:solidFill>
                  <a:schemeClr val="tx1"/>
                </a:solidFill>
              </a:rPr>
              <a:t>internet </a:t>
            </a:r>
            <a:r>
              <a:rPr lang="el-GR" dirty="0">
                <a:solidFill>
                  <a:schemeClr val="tx1"/>
                </a:solidFill>
              </a:rPr>
              <a:t>μέσω δεδομένων) που συχνάζει στις πιο πυκνοκατοικημένες περιοχές της Αθήνας, στις η οποίες η συχνή κίνηση και η δυσκολία εύρεσης θέσης παρκαρίσματος είναι συχνά φαινόμενα. </a:t>
            </a:r>
            <a:endParaRPr lang="en-US" dirty="0">
              <a:solidFill>
                <a:schemeClr val="tx1"/>
              </a:solidFill>
            </a:endParaRPr>
          </a:p>
        </p:txBody>
      </p:sp>
      <p:pic>
        <p:nvPicPr>
          <p:cNvPr id="19" name="Picture 15">
            <a:extLst>
              <a:ext uri="{FF2B5EF4-FFF2-40B4-BE49-F238E27FC236}">
                <a16:creationId xmlns:a16="http://schemas.microsoft.com/office/drawing/2014/main" id="{0D427EF6-89BD-47E8-8319-EE54E862A9E5}"/>
              </a:ext>
            </a:extLst>
          </p:cNvPr>
          <p:cNvPicPr>
            <a:picLocks noChangeAspect="1"/>
          </p:cNvPicPr>
          <p:nvPr/>
        </p:nvPicPr>
        <p:blipFill>
          <a:blip r:embed="rId5"/>
          <a:srcRect/>
          <a:stretch/>
        </p:blipFill>
        <p:spPr>
          <a:xfrm>
            <a:off x="10227363" y="308112"/>
            <a:ext cx="1391479" cy="1391479"/>
          </a:xfrm>
          <a:prstGeom prst="rect">
            <a:avLst/>
          </a:prstGeom>
        </p:spPr>
      </p:pic>
    </p:spTree>
    <p:extLst>
      <p:ext uri="{BB962C8B-B14F-4D97-AF65-F5344CB8AC3E}">
        <p14:creationId xmlns:p14="http://schemas.microsoft.com/office/powerpoint/2010/main" val="3418238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E216C567-9AC0-DA4E-8717-204B0824C81B}"/>
              </a:ext>
            </a:extLst>
          </p:cNvPr>
          <p:cNvSpPr/>
          <p:nvPr/>
        </p:nvSpPr>
        <p:spPr>
          <a:xfrm>
            <a:off x="0" y="6479366"/>
            <a:ext cx="12192000" cy="384048"/>
          </a:xfrm>
          <a:custGeom>
            <a:avLst/>
            <a:gdLst>
              <a:gd name="connsiteX0" fmla="*/ 0 w 12192000"/>
              <a:gd name="connsiteY0" fmla="*/ 0 h 520936"/>
              <a:gd name="connsiteX1" fmla="*/ 12192000 w 12192000"/>
              <a:gd name="connsiteY1" fmla="*/ 0 h 520936"/>
              <a:gd name="connsiteX2" fmla="*/ 12192000 w 12192000"/>
              <a:gd name="connsiteY2" fmla="*/ 520936 h 520936"/>
              <a:gd name="connsiteX3" fmla="*/ 0 w 12192000"/>
              <a:gd name="connsiteY3" fmla="*/ 520936 h 520936"/>
              <a:gd name="connsiteX4" fmla="*/ 0 w 12192000"/>
              <a:gd name="connsiteY4" fmla="*/ 0 h 520936"/>
              <a:gd name="connsiteX0" fmla="*/ 0 w 12192000"/>
              <a:gd name="connsiteY0" fmla="*/ 3171 h 524107"/>
              <a:gd name="connsiteX1" fmla="*/ 11054576 w 12192000"/>
              <a:gd name="connsiteY1" fmla="*/ 0 h 524107"/>
              <a:gd name="connsiteX2" fmla="*/ 12192000 w 12192000"/>
              <a:gd name="connsiteY2" fmla="*/ 3171 h 524107"/>
              <a:gd name="connsiteX3" fmla="*/ 12192000 w 12192000"/>
              <a:gd name="connsiteY3" fmla="*/ 524107 h 524107"/>
              <a:gd name="connsiteX4" fmla="*/ 0 w 12192000"/>
              <a:gd name="connsiteY4" fmla="*/ 524107 h 524107"/>
              <a:gd name="connsiteX5" fmla="*/ 0 w 12192000"/>
              <a:gd name="connsiteY5" fmla="*/ 3171 h 524107"/>
              <a:gd name="connsiteX0" fmla="*/ 0 w 12192000"/>
              <a:gd name="connsiteY0" fmla="*/ 6887 h 527823"/>
              <a:gd name="connsiteX1" fmla="*/ 11054576 w 12192000"/>
              <a:gd name="connsiteY1" fmla="*/ 3716 h 527823"/>
              <a:gd name="connsiteX2" fmla="*/ 11288751 w 12192000"/>
              <a:gd name="connsiteY2" fmla="*/ 0 h 527823"/>
              <a:gd name="connsiteX3" fmla="*/ 12192000 w 12192000"/>
              <a:gd name="connsiteY3" fmla="*/ 6887 h 527823"/>
              <a:gd name="connsiteX4" fmla="*/ 12192000 w 12192000"/>
              <a:gd name="connsiteY4" fmla="*/ 527823 h 527823"/>
              <a:gd name="connsiteX5" fmla="*/ 0 w 12192000"/>
              <a:gd name="connsiteY5" fmla="*/ 527823 h 527823"/>
              <a:gd name="connsiteX6" fmla="*/ 0 w 12192000"/>
              <a:gd name="connsiteY6" fmla="*/ 6887 h 527823"/>
              <a:gd name="connsiteX0" fmla="*/ 0 w 12192000"/>
              <a:gd name="connsiteY0" fmla="*/ 6887 h 527823"/>
              <a:gd name="connsiteX1" fmla="*/ 11054576 w 12192000"/>
              <a:gd name="connsiteY1" fmla="*/ 3716 h 527823"/>
              <a:gd name="connsiteX2" fmla="*/ 11288751 w 12192000"/>
              <a:gd name="connsiteY2" fmla="*/ 0 h 527823"/>
              <a:gd name="connsiteX3" fmla="*/ 11508059 w 12192000"/>
              <a:gd name="connsiteY3" fmla="*/ 7434 h 527823"/>
              <a:gd name="connsiteX4" fmla="*/ 12192000 w 12192000"/>
              <a:gd name="connsiteY4" fmla="*/ 6887 h 527823"/>
              <a:gd name="connsiteX5" fmla="*/ 12192000 w 12192000"/>
              <a:gd name="connsiteY5" fmla="*/ 527823 h 527823"/>
              <a:gd name="connsiteX6" fmla="*/ 0 w 12192000"/>
              <a:gd name="connsiteY6" fmla="*/ 527823 h 527823"/>
              <a:gd name="connsiteX7" fmla="*/ 0 w 12192000"/>
              <a:gd name="connsiteY7" fmla="*/ 6887 h 527823"/>
              <a:gd name="connsiteX0" fmla="*/ 0 w 12192000"/>
              <a:gd name="connsiteY0" fmla="*/ 3171 h 524107"/>
              <a:gd name="connsiteX1" fmla="*/ 11054576 w 12192000"/>
              <a:gd name="connsiteY1" fmla="*/ 0 h 524107"/>
              <a:gd name="connsiteX2" fmla="*/ 11296185 w 12192000"/>
              <a:gd name="connsiteY2" fmla="*/ 159836 h 524107"/>
              <a:gd name="connsiteX3" fmla="*/ 11508059 w 12192000"/>
              <a:gd name="connsiteY3" fmla="*/ 3718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710 h 524646"/>
              <a:gd name="connsiteX1" fmla="*/ 11054576 w 12192000"/>
              <a:gd name="connsiteY1" fmla="*/ 539 h 524646"/>
              <a:gd name="connsiteX2" fmla="*/ 11296185 w 12192000"/>
              <a:gd name="connsiteY2" fmla="*/ 160375 h 524646"/>
              <a:gd name="connsiteX3" fmla="*/ 11784284 w 12192000"/>
              <a:gd name="connsiteY3" fmla="*/ 0 h 524646"/>
              <a:gd name="connsiteX4" fmla="*/ 12192000 w 12192000"/>
              <a:gd name="connsiteY4" fmla="*/ 3710 h 524646"/>
              <a:gd name="connsiteX5" fmla="*/ 12192000 w 12192000"/>
              <a:gd name="connsiteY5" fmla="*/ 524646 h 524646"/>
              <a:gd name="connsiteX6" fmla="*/ 0 w 12192000"/>
              <a:gd name="connsiteY6" fmla="*/ 524646 h 524646"/>
              <a:gd name="connsiteX7" fmla="*/ 0 w 12192000"/>
              <a:gd name="connsiteY7" fmla="*/ 3710 h 524646"/>
              <a:gd name="connsiteX0" fmla="*/ 0 w 12192000"/>
              <a:gd name="connsiteY0" fmla="*/ 3171 h 524107"/>
              <a:gd name="connsiteX1" fmla="*/ 11054576 w 12192000"/>
              <a:gd name="connsiteY1" fmla="*/ 0 h 524107"/>
              <a:gd name="connsiteX2" fmla="*/ 11296185 w 12192000"/>
              <a:gd name="connsiteY2" fmla="*/ 159836 h 524107"/>
              <a:gd name="connsiteX3" fmla="*/ 11825559 w 12192000"/>
              <a:gd name="connsiteY3" fmla="*/ 3719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171 h 524107"/>
              <a:gd name="connsiteX1" fmla="*/ 11054576 w 12192000"/>
              <a:gd name="connsiteY1" fmla="*/ 0 h 524107"/>
              <a:gd name="connsiteX2" fmla="*/ 11626385 w 12192000"/>
              <a:gd name="connsiteY2" fmla="*/ 138547 h 524107"/>
              <a:gd name="connsiteX3" fmla="*/ 11825559 w 12192000"/>
              <a:gd name="connsiteY3" fmla="*/ 3719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171 h 524107"/>
              <a:gd name="connsiteX1" fmla="*/ 11429226 w 12192000"/>
              <a:gd name="connsiteY1" fmla="*/ 0 h 524107"/>
              <a:gd name="connsiteX2" fmla="*/ 11626385 w 12192000"/>
              <a:gd name="connsiteY2" fmla="*/ 138547 h 524107"/>
              <a:gd name="connsiteX3" fmla="*/ 11825559 w 12192000"/>
              <a:gd name="connsiteY3" fmla="*/ 3719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171 h 524107"/>
              <a:gd name="connsiteX1" fmla="*/ 11429226 w 12192000"/>
              <a:gd name="connsiteY1" fmla="*/ 0 h 524107"/>
              <a:gd name="connsiteX2" fmla="*/ 11626385 w 12192000"/>
              <a:gd name="connsiteY2" fmla="*/ 172609 h 524107"/>
              <a:gd name="connsiteX3" fmla="*/ 11825559 w 12192000"/>
              <a:gd name="connsiteY3" fmla="*/ 3719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171 h 524107"/>
              <a:gd name="connsiteX1" fmla="*/ 11429226 w 12192000"/>
              <a:gd name="connsiteY1" fmla="*/ 0 h 524107"/>
              <a:gd name="connsiteX2" fmla="*/ 11825559 w 12192000"/>
              <a:gd name="connsiteY2" fmla="*/ 3719 h 524107"/>
              <a:gd name="connsiteX3" fmla="*/ 12192000 w 12192000"/>
              <a:gd name="connsiteY3" fmla="*/ 3171 h 524107"/>
              <a:gd name="connsiteX4" fmla="*/ 12192000 w 12192000"/>
              <a:gd name="connsiteY4" fmla="*/ 524107 h 524107"/>
              <a:gd name="connsiteX5" fmla="*/ 0 w 12192000"/>
              <a:gd name="connsiteY5" fmla="*/ 524107 h 524107"/>
              <a:gd name="connsiteX6" fmla="*/ 0 w 12192000"/>
              <a:gd name="connsiteY6" fmla="*/ 3171 h 524107"/>
              <a:gd name="connsiteX0" fmla="*/ 0 w 12192000"/>
              <a:gd name="connsiteY0" fmla="*/ 3171 h 524107"/>
              <a:gd name="connsiteX1" fmla="*/ 11429226 w 12192000"/>
              <a:gd name="connsiteY1" fmla="*/ 0 h 524107"/>
              <a:gd name="connsiteX2" fmla="*/ 12192000 w 12192000"/>
              <a:gd name="connsiteY2" fmla="*/ 3171 h 524107"/>
              <a:gd name="connsiteX3" fmla="*/ 12192000 w 12192000"/>
              <a:gd name="connsiteY3" fmla="*/ 524107 h 524107"/>
              <a:gd name="connsiteX4" fmla="*/ 0 w 12192000"/>
              <a:gd name="connsiteY4" fmla="*/ 524107 h 524107"/>
              <a:gd name="connsiteX5" fmla="*/ 0 w 12192000"/>
              <a:gd name="connsiteY5" fmla="*/ 3171 h 524107"/>
              <a:gd name="connsiteX0" fmla="*/ 0 w 12192000"/>
              <a:gd name="connsiteY0" fmla="*/ 0 h 520936"/>
              <a:gd name="connsiteX1" fmla="*/ 12192000 w 12192000"/>
              <a:gd name="connsiteY1" fmla="*/ 0 h 520936"/>
              <a:gd name="connsiteX2" fmla="*/ 12192000 w 12192000"/>
              <a:gd name="connsiteY2" fmla="*/ 520936 h 520936"/>
              <a:gd name="connsiteX3" fmla="*/ 0 w 12192000"/>
              <a:gd name="connsiteY3" fmla="*/ 520936 h 520936"/>
              <a:gd name="connsiteX4" fmla="*/ 0 w 12192000"/>
              <a:gd name="connsiteY4" fmla="*/ 0 h 5209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20936">
                <a:moveTo>
                  <a:pt x="0" y="0"/>
                </a:moveTo>
                <a:lnTo>
                  <a:pt x="12192000" y="0"/>
                </a:lnTo>
                <a:lnTo>
                  <a:pt x="12192000" y="520936"/>
                </a:lnTo>
                <a:lnTo>
                  <a:pt x="0" y="520936"/>
                </a:lnTo>
                <a:lnTo>
                  <a:pt x="0" y="0"/>
                </a:lnTo>
                <a:close/>
              </a:path>
            </a:pathLst>
          </a:cu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11" name="Parallelogram 10">
            <a:extLst>
              <a:ext uri="{FF2B5EF4-FFF2-40B4-BE49-F238E27FC236}">
                <a16:creationId xmlns:a16="http://schemas.microsoft.com/office/drawing/2014/main" id="{FA48E4DA-99B1-B04E-8674-763A3B4A3C10}"/>
              </a:ext>
            </a:extLst>
          </p:cNvPr>
          <p:cNvSpPr/>
          <p:nvPr/>
        </p:nvSpPr>
        <p:spPr>
          <a:xfrm>
            <a:off x="11793977" y="6479366"/>
            <a:ext cx="397211" cy="384048"/>
          </a:xfrm>
          <a:prstGeom prst="parallelogram">
            <a:avLst>
              <a:gd name="adj" fmla="val 65219"/>
            </a:avLst>
          </a:prstGeom>
          <a:solidFill>
            <a:srgbClr val="F0A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86C5A2FF-10D6-364C-8F24-0ADC673CB880}"/>
              </a:ext>
            </a:extLst>
          </p:cNvPr>
          <p:cNvSpPr txBox="1"/>
          <p:nvPr/>
        </p:nvSpPr>
        <p:spPr>
          <a:xfrm>
            <a:off x="4800046" y="6477000"/>
            <a:ext cx="6573212" cy="369332"/>
          </a:xfrm>
          <a:prstGeom prst="rect">
            <a:avLst/>
          </a:prstGeom>
          <a:noFill/>
        </p:spPr>
        <p:txBody>
          <a:bodyPr wrap="square" rtlCol="0">
            <a:spAutoFit/>
          </a:bodyPr>
          <a:lstStyle/>
          <a:p>
            <a:pPr algn="r"/>
            <a:r>
              <a:rPr lang="en-US" dirty="0">
                <a:solidFill>
                  <a:schemeClr val="bg1"/>
                </a:solidFill>
                <a:latin typeface="Century Gothic" panose="020B0502020202020204" pitchFamily="34" charset="0"/>
                <a:ea typeface="Arial" charset="0"/>
                <a:cs typeface="Arial" charset="0"/>
              </a:rPr>
              <a:t>PRODUCT ADVANTAGE OVERVIEW</a:t>
            </a:r>
          </a:p>
        </p:txBody>
      </p:sp>
      <p:sp>
        <p:nvSpPr>
          <p:cNvPr id="8" name="Rectangle 7">
            <a:extLst>
              <a:ext uri="{FF2B5EF4-FFF2-40B4-BE49-F238E27FC236}">
                <a16:creationId xmlns:a16="http://schemas.microsoft.com/office/drawing/2014/main" id="{F18EA7BF-DCDB-484F-82B0-D8CC586E6B9A}"/>
              </a:ext>
            </a:extLst>
          </p:cNvPr>
          <p:cNvSpPr/>
          <p:nvPr/>
        </p:nvSpPr>
        <p:spPr>
          <a:xfrm>
            <a:off x="0" y="6479366"/>
            <a:ext cx="12192000" cy="384048"/>
          </a:xfrm>
          <a:custGeom>
            <a:avLst/>
            <a:gdLst>
              <a:gd name="connsiteX0" fmla="*/ 0 w 12192000"/>
              <a:gd name="connsiteY0" fmla="*/ 0 h 520936"/>
              <a:gd name="connsiteX1" fmla="*/ 12192000 w 12192000"/>
              <a:gd name="connsiteY1" fmla="*/ 0 h 520936"/>
              <a:gd name="connsiteX2" fmla="*/ 12192000 w 12192000"/>
              <a:gd name="connsiteY2" fmla="*/ 520936 h 520936"/>
              <a:gd name="connsiteX3" fmla="*/ 0 w 12192000"/>
              <a:gd name="connsiteY3" fmla="*/ 520936 h 520936"/>
              <a:gd name="connsiteX4" fmla="*/ 0 w 12192000"/>
              <a:gd name="connsiteY4" fmla="*/ 0 h 520936"/>
              <a:gd name="connsiteX0" fmla="*/ 0 w 12192000"/>
              <a:gd name="connsiteY0" fmla="*/ 3171 h 524107"/>
              <a:gd name="connsiteX1" fmla="*/ 11054576 w 12192000"/>
              <a:gd name="connsiteY1" fmla="*/ 0 h 524107"/>
              <a:gd name="connsiteX2" fmla="*/ 12192000 w 12192000"/>
              <a:gd name="connsiteY2" fmla="*/ 3171 h 524107"/>
              <a:gd name="connsiteX3" fmla="*/ 12192000 w 12192000"/>
              <a:gd name="connsiteY3" fmla="*/ 524107 h 524107"/>
              <a:gd name="connsiteX4" fmla="*/ 0 w 12192000"/>
              <a:gd name="connsiteY4" fmla="*/ 524107 h 524107"/>
              <a:gd name="connsiteX5" fmla="*/ 0 w 12192000"/>
              <a:gd name="connsiteY5" fmla="*/ 3171 h 524107"/>
              <a:gd name="connsiteX0" fmla="*/ 0 w 12192000"/>
              <a:gd name="connsiteY0" fmla="*/ 6887 h 527823"/>
              <a:gd name="connsiteX1" fmla="*/ 11054576 w 12192000"/>
              <a:gd name="connsiteY1" fmla="*/ 3716 h 527823"/>
              <a:gd name="connsiteX2" fmla="*/ 11288751 w 12192000"/>
              <a:gd name="connsiteY2" fmla="*/ 0 h 527823"/>
              <a:gd name="connsiteX3" fmla="*/ 12192000 w 12192000"/>
              <a:gd name="connsiteY3" fmla="*/ 6887 h 527823"/>
              <a:gd name="connsiteX4" fmla="*/ 12192000 w 12192000"/>
              <a:gd name="connsiteY4" fmla="*/ 527823 h 527823"/>
              <a:gd name="connsiteX5" fmla="*/ 0 w 12192000"/>
              <a:gd name="connsiteY5" fmla="*/ 527823 h 527823"/>
              <a:gd name="connsiteX6" fmla="*/ 0 w 12192000"/>
              <a:gd name="connsiteY6" fmla="*/ 6887 h 527823"/>
              <a:gd name="connsiteX0" fmla="*/ 0 w 12192000"/>
              <a:gd name="connsiteY0" fmla="*/ 6887 h 527823"/>
              <a:gd name="connsiteX1" fmla="*/ 11054576 w 12192000"/>
              <a:gd name="connsiteY1" fmla="*/ 3716 h 527823"/>
              <a:gd name="connsiteX2" fmla="*/ 11288751 w 12192000"/>
              <a:gd name="connsiteY2" fmla="*/ 0 h 527823"/>
              <a:gd name="connsiteX3" fmla="*/ 11508059 w 12192000"/>
              <a:gd name="connsiteY3" fmla="*/ 7434 h 527823"/>
              <a:gd name="connsiteX4" fmla="*/ 12192000 w 12192000"/>
              <a:gd name="connsiteY4" fmla="*/ 6887 h 527823"/>
              <a:gd name="connsiteX5" fmla="*/ 12192000 w 12192000"/>
              <a:gd name="connsiteY5" fmla="*/ 527823 h 527823"/>
              <a:gd name="connsiteX6" fmla="*/ 0 w 12192000"/>
              <a:gd name="connsiteY6" fmla="*/ 527823 h 527823"/>
              <a:gd name="connsiteX7" fmla="*/ 0 w 12192000"/>
              <a:gd name="connsiteY7" fmla="*/ 6887 h 527823"/>
              <a:gd name="connsiteX0" fmla="*/ 0 w 12192000"/>
              <a:gd name="connsiteY0" fmla="*/ 3171 h 524107"/>
              <a:gd name="connsiteX1" fmla="*/ 11054576 w 12192000"/>
              <a:gd name="connsiteY1" fmla="*/ 0 h 524107"/>
              <a:gd name="connsiteX2" fmla="*/ 11296185 w 12192000"/>
              <a:gd name="connsiteY2" fmla="*/ 159836 h 524107"/>
              <a:gd name="connsiteX3" fmla="*/ 11508059 w 12192000"/>
              <a:gd name="connsiteY3" fmla="*/ 3718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710 h 524646"/>
              <a:gd name="connsiteX1" fmla="*/ 11054576 w 12192000"/>
              <a:gd name="connsiteY1" fmla="*/ 539 h 524646"/>
              <a:gd name="connsiteX2" fmla="*/ 11296185 w 12192000"/>
              <a:gd name="connsiteY2" fmla="*/ 160375 h 524646"/>
              <a:gd name="connsiteX3" fmla="*/ 11784284 w 12192000"/>
              <a:gd name="connsiteY3" fmla="*/ 0 h 524646"/>
              <a:gd name="connsiteX4" fmla="*/ 12192000 w 12192000"/>
              <a:gd name="connsiteY4" fmla="*/ 3710 h 524646"/>
              <a:gd name="connsiteX5" fmla="*/ 12192000 w 12192000"/>
              <a:gd name="connsiteY5" fmla="*/ 524646 h 524646"/>
              <a:gd name="connsiteX6" fmla="*/ 0 w 12192000"/>
              <a:gd name="connsiteY6" fmla="*/ 524646 h 524646"/>
              <a:gd name="connsiteX7" fmla="*/ 0 w 12192000"/>
              <a:gd name="connsiteY7" fmla="*/ 3710 h 524646"/>
              <a:gd name="connsiteX0" fmla="*/ 0 w 12192000"/>
              <a:gd name="connsiteY0" fmla="*/ 3171 h 524107"/>
              <a:gd name="connsiteX1" fmla="*/ 11054576 w 12192000"/>
              <a:gd name="connsiteY1" fmla="*/ 0 h 524107"/>
              <a:gd name="connsiteX2" fmla="*/ 11296185 w 12192000"/>
              <a:gd name="connsiteY2" fmla="*/ 159836 h 524107"/>
              <a:gd name="connsiteX3" fmla="*/ 11825559 w 12192000"/>
              <a:gd name="connsiteY3" fmla="*/ 3719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171 h 524107"/>
              <a:gd name="connsiteX1" fmla="*/ 11054576 w 12192000"/>
              <a:gd name="connsiteY1" fmla="*/ 0 h 524107"/>
              <a:gd name="connsiteX2" fmla="*/ 11626385 w 12192000"/>
              <a:gd name="connsiteY2" fmla="*/ 138547 h 524107"/>
              <a:gd name="connsiteX3" fmla="*/ 11825559 w 12192000"/>
              <a:gd name="connsiteY3" fmla="*/ 3719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171 h 524107"/>
              <a:gd name="connsiteX1" fmla="*/ 11429226 w 12192000"/>
              <a:gd name="connsiteY1" fmla="*/ 0 h 524107"/>
              <a:gd name="connsiteX2" fmla="*/ 11626385 w 12192000"/>
              <a:gd name="connsiteY2" fmla="*/ 138547 h 524107"/>
              <a:gd name="connsiteX3" fmla="*/ 11825559 w 12192000"/>
              <a:gd name="connsiteY3" fmla="*/ 3719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171 h 524107"/>
              <a:gd name="connsiteX1" fmla="*/ 11429226 w 12192000"/>
              <a:gd name="connsiteY1" fmla="*/ 0 h 524107"/>
              <a:gd name="connsiteX2" fmla="*/ 11626385 w 12192000"/>
              <a:gd name="connsiteY2" fmla="*/ 172609 h 524107"/>
              <a:gd name="connsiteX3" fmla="*/ 11825559 w 12192000"/>
              <a:gd name="connsiteY3" fmla="*/ 3719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171 h 524107"/>
              <a:gd name="connsiteX1" fmla="*/ 11429226 w 12192000"/>
              <a:gd name="connsiteY1" fmla="*/ 0 h 524107"/>
              <a:gd name="connsiteX2" fmla="*/ 11825559 w 12192000"/>
              <a:gd name="connsiteY2" fmla="*/ 3719 h 524107"/>
              <a:gd name="connsiteX3" fmla="*/ 12192000 w 12192000"/>
              <a:gd name="connsiteY3" fmla="*/ 3171 h 524107"/>
              <a:gd name="connsiteX4" fmla="*/ 12192000 w 12192000"/>
              <a:gd name="connsiteY4" fmla="*/ 524107 h 524107"/>
              <a:gd name="connsiteX5" fmla="*/ 0 w 12192000"/>
              <a:gd name="connsiteY5" fmla="*/ 524107 h 524107"/>
              <a:gd name="connsiteX6" fmla="*/ 0 w 12192000"/>
              <a:gd name="connsiteY6" fmla="*/ 3171 h 524107"/>
              <a:gd name="connsiteX0" fmla="*/ 0 w 12192000"/>
              <a:gd name="connsiteY0" fmla="*/ 3171 h 524107"/>
              <a:gd name="connsiteX1" fmla="*/ 11429226 w 12192000"/>
              <a:gd name="connsiteY1" fmla="*/ 0 h 524107"/>
              <a:gd name="connsiteX2" fmla="*/ 12192000 w 12192000"/>
              <a:gd name="connsiteY2" fmla="*/ 3171 h 524107"/>
              <a:gd name="connsiteX3" fmla="*/ 12192000 w 12192000"/>
              <a:gd name="connsiteY3" fmla="*/ 524107 h 524107"/>
              <a:gd name="connsiteX4" fmla="*/ 0 w 12192000"/>
              <a:gd name="connsiteY4" fmla="*/ 524107 h 524107"/>
              <a:gd name="connsiteX5" fmla="*/ 0 w 12192000"/>
              <a:gd name="connsiteY5" fmla="*/ 3171 h 524107"/>
              <a:gd name="connsiteX0" fmla="*/ 0 w 12192000"/>
              <a:gd name="connsiteY0" fmla="*/ 0 h 520936"/>
              <a:gd name="connsiteX1" fmla="*/ 12192000 w 12192000"/>
              <a:gd name="connsiteY1" fmla="*/ 0 h 520936"/>
              <a:gd name="connsiteX2" fmla="*/ 12192000 w 12192000"/>
              <a:gd name="connsiteY2" fmla="*/ 520936 h 520936"/>
              <a:gd name="connsiteX3" fmla="*/ 0 w 12192000"/>
              <a:gd name="connsiteY3" fmla="*/ 520936 h 520936"/>
              <a:gd name="connsiteX4" fmla="*/ 0 w 12192000"/>
              <a:gd name="connsiteY4" fmla="*/ 0 h 5209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20936">
                <a:moveTo>
                  <a:pt x="0" y="0"/>
                </a:moveTo>
                <a:lnTo>
                  <a:pt x="12192000" y="0"/>
                </a:lnTo>
                <a:lnTo>
                  <a:pt x="12192000" y="520936"/>
                </a:lnTo>
                <a:lnTo>
                  <a:pt x="0" y="520936"/>
                </a:lnTo>
                <a:lnTo>
                  <a:pt x="0" y="0"/>
                </a:lnTo>
                <a:close/>
              </a:path>
            </a:pathLst>
          </a:cu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12" name="Parallelogram 11">
            <a:extLst>
              <a:ext uri="{FF2B5EF4-FFF2-40B4-BE49-F238E27FC236}">
                <a16:creationId xmlns:a16="http://schemas.microsoft.com/office/drawing/2014/main" id="{4991D99A-C584-4249-9B71-90C47AD84C16}"/>
              </a:ext>
            </a:extLst>
          </p:cNvPr>
          <p:cNvSpPr/>
          <p:nvPr/>
        </p:nvSpPr>
        <p:spPr>
          <a:xfrm>
            <a:off x="11793977" y="6479366"/>
            <a:ext cx="397211" cy="384048"/>
          </a:xfrm>
          <a:prstGeom prst="parallelogram">
            <a:avLst>
              <a:gd name="adj" fmla="val 65219"/>
            </a:avLst>
          </a:prstGeom>
          <a:solidFill>
            <a:srgbClr val="F0A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Ορθογώνιο 12">
            <a:extLst>
              <a:ext uri="{FF2B5EF4-FFF2-40B4-BE49-F238E27FC236}">
                <a16:creationId xmlns:a16="http://schemas.microsoft.com/office/drawing/2014/main" id="{B5AFF4D2-9C46-43FA-8EFC-12BF31599DC9}"/>
              </a:ext>
            </a:extLst>
          </p:cNvPr>
          <p:cNvSpPr/>
          <p:nvPr/>
        </p:nvSpPr>
        <p:spPr>
          <a:xfrm>
            <a:off x="0" y="6278622"/>
            <a:ext cx="12192000" cy="5847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5" name="Picture 9" descr="A picture containing clipart&#10;&#10;Description generated with high confidence">
            <a:extLst>
              <a:ext uri="{FF2B5EF4-FFF2-40B4-BE49-F238E27FC236}">
                <a16:creationId xmlns:a16="http://schemas.microsoft.com/office/drawing/2014/main" id="{A0F0140B-B2D6-4F94-AFAC-707F10FDD8A5}"/>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507033" y="6417696"/>
            <a:ext cx="573887" cy="365125"/>
          </a:xfrm>
          <a:prstGeom prst="rect">
            <a:avLst/>
          </a:prstGeom>
        </p:spPr>
      </p:pic>
      <p:pic>
        <p:nvPicPr>
          <p:cNvPr id="16" name="Picture 2" descr="University of Piraeus">
            <a:extLst>
              <a:ext uri="{FF2B5EF4-FFF2-40B4-BE49-F238E27FC236}">
                <a16:creationId xmlns:a16="http://schemas.microsoft.com/office/drawing/2014/main" id="{E78426E5-7491-4EE9-8996-CAC33AA0239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4102" r="74154"/>
          <a:stretch/>
        </p:blipFill>
        <p:spPr bwMode="auto">
          <a:xfrm>
            <a:off x="78421" y="6290554"/>
            <a:ext cx="378617" cy="560927"/>
          </a:xfrm>
          <a:prstGeom prst="rect">
            <a:avLst/>
          </a:prstGeom>
          <a:noFill/>
          <a:extLst>
            <a:ext uri="{909E8E84-426E-40DD-AFC4-6F175D3DCCD1}">
              <a14:hiddenFill xmlns:a14="http://schemas.microsoft.com/office/drawing/2010/main">
                <a:solidFill>
                  <a:srgbClr val="FFFFFF"/>
                </a:solidFill>
              </a14:hiddenFill>
            </a:ext>
          </a:extLst>
        </p:spPr>
      </p:pic>
      <p:sp>
        <p:nvSpPr>
          <p:cNvPr id="17" name="Content Placeholder 2">
            <a:extLst>
              <a:ext uri="{FF2B5EF4-FFF2-40B4-BE49-F238E27FC236}">
                <a16:creationId xmlns:a16="http://schemas.microsoft.com/office/drawing/2014/main" id="{B66CB331-3DAA-4EA8-812A-EE913B4681A7}"/>
              </a:ext>
            </a:extLst>
          </p:cNvPr>
          <p:cNvSpPr txBox="1">
            <a:spLocks/>
          </p:cNvSpPr>
          <p:nvPr/>
        </p:nvSpPr>
        <p:spPr>
          <a:xfrm>
            <a:off x="457038" y="6296659"/>
            <a:ext cx="2722336" cy="57313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l-GR" sz="1600" dirty="0">
                <a:solidFill>
                  <a:schemeClr val="tx2"/>
                </a:solidFill>
                <a:latin typeface="Calibri Light" panose="020F0302020204030204" pitchFamily="34" charset="0"/>
                <a:cs typeface="Calibri Light" panose="020F0302020204030204" pitchFamily="34" charset="0"/>
              </a:rPr>
              <a:t>Πανεπιστήμιο Πειραιώς</a:t>
            </a:r>
            <a:endParaRPr lang="en-US" sz="1600" dirty="0">
              <a:solidFill>
                <a:schemeClr val="tx2"/>
              </a:solidFill>
              <a:latin typeface="Calibri Light" panose="020F0302020204030204" pitchFamily="34" charset="0"/>
              <a:cs typeface="Calibri Light" panose="020F0302020204030204" pitchFamily="34" charset="0"/>
            </a:endParaRPr>
          </a:p>
          <a:p>
            <a:pPr algn="l">
              <a:lnSpc>
                <a:spcPct val="100000"/>
              </a:lnSpc>
              <a:spcBef>
                <a:spcPts val="0"/>
              </a:spcBef>
            </a:pPr>
            <a:r>
              <a:rPr lang="el-GR" sz="1200" dirty="0">
                <a:solidFill>
                  <a:schemeClr val="tx2"/>
                </a:solidFill>
                <a:latin typeface="Calibri Light" panose="020F0302020204030204" pitchFamily="34" charset="0"/>
                <a:cs typeface="Calibri Light" panose="020F0302020204030204" pitchFamily="34" charset="0"/>
              </a:rPr>
              <a:t>Τμήμα Ψηφιακών Συστημάτων</a:t>
            </a:r>
            <a:endParaRPr lang="en-US" sz="1200" dirty="0">
              <a:solidFill>
                <a:schemeClr val="tx2"/>
              </a:solidFill>
              <a:latin typeface="Calibri Light" panose="020F0302020204030204" pitchFamily="34" charset="0"/>
              <a:cs typeface="Calibri Light" panose="020F0302020204030204" pitchFamily="34" charset="0"/>
            </a:endParaRPr>
          </a:p>
        </p:txBody>
      </p:sp>
      <p:sp>
        <p:nvSpPr>
          <p:cNvPr id="20" name="Rectangle 2">
            <a:extLst>
              <a:ext uri="{FF2B5EF4-FFF2-40B4-BE49-F238E27FC236}">
                <a16:creationId xmlns:a16="http://schemas.microsoft.com/office/drawing/2014/main" id="{6D8E5E1E-5E23-4F7A-BB10-3450805F705E}"/>
              </a:ext>
            </a:extLst>
          </p:cNvPr>
          <p:cNvSpPr/>
          <p:nvPr/>
        </p:nvSpPr>
        <p:spPr>
          <a:xfrm>
            <a:off x="546652" y="327991"/>
            <a:ext cx="11072191"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3200" dirty="0">
                <a:solidFill>
                  <a:schemeClr val="tx1"/>
                </a:solidFill>
                <a:latin typeface="Century Gothic" panose="020B0502020202020204" pitchFamily="34" charset="0"/>
              </a:rPr>
              <a:t>2. </a:t>
            </a:r>
            <a:r>
              <a:rPr lang="en-US" sz="3200" dirty="0">
                <a:solidFill>
                  <a:schemeClr val="tx1"/>
                </a:solidFill>
                <a:latin typeface="Century Gothic" panose="020B0502020202020204" pitchFamily="34" charset="0"/>
              </a:rPr>
              <a:t>NEEDS</a:t>
            </a:r>
          </a:p>
        </p:txBody>
      </p:sp>
      <p:sp>
        <p:nvSpPr>
          <p:cNvPr id="22" name="Rectangle 18">
            <a:extLst>
              <a:ext uri="{FF2B5EF4-FFF2-40B4-BE49-F238E27FC236}">
                <a16:creationId xmlns:a16="http://schemas.microsoft.com/office/drawing/2014/main" id="{D2B4202A-78B9-4855-93F6-0ED5F31499BB}"/>
              </a:ext>
            </a:extLst>
          </p:cNvPr>
          <p:cNvSpPr/>
          <p:nvPr/>
        </p:nvSpPr>
        <p:spPr>
          <a:xfrm>
            <a:off x="546652" y="330314"/>
            <a:ext cx="46384" cy="1371600"/>
          </a:xfrm>
          <a:prstGeom prst="rect">
            <a:avLst/>
          </a:prstGeom>
          <a:solidFill>
            <a:srgbClr val="FFE9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41">
            <a:extLst>
              <a:ext uri="{FF2B5EF4-FFF2-40B4-BE49-F238E27FC236}">
                <a16:creationId xmlns:a16="http://schemas.microsoft.com/office/drawing/2014/main" id="{6EF4F71A-755E-4BB5-9CEC-824FBDA679D8}"/>
              </a:ext>
            </a:extLst>
          </p:cNvPr>
          <p:cNvSpPr/>
          <p:nvPr/>
        </p:nvSpPr>
        <p:spPr>
          <a:xfrm>
            <a:off x="546652" y="327991"/>
            <a:ext cx="46384" cy="457200"/>
          </a:xfrm>
          <a:prstGeom prst="rect">
            <a:avLst/>
          </a:prstGeom>
          <a:solidFill>
            <a:srgbClr val="E093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24" name="Rectangle 18">
            <a:extLst>
              <a:ext uri="{FF2B5EF4-FFF2-40B4-BE49-F238E27FC236}">
                <a16:creationId xmlns:a16="http://schemas.microsoft.com/office/drawing/2014/main" id="{0781D2EB-9BED-497E-B39C-47C8637C3521}"/>
              </a:ext>
            </a:extLst>
          </p:cNvPr>
          <p:cNvSpPr/>
          <p:nvPr/>
        </p:nvSpPr>
        <p:spPr>
          <a:xfrm>
            <a:off x="546652" y="2057399"/>
            <a:ext cx="46384" cy="4125174"/>
          </a:xfrm>
          <a:prstGeom prst="rect">
            <a:avLst/>
          </a:prstGeom>
          <a:solidFill>
            <a:srgbClr val="FFE9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41">
            <a:extLst>
              <a:ext uri="{FF2B5EF4-FFF2-40B4-BE49-F238E27FC236}">
                <a16:creationId xmlns:a16="http://schemas.microsoft.com/office/drawing/2014/main" id="{9140058B-6882-4EB4-B9D0-83484B36B5B4}"/>
              </a:ext>
            </a:extLst>
          </p:cNvPr>
          <p:cNvSpPr/>
          <p:nvPr/>
        </p:nvSpPr>
        <p:spPr>
          <a:xfrm>
            <a:off x="547316" y="1882243"/>
            <a:ext cx="45719" cy="1484510"/>
          </a:xfrm>
          <a:prstGeom prst="rect">
            <a:avLst/>
          </a:prstGeom>
          <a:solidFill>
            <a:srgbClr val="E093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26" name="Rectangle 14">
            <a:extLst>
              <a:ext uri="{FF2B5EF4-FFF2-40B4-BE49-F238E27FC236}">
                <a16:creationId xmlns:a16="http://schemas.microsoft.com/office/drawing/2014/main" id="{31C39D90-3A68-40F3-874D-75A550C24B03}"/>
              </a:ext>
            </a:extLst>
          </p:cNvPr>
          <p:cNvSpPr/>
          <p:nvPr/>
        </p:nvSpPr>
        <p:spPr>
          <a:xfrm>
            <a:off x="593035" y="1874747"/>
            <a:ext cx="11025807" cy="43003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#N</a:t>
            </a:r>
          </a:p>
          <a:p>
            <a:pPr marL="285750" indent="-285750">
              <a:buFont typeface="Arial" panose="020B0604020202020204" pitchFamily="34" charset="0"/>
              <a:buChar char="•"/>
            </a:pPr>
            <a:r>
              <a:rPr lang="el-GR" dirty="0">
                <a:solidFill>
                  <a:schemeClr val="tx1"/>
                </a:solidFill>
              </a:rPr>
              <a:t>Λύνει το θέμα παρκαρίσματος σε πολλές περιοχές της Αθήνας-Πειραιά</a:t>
            </a:r>
          </a:p>
          <a:p>
            <a:pPr marL="285750" indent="-285750">
              <a:buFont typeface="Arial" panose="020B0604020202020204" pitchFamily="34" charset="0"/>
              <a:buChar char="•"/>
            </a:pPr>
            <a:r>
              <a:rPr lang="el-GR" dirty="0">
                <a:solidFill>
                  <a:schemeClr val="tx1"/>
                </a:solidFill>
              </a:rPr>
              <a:t>Βελτιώνει την κίνηση στους δρόμους</a:t>
            </a:r>
          </a:p>
          <a:p>
            <a:pPr marL="285750" indent="-285750">
              <a:buFont typeface="Arial" panose="020B0604020202020204" pitchFamily="34" charset="0"/>
              <a:buChar char="•"/>
            </a:pPr>
            <a:r>
              <a:rPr lang="el-GR" dirty="0">
                <a:solidFill>
                  <a:schemeClr val="tx1"/>
                </a:solidFill>
              </a:rPr>
              <a:t>Βοηθάει τον χρήστη να φτάσει ταχύτερα στον προορισμό του</a:t>
            </a:r>
          </a:p>
          <a:p>
            <a:pPr marL="285750" indent="-285750">
              <a:buFont typeface="Arial" panose="020B0604020202020204" pitchFamily="34" charset="0"/>
              <a:buChar char="•"/>
            </a:pPr>
            <a:r>
              <a:rPr lang="el-GR" dirty="0">
                <a:solidFill>
                  <a:schemeClr val="tx1"/>
                </a:solidFill>
              </a:rPr>
              <a:t>Διευκολύνει την οδήγηση του χρήστη(αφου πλέον δεν έχει το άγχος της εύρεσης θέσης πάρκινγκ αφού ξερει απευθείας που να παει).</a:t>
            </a:r>
          </a:p>
          <a:p>
            <a:pPr marL="285750" indent="-285750">
              <a:buFont typeface="Arial" panose="020B0604020202020204" pitchFamily="34" charset="0"/>
              <a:buChar char="•"/>
            </a:pPr>
            <a:r>
              <a:rPr lang="el-GR" dirty="0">
                <a:solidFill>
                  <a:schemeClr val="tx1"/>
                </a:solidFill>
              </a:rPr>
              <a:t>Εξοικονόμηση βενζίνης(εφόσον ο χρήστης θα βρίσκει γρηγορότερα θέση πάρκινγκ, θα μειώνεται ο χρόνος χρήσης του αυτοκινήτου).</a:t>
            </a:r>
          </a:p>
          <a:p>
            <a:pPr marL="285750" indent="-285750">
              <a:buFont typeface="Arial" panose="020B0604020202020204" pitchFamily="34" charset="0"/>
              <a:buChar char="•"/>
            </a:pPr>
            <a:endParaRPr lang="en-US" dirty="0">
              <a:solidFill>
                <a:schemeClr val="tx1"/>
              </a:solidFill>
            </a:endParaRPr>
          </a:p>
        </p:txBody>
      </p:sp>
      <p:pic>
        <p:nvPicPr>
          <p:cNvPr id="18" name="Picture 26">
            <a:extLst>
              <a:ext uri="{FF2B5EF4-FFF2-40B4-BE49-F238E27FC236}">
                <a16:creationId xmlns:a16="http://schemas.microsoft.com/office/drawing/2014/main" id="{4DF4DA3C-A777-40EE-95F5-EA00B89AB9E8}"/>
              </a:ext>
            </a:extLst>
          </p:cNvPr>
          <p:cNvPicPr>
            <a:picLocks noChangeAspect="1"/>
          </p:cNvPicPr>
          <p:nvPr/>
        </p:nvPicPr>
        <p:blipFill>
          <a:blip r:embed="rId5"/>
          <a:srcRect/>
          <a:stretch/>
        </p:blipFill>
        <p:spPr>
          <a:xfrm>
            <a:off x="10397849" y="403294"/>
            <a:ext cx="1220993" cy="1220993"/>
          </a:xfrm>
          <a:prstGeom prst="rect">
            <a:avLst/>
          </a:prstGeom>
        </p:spPr>
      </p:pic>
    </p:spTree>
    <p:extLst>
      <p:ext uri="{BB962C8B-B14F-4D97-AF65-F5344CB8AC3E}">
        <p14:creationId xmlns:p14="http://schemas.microsoft.com/office/powerpoint/2010/main" val="2536843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E216C567-9AC0-DA4E-8717-204B0824C81B}"/>
              </a:ext>
            </a:extLst>
          </p:cNvPr>
          <p:cNvSpPr/>
          <p:nvPr/>
        </p:nvSpPr>
        <p:spPr>
          <a:xfrm>
            <a:off x="0" y="6479366"/>
            <a:ext cx="12192000" cy="384048"/>
          </a:xfrm>
          <a:custGeom>
            <a:avLst/>
            <a:gdLst>
              <a:gd name="connsiteX0" fmla="*/ 0 w 12192000"/>
              <a:gd name="connsiteY0" fmla="*/ 0 h 520936"/>
              <a:gd name="connsiteX1" fmla="*/ 12192000 w 12192000"/>
              <a:gd name="connsiteY1" fmla="*/ 0 h 520936"/>
              <a:gd name="connsiteX2" fmla="*/ 12192000 w 12192000"/>
              <a:gd name="connsiteY2" fmla="*/ 520936 h 520936"/>
              <a:gd name="connsiteX3" fmla="*/ 0 w 12192000"/>
              <a:gd name="connsiteY3" fmla="*/ 520936 h 520936"/>
              <a:gd name="connsiteX4" fmla="*/ 0 w 12192000"/>
              <a:gd name="connsiteY4" fmla="*/ 0 h 520936"/>
              <a:gd name="connsiteX0" fmla="*/ 0 w 12192000"/>
              <a:gd name="connsiteY0" fmla="*/ 3171 h 524107"/>
              <a:gd name="connsiteX1" fmla="*/ 11054576 w 12192000"/>
              <a:gd name="connsiteY1" fmla="*/ 0 h 524107"/>
              <a:gd name="connsiteX2" fmla="*/ 12192000 w 12192000"/>
              <a:gd name="connsiteY2" fmla="*/ 3171 h 524107"/>
              <a:gd name="connsiteX3" fmla="*/ 12192000 w 12192000"/>
              <a:gd name="connsiteY3" fmla="*/ 524107 h 524107"/>
              <a:gd name="connsiteX4" fmla="*/ 0 w 12192000"/>
              <a:gd name="connsiteY4" fmla="*/ 524107 h 524107"/>
              <a:gd name="connsiteX5" fmla="*/ 0 w 12192000"/>
              <a:gd name="connsiteY5" fmla="*/ 3171 h 524107"/>
              <a:gd name="connsiteX0" fmla="*/ 0 w 12192000"/>
              <a:gd name="connsiteY0" fmla="*/ 6887 h 527823"/>
              <a:gd name="connsiteX1" fmla="*/ 11054576 w 12192000"/>
              <a:gd name="connsiteY1" fmla="*/ 3716 h 527823"/>
              <a:gd name="connsiteX2" fmla="*/ 11288751 w 12192000"/>
              <a:gd name="connsiteY2" fmla="*/ 0 h 527823"/>
              <a:gd name="connsiteX3" fmla="*/ 12192000 w 12192000"/>
              <a:gd name="connsiteY3" fmla="*/ 6887 h 527823"/>
              <a:gd name="connsiteX4" fmla="*/ 12192000 w 12192000"/>
              <a:gd name="connsiteY4" fmla="*/ 527823 h 527823"/>
              <a:gd name="connsiteX5" fmla="*/ 0 w 12192000"/>
              <a:gd name="connsiteY5" fmla="*/ 527823 h 527823"/>
              <a:gd name="connsiteX6" fmla="*/ 0 w 12192000"/>
              <a:gd name="connsiteY6" fmla="*/ 6887 h 527823"/>
              <a:gd name="connsiteX0" fmla="*/ 0 w 12192000"/>
              <a:gd name="connsiteY0" fmla="*/ 6887 h 527823"/>
              <a:gd name="connsiteX1" fmla="*/ 11054576 w 12192000"/>
              <a:gd name="connsiteY1" fmla="*/ 3716 h 527823"/>
              <a:gd name="connsiteX2" fmla="*/ 11288751 w 12192000"/>
              <a:gd name="connsiteY2" fmla="*/ 0 h 527823"/>
              <a:gd name="connsiteX3" fmla="*/ 11508059 w 12192000"/>
              <a:gd name="connsiteY3" fmla="*/ 7434 h 527823"/>
              <a:gd name="connsiteX4" fmla="*/ 12192000 w 12192000"/>
              <a:gd name="connsiteY4" fmla="*/ 6887 h 527823"/>
              <a:gd name="connsiteX5" fmla="*/ 12192000 w 12192000"/>
              <a:gd name="connsiteY5" fmla="*/ 527823 h 527823"/>
              <a:gd name="connsiteX6" fmla="*/ 0 w 12192000"/>
              <a:gd name="connsiteY6" fmla="*/ 527823 h 527823"/>
              <a:gd name="connsiteX7" fmla="*/ 0 w 12192000"/>
              <a:gd name="connsiteY7" fmla="*/ 6887 h 527823"/>
              <a:gd name="connsiteX0" fmla="*/ 0 w 12192000"/>
              <a:gd name="connsiteY0" fmla="*/ 3171 h 524107"/>
              <a:gd name="connsiteX1" fmla="*/ 11054576 w 12192000"/>
              <a:gd name="connsiteY1" fmla="*/ 0 h 524107"/>
              <a:gd name="connsiteX2" fmla="*/ 11296185 w 12192000"/>
              <a:gd name="connsiteY2" fmla="*/ 159836 h 524107"/>
              <a:gd name="connsiteX3" fmla="*/ 11508059 w 12192000"/>
              <a:gd name="connsiteY3" fmla="*/ 3718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710 h 524646"/>
              <a:gd name="connsiteX1" fmla="*/ 11054576 w 12192000"/>
              <a:gd name="connsiteY1" fmla="*/ 539 h 524646"/>
              <a:gd name="connsiteX2" fmla="*/ 11296185 w 12192000"/>
              <a:gd name="connsiteY2" fmla="*/ 160375 h 524646"/>
              <a:gd name="connsiteX3" fmla="*/ 11784284 w 12192000"/>
              <a:gd name="connsiteY3" fmla="*/ 0 h 524646"/>
              <a:gd name="connsiteX4" fmla="*/ 12192000 w 12192000"/>
              <a:gd name="connsiteY4" fmla="*/ 3710 h 524646"/>
              <a:gd name="connsiteX5" fmla="*/ 12192000 w 12192000"/>
              <a:gd name="connsiteY5" fmla="*/ 524646 h 524646"/>
              <a:gd name="connsiteX6" fmla="*/ 0 w 12192000"/>
              <a:gd name="connsiteY6" fmla="*/ 524646 h 524646"/>
              <a:gd name="connsiteX7" fmla="*/ 0 w 12192000"/>
              <a:gd name="connsiteY7" fmla="*/ 3710 h 524646"/>
              <a:gd name="connsiteX0" fmla="*/ 0 w 12192000"/>
              <a:gd name="connsiteY0" fmla="*/ 3171 h 524107"/>
              <a:gd name="connsiteX1" fmla="*/ 11054576 w 12192000"/>
              <a:gd name="connsiteY1" fmla="*/ 0 h 524107"/>
              <a:gd name="connsiteX2" fmla="*/ 11296185 w 12192000"/>
              <a:gd name="connsiteY2" fmla="*/ 159836 h 524107"/>
              <a:gd name="connsiteX3" fmla="*/ 11825559 w 12192000"/>
              <a:gd name="connsiteY3" fmla="*/ 3719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171 h 524107"/>
              <a:gd name="connsiteX1" fmla="*/ 11054576 w 12192000"/>
              <a:gd name="connsiteY1" fmla="*/ 0 h 524107"/>
              <a:gd name="connsiteX2" fmla="*/ 11626385 w 12192000"/>
              <a:gd name="connsiteY2" fmla="*/ 138547 h 524107"/>
              <a:gd name="connsiteX3" fmla="*/ 11825559 w 12192000"/>
              <a:gd name="connsiteY3" fmla="*/ 3719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171 h 524107"/>
              <a:gd name="connsiteX1" fmla="*/ 11429226 w 12192000"/>
              <a:gd name="connsiteY1" fmla="*/ 0 h 524107"/>
              <a:gd name="connsiteX2" fmla="*/ 11626385 w 12192000"/>
              <a:gd name="connsiteY2" fmla="*/ 138547 h 524107"/>
              <a:gd name="connsiteX3" fmla="*/ 11825559 w 12192000"/>
              <a:gd name="connsiteY3" fmla="*/ 3719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171 h 524107"/>
              <a:gd name="connsiteX1" fmla="*/ 11429226 w 12192000"/>
              <a:gd name="connsiteY1" fmla="*/ 0 h 524107"/>
              <a:gd name="connsiteX2" fmla="*/ 11626385 w 12192000"/>
              <a:gd name="connsiteY2" fmla="*/ 172609 h 524107"/>
              <a:gd name="connsiteX3" fmla="*/ 11825559 w 12192000"/>
              <a:gd name="connsiteY3" fmla="*/ 3719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171 h 524107"/>
              <a:gd name="connsiteX1" fmla="*/ 11429226 w 12192000"/>
              <a:gd name="connsiteY1" fmla="*/ 0 h 524107"/>
              <a:gd name="connsiteX2" fmla="*/ 11825559 w 12192000"/>
              <a:gd name="connsiteY2" fmla="*/ 3719 h 524107"/>
              <a:gd name="connsiteX3" fmla="*/ 12192000 w 12192000"/>
              <a:gd name="connsiteY3" fmla="*/ 3171 h 524107"/>
              <a:gd name="connsiteX4" fmla="*/ 12192000 w 12192000"/>
              <a:gd name="connsiteY4" fmla="*/ 524107 h 524107"/>
              <a:gd name="connsiteX5" fmla="*/ 0 w 12192000"/>
              <a:gd name="connsiteY5" fmla="*/ 524107 h 524107"/>
              <a:gd name="connsiteX6" fmla="*/ 0 w 12192000"/>
              <a:gd name="connsiteY6" fmla="*/ 3171 h 524107"/>
              <a:gd name="connsiteX0" fmla="*/ 0 w 12192000"/>
              <a:gd name="connsiteY0" fmla="*/ 3171 h 524107"/>
              <a:gd name="connsiteX1" fmla="*/ 11429226 w 12192000"/>
              <a:gd name="connsiteY1" fmla="*/ 0 h 524107"/>
              <a:gd name="connsiteX2" fmla="*/ 12192000 w 12192000"/>
              <a:gd name="connsiteY2" fmla="*/ 3171 h 524107"/>
              <a:gd name="connsiteX3" fmla="*/ 12192000 w 12192000"/>
              <a:gd name="connsiteY3" fmla="*/ 524107 h 524107"/>
              <a:gd name="connsiteX4" fmla="*/ 0 w 12192000"/>
              <a:gd name="connsiteY4" fmla="*/ 524107 h 524107"/>
              <a:gd name="connsiteX5" fmla="*/ 0 w 12192000"/>
              <a:gd name="connsiteY5" fmla="*/ 3171 h 524107"/>
              <a:gd name="connsiteX0" fmla="*/ 0 w 12192000"/>
              <a:gd name="connsiteY0" fmla="*/ 0 h 520936"/>
              <a:gd name="connsiteX1" fmla="*/ 12192000 w 12192000"/>
              <a:gd name="connsiteY1" fmla="*/ 0 h 520936"/>
              <a:gd name="connsiteX2" fmla="*/ 12192000 w 12192000"/>
              <a:gd name="connsiteY2" fmla="*/ 520936 h 520936"/>
              <a:gd name="connsiteX3" fmla="*/ 0 w 12192000"/>
              <a:gd name="connsiteY3" fmla="*/ 520936 h 520936"/>
              <a:gd name="connsiteX4" fmla="*/ 0 w 12192000"/>
              <a:gd name="connsiteY4" fmla="*/ 0 h 5209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20936">
                <a:moveTo>
                  <a:pt x="0" y="0"/>
                </a:moveTo>
                <a:lnTo>
                  <a:pt x="12192000" y="0"/>
                </a:lnTo>
                <a:lnTo>
                  <a:pt x="12192000" y="520936"/>
                </a:lnTo>
                <a:lnTo>
                  <a:pt x="0" y="520936"/>
                </a:lnTo>
                <a:lnTo>
                  <a:pt x="0" y="0"/>
                </a:lnTo>
                <a:close/>
              </a:path>
            </a:pathLst>
          </a:cu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11" name="Parallelogram 10">
            <a:extLst>
              <a:ext uri="{FF2B5EF4-FFF2-40B4-BE49-F238E27FC236}">
                <a16:creationId xmlns:a16="http://schemas.microsoft.com/office/drawing/2014/main" id="{FA48E4DA-99B1-B04E-8674-763A3B4A3C10}"/>
              </a:ext>
            </a:extLst>
          </p:cNvPr>
          <p:cNvSpPr/>
          <p:nvPr/>
        </p:nvSpPr>
        <p:spPr>
          <a:xfrm>
            <a:off x="11793977" y="6479366"/>
            <a:ext cx="397211" cy="384048"/>
          </a:xfrm>
          <a:prstGeom prst="parallelogram">
            <a:avLst>
              <a:gd name="adj" fmla="val 65219"/>
            </a:avLst>
          </a:prstGeom>
          <a:solidFill>
            <a:srgbClr val="F0A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86C5A2FF-10D6-364C-8F24-0ADC673CB880}"/>
              </a:ext>
            </a:extLst>
          </p:cNvPr>
          <p:cNvSpPr txBox="1"/>
          <p:nvPr/>
        </p:nvSpPr>
        <p:spPr>
          <a:xfrm>
            <a:off x="4800046" y="6477000"/>
            <a:ext cx="6573212" cy="369332"/>
          </a:xfrm>
          <a:prstGeom prst="rect">
            <a:avLst/>
          </a:prstGeom>
          <a:noFill/>
        </p:spPr>
        <p:txBody>
          <a:bodyPr wrap="square" rtlCol="0">
            <a:spAutoFit/>
          </a:bodyPr>
          <a:lstStyle/>
          <a:p>
            <a:pPr algn="r"/>
            <a:r>
              <a:rPr lang="en-US" dirty="0">
                <a:solidFill>
                  <a:schemeClr val="bg1"/>
                </a:solidFill>
                <a:latin typeface="Century Gothic" panose="020B0502020202020204" pitchFamily="34" charset="0"/>
                <a:ea typeface="Arial" charset="0"/>
                <a:cs typeface="Arial" charset="0"/>
              </a:rPr>
              <a:t>PRODUCT ADVANTAGE OVERVIEW</a:t>
            </a:r>
          </a:p>
        </p:txBody>
      </p:sp>
      <p:sp>
        <p:nvSpPr>
          <p:cNvPr id="8" name="Rectangle 7">
            <a:extLst>
              <a:ext uri="{FF2B5EF4-FFF2-40B4-BE49-F238E27FC236}">
                <a16:creationId xmlns:a16="http://schemas.microsoft.com/office/drawing/2014/main" id="{F18EA7BF-DCDB-484F-82B0-D8CC586E6B9A}"/>
              </a:ext>
            </a:extLst>
          </p:cNvPr>
          <p:cNvSpPr/>
          <p:nvPr/>
        </p:nvSpPr>
        <p:spPr>
          <a:xfrm>
            <a:off x="0" y="6479366"/>
            <a:ext cx="12192000" cy="384048"/>
          </a:xfrm>
          <a:custGeom>
            <a:avLst/>
            <a:gdLst>
              <a:gd name="connsiteX0" fmla="*/ 0 w 12192000"/>
              <a:gd name="connsiteY0" fmla="*/ 0 h 520936"/>
              <a:gd name="connsiteX1" fmla="*/ 12192000 w 12192000"/>
              <a:gd name="connsiteY1" fmla="*/ 0 h 520936"/>
              <a:gd name="connsiteX2" fmla="*/ 12192000 w 12192000"/>
              <a:gd name="connsiteY2" fmla="*/ 520936 h 520936"/>
              <a:gd name="connsiteX3" fmla="*/ 0 w 12192000"/>
              <a:gd name="connsiteY3" fmla="*/ 520936 h 520936"/>
              <a:gd name="connsiteX4" fmla="*/ 0 w 12192000"/>
              <a:gd name="connsiteY4" fmla="*/ 0 h 520936"/>
              <a:gd name="connsiteX0" fmla="*/ 0 w 12192000"/>
              <a:gd name="connsiteY0" fmla="*/ 3171 h 524107"/>
              <a:gd name="connsiteX1" fmla="*/ 11054576 w 12192000"/>
              <a:gd name="connsiteY1" fmla="*/ 0 h 524107"/>
              <a:gd name="connsiteX2" fmla="*/ 12192000 w 12192000"/>
              <a:gd name="connsiteY2" fmla="*/ 3171 h 524107"/>
              <a:gd name="connsiteX3" fmla="*/ 12192000 w 12192000"/>
              <a:gd name="connsiteY3" fmla="*/ 524107 h 524107"/>
              <a:gd name="connsiteX4" fmla="*/ 0 w 12192000"/>
              <a:gd name="connsiteY4" fmla="*/ 524107 h 524107"/>
              <a:gd name="connsiteX5" fmla="*/ 0 w 12192000"/>
              <a:gd name="connsiteY5" fmla="*/ 3171 h 524107"/>
              <a:gd name="connsiteX0" fmla="*/ 0 w 12192000"/>
              <a:gd name="connsiteY0" fmla="*/ 6887 h 527823"/>
              <a:gd name="connsiteX1" fmla="*/ 11054576 w 12192000"/>
              <a:gd name="connsiteY1" fmla="*/ 3716 h 527823"/>
              <a:gd name="connsiteX2" fmla="*/ 11288751 w 12192000"/>
              <a:gd name="connsiteY2" fmla="*/ 0 h 527823"/>
              <a:gd name="connsiteX3" fmla="*/ 12192000 w 12192000"/>
              <a:gd name="connsiteY3" fmla="*/ 6887 h 527823"/>
              <a:gd name="connsiteX4" fmla="*/ 12192000 w 12192000"/>
              <a:gd name="connsiteY4" fmla="*/ 527823 h 527823"/>
              <a:gd name="connsiteX5" fmla="*/ 0 w 12192000"/>
              <a:gd name="connsiteY5" fmla="*/ 527823 h 527823"/>
              <a:gd name="connsiteX6" fmla="*/ 0 w 12192000"/>
              <a:gd name="connsiteY6" fmla="*/ 6887 h 527823"/>
              <a:gd name="connsiteX0" fmla="*/ 0 w 12192000"/>
              <a:gd name="connsiteY0" fmla="*/ 6887 h 527823"/>
              <a:gd name="connsiteX1" fmla="*/ 11054576 w 12192000"/>
              <a:gd name="connsiteY1" fmla="*/ 3716 h 527823"/>
              <a:gd name="connsiteX2" fmla="*/ 11288751 w 12192000"/>
              <a:gd name="connsiteY2" fmla="*/ 0 h 527823"/>
              <a:gd name="connsiteX3" fmla="*/ 11508059 w 12192000"/>
              <a:gd name="connsiteY3" fmla="*/ 7434 h 527823"/>
              <a:gd name="connsiteX4" fmla="*/ 12192000 w 12192000"/>
              <a:gd name="connsiteY4" fmla="*/ 6887 h 527823"/>
              <a:gd name="connsiteX5" fmla="*/ 12192000 w 12192000"/>
              <a:gd name="connsiteY5" fmla="*/ 527823 h 527823"/>
              <a:gd name="connsiteX6" fmla="*/ 0 w 12192000"/>
              <a:gd name="connsiteY6" fmla="*/ 527823 h 527823"/>
              <a:gd name="connsiteX7" fmla="*/ 0 w 12192000"/>
              <a:gd name="connsiteY7" fmla="*/ 6887 h 527823"/>
              <a:gd name="connsiteX0" fmla="*/ 0 w 12192000"/>
              <a:gd name="connsiteY0" fmla="*/ 3171 h 524107"/>
              <a:gd name="connsiteX1" fmla="*/ 11054576 w 12192000"/>
              <a:gd name="connsiteY1" fmla="*/ 0 h 524107"/>
              <a:gd name="connsiteX2" fmla="*/ 11296185 w 12192000"/>
              <a:gd name="connsiteY2" fmla="*/ 159836 h 524107"/>
              <a:gd name="connsiteX3" fmla="*/ 11508059 w 12192000"/>
              <a:gd name="connsiteY3" fmla="*/ 3718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710 h 524646"/>
              <a:gd name="connsiteX1" fmla="*/ 11054576 w 12192000"/>
              <a:gd name="connsiteY1" fmla="*/ 539 h 524646"/>
              <a:gd name="connsiteX2" fmla="*/ 11296185 w 12192000"/>
              <a:gd name="connsiteY2" fmla="*/ 160375 h 524646"/>
              <a:gd name="connsiteX3" fmla="*/ 11784284 w 12192000"/>
              <a:gd name="connsiteY3" fmla="*/ 0 h 524646"/>
              <a:gd name="connsiteX4" fmla="*/ 12192000 w 12192000"/>
              <a:gd name="connsiteY4" fmla="*/ 3710 h 524646"/>
              <a:gd name="connsiteX5" fmla="*/ 12192000 w 12192000"/>
              <a:gd name="connsiteY5" fmla="*/ 524646 h 524646"/>
              <a:gd name="connsiteX6" fmla="*/ 0 w 12192000"/>
              <a:gd name="connsiteY6" fmla="*/ 524646 h 524646"/>
              <a:gd name="connsiteX7" fmla="*/ 0 w 12192000"/>
              <a:gd name="connsiteY7" fmla="*/ 3710 h 524646"/>
              <a:gd name="connsiteX0" fmla="*/ 0 w 12192000"/>
              <a:gd name="connsiteY0" fmla="*/ 3171 h 524107"/>
              <a:gd name="connsiteX1" fmla="*/ 11054576 w 12192000"/>
              <a:gd name="connsiteY1" fmla="*/ 0 h 524107"/>
              <a:gd name="connsiteX2" fmla="*/ 11296185 w 12192000"/>
              <a:gd name="connsiteY2" fmla="*/ 159836 h 524107"/>
              <a:gd name="connsiteX3" fmla="*/ 11825559 w 12192000"/>
              <a:gd name="connsiteY3" fmla="*/ 3719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171 h 524107"/>
              <a:gd name="connsiteX1" fmla="*/ 11054576 w 12192000"/>
              <a:gd name="connsiteY1" fmla="*/ 0 h 524107"/>
              <a:gd name="connsiteX2" fmla="*/ 11626385 w 12192000"/>
              <a:gd name="connsiteY2" fmla="*/ 138547 h 524107"/>
              <a:gd name="connsiteX3" fmla="*/ 11825559 w 12192000"/>
              <a:gd name="connsiteY3" fmla="*/ 3719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171 h 524107"/>
              <a:gd name="connsiteX1" fmla="*/ 11429226 w 12192000"/>
              <a:gd name="connsiteY1" fmla="*/ 0 h 524107"/>
              <a:gd name="connsiteX2" fmla="*/ 11626385 w 12192000"/>
              <a:gd name="connsiteY2" fmla="*/ 138547 h 524107"/>
              <a:gd name="connsiteX3" fmla="*/ 11825559 w 12192000"/>
              <a:gd name="connsiteY3" fmla="*/ 3719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171 h 524107"/>
              <a:gd name="connsiteX1" fmla="*/ 11429226 w 12192000"/>
              <a:gd name="connsiteY1" fmla="*/ 0 h 524107"/>
              <a:gd name="connsiteX2" fmla="*/ 11626385 w 12192000"/>
              <a:gd name="connsiteY2" fmla="*/ 172609 h 524107"/>
              <a:gd name="connsiteX3" fmla="*/ 11825559 w 12192000"/>
              <a:gd name="connsiteY3" fmla="*/ 3719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171 h 524107"/>
              <a:gd name="connsiteX1" fmla="*/ 11429226 w 12192000"/>
              <a:gd name="connsiteY1" fmla="*/ 0 h 524107"/>
              <a:gd name="connsiteX2" fmla="*/ 11825559 w 12192000"/>
              <a:gd name="connsiteY2" fmla="*/ 3719 h 524107"/>
              <a:gd name="connsiteX3" fmla="*/ 12192000 w 12192000"/>
              <a:gd name="connsiteY3" fmla="*/ 3171 h 524107"/>
              <a:gd name="connsiteX4" fmla="*/ 12192000 w 12192000"/>
              <a:gd name="connsiteY4" fmla="*/ 524107 h 524107"/>
              <a:gd name="connsiteX5" fmla="*/ 0 w 12192000"/>
              <a:gd name="connsiteY5" fmla="*/ 524107 h 524107"/>
              <a:gd name="connsiteX6" fmla="*/ 0 w 12192000"/>
              <a:gd name="connsiteY6" fmla="*/ 3171 h 524107"/>
              <a:gd name="connsiteX0" fmla="*/ 0 w 12192000"/>
              <a:gd name="connsiteY0" fmla="*/ 3171 h 524107"/>
              <a:gd name="connsiteX1" fmla="*/ 11429226 w 12192000"/>
              <a:gd name="connsiteY1" fmla="*/ 0 h 524107"/>
              <a:gd name="connsiteX2" fmla="*/ 12192000 w 12192000"/>
              <a:gd name="connsiteY2" fmla="*/ 3171 h 524107"/>
              <a:gd name="connsiteX3" fmla="*/ 12192000 w 12192000"/>
              <a:gd name="connsiteY3" fmla="*/ 524107 h 524107"/>
              <a:gd name="connsiteX4" fmla="*/ 0 w 12192000"/>
              <a:gd name="connsiteY4" fmla="*/ 524107 h 524107"/>
              <a:gd name="connsiteX5" fmla="*/ 0 w 12192000"/>
              <a:gd name="connsiteY5" fmla="*/ 3171 h 524107"/>
              <a:gd name="connsiteX0" fmla="*/ 0 w 12192000"/>
              <a:gd name="connsiteY0" fmla="*/ 0 h 520936"/>
              <a:gd name="connsiteX1" fmla="*/ 12192000 w 12192000"/>
              <a:gd name="connsiteY1" fmla="*/ 0 h 520936"/>
              <a:gd name="connsiteX2" fmla="*/ 12192000 w 12192000"/>
              <a:gd name="connsiteY2" fmla="*/ 520936 h 520936"/>
              <a:gd name="connsiteX3" fmla="*/ 0 w 12192000"/>
              <a:gd name="connsiteY3" fmla="*/ 520936 h 520936"/>
              <a:gd name="connsiteX4" fmla="*/ 0 w 12192000"/>
              <a:gd name="connsiteY4" fmla="*/ 0 h 5209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20936">
                <a:moveTo>
                  <a:pt x="0" y="0"/>
                </a:moveTo>
                <a:lnTo>
                  <a:pt x="12192000" y="0"/>
                </a:lnTo>
                <a:lnTo>
                  <a:pt x="12192000" y="520936"/>
                </a:lnTo>
                <a:lnTo>
                  <a:pt x="0" y="520936"/>
                </a:lnTo>
                <a:lnTo>
                  <a:pt x="0" y="0"/>
                </a:lnTo>
                <a:close/>
              </a:path>
            </a:pathLst>
          </a:cu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12" name="Parallelogram 11">
            <a:extLst>
              <a:ext uri="{FF2B5EF4-FFF2-40B4-BE49-F238E27FC236}">
                <a16:creationId xmlns:a16="http://schemas.microsoft.com/office/drawing/2014/main" id="{4991D99A-C584-4249-9B71-90C47AD84C16}"/>
              </a:ext>
            </a:extLst>
          </p:cNvPr>
          <p:cNvSpPr/>
          <p:nvPr/>
        </p:nvSpPr>
        <p:spPr>
          <a:xfrm>
            <a:off x="11793977" y="6479366"/>
            <a:ext cx="397211" cy="384048"/>
          </a:xfrm>
          <a:prstGeom prst="parallelogram">
            <a:avLst>
              <a:gd name="adj" fmla="val 65219"/>
            </a:avLst>
          </a:prstGeom>
          <a:solidFill>
            <a:srgbClr val="F0A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Ορθογώνιο 12">
            <a:extLst>
              <a:ext uri="{FF2B5EF4-FFF2-40B4-BE49-F238E27FC236}">
                <a16:creationId xmlns:a16="http://schemas.microsoft.com/office/drawing/2014/main" id="{B5AFF4D2-9C46-43FA-8EFC-12BF31599DC9}"/>
              </a:ext>
            </a:extLst>
          </p:cNvPr>
          <p:cNvSpPr/>
          <p:nvPr/>
        </p:nvSpPr>
        <p:spPr>
          <a:xfrm>
            <a:off x="0" y="6278622"/>
            <a:ext cx="12192000" cy="5847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5" name="Picture 9" descr="A picture containing clipart&#10;&#10;Description generated with high confidence">
            <a:extLst>
              <a:ext uri="{FF2B5EF4-FFF2-40B4-BE49-F238E27FC236}">
                <a16:creationId xmlns:a16="http://schemas.microsoft.com/office/drawing/2014/main" id="{A0F0140B-B2D6-4F94-AFAC-707F10FDD8A5}"/>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507033" y="6417696"/>
            <a:ext cx="573887" cy="365125"/>
          </a:xfrm>
          <a:prstGeom prst="rect">
            <a:avLst/>
          </a:prstGeom>
        </p:spPr>
      </p:pic>
      <p:pic>
        <p:nvPicPr>
          <p:cNvPr id="16" name="Picture 2" descr="University of Piraeus">
            <a:extLst>
              <a:ext uri="{FF2B5EF4-FFF2-40B4-BE49-F238E27FC236}">
                <a16:creationId xmlns:a16="http://schemas.microsoft.com/office/drawing/2014/main" id="{E78426E5-7491-4EE9-8996-CAC33AA0239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4102" r="74154"/>
          <a:stretch/>
        </p:blipFill>
        <p:spPr bwMode="auto">
          <a:xfrm>
            <a:off x="78421" y="6290554"/>
            <a:ext cx="378617" cy="560927"/>
          </a:xfrm>
          <a:prstGeom prst="rect">
            <a:avLst/>
          </a:prstGeom>
          <a:noFill/>
          <a:extLst>
            <a:ext uri="{909E8E84-426E-40DD-AFC4-6F175D3DCCD1}">
              <a14:hiddenFill xmlns:a14="http://schemas.microsoft.com/office/drawing/2010/main">
                <a:solidFill>
                  <a:srgbClr val="FFFFFF"/>
                </a:solidFill>
              </a14:hiddenFill>
            </a:ext>
          </a:extLst>
        </p:spPr>
      </p:pic>
      <p:sp>
        <p:nvSpPr>
          <p:cNvPr id="17" name="Content Placeholder 2">
            <a:extLst>
              <a:ext uri="{FF2B5EF4-FFF2-40B4-BE49-F238E27FC236}">
                <a16:creationId xmlns:a16="http://schemas.microsoft.com/office/drawing/2014/main" id="{B66CB331-3DAA-4EA8-812A-EE913B4681A7}"/>
              </a:ext>
            </a:extLst>
          </p:cNvPr>
          <p:cNvSpPr txBox="1">
            <a:spLocks/>
          </p:cNvSpPr>
          <p:nvPr/>
        </p:nvSpPr>
        <p:spPr>
          <a:xfrm>
            <a:off x="457038" y="6296659"/>
            <a:ext cx="2722336" cy="57313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l-GR" sz="1600" dirty="0">
                <a:solidFill>
                  <a:schemeClr val="tx2"/>
                </a:solidFill>
                <a:latin typeface="Calibri Light" panose="020F0302020204030204" pitchFamily="34" charset="0"/>
                <a:cs typeface="Calibri Light" panose="020F0302020204030204" pitchFamily="34" charset="0"/>
              </a:rPr>
              <a:t>Πανεπιστήμιο Πειραιώς</a:t>
            </a:r>
            <a:endParaRPr lang="en-US" sz="1600" dirty="0">
              <a:solidFill>
                <a:schemeClr val="tx2"/>
              </a:solidFill>
              <a:latin typeface="Calibri Light" panose="020F0302020204030204" pitchFamily="34" charset="0"/>
              <a:cs typeface="Calibri Light" panose="020F0302020204030204" pitchFamily="34" charset="0"/>
            </a:endParaRPr>
          </a:p>
          <a:p>
            <a:pPr algn="l">
              <a:lnSpc>
                <a:spcPct val="100000"/>
              </a:lnSpc>
              <a:spcBef>
                <a:spcPts val="0"/>
              </a:spcBef>
            </a:pPr>
            <a:r>
              <a:rPr lang="el-GR" sz="1200" dirty="0">
                <a:solidFill>
                  <a:schemeClr val="tx2"/>
                </a:solidFill>
                <a:latin typeface="Calibri Light" panose="020F0302020204030204" pitchFamily="34" charset="0"/>
                <a:cs typeface="Calibri Light" panose="020F0302020204030204" pitchFamily="34" charset="0"/>
              </a:rPr>
              <a:t>Τμήμα Ψηφιακών Συστημάτων</a:t>
            </a:r>
            <a:endParaRPr lang="en-US" sz="1200" dirty="0">
              <a:solidFill>
                <a:schemeClr val="tx2"/>
              </a:solidFill>
              <a:latin typeface="Calibri Light" panose="020F0302020204030204" pitchFamily="34" charset="0"/>
              <a:cs typeface="Calibri Light" panose="020F0302020204030204" pitchFamily="34" charset="0"/>
            </a:endParaRPr>
          </a:p>
        </p:txBody>
      </p:sp>
      <p:sp>
        <p:nvSpPr>
          <p:cNvPr id="20" name="Rectangle 2">
            <a:extLst>
              <a:ext uri="{FF2B5EF4-FFF2-40B4-BE49-F238E27FC236}">
                <a16:creationId xmlns:a16="http://schemas.microsoft.com/office/drawing/2014/main" id="{6D8E5E1E-5E23-4F7A-BB10-3450805F705E}"/>
              </a:ext>
            </a:extLst>
          </p:cNvPr>
          <p:cNvSpPr/>
          <p:nvPr/>
        </p:nvSpPr>
        <p:spPr>
          <a:xfrm>
            <a:off x="546652" y="327991"/>
            <a:ext cx="11072191"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3200" dirty="0">
                <a:solidFill>
                  <a:schemeClr val="tx1"/>
                </a:solidFill>
                <a:latin typeface="Century Gothic" panose="020B0502020202020204" pitchFamily="34" charset="0"/>
              </a:rPr>
              <a:t>4. </a:t>
            </a:r>
            <a:r>
              <a:rPr lang="en-US" sz="3200" dirty="0">
                <a:solidFill>
                  <a:schemeClr val="tx1"/>
                </a:solidFill>
                <a:latin typeface="Century Gothic" panose="020B0502020202020204" pitchFamily="34" charset="0"/>
              </a:rPr>
              <a:t>BUSINESS GOALS</a:t>
            </a:r>
          </a:p>
        </p:txBody>
      </p:sp>
      <p:sp>
        <p:nvSpPr>
          <p:cNvPr id="22" name="Rectangle 18">
            <a:extLst>
              <a:ext uri="{FF2B5EF4-FFF2-40B4-BE49-F238E27FC236}">
                <a16:creationId xmlns:a16="http://schemas.microsoft.com/office/drawing/2014/main" id="{D2B4202A-78B9-4855-93F6-0ED5F31499BB}"/>
              </a:ext>
            </a:extLst>
          </p:cNvPr>
          <p:cNvSpPr/>
          <p:nvPr/>
        </p:nvSpPr>
        <p:spPr>
          <a:xfrm>
            <a:off x="546652" y="330314"/>
            <a:ext cx="46384" cy="1371600"/>
          </a:xfrm>
          <a:prstGeom prst="rect">
            <a:avLst/>
          </a:prstGeom>
          <a:solidFill>
            <a:srgbClr val="F6C9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41">
            <a:extLst>
              <a:ext uri="{FF2B5EF4-FFF2-40B4-BE49-F238E27FC236}">
                <a16:creationId xmlns:a16="http://schemas.microsoft.com/office/drawing/2014/main" id="{6EF4F71A-755E-4BB5-9CEC-824FBDA679D8}"/>
              </a:ext>
            </a:extLst>
          </p:cNvPr>
          <p:cNvSpPr/>
          <p:nvPr/>
        </p:nvSpPr>
        <p:spPr>
          <a:xfrm>
            <a:off x="546652" y="327991"/>
            <a:ext cx="46384" cy="457200"/>
          </a:xfrm>
          <a:prstGeom prst="rect">
            <a:avLst/>
          </a:prstGeom>
          <a:solidFill>
            <a:srgbClr val="D3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24" name="Rectangle 18">
            <a:extLst>
              <a:ext uri="{FF2B5EF4-FFF2-40B4-BE49-F238E27FC236}">
                <a16:creationId xmlns:a16="http://schemas.microsoft.com/office/drawing/2014/main" id="{0781D2EB-9BED-497E-B39C-47C8637C3521}"/>
              </a:ext>
            </a:extLst>
          </p:cNvPr>
          <p:cNvSpPr/>
          <p:nvPr/>
        </p:nvSpPr>
        <p:spPr>
          <a:xfrm>
            <a:off x="546652" y="2057399"/>
            <a:ext cx="46384" cy="4125174"/>
          </a:xfrm>
          <a:prstGeom prst="rect">
            <a:avLst/>
          </a:prstGeom>
          <a:solidFill>
            <a:srgbClr val="F6C9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41">
            <a:extLst>
              <a:ext uri="{FF2B5EF4-FFF2-40B4-BE49-F238E27FC236}">
                <a16:creationId xmlns:a16="http://schemas.microsoft.com/office/drawing/2014/main" id="{9140058B-6882-4EB4-B9D0-83484B36B5B4}"/>
              </a:ext>
            </a:extLst>
          </p:cNvPr>
          <p:cNvSpPr/>
          <p:nvPr/>
        </p:nvSpPr>
        <p:spPr>
          <a:xfrm>
            <a:off x="547316" y="1882243"/>
            <a:ext cx="45719" cy="1484510"/>
          </a:xfrm>
          <a:prstGeom prst="rect">
            <a:avLst/>
          </a:prstGeom>
          <a:solidFill>
            <a:srgbClr val="D3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26" name="Rectangle 14">
            <a:extLst>
              <a:ext uri="{FF2B5EF4-FFF2-40B4-BE49-F238E27FC236}">
                <a16:creationId xmlns:a16="http://schemas.microsoft.com/office/drawing/2014/main" id="{31C39D90-3A68-40F3-874D-75A550C24B03}"/>
              </a:ext>
            </a:extLst>
          </p:cNvPr>
          <p:cNvSpPr/>
          <p:nvPr/>
        </p:nvSpPr>
        <p:spPr>
          <a:xfrm>
            <a:off x="526774" y="1874747"/>
            <a:ext cx="11025807" cy="43003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#BG</a:t>
            </a:r>
          </a:p>
          <a:p>
            <a:pPr marL="285750" indent="-285750">
              <a:buFont typeface="Arial" panose="020B0604020202020204" pitchFamily="34" charset="0"/>
              <a:buChar char="•"/>
            </a:pPr>
            <a:endParaRPr lang="el-GR" dirty="0">
              <a:solidFill>
                <a:schemeClr val="tx1"/>
              </a:solidFill>
            </a:endParaRPr>
          </a:p>
          <a:p>
            <a:pPr marL="285750" indent="-285750">
              <a:buFont typeface="Arial" panose="020B0604020202020204" pitchFamily="34" charset="0"/>
              <a:buChar char="•"/>
            </a:pPr>
            <a:r>
              <a:rPr lang="el-GR" dirty="0">
                <a:solidFill>
                  <a:schemeClr val="tx1"/>
                </a:solidFill>
              </a:rPr>
              <a:t>Θα βοηθήσει την εταιρεία</a:t>
            </a:r>
            <a:r>
              <a:rPr lang="en-US" dirty="0">
                <a:solidFill>
                  <a:schemeClr val="tx1"/>
                </a:solidFill>
              </a:rPr>
              <a:t> </a:t>
            </a:r>
            <a:r>
              <a:rPr lang="el-GR" dirty="0">
                <a:solidFill>
                  <a:schemeClr val="tx1"/>
                </a:solidFill>
              </a:rPr>
              <a:t>να γίνει πιο γνωστή απο την άποψη ότι θα δημιουργήσει μια νέα τάση στην αγορά.</a:t>
            </a:r>
          </a:p>
          <a:p>
            <a:pPr marL="285750" indent="-285750">
              <a:buFont typeface="Arial" panose="020B0604020202020204" pitchFamily="34" charset="0"/>
              <a:buChar char="•"/>
            </a:pPr>
            <a:r>
              <a:rPr lang="el-GR" dirty="0">
                <a:solidFill>
                  <a:schemeClr val="tx1"/>
                </a:solidFill>
              </a:rPr>
              <a:t>Δημιουργία μιας βάσης η οποία μπορεί να χρησιμεύσει και σε άλλα </a:t>
            </a:r>
            <a:r>
              <a:rPr lang="en-US" dirty="0">
                <a:solidFill>
                  <a:schemeClr val="tx1"/>
                </a:solidFill>
              </a:rPr>
              <a:t>projects.</a:t>
            </a:r>
            <a:endParaRPr lang="el-GR" dirty="0">
              <a:solidFill>
                <a:schemeClr val="tx1"/>
              </a:solidFill>
            </a:endParaRPr>
          </a:p>
          <a:p>
            <a:pPr marL="285750" indent="-285750">
              <a:buFont typeface="Arial" panose="020B0604020202020204" pitchFamily="34" charset="0"/>
              <a:buChar char="•"/>
            </a:pPr>
            <a:endParaRPr lang="el-GR" dirty="0">
              <a:solidFill>
                <a:schemeClr val="tx1"/>
              </a:solidFill>
            </a:endParaRPr>
          </a:p>
          <a:p>
            <a:pPr marL="285750" indent="-285750">
              <a:buFont typeface="Arial" panose="020B0604020202020204" pitchFamily="34" charset="0"/>
              <a:buChar char="•"/>
            </a:pPr>
            <a:endParaRPr lang="el-GR" dirty="0">
              <a:solidFill>
                <a:schemeClr val="tx1"/>
              </a:solidFill>
            </a:endParaRPr>
          </a:p>
        </p:txBody>
      </p:sp>
      <p:pic>
        <p:nvPicPr>
          <p:cNvPr id="19" name="Picture 36">
            <a:extLst>
              <a:ext uri="{FF2B5EF4-FFF2-40B4-BE49-F238E27FC236}">
                <a16:creationId xmlns:a16="http://schemas.microsoft.com/office/drawing/2014/main" id="{38C0329B-9ACD-408C-9786-DC415FA617F0}"/>
              </a:ext>
            </a:extLst>
          </p:cNvPr>
          <p:cNvPicPr>
            <a:picLocks noChangeAspect="1"/>
          </p:cNvPicPr>
          <p:nvPr/>
        </p:nvPicPr>
        <p:blipFill>
          <a:blip r:embed="rId5"/>
          <a:srcRect/>
          <a:stretch/>
        </p:blipFill>
        <p:spPr>
          <a:xfrm>
            <a:off x="10082786" y="358568"/>
            <a:ext cx="1516179" cy="1516179"/>
          </a:xfrm>
          <a:prstGeom prst="rect">
            <a:avLst/>
          </a:prstGeom>
        </p:spPr>
      </p:pic>
    </p:spTree>
    <p:extLst>
      <p:ext uri="{BB962C8B-B14F-4D97-AF65-F5344CB8AC3E}">
        <p14:creationId xmlns:p14="http://schemas.microsoft.com/office/powerpoint/2010/main" val="2899710536"/>
      </p:ext>
    </p:extLst>
  </p:cSld>
  <p:clrMapOvr>
    <a:masterClrMapping/>
  </p:clrMapOvr>
</p:sld>
</file>

<file path=ppt/theme/theme1.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C-Product-Vision-Board-Template_PowerPoint" id="{B2D0ECCE-8397-DC4E-8568-A27DAEE6A109}" vid="{030F0E8D-CFBA-8D44-A75E-5A86E05EA5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IC-Product-Vision-Board-Template_PowerPoint</Template>
  <TotalTime>844</TotalTime>
  <Words>415</Words>
  <Application>Microsoft Office PowerPoint</Application>
  <PresentationFormat>Widescreen</PresentationFormat>
  <Paragraphs>63</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Century Gothic</vt:lpstr>
      <vt:lpstr>Тема Office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Alexandra Ragazhinskaya</dc:creator>
  <cp:lastModifiedBy>Dem D</cp:lastModifiedBy>
  <cp:revision>9</cp:revision>
  <cp:lastPrinted>2020-08-31T22:23:58Z</cp:lastPrinted>
  <dcterms:created xsi:type="dcterms:W3CDTF">2021-09-02T17:04:50Z</dcterms:created>
  <dcterms:modified xsi:type="dcterms:W3CDTF">2022-01-24T15:27:37Z</dcterms:modified>
</cp:coreProperties>
</file>