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71" r:id="rId4"/>
    <p:sldId id="261" r:id="rId5"/>
    <p:sldId id="257" r:id="rId6"/>
    <p:sldId id="268" r:id="rId7"/>
    <p:sldId id="258" r:id="rId8"/>
    <p:sldId id="259" r:id="rId9"/>
    <p:sldId id="264" r:id="rId10"/>
    <p:sldId id="265" r:id="rId11"/>
    <p:sldId id="260" r:id="rId12"/>
    <p:sldId id="262" r:id="rId13"/>
    <p:sldId id="269" r:id="rId14"/>
    <p:sldId id="267" r:id="rId15"/>
    <p:sldId id="266"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36" d="100"/>
          <a:sy n="136" d="100"/>
        </p:scale>
        <p:origin x="216" y="1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8/5/22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ournals.sagepub.com/doi/10.1177/1478210314566729" TargetMode="External"/><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8A3E-7F95-6C41-A213-ABF088E731C0}"/>
              </a:ext>
            </a:extLst>
          </p:cNvPr>
          <p:cNvSpPr>
            <a:spLocks noGrp="1"/>
          </p:cNvSpPr>
          <p:nvPr>
            <p:ph type="ctrTitle"/>
          </p:nvPr>
        </p:nvSpPr>
        <p:spPr/>
        <p:txBody>
          <a:bodyPr/>
          <a:lstStyle/>
          <a:p>
            <a:r>
              <a:rPr lang="en-US" dirty="0"/>
              <a:t>Garden of </a:t>
            </a:r>
            <a:r>
              <a:rPr lang="en-US" dirty="0" err="1"/>
              <a:t>eden</a:t>
            </a:r>
            <a:endParaRPr lang="en-US" dirty="0"/>
          </a:p>
        </p:txBody>
      </p:sp>
      <p:sp>
        <p:nvSpPr>
          <p:cNvPr id="3" name="Subtitle 2">
            <a:extLst>
              <a:ext uri="{FF2B5EF4-FFF2-40B4-BE49-F238E27FC236}">
                <a16:creationId xmlns:a16="http://schemas.microsoft.com/office/drawing/2014/main" id="{5242C7EE-6BD1-584C-A3C7-F29103D6B168}"/>
              </a:ext>
            </a:extLst>
          </p:cNvPr>
          <p:cNvSpPr>
            <a:spLocks noGrp="1"/>
          </p:cNvSpPr>
          <p:nvPr>
            <p:ph type="subTitle" idx="1"/>
          </p:nvPr>
        </p:nvSpPr>
        <p:spPr/>
        <p:txBody>
          <a:bodyPr/>
          <a:lstStyle/>
          <a:p>
            <a:r>
              <a:rPr lang="en-US" dirty="0"/>
              <a:t>Stewardship engineering </a:t>
            </a:r>
            <a:r>
              <a:rPr lang="en-US" dirty="0" err="1"/>
              <a:t>pedogogi</a:t>
            </a:r>
            <a:r>
              <a:rPr lang="en-US" dirty="0"/>
              <a:t> scripture</a:t>
            </a:r>
          </a:p>
        </p:txBody>
      </p:sp>
    </p:spTree>
    <p:extLst>
      <p:ext uri="{BB962C8B-B14F-4D97-AF65-F5344CB8AC3E}">
        <p14:creationId xmlns:p14="http://schemas.microsoft.com/office/powerpoint/2010/main" val="4255250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BDDF-EB3A-9A43-BB71-08DBD7537F99}"/>
              </a:ext>
            </a:extLst>
          </p:cNvPr>
          <p:cNvSpPr>
            <a:spLocks noGrp="1"/>
          </p:cNvSpPr>
          <p:nvPr>
            <p:ph type="title"/>
          </p:nvPr>
        </p:nvSpPr>
        <p:spPr/>
        <p:txBody>
          <a:bodyPr/>
          <a:lstStyle/>
          <a:p>
            <a:r>
              <a:rPr lang="en-US" dirty="0" err="1"/>
              <a:t>Meltingpot</a:t>
            </a:r>
            <a:r>
              <a:rPr lang="en-US" dirty="0"/>
              <a:t> culinary arts</a:t>
            </a:r>
          </a:p>
        </p:txBody>
      </p:sp>
      <p:sp>
        <p:nvSpPr>
          <p:cNvPr id="3" name="Content Placeholder 2">
            <a:extLst>
              <a:ext uri="{FF2B5EF4-FFF2-40B4-BE49-F238E27FC236}">
                <a16:creationId xmlns:a16="http://schemas.microsoft.com/office/drawing/2014/main" id="{F02D2E6E-E7B0-7D4A-8881-3F8FB2C2FFCB}"/>
              </a:ext>
            </a:extLst>
          </p:cNvPr>
          <p:cNvSpPr>
            <a:spLocks noGrp="1"/>
          </p:cNvSpPr>
          <p:nvPr>
            <p:ph idx="1"/>
          </p:nvPr>
        </p:nvSpPr>
        <p:spPr/>
        <p:txBody>
          <a:bodyPr/>
          <a:lstStyle/>
          <a:p>
            <a:r>
              <a:rPr lang="en-US" dirty="0"/>
              <a:t>All life endeavors are a recognized tradition of pursuit in creation endeavors of man machine work, planning, business humility of </a:t>
            </a:r>
            <a:r>
              <a:rPr lang="en-US" dirty="0" err="1"/>
              <a:t>labour</a:t>
            </a:r>
            <a:r>
              <a:rPr lang="en-US" dirty="0"/>
              <a:t> as an exercise contribution to equity circular impetus of </a:t>
            </a:r>
            <a:r>
              <a:rPr lang="en-US" dirty="0" err="1"/>
              <a:t>ergronomic</a:t>
            </a:r>
            <a:r>
              <a:rPr lang="en-US" dirty="0"/>
              <a:t> life earth purpose of life natural inhabitant to inclusion linguistic skillset methodology incubator skillset, statutory. ‘building the reasoning and understanding to intellectual inclusion to set </a:t>
            </a:r>
            <a:r>
              <a:rPr lang="en-US" dirty="0" err="1"/>
              <a:t>tradjectory</a:t>
            </a:r>
            <a:r>
              <a:rPr lang="en-US" dirty="0"/>
              <a:t> of probable scale-scope for the career object analysis, ‘beauty doth please the eye’ to embrace true purpose, on the connectivity ‘call to action’ stewardship inclusion manifesto’, to recite manuscript for a journal of experiencing wealth and purpose of social inclusion and “tyranny”  epic proportions to save the world amongst other  </a:t>
            </a:r>
            <a:r>
              <a:rPr lang="en-US" dirty="0" err="1"/>
              <a:t>tradgety</a:t>
            </a:r>
            <a:r>
              <a:rPr lang="en-US" dirty="0"/>
              <a:t> in the ‘Adventists schedule of the world </a:t>
            </a:r>
            <a:r>
              <a:rPr lang="en-US" dirty="0" err="1"/>
              <a:t>information’to</a:t>
            </a:r>
            <a:r>
              <a:rPr lang="en-US" dirty="0"/>
              <a:t> decipher collective vend </a:t>
            </a:r>
            <a:r>
              <a:rPr lang="en-US" dirty="0" err="1"/>
              <a:t>diag</a:t>
            </a:r>
            <a:r>
              <a:rPr lang="en-US" dirty="0"/>
              <a:t> of construction to present geographic world binary system reality.     </a:t>
            </a:r>
          </a:p>
        </p:txBody>
      </p:sp>
    </p:spTree>
    <p:extLst>
      <p:ext uri="{BB962C8B-B14F-4D97-AF65-F5344CB8AC3E}">
        <p14:creationId xmlns:p14="http://schemas.microsoft.com/office/powerpoint/2010/main" val="135284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AFF0-38C6-7E48-B876-7459A8FA28AD}"/>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C78D0AF7-5DC5-5447-8629-ED2EB6209F01}"/>
              </a:ext>
            </a:extLst>
          </p:cNvPr>
          <p:cNvPicPr>
            <a:picLocks noGrp="1" noChangeAspect="1"/>
          </p:cNvPicPr>
          <p:nvPr>
            <p:ph sz="half" idx="1"/>
          </p:nvPr>
        </p:nvPicPr>
        <p:blipFill>
          <a:blip r:embed="rId2"/>
          <a:stretch>
            <a:fillRect/>
          </a:stretch>
        </p:blipFill>
        <p:spPr>
          <a:xfrm>
            <a:off x="2391061" y="2372535"/>
            <a:ext cx="4077833" cy="3425149"/>
          </a:xfrm>
        </p:spPr>
      </p:pic>
      <p:sp>
        <p:nvSpPr>
          <p:cNvPr id="4" name="Content Placeholder 3">
            <a:extLst>
              <a:ext uri="{FF2B5EF4-FFF2-40B4-BE49-F238E27FC236}">
                <a16:creationId xmlns:a16="http://schemas.microsoft.com/office/drawing/2014/main" id="{213181C9-19FE-DB49-B097-869C35F6E87C}"/>
              </a:ext>
            </a:extLst>
          </p:cNvPr>
          <p:cNvSpPr>
            <a:spLocks noGrp="1"/>
          </p:cNvSpPr>
          <p:nvPr>
            <p:ph sz="half" idx="2"/>
          </p:nvPr>
        </p:nvSpPr>
        <p:spPr/>
        <p:txBody>
          <a:bodyPr>
            <a:normAutofit fontScale="92500" lnSpcReduction="10000"/>
          </a:bodyPr>
          <a:lstStyle/>
          <a:p>
            <a:r>
              <a:rPr lang="en-CA" dirty="0"/>
              <a:t>Capitalist ideologies that construct land as having a ‘use value’ have also been used to support notions of progress and development. In particular, </a:t>
            </a:r>
            <a:r>
              <a:rPr lang="en-CA" dirty="0">
                <a:hlinkClick r:id="rId3"/>
              </a:rPr>
              <a:t>Plumwood (2002</a:t>
            </a:r>
            <a:r>
              <a:rPr lang="en-CA" dirty="0"/>
              <a:t> explains how European colonization of indigenous peoples and their lands was justified by ideologies of superiority. Indigenous peoples were regarded as ‘primitive’ and closer to animals and children. Their lands were constructed as ‘empty’ and ‘unused’. Furthermore, through naming what were considered ‘discoveries’ </a:t>
            </a:r>
            <a:endParaRPr lang="en-US" dirty="0"/>
          </a:p>
        </p:txBody>
      </p:sp>
    </p:spTree>
    <p:extLst>
      <p:ext uri="{BB962C8B-B14F-4D97-AF65-F5344CB8AC3E}">
        <p14:creationId xmlns:p14="http://schemas.microsoft.com/office/powerpoint/2010/main" val="174294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FCA0A-7C89-1345-9DF6-929DC5E2F903}"/>
              </a:ext>
            </a:extLst>
          </p:cNvPr>
          <p:cNvSpPr>
            <a:spLocks noGrp="1"/>
          </p:cNvSpPr>
          <p:nvPr>
            <p:ph type="title"/>
          </p:nvPr>
        </p:nvSpPr>
        <p:spPr/>
        <p:txBody>
          <a:bodyPr/>
          <a:lstStyle/>
          <a:p>
            <a:r>
              <a:rPr lang="en-US" dirty="0"/>
              <a:t>Tower of </a:t>
            </a:r>
            <a:r>
              <a:rPr lang="en-US" dirty="0" err="1"/>
              <a:t>bable</a:t>
            </a:r>
            <a:endParaRPr lang="en-US" dirty="0"/>
          </a:p>
        </p:txBody>
      </p:sp>
      <p:sp>
        <p:nvSpPr>
          <p:cNvPr id="3" name="Content Placeholder 2">
            <a:extLst>
              <a:ext uri="{FF2B5EF4-FFF2-40B4-BE49-F238E27FC236}">
                <a16:creationId xmlns:a16="http://schemas.microsoft.com/office/drawing/2014/main" id="{5B75D4B2-76B1-AC44-AD29-C8173F1BD090}"/>
              </a:ext>
            </a:extLst>
          </p:cNvPr>
          <p:cNvSpPr>
            <a:spLocks noGrp="1"/>
          </p:cNvSpPr>
          <p:nvPr>
            <p:ph sz="half" idx="1"/>
          </p:nvPr>
        </p:nvSpPr>
        <p:spPr/>
        <p:txBody>
          <a:bodyPr/>
          <a:lstStyle/>
          <a:p>
            <a:r>
              <a:rPr lang="en-US" dirty="0"/>
              <a:t>Human </a:t>
            </a:r>
            <a:r>
              <a:rPr lang="en-US" dirty="0" err="1"/>
              <a:t>reasources</a:t>
            </a:r>
            <a:r>
              <a:rPr lang="en-US" dirty="0"/>
              <a:t> of the </a:t>
            </a:r>
          </a:p>
        </p:txBody>
      </p:sp>
      <p:sp>
        <p:nvSpPr>
          <p:cNvPr id="4" name="Content Placeholder 3">
            <a:extLst>
              <a:ext uri="{FF2B5EF4-FFF2-40B4-BE49-F238E27FC236}">
                <a16:creationId xmlns:a16="http://schemas.microsoft.com/office/drawing/2014/main" id="{C00CF021-F4D0-1549-9413-6CA84D8AB1ED}"/>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519329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6B951-3C5A-4346-8C3F-B1E1DF146B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0F6142-CF12-6E49-B2FD-730213DCA107}"/>
              </a:ext>
            </a:extLst>
          </p:cNvPr>
          <p:cNvSpPr>
            <a:spLocks noGrp="1"/>
          </p:cNvSpPr>
          <p:nvPr>
            <p:ph idx="1"/>
          </p:nvPr>
        </p:nvSpPr>
        <p:spPr/>
        <p:txBody>
          <a:bodyPr/>
          <a:lstStyle/>
          <a:p>
            <a:r>
              <a:rPr lang="en-US" dirty="0"/>
              <a:t>Harvested </a:t>
            </a:r>
            <a:r>
              <a:rPr lang="en-US" dirty="0" err="1"/>
              <a:t>copywright</a:t>
            </a:r>
            <a:r>
              <a:rPr lang="en-US" dirty="0"/>
              <a:t> trends of life, from decrypting the field of life endeavors for their support in network connectivity  facilitating information/intel through the primitive collection methods mind-matter linear social ethic channels revelation logical and lexical codex, evolution of world intellectual property to stage </a:t>
            </a:r>
            <a:r>
              <a:rPr lang="en-US" dirty="0" err="1"/>
              <a:t>forwarthcoming</a:t>
            </a:r>
            <a:r>
              <a:rPr lang="en-US" dirty="0"/>
              <a:t> consciousness of life providence, can help to prepare for initiative of harvest </a:t>
            </a:r>
            <a:r>
              <a:rPr lang="en-US" dirty="0" err="1"/>
              <a:t>reasources</a:t>
            </a:r>
            <a:r>
              <a:rPr lang="en-US" dirty="0"/>
              <a:t> or to adapt to the ecological depth at which creative values are located/stored in the fields of life industry decryption endeavors of essentials-</a:t>
            </a:r>
            <a:r>
              <a:rPr lang="en-US" dirty="0" err="1"/>
              <a:t>nessesity</a:t>
            </a:r>
            <a:r>
              <a:rPr lang="en-US" dirty="0"/>
              <a:t> ‘to </a:t>
            </a:r>
            <a:r>
              <a:rPr lang="en-US" dirty="0" err="1"/>
              <a:t>the’plotter</a:t>
            </a:r>
            <a:r>
              <a:rPr lang="en-US" dirty="0"/>
              <a:t> ‘archaic linguistic methodology ‘hieroglyphic manuscript of application to the </a:t>
            </a:r>
            <a:r>
              <a:rPr lang="en-US" dirty="0" err="1"/>
              <a:t>socialethics</a:t>
            </a:r>
            <a:r>
              <a:rPr lang="en-US" dirty="0"/>
              <a:t> infrastructure </a:t>
            </a:r>
            <a:r>
              <a:rPr lang="en-US" dirty="0" err="1"/>
              <a:t>reasources</a:t>
            </a:r>
            <a:r>
              <a:rPr lang="en-US" dirty="0"/>
              <a:t> of common wealth, </a:t>
            </a:r>
            <a:r>
              <a:rPr lang="en-US" dirty="0" err="1"/>
              <a:t>aboundance</a:t>
            </a:r>
            <a:r>
              <a:rPr lang="en-US" dirty="0"/>
              <a:t>, industry standards services: processing ,</a:t>
            </a:r>
            <a:r>
              <a:rPr lang="en-US" dirty="0" err="1"/>
              <a:t>production,managedment</a:t>
            </a:r>
            <a:r>
              <a:rPr lang="en-US" dirty="0"/>
              <a:t> </a:t>
            </a:r>
            <a:r>
              <a:rPr lang="en-US" dirty="0" err="1"/>
              <a:t>maintainance</a:t>
            </a:r>
            <a:r>
              <a:rPr lang="en-US" dirty="0"/>
              <a:t>  and packaging marketing, shipping. economic </a:t>
            </a:r>
            <a:r>
              <a:rPr lang="en-US" dirty="0" err="1"/>
              <a:t>doctorine</a:t>
            </a:r>
            <a:r>
              <a:rPr lang="en-US" dirty="0"/>
              <a:t> unicorn on horizon  1to1,  </a:t>
            </a:r>
          </a:p>
        </p:txBody>
      </p:sp>
    </p:spTree>
    <p:extLst>
      <p:ext uri="{BB962C8B-B14F-4D97-AF65-F5344CB8AC3E}">
        <p14:creationId xmlns:p14="http://schemas.microsoft.com/office/powerpoint/2010/main" val="1589810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06DD2-ADA7-EB4C-9D58-C625DC62DA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A70CF8-EA0C-6642-A43B-B0E0FBDDA8D4}"/>
              </a:ext>
            </a:extLst>
          </p:cNvPr>
          <p:cNvSpPr>
            <a:spLocks noGrp="1"/>
          </p:cNvSpPr>
          <p:nvPr>
            <p:ph idx="1"/>
          </p:nvPr>
        </p:nvSpPr>
        <p:spPr/>
        <p:txBody>
          <a:bodyPr/>
          <a:lstStyle/>
          <a:p>
            <a:r>
              <a:rPr lang="en-US" dirty="0"/>
              <a:t>Interactive life dimension contribute to the character statutory </a:t>
            </a:r>
          </a:p>
        </p:txBody>
      </p:sp>
    </p:spTree>
    <p:extLst>
      <p:ext uri="{BB962C8B-B14F-4D97-AF65-F5344CB8AC3E}">
        <p14:creationId xmlns:p14="http://schemas.microsoft.com/office/powerpoint/2010/main" val="321840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6C68-5151-D44C-BF0D-1DEECAB474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AD71A8-860E-1744-89AC-1A28DE8AAF1B}"/>
              </a:ext>
            </a:extLst>
          </p:cNvPr>
          <p:cNvSpPr>
            <a:spLocks noGrp="1"/>
          </p:cNvSpPr>
          <p:nvPr>
            <p:ph idx="1"/>
          </p:nvPr>
        </p:nvSpPr>
        <p:spPr/>
        <p:txBody>
          <a:bodyPr/>
          <a:lstStyle/>
          <a:p>
            <a:r>
              <a:rPr lang="en-US" dirty="0"/>
              <a:t>Adaptive format {motor reflex} compilation to refer </a:t>
            </a:r>
            <a:r>
              <a:rPr lang="en-US" dirty="0" err="1"/>
              <a:t>mechanology</a:t>
            </a:r>
            <a:r>
              <a:rPr lang="en-US" dirty="0"/>
              <a:t> visual art  </a:t>
            </a:r>
          </a:p>
        </p:txBody>
      </p:sp>
    </p:spTree>
    <p:extLst>
      <p:ext uri="{BB962C8B-B14F-4D97-AF65-F5344CB8AC3E}">
        <p14:creationId xmlns:p14="http://schemas.microsoft.com/office/powerpoint/2010/main" val="2799012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6DE7-9E73-D441-B4DC-6C778CA729B7}"/>
              </a:ext>
            </a:extLst>
          </p:cNvPr>
          <p:cNvSpPr>
            <a:spLocks noGrp="1"/>
          </p:cNvSpPr>
          <p:nvPr>
            <p:ph type="title"/>
          </p:nvPr>
        </p:nvSpPr>
        <p:spPr/>
        <p:txBody>
          <a:bodyPr/>
          <a:lstStyle/>
          <a:p>
            <a:r>
              <a:rPr lang="en-US" dirty="0" err="1"/>
              <a:t>Proffesional</a:t>
            </a:r>
            <a:r>
              <a:rPr lang="en-US" dirty="0"/>
              <a:t> </a:t>
            </a:r>
            <a:r>
              <a:rPr lang="en-US" dirty="0" err="1"/>
              <a:t>diochamy</a:t>
            </a:r>
            <a:r>
              <a:rPr lang="en-US" dirty="0"/>
              <a:t> </a:t>
            </a:r>
          </a:p>
        </p:txBody>
      </p:sp>
      <p:sp>
        <p:nvSpPr>
          <p:cNvPr id="3" name="Content Placeholder 2">
            <a:extLst>
              <a:ext uri="{FF2B5EF4-FFF2-40B4-BE49-F238E27FC236}">
                <a16:creationId xmlns:a16="http://schemas.microsoft.com/office/drawing/2014/main" id="{3BEB5A70-A7AF-C046-8621-E1B1A8913271}"/>
              </a:ext>
            </a:extLst>
          </p:cNvPr>
          <p:cNvSpPr>
            <a:spLocks noGrp="1"/>
          </p:cNvSpPr>
          <p:nvPr>
            <p:ph idx="1"/>
          </p:nvPr>
        </p:nvSpPr>
        <p:spPr/>
        <p:txBody>
          <a:bodyPr>
            <a:normAutofit lnSpcReduction="10000"/>
          </a:bodyPr>
          <a:lstStyle/>
          <a:p>
            <a:r>
              <a:rPr lang="en-US" dirty="0"/>
              <a:t>Of the traditional “crossing” method of civil ethics ‘were that of </a:t>
            </a:r>
            <a:r>
              <a:rPr lang="en-US" dirty="0" err="1"/>
              <a:t>interaction,dependency</a:t>
            </a:r>
            <a:r>
              <a:rPr lang="en-US" dirty="0"/>
              <a:t>, to carry the traditional alliance of guidance </a:t>
            </a:r>
            <a:r>
              <a:rPr lang="en-US" dirty="0" err="1"/>
              <a:t>kredo’serenity’,hope</a:t>
            </a:r>
            <a:r>
              <a:rPr lang="en-US" dirty="0"/>
              <a:t>, forgiveness, to restore balanced demographic ecosystem manifestation.  a </a:t>
            </a:r>
            <a:r>
              <a:rPr lang="en-US" dirty="0" err="1"/>
              <a:t>doctorine</a:t>
            </a:r>
            <a:r>
              <a:rPr lang="en-US" dirty="0"/>
              <a:t> that could instill/inspire the exploration for territory’s design logistics to poise the civil land and public spaces </a:t>
            </a:r>
            <a:r>
              <a:rPr lang="en-US" dirty="0" err="1"/>
              <a:t>creiteria</a:t>
            </a:r>
            <a:r>
              <a:rPr lang="en-US" dirty="0"/>
              <a:t>, as investment into their intellectual </a:t>
            </a:r>
            <a:r>
              <a:rPr lang="en-US" dirty="0" err="1"/>
              <a:t>ergronomic</a:t>
            </a:r>
            <a:r>
              <a:rPr lang="en-US" dirty="0"/>
              <a:t> infrastructure, and to expand   </a:t>
            </a:r>
            <a:r>
              <a:rPr lang="en-US" dirty="0" err="1"/>
              <a:t>commercial,domestic,industrial</a:t>
            </a:r>
            <a:r>
              <a:rPr lang="en-US" dirty="0"/>
              <a:t>. Enterprise pseudoscience Architecture, which can merge to innovate collective’ Milestones in the composite build and custom antiquity’s of ‘enterprise </a:t>
            </a:r>
            <a:r>
              <a:rPr lang="en-US" dirty="0" err="1"/>
              <a:t>catchetist</a:t>
            </a:r>
            <a:r>
              <a:rPr lang="en-US" dirty="0"/>
              <a:t>’, ‘engineer surveyor timeframes, in archaic diversity exercise-practices,  ‘human’ capital and materialism’s, vend </a:t>
            </a:r>
            <a:r>
              <a:rPr lang="en-US" dirty="0" err="1"/>
              <a:t>diag</a:t>
            </a:r>
            <a:r>
              <a:rPr lang="en-US" dirty="0"/>
              <a:t>  “</a:t>
            </a:r>
            <a:r>
              <a:rPr lang="en-US" dirty="0" err="1"/>
              <a:t>champion”‘family</a:t>
            </a:r>
            <a:r>
              <a:rPr lang="en-US" dirty="0"/>
              <a:t>/governance’ collaboration, natural adapted to all logistic field of enterprise life endeavors’ finance-social-Adventist-logos investments.  ‘focused human block-chain binary </a:t>
            </a:r>
            <a:r>
              <a:rPr lang="en-US" dirty="0" err="1"/>
              <a:t>sociology‘progress</a:t>
            </a:r>
            <a:r>
              <a:rPr lang="en-US" dirty="0"/>
              <a:t>’.</a:t>
            </a:r>
          </a:p>
        </p:txBody>
      </p:sp>
    </p:spTree>
    <p:extLst>
      <p:ext uri="{BB962C8B-B14F-4D97-AF65-F5344CB8AC3E}">
        <p14:creationId xmlns:p14="http://schemas.microsoft.com/office/powerpoint/2010/main" val="385449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4ABD5-69E5-D84C-8A10-A20E374FFE99}"/>
              </a:ext>
            </a:extLst>
          </p:cNvPr>
          <p:cNvSpPr>
            <a:spLocks noGrp="1"/>
          </p:cNvSpPr>
          <p:nvPr>
            <p:ph type="title"/>
          </p:nvPr>
        </p:nvSpPr>
        <p:spPr>
          <a:xfrm>
            <a:off x="1804985" y="594927"/>
            <a:ext cx="8911687" cy="1280890"/>
          </a:xfrm>
        </p:spPr>
        <p:txBody>
          <a:bodyPr/>
          <a:lstStyle/>
          <a:p>
            <a:endParaRPr lang="en-US" dirty="0"/>
          </a:p>
        </p:txBody>
      </p:sp>
      <p:sp>
        <p:nvSpPr>
          <p:cNvPr id="3" name="Content Placeholder 2">
            <a:extLst>
              <a:ext uri="{FF2B5EF4-FFF2-40B4-BE49-F238E27FC236}">
                <a16:creationId xmlns:a16="http://schemas.microsoft.com/office/drawing/2014/main" id="{5D3D38B1-4AC1-D84E-88CF-2144FDEBE4AA}"/>
              </a:ext>
            </a:extLst>
          </p:cNvPr>
          <p:cNvSpPr>
            <a:spLocks noGrp="1"/>
          </p:cNvSpPr>
          <p:nvPr>
            <p:ph idx="1"/>
          </p:nvPr>
        </p:nvSpPr>
        <p:spPr>
          <a:xfrm>
            <a:off x="1804985" y="2201693"/>
            <a:ext cx="9254314" cy="3777622"/>
          </a:xfrm>
        </p:spPr>
        <p:txBody>
          <a:bodyPr>
            <a:normAutofit fontScale="70000" lnSpcReduction="20000"/>
          </a:bodyPr>
          <a:lstStyle/>
          <a:p>
            <a:pPr marL="0" indent="0">
              <a:buNone/>
            </a:pPr>
            <a:r>
              <a:rPr lang="en-CA" dirty="0"/>
              <a:t>• Or one should use caution to respect dependably the ritual characteristics of the covenant of the Law: circumcision, the sabbath, the rules of the pure / impure …</a:t>
            </a:r>
          </a:p>
          <a:p>
            <a:pPr marL="0" indent="0">
              <a:buNone/>
            </a:pPr>
            <a:r>
              <a:rPr lang="en-CA" dirty="0"/>
              <a:t>Justification by grace</a:t>
            </a:r>
          </a:p>
          <a:p>
            <a:pPr marL="0" indent="0">
              <a:buNone/>
            </a:pPr>
            <a:r>
              <a:rPr lang="en-CA" dirty="0"/>
              <a:t>As the Reformers will rediscover it 15 centuries after Paul, the sinner is justified by grace alone, in response to faith alone, on the only basis of the righteousness of Christ.</a:t>
            </a:r>
          </a:p>
          <a:p>
            <a:pPr marL="0" indent="0">
              <a:buNone/>
            </a:pPr>
            <a:r>
              <a:rPr lang="en-CA" dirty="0"/>
              <a:t>15 centuries of religious dust had masked and disfigured the Gospel into a theory of salvation in step with human conceptions,. Il’s a way that man will notice in himself, in nature or in some ancient religion.</a:t>
            </a:r>
          </a:p>
          <a:p>
            <a:pPr marL="0" indent="0">
              <a:buNone/>
            </a:pPr>
            <a:r>
              <a:rPr lang="en-CA" dirty="0"/>
              <a:t>The gospel preached by Paul doesn’t come from man, it is a revelation from God. It’s salvation in steps with God’s standards. Or as Luther says, it is justice that’s price (that has value) before God.</a:t>
            </a:r>
          </a:p>
          <a:p>
            <a:pPr marL="0" indent="0">
              <a:buNone/>
            </a:pPr>
            <a:r>
              <a:rPr lang="en-CA" dirty="0"/>
              <a:t>This way of salvation isn’t an choice among several others, it’s the sole possible one. If there were others, why would God the Father have accepted that his Son ought to die on a cross?</a:t>
            </a:r>
          </a:p>
          <a:p>
            <a:pPr marL="0" indent="0">
              <a:buNone/>
            </a:pPr>
            <a:r>
              <a:rPr lang="en-CA" dirty="0"/>
              <a:t>3. How will this power work? The world will be inspired to by the binary implementation </a:t>
            </a:r>
          </a:p>
          <a:p>
            <a:pPr marL="0" indent="0">
              <a:buNone/>
            </a:pPr>
            <a:r>
              <a:rPr lang="en-CA" dirty="0"/>
              <a:t>Or to formulate the question differently:</a:t>
            </a:r>
          </a:p>
          <a:p>
            <a:pPr marL="0" indent="0">
              <a:buNone/>
            </a:pPr>
            <a:r>
              <a:rPr lang="en-CA" dirty="0"/>
              <a:t>sins.</a:t>
            </a:r>
          </a:p>
          <a:p>
            <a:pPr marL="0" indent="0">
              <a:buNone/>
            </a:pPr>
            <a:br>
              <a:rPr lang="en-CA" dirty="0"/>
            </a:br>
            <a:endParaRPr lang="en-US" dirty="0"/>
          </a:p>
        </p:txBody>
      </p:sp>
    </p:spTree>
    <p:extLst>
      <p:ext uri="{BB962C8B-B14F-4D97-AF65-F5344CB8AC3E}">
        <p14:creationId xmlns:p14="http://schemas.microsoft.com/office/powerpoint/2010/main" val="3774423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CD4D-BA57-0A41-A627-FBC375A7E7D1}"/>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AFCC29AE-FFA4-B84B-A397-94EAFDF2CFF3}"/>
              </a:ext>
            </a:extLst>
          </p:cNvPr>
          <p:cNvSpPr>
            <a:spLocks noGrp="1"/>
          </p:cNvSpPr>
          <p:nvPr>
            <p:ph idx="1"/>
          </p:nvPr>
        </p:nvSpPr>
        <p:spPr>
          <a:xfrm>
            <a:off x="1665084" y="1977957"/>
            <a:ext cx="8915400" cy="3777622"/>
          </a:xfrm>
        </p:spPr>
        <p:txBody>
          <a:bodyPr>
            <a:normAutofit fontScale="77500" lnSpcReduction="20000"/>
          </a:bodyPr>
          <a:lstStyle/>
          <a:p>
            <a:endParaRPr lang="en-CA" dirty="0"/>
          </a:p>
          <a:p>
            <a:pPr marL="0" indent="0">
              <a:buNone/>
            </a:pPr>
            <a:br>
              <a:rPr lang="en-CA" dirty="0"/>
            </a:br>
            <a:r>
              <a:rPr lang="en-CA" dirty="0"/>
              <a:t>How can the Gospel change the heart, how can we understand this righteousness of God?</a:t>
            </a:r>
          </a:p>
          <a:p>
            <a:pPr marL="0" indent="0">
              <a:buNone/>
            </a:pPr>
            <a:r>
              <a:rPr lang="en-CA" dirty="0"/>
              <a:t>justification et sanctification, </a:t>
            </a:r>
            <a:r>
              <a:rPr lang="en-CA" dirty="0" err="1"/>
              <a:t>lettre</a:t>
            </a:r>
            <a:r>
              <a:rPr lang="en-CA" dirty="0"/>
              <a:t> aux </a:t>
            </a:r>
            <a:r>
              <a:rPr lang="en-CA" dirty="0" err="1"/>
              <a:t>Romains,LutherMartin</a:t>
            </a:r>
            <a:r>
              <a:rPr lang="en-CA" dirty="0"/>
              <a:t> Luther and Romans 1.18</a:t>
            </a:r>
          </a:p>
          <a:p>
            <a:pPr marL="0" indent="0">
              <a:buNone/>
            </a:pPr>
            <a:r>
              <a:rPr lang="en-CA" dirty="0"/>
              <a:t>A verse terribly simple to understand is Romans 1.18. But it is terrific. God is right, that’s for sure, but I have no solution, no answer in myself.</a:t>
            </a:r>
          </a:p>
          <a:p>
            <a:pPr marL="0" indent="0">
              <a:buNone/>
            </a:pPr>
            <a:r>
              <a:rPr lang="en-CA" dirty="0"/>
              <a:t>Martin Luther struggled during this dramatic blockade for 7 years in his convent.</a:t>
            </a:r>
          </a:p>
          <a:p>
            <a:pPr marL="0" indent="0">
              <a:buNone/>
            </a:pPr>
            <a:r>
              <a:rPr lang="en-CA" dirty="0"/>
              <a:t>Then, whereas making ready  a course of theology, he had an enlightenment.</a:t>
            </a:r>
          </a:p>
          <a:p>
            <a:pPr marL="0" indent="0">
              <a:buNone/>
            </a:pPr>
            <a:r>
              <a:rPr lang="en-CA" dirty="0"/>
              <a:t>The justice of v. 17, determinant for salvation, it is not the penal justice that God inflicts on the sinner and which the sinner can never satisfy.</a:t>
            </a:r>
          </a:p>
          <a:p>
            <a:pPr marL="0" indent="0">
              <a:buNone/>
            </a:pPr>
            <a:r>
              <a:rPr lang="en-CA" dirty="0"/>
              <a:t>It is the righteousness of the law that Jesus perfectly accomplished and that God freely offers to the sinner who believes that by welcoming him, God offers him grace. In other words, the sinner doesn’t ought to urgently look for what he might supply God  in payment for his sins.</a:t>
            </a:r>
          </a:p>
          <a:p>
            <a:pPr marL="0" indent="0">
              <a:buNone/>
            </a:pPr>
            <a:br>
              <a:rPr lang="en-CA" dirty="0"/>
            </a:br>
            <a:endParaRPr lang="en-US" dirty="0"/>
          </a:p>
          <a:p>
            <a:endParaRPr lang="en-US" dirty="0"/>
          </a:p>
        </p:txBody>
      </p:sp>
    </p:spTree>
    <p:extLst>
      <p:ext uri="{BB962C8B-B14F-4D97-AF65-F5344CB8AC3E}">
        <p14:creationId xmlns:p14="http://schemas.microsoft.com/office/powerpoint/2010/main" val="2477784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A064B-CDAB-DA40-ACE9-B100B88187C5}"/>
              </a:ext>
            </a:extLst>
          </p:cNvPr>
          <p:cNvSpPr>
            <a:spLocks noGrp="1"/>
          </p:cNvSpPr>
          <p:nvPr>
            <p:ph type="title"/>
          </p:nvPr>
        </p:nvSpPr>
        <p:spPr/>
        <p:txBody>
          <a:bodyPr/>
          <a:lstStyle/>
          <a:p>
            <a:r>
              <a:rPr lang="en-US" dirty="0"/>
              <a:t>Garden of </a:t>
            </a:r>
            <a:r>
              <a:rPr lang="en-US" dirty="0" err="1"/>
              <a:t>eden</a:t>
            </a:r>
            <a:r>
              <a:rPr lang="en-US" dirty="0"/>
              <a:t> </a:t>
            </a:r>
          </a:p>
        </p:txBody>
      </p:sp>
      <p:pic>
        <p:nvPicPr>
          <p:cNvPr id="6" name="Content Placeholder 5">
            <a:extLst>
              <a:ext uri="{FF2B5EF4-FFF2-40B4-BE49-F238E27FC236}">
                <a16:creationId xmlns:a16="http://schemas.microsoft.com/office/drawing/2014/main" id="{9EC77830-721E-5E42-A047-D2255C4E2364}"/>
              </a:ext>
            </a:extLst>
          </p:cNvPr>
          <p:cNvPicPr>
            <a:picLocks noGrp="1" noChangeAspect="1"/>
          </p:cNvPicPr>
          <p:nvPr>
            <p:ph sz="half" idx="1"/>
          </p:nvPr>
        </p:nvPicPr>
        <p:blipFill>
          <a:blip r:embed="rId2"/>
          <a:stretch>
            <a:fillRect/>
          </a:stretch>
        </p:blipFill>
        <p:spPr>
          <a:xfrm>
            <a:off x="2589213" y="2556359"/>
            <a:ext cx="4313237" cy="2932731"/>
          </a:xfrm>
        </p:spPr>
      </p:pic>
      <p:sp>
        <p:nvSpPr>
          <p:cNvPr id="4" name="Content Placeholder 3">
            <a:extLst>
              <a:ext uri="{FF2B5EF4-FFF2-40B4-BE49-F238E27FC236}">
                <a16:creationId xmlns:a16="http://schemas.microsoft.com/office/drawing/2014/main" id="{A8B86C79-EFF1-8344-A3F9-5B6F363564BD}"/>
              </a:ext>
            </a:extLst>
          </p:cNvPr>
          <p:cNvSpPr>
            <a:spLocks noGrp="1"/>
          </p:cNvSpPr>
          <p:nvPr>
            <p:ph sz="half" idx="2"/>
          </p:nvPr>
        </p:nvSpPr>
        <p:spPr/>
        <p:txBody>
          <a:bodyPr/>
          <a:lstStyle/>
          <a:p>
            <a:r>
              <a:rPr lang="en-US" dirty="0"/>
              <a:t>Collective </a:t>
            </a:r>
            <a:r>
              <a:rPr lang="en-US" dirty="0" err="1"/>
              <a:t>diochamy</a:t>
            </a:r>
            <a:r>
              <a:rPr lang="en-US" dirty="0"/>
              <a:t> of human species, </a:t>
            </a:r>
            <a:r>
              <a:rPr lang="en-US" dirty="0" err="1"/>
              <a:t>polynomer</a:t>
            </a:r>
            <a:r>
              <a:rPr lang="en-US" dirty="0"/>
              <a:t> to productivity create in a special way and interact on that data and analysis portfolio in that </a:t>
            </a:r>
            <a:r>
              <a:rPr lang="en-US" dirty="0" err="1"/>
              <a:t>tradjectory,longtitude</a:t>
            </a:r>
            <a:r>
              <a:rPr lang="en-US" dirty="0"/>
              <a:t> from the ecological diversity of </a:t>
            </a:r>
            <a:r>
              <a:rPr lang="en-US" dirty="0" err="1"/>
              <a:t>animal,world,human</a:t>
            </a:r>
            <a:r>
              <a:rPr lang="en-US" dirty="0"/>
              <a:t> </a:t>
            </a:r>
            <a:r>
              <a:rPr lang="en-US" dirty="0" err="1"/>
              <a:t>neibour</a:t>
            </a:r>
            <a:r>
              <a:rPr lang="en-US" dirty="0"/>
              <a:t> in survival/</a:t>
            </a:r>
            <a:r>
              <a:rPr lang="en-US" dirty="0" err="1"/>
              <a:t>exsistence</a:t>
            </a:r>
            <a:r>
              <a:rPr lang="en-US" dirty="0"/>
              <a:t> crisis of abstract, to resonate with life’, purpose of ecologic </a:t>
            </a:r>
            <a:r>
              <a:rPr lang="en-US" dirty="0" err="1"/>
              <a:t>lifesystem</a:t>
            </a:r>
            <a:r>
              <a:rPr lang="en-US" dirty="0"/>
              <a:t> impetus. </a:t>
            </a:r>
          </a:p>
        </p:txBody>
      </p:sp>
    </p:spTree>
    <p:extLst>
      <p:ext uri="{BB962C8B-B14F-4D97-AF65-F5344CB8AC3E}">
        <p14:creationId xmlns:p14="http://schemas.microsoft.com/office/powerpoint/2010/main" val="3374421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9153-1549-334F-A648-5E558C65C0C3}"/>
              </a:ext>
            </a:extLst>
          </p:cNvPr>
          <p:cNvSpPr>
            <a:spLocks noGrp="1"/>
          </p:cNvSpPr>
          <p:nvPr>
            <p:ph type="title"/>
          </p:nvPr>
        </p:nvSpPr>
        <p:spPr/>
        <p:txBody>
          <a:bodyPr/>
          <a:lstStyle/>
          <a:p>
            <a:r>
              <a:rPr lang="en-US" dirty="0"/>
              <a:t>Merge with life  </a:t>
            </a:r>
          </a:p>
        </p:txBody>
      </p:sp>
      <p:sp>
        <p:nvSpPr>
          <p:cNvPr id="3" name="Content Placeholder 2">
            <a:extLst>
              <a:ext uri="{FF2B5EF4-FFF2-40B4-BE49-F238E27FC236}">
                <a16:creationId xmlns:a16="http://schemas.microsoft.com/office/drawing/2014/main" id="{3CAECA74-459B-7648-915C-F6B659D9B050}"/>
              </a:ext>
            </a:extLst>
          </p:cNvPr>
          <p:cNvSpPr>
            <a:spLocks noGrp="1"/>
          </p:cNvSpPr>
          <p:nvPr>
            <p:ph idx="1"/>
          </p:nvPr>
        </p:nvSpPr>
        <p:spPr>
          <a:xfrm>
            <a:off x="1869365" y="1905000"/>
            <a:ext cx="8915400" cy="3777622"/>
          </a:xfrm>
        </p:spPr>
        <p:txBody>
          <a:bodyPr/>
          <a:lstStyle/>
          <a:p>
            <a:endParaRPr lang="en-US" dirty="0"/>
          </a:p>
          <a:p>
            <a:pPr marL="0" indent="0">
              <a:buNone/>
            </a:pPr>
            <a:r>
              <a:rPr lang="en-US" dirty="0"/>
              <a:t>Planning evolution emancipation of world lifeform creation . Creation architectural precision, capture compiles to build, ‘organization ethical interpretation of progress and </a:t>
            </a:r>
            <a:r>
              <a:rPr lang="en-US" dirty="0" err="1"/>
              <a:t>developedment</a:t>
            </a:r>
            <a:r>
              <a:rPr lang="en-US" dirty="0"/>
              <a:t>’. Planning evolution emancipation of world lifeform creation Enterprise growth from collective ‘</a:t>
            </a:r>
            <a:r>
              <a:rPr lang="en-US" dirty="0" err="1"/>
              <a:t>reparainchen</a:t>
            </a:r>
            <a:r>
              <a:rPr lang="en-US" dirty="0"/>
              <a:t>’ of stewardship architecture data/schematics  .</a:t>
            </a:r>
          </a:p>
          <a:p>
            <a:pPr marL="0" indent="0">
              <a:buNone/>
            </a:pPr>
            <a:r>
              <a:rPr lang="en-US" dirty="0"/>
              <a:t>To compile convergence page of the analysis , research invested to </a:t>
            </a:r>
            <a:r>
              <a:rPr lang="en-US" dirty="0" err="1"/>
              <a:t>enshure</a:t>
            </a:r>
            <a:r>
              <a:rPr lang="en-US" dirty="0"/>
              <a:t> competent delivery of payload {righteousness}. Plan of god {garden of </a:t>
            </a:r>
            <a:r>
              <a:rPr lang="en-US" dirty="0" err="1"/>
              <a:t>eden</a:t>
            </a:r>
            <a:r>
              <a:rPr lang="en-US" dirty="0"/>
              <a:t>} </a:t>
            </a:r>
            <a:r>
              <a:rPr lang="en-US" dirty="0" err="1"/>
              <a:t>holyland</a:t>
            </a:r>
            <a:r>
              <a:rPr lang="en-US" dirty="0"/>
              <a:t>/logos . ‘Enterprise architect’ </a:t>
            </a:r>
            <a:r>
              <a:rPr lang="en-US" dirty="0" err="1"/>
              <a:t>Adventis</a:t>
            </a:r>
            <a:r>
              <a:rPr lang="en-US" dirty="0"/>
              <a:t> logos-will of god . Jurisprudence society. </a:t>
            </a:r>
          </a:p>
        </p:txBody>
      </p:sp>
    </p:spTree>
    <p:extLst>
      <p:ext uri="{BB962C8B-B14F-4D97-AF65-F5344CB8AC3E}">
        <p14:creationId xmlns:p14="http://schemas.microsoft.com/office/powerpoint/2010/main" val="268265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7C44-6480-5943-A173-B270E8A01189}"/>
              </a:ext>
            </a:extLst>
          </p:cNvPr>
          <p:cNvSpPr>
            <a:spLocks noGrp="1"/>
          </p:cNvSpPr>
          <p:nvPr>
            <p:ph type="title"/>
          </p:nvPr>
        </p:nvSpPr>
        <p:spPr>
          <a:xfrm>
            <a:off x="2592924" y="624110"/>
            <a:ext cx="8911687" cy="659941"/>
          </a:xfrm>
        </p:spPr>
        <p:txBody>
          <a:bodyPr/>
          <a:lstStyle/>
          <a:p>
            <a:r>
              <a:rPr lang="en-US" dirty="0"/>
              <a:t>Righteousness Garden of </a:t>
            </a:r>
            <a:r>
              <a:rPr lang="en-US" dirty="0" err="1"/>
              <a:t>eden</a:t>
            </a:r>
            <a:endParaRPr lang="en-US" dirty="0"/>
          </a:p>
        </p:txBody>
      </p:sp>
      <p:sp>
        <p:nvSpPr>
          <p:cNvPr id="4" name="Text Placeholder 3">
            <a:extLst>
              <a:ext uri="{FF2B5EF4-FFF2-40B4-BE49-F238E27FC236}">
                <a16:creationId xmlns:a16="http://schemas.microsoft.com/office/drawing/2014/main" id="{F499EBB5-3308-3241-9298-1945B19360A3}"/>
              </a:ext>
            </a:extLst>
          </p:cNvPr>
          <p:cNvSpPr>
            <a:spLocks noGrp="1"/>
          </p:cNvSpPr>
          <p:nvPr>
            <p:ph type="body" idx="1"/>
          </p:nvPr>
        </p:nvSpPr>
        <p:spPr>
          <a:xfrm>
            <a:off x="1519135" y="1609552"/>
            <a:ext cx="3992732" cy="576262"/>
          </a:xfrm>
        </p:spPr>
        <p:txBody>
          <a:bodyPr/>
          <a:lstStyle/>
          <a:p>
            <a:r>
              <a:rPr lang="en-US" dirty="0"/>
              <a:t>Anthropologic engineering</a:t>
            </a:r>
          </a:p>
        </p:txBody>
      </p:sp>
      <p:pic>
        <p:nvPicPr>
          <p:cNvPr id="9" name="Content Placeholder 8">
            <a:extLst>
              <a:ext uri="{FF2B5EF4-FFF2-40B4-BE49-F238E27FC236}">
                <a16:creationId xmlns:a16="http://schemas.microsoft.com/office/drawing/2014/main" id="{7D9FC3FE-B783-0845-A56F-A1CAEFD789CE}"/>
              </a:ext>
            </a:extLst>
          </p:cNvPr>
          <p:cNvPicPr>
            <a:picLocks noGrp="1" noChangeAspect="1"/>
          </p:cNvPicPr>
          <p:nvPr>
            <p:ph sz="half" idx="2"/>
          </p:nvPr>
        </p:nvPicPr>
        <p:blipFill>
          <a:blip r:embed="rId2"/>
          <a:stretch>
            <a:fillRect/>
          </a:stretch>
        </p:blipFill>
        <p:spPr>
          <a:xfrm>
            <a:off x="6712085" y="3978613"/>
            <a:ext cx="4478449" cy="1770434"/>
          </a:xfrm>
        </p:spPr>
      </p:pic>
      <p:sp>
        <p:nvSpPr>
          <p:cNvPr id="6" name="Text Placeholder 5">
            <a:extLst>
              <a:ext uri="{FF2B5EF4-FFF2-40B4-BE49-F238E27FC236}">
                <a16:creationId xmlns:a16="http://schemas.microsoft.com/office/drawing/2014/main" id="{4BDD0401-2C5C-FD43-B475-6A9A08CE935F}"/>
              </a:ext>
            </a:extLst>
          </p:cNvPr>
          <p:cNvSpPr>
            <a:spLocks noGrp="1"/>
          </p:cNvSpPr>
          <p:nvPr>
            <p:ph type="body" sz="quarter" idx="3"/>
          </p:nvPr>
        </p:nvSpPr>
        <p:spPr>
          <a:xfrm>
            <a:off x="6429984" y="1609552"/>
            <a:ext cx="4760550" cy="576262"/>
          </a:xfrm>
        </p:spPr>
        <p:txBody>
          <a:bodyPr/>
          <a:lstStyle/>
          <a:p>
            <a:r>
              <a:rPr lang="en-US" dirty="0"/>
              <a:t>Conservation/Preservation</a:t>
            </a:r>
          </a:p>
        </p:txBody>
      </p:sp>
      <p:pic>
        <p:nvPicPr>
          <p:cNvPr id="12" name="Picture 11">
            <a:extLst>
              <a:ext uri="{FF2B5EF4-FFF2-40B4-BE49-F238E27FC236}">
                <a16:creationId xmlns:a16="http://schemas.microsoft.com/office/drawing/2014/main" id="{6CD224A9-3F41-BF42-827D-675B1FCD8815}"/>
              </a:ext>
            </a:extLst>
          </p:cNvPr>
          <p:cNvPicPr>
            <a:picLocks noChangeAspect="1"/>
          </p:cNvPicPr>
          <p:nvPr/>
        </p:nvPicPr>
        <p:blipFill>
          <a:blip r:embed="rId3"/>
          <a:stretch>
            <a:fillRect/>
          </a:stretch>
        </p:blipFill>
        <p:spPr>
          <a:xfrm>
            <a:off x="6712084" y="2238816"/>
            <a:ext cx="4478449" cy="1676067"/>
          </a:xfrm>
          <a:prstGeom prst="rect">
            <a:avLst/>
          </a:prstGeom>
        </p:spPr>
      </p:pic>
      <p:pic>
        <p:nvPicPr>
          <p:cNvPr id="14" name="Picture 13">
            <a:extLst>
              <a:ext uri="{FF2B5EF4-FFF2-40B4-BE49-F238E27FC236}">
                <a16:creationId xmlns:a16="http://schemas.microsoft.com/office/drawing/2014/main" id="{656D1C7B-8B0E-BA45-AA07-76C657AF2B25}"/>
              </a:ext>
            </a:extLst>
          </p:cNvPr>
          <p:cNvPicPr>
            <a:picLocks noChangeAspect="1"/>
          </p:cNvPicPr>
          <p:nvPr/>
        </p:nvPicPr>
        <p:blipFill>
          <a:blip r:embed="rId4"/>
          <a:stretch>
            <a:fillRect/>
          </a:stretch>
        </p:blipFill>
        <p:spPr>
          <a:xfrm>
            <a:off x="1108953" y="2238815"/>
            <a:ext cx="3745149" cy="1676067"/>
          </a:xfrm>
          <a:prstGeom prst="rect">
            <a:avLst/>
          </a:prstGeom>
        </p:spPr>
      </p:pic>
    </p:spTree>
    <p:extLst>
      <p:ext uri="{BB962C8B-B14F-4D97-AF65-F5344CB8AC3E}">
        <p14:creationId xmlns:p14="http://schemas.microsoft.com/office/powerpoint/2010/main" val="311936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5913F-48BC-124F-90F4-00EF4C0FDA72}"/>
              </a:ext>
            </a:extLst>
          </p:cNvPr>
          <p:cNvSpPr>
            <a:spLocks noGrp="1"/>
          </p:cNvSpPr>
          <p:nvPr>
            <p:ph type="title"/>
          </p:nvPr>
        </p:nvSpPr>
        <p:spPr/>
        <p:txBody>
          <a:bodyPr/>
          <a:lstStyle/>
          <a:p>
            <a:r>
              <a:rPr lang="en-US" dirty="0" err="1"/>
              <a:t>Designconstant</a:t>
            </a:r>
            <a:r>
              <a:rPr lang="en-US" dirty="0"/>
              <a:t> </a:t>
            </a:r>
          </a:p>
        </p:txBody>
      </p:sp>
      <p:sp>
        <p:nvSpPr>
          <p:cNvPr id="3" name="Content Placeholder 2">
            <a:extLst>
              <a:ext uri="{FF2B5EF4-FFF2-40B4-BE49-F238E27FC236}">
                <a16:creationId xmlns:a16="http://schemas.microsoft.com/office/drawing/2014/main" id="{D7E92FFF-D93E-9E48-B585-2823D837241E}"/>
              </a:ext>
            </a:extLst>
          </p:cNvPr>
          <p:cNvSpPr>
            <a:spLocks noGrp="1"/>
          </p:cNvSpPr>
          <p:nvPr>
            <p:ph idx="1"/>
          </p:nvPr>
        </p:nvSpPr>
        <p:spPr/>
        <p:txBody>
          <a:bodyPr>
            <a:normAutofit fontScale="92500"/>
          </a:bodyPr>
          <a:lstStyle/>
          <a:p>
            <a:r>
              <a:rPr lang="en-US" dirty="0"/>
              <a:t>Create architecture, information biography, for horizon terminator , ideology of creation, covenant benediction, accountable creation ‘credentials-</a:t>
            </a:r>
            <a:r>
              <a:rPr lang="en-US" dirty="0" err="1"/>
              <a:t>creiteria</a:t>
            </a:r>
            <a:r>
              <a:rPr lang="en-US" dirty="0"/>
              <a:t>, ‘data from all fields in biography of collective ‘endeavors. To compile architectural data manuscript, ‘lifeform </a:t>
            </a:r>
            <a:r>
              <a:rPr lang="en-US" dirty="0" err="1"/>
              <a:t>selfsustainance</a:t>
            </a:r>
            <a:r>
              <a:rPr lang="en-US" dirty="0"/>
              <a:t> initiative, from authentication of creation statutory /lexical constants, ‘input-output’ from variable-factor ‘productive/consumption’ </a:t>
            </a:r>
            <a:r>
              <a:rPr lang="en-US" dirty="0" err="1"/>
              <a:t>lifesystem</a:t>
            </a:r>
            <a:r>
              <a:rPr lang="en-US" dirty="0"/>
              <a:t> cycles, ’pseudoscience-</a:t>
            </a:r>
            <a:r>
              <a:rPr lang="en-US" dirty="0" err="1"/>
              <a:t>apfredesiac</a:t>
            </a:r>
            <a:r>
              <a:rPr lang="en-US" dirty="0"/>
              <a:t>’. From multi-dimensional research subjects in all field of life endeavors, nodes of the interwoven {binary} society of “</a:t>
            </a:r>
            <a:r>
              <a:rPr lang="en-US" dirty="0" err="1"/>
              <a:t>humanbeing</a:t>
            </a:r>
            <a:r>
              <a:rPr lang="en-US" dirty="0"/>
              <a:t> species”. From ideology of “convergence” multi-dimensional purpose society of all </a:t>
            </a:r>
            <a:r>
              <a:rPr lang="en-US" dirty="0" err="1"/>
              <a:t>livingthings</a:t>
            </a:r>
            <a:r>
              <a:rPr lang="en-US" dirty="0"/>
              <a:t>, contributing fiscal censuses demographics of statutory </a:t>
            </a:r>
            <a:r>
              <a:rPr lang="en-US" dirty="0" err="1"/>
              <a:t>regiemen</a:t>
            </a:r>
            <a:r>
              <a:rPr lang="en-US" dirty="0"/>
              <a:t> on green intuition of intuitive consciousness “light array” ‘in the fields of creations life endeavors. level </a:t>
            </a:r>
            <a:r>
              <a:rPr lang="en-US" dirty="0" err="1"/>
              <a:t>impetus,mechanism</a:t>
            </a:r>
            <a:r>
              <a:rPr lang="en-US" dirty="0"/>
              <a:t>  </a:t>
            </a:r>
            <a:r>
              <a:rPr lang="en-US" dirty="0" err="1"/>
              <a:t>gametheory</a:t>
            </a:r>
            <a:r>
              <a:rPr lang="en-US" dirty="0"/>
              <a:t> {</a:t>
            </a:r>
            <a:r>
              <a:rPr lang="en-US" dirty="0" err="1"/>
              <a:t>socialethics</a:t>
            </a:r>
            <a:r>
              <a:rPr lang="en-US" dirty="0"/>
              <a:t>} unity from individual of all species rendering allocated ‘creation </a:t>
            </a:r>
            <a:r>
              <a:rPr lang="en-US" dirty="0" err="1"/>
              <a:t>mechanology</a:t>
            </a:r>
            <a:r>
              <a:rPr lang="en-US" dirty="0"/>
              <a:t>, ’homage, </a:t>
            </a:r>
            <a:r>
              <a:rPr lang="en-US" dirty="0" err="1"/>
              <a:t>creiteria</a:t>
            </a:r>
            <a:r>
              <a:rPr lang="en-US" dirty="0"/>
              <a:t> and </a:t>
            </a:r>
            <a:r>
              <a:rPr lang="en-US" dirty="0" err="1"/>
              <a:t>potencial</a:t>
            </a:r>
            <a:r>
              <a:rPr lang="en-US" dirty="0"/>
              <a:t>.     </a:t>
            </a:r>
          </a:p>
        </p:txBody>
      </p:sp>
    </p:spTree>
    <p:extLst>
      <p:ext uri="{BB962C8B-B14F-4D97-AF65-F5344CB8AC3E}">
        <p14:creationId xmlns:p14="http://schemas.microsoft.com/office/powerpoint/2010/main" val="264735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1F4D7-7595-1E41-9F90-085776A5A1C3}"/>
              </a:ext>
            </a:extLst>
          </p:cNvPr>
          <p:cNvSpPr>
            <a:spLocks noGrp="1"/>
          </p:cNvSpPr>
          <p:nvPr>
            <p:ph type="title"/>
          </p:nvPr>
        </p:nvSpPr>
        <p:spPr/>
        <p:txBody>
          <a:bodyPr/>
          <a:lstStyle/>
          <a:p>
            <a:r>
              <a:rPr lang="en-US" dirty="0"/>
              <a:t>Garden of </a:t>
            </a:r>
            <a:r>
              <a:rPr lang="en-US" dirty="0" err="1"/>
              <a:t>eden</a:t>
            </a:r>
            <a:r>
              <a:rPr lang="en-US" dirty="0"/>
              <a:t>  </a:t>
            </a:r>
            <a:br>
              <a:rPr lang="en-US" dirty="0"/>
            </a:br>
            <a:endParaRPr lang="en-US" dirty="0"/>
          </a:p>
        </p:txBody>
      </p:sp>
      <p:sp>
        <p:nvSpPr>
          <p:cNvPr id="3" name="Content Placeholder 2">
            <a:extLst>
              <a:ext uri="{FF2B5EF4-FFF2-40B4-BE49-F238E27FC236}">
                <a16:creationId xmlns:a16="http://schemas.microsoft.com/office/drawing/2014/main" id="{110706FE-17DB-AA49-8E6D-C657A089E74E}"/>
              </a:ext>
            </a:extLst>
          </p:cNvPr>
          <p:cNvSpPr>
            <a:spLocks noGrp="1"/>
          </p:cNvSpPr>
          <p:nvPr>
            <p:ph idx="1"/>
          </p:nvPr>
        </p:nvSpPr>
        <p:spPr/>
        <p:txBody>
          <a:bodyPr/>
          <a:lstStyle/>
          <a:p>
            <a:r>
              <a:rPr lang="en-US" dirty="0"/>
              <a:t>A construction of a unified road, of naturally implement equilibrium of the universe, synchronize </a:t>
            </a:r>
            <a:r>
              <a:rPr lang="en-US" dirty="0" err="1"/>
              <a:t>ect</a:t>
            </a:r>
            <a:r>
              <a:rPr lang="en-US" dirty="0"/>
              <a:t>.  struggles of creation chronicles/chronology ethnic binary {garden variety </a:t>
            </a:r>
            <a:r>
              <a:rPr lang="en-US" dirty="0" err="1"/>
              <a:t>eden</a:t>
            </a:r>
            <a:r>
              <a:rPr lang="en-US" dirty="0"/>
              <a:t>}-collective binary, orientation to true form of apocalypse </a:t>
            </a:r>
            <a:r>
              <a:rPr lang="en-US" dirty="0" err="1"/>
              <a:t>armeggedon</a:t>
            </a:r>
            <a:r>
              <a:rPr lang="en-US" dirty="0"/>
              <a:t> ‘manuscripts.   fundamental-foundation. Trending from upspring of the gardens roots to the trending growth, ‘conditioning to the ‘birth of life’ uniting the two becoming an expansion insight.  Expansion insights reflect upon the entitlements of human right, ‘form factor and fit </a:t>
            </a:r>
            <a:r>
              <a:rPr lang="en-US" dirty="0" err="1"/>
              <a:t>hieroglyphic,vocational</a:t>
            </a:r>
            <a:r>
              <a:rPr lang="en-US" dirty="0"/>
              <a:t>-clerical voluntary grouping of algorithm, </a:t>
            </a:r>
            <a:r>
              <a:rPr lang="en-US" dirty="0" err="1"/>
              <a:t>geneologic</a:t>
            </a:r>
            <a:r>
              <a:rPr lang="en-US" dirty="0"/>
              <a:t> chronicles enterprise  circular ‘</a:t>
            </a:r>
            <a:r>
              <a:rPr lang="en-US" dirty="0" err="1"/>
              <a:t>stratedgic</a:t>
            </a:r>
            <a:r>
              <a:rPr lang="en-US" dirty="0"/>
              <a:t> methodology of intuitive </a:t>
            </a:r>
            <a:r>
              <a:rPr lang="en-US" dirty="0" err="1"/>
              <a:t>conciousness</a:t>
            </a:r>
            <a:r>
              <a:rPr lang="en-US" dirty="0"/>
              <a:t>.</a:t>
            </a:r>
          </a:p>
        </p:txBody>
      </p:sp>
    </p:spTree>
    <p:extLst>
      <p:ext uri="{BB962C8B-B14F-4D97-AF65-F5344CB8AC3E}">
        <p14:creationId xmlns:p14="http://schemas.microsoft.com/office/powerpoint/2010/main" val="25902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6668-F2A2-5E44-BF25-8633C1888D4C}"/>
              </a:ext>
            </a:extLst>
          </p:cNvPr>
          <p:cNvSpPr>
            <a:spLocks noGrp="1"/>
          </p:cNvSpPr>
          <p:nvPr>
            <p:ph type="title"/>
          </p:nvPr>
        </p:nvSpPr>
        <p:spPr/>
        <p:txBody>
          <a:bodyPr/>
          <a:lstStyle/>
          <a:p>
            <a:r>
              <a:rPr lang="en-US" dirty="0"/>
              <a:t>Garden professional variety</a:t>
            </a:r>
          </a:p>
        </p:txBody>
      </p:sp>
      <p:sp>
        <p:nvSpPr>
          <p:cNvPr id="3" name="Content Placeholder 2">
            <a:extLst>
              <a:ext uri="{FF2B5EF4-FFF2-40B4-BE49-F238E27FC236}">
                <a16:creationId xmlns:a16="http://schemas.microsoft.com/office/drawing/2014/main" id="{7ED1FE8B-6CFA-F945-9777-83FCE421D58D}"/>
              </a:ext>
            </a:extLst>
          </p:cNvPr>
          <p:cNvSpPr>
            <a:spLocks noGrp="1"/>
          </p:cNvSpPr>
          <p:nvPr>
            <p:ph idx="1"/>
          </p:nvPr>
        </p:nvSpPr>
        <p:spPr/>
        <p:txBody>
          <a:bodyPr>
            <a:normAutofit fontScale="92500"/>
          </a:bodyPr>
          <a:lstStyle/>
          <a:p>
            <a:r>
              <a:rPr lang="en-US" dirty="0"/>
              <a:t>Doctorate of ‘society </a:t>
            </a:r>
            <a:r>
              <a:rPr lang="en-US" dirty="0" err="1"/>
              <a:t>meltingpot</a:t>
            </a:r>
            <a:r>
              <a:rPr lang="en-US" dirty="0"/>
              <a:t>’ manuscripts folklore, biographic manifest, manifesto. Of how the balance, equilibrium, linguistics and other educational nostalgia supported man in his need for a media to communicate and resonate with ‘astrological consciousness and visions of god’ . To had analyzed the lexical information, ritual as it had unveiled in the stages of it’s life complex multiple-dimensional, ‘</a:t>
            </a:r>
            <a:r>
              <a:rPr lang="en-US" dirty="0" err="1"/>
              <a:t>anatomy’of</a:t>
            </a:r>
            <a:r>
              <a:rPr lang="en-US" dirty="0"/>
              <a:t> </a:t>
            </a:r>
            <a:r>
              <a:rPr lang="en-US" dirty="0" err="1"/>
              <a:t>stratedgic</a:t>
            </a:r>
            <a:r>
              <a:rPr lang="en-US" dirty="0"/>
              <a:t> logic and methodology. {Programming </a:t>
            </a:r>
            <a:r>
              <a:rPr lang="en-US" dirty="0" err="1"/>
              <a:t>eden</a:t>
            </a:r>
            <a:r>
              <a:rPr lang="en-US" dirty="0"/>
              <a:t> prophecy} creation transformations, deity plotter/</a:t>
            </a:r>
            <a:r>
              <a:rPr lang="en-US" dirty="0" err="1"/>
              <a:t>plannar</a:t>
            </a:r>
            <a:r>
              <a:rPr lang="en-US" dirty="0"/>
              <a:t>’ ‘enterprise architecture of united purpose in sociology of  garden/ enterprise  </a:t>
            </a:r>
            <a:r>
              <a:rPr lang="en-US" dirty="0" err="1"/>
              <a:t>millenia</a:t>
            </a:r>
            <a:r>
              <a:rPr lang="en-US" dirty="0"/>
              <a:t> </a:t>
            </a:r>
            <a:r>
              <a:rPr lang="en-US" dirty="0" err="1"/>
              <a:t>tradjectory</a:t>
            </a:r>
            <a:r>
              <a:rPr lang="en-US" dirty="0"/>
              <a:t>. A new world became with All explorers and followers of creation equity of ‘</a:t>
            </a:r>
            <a:r>
              <a:rPr lang="en-US" dirty="0" err="1"/>
              <a:t>ergronomic</a:t>
            </a:r>
            <a:r>
              <a:rPr lang="en-US" dirty="0"/>
              <a:t> industry’  precision process productive to return in investment of intuitive </a:t>
            </a:r>
            <a:r>
              <a:rPr lang="en-US" dirty="0" err="1"/>
              <a:t>reproducable</a:t>
            </a:r>
            <a:r>
              <a:rPr lang="en-US" dirty="0"/>
              <a:t> ‘mentor, coaching to ‘cache intuitive compliance of graphic to capture repetition, circular </a:t>
            </a:r>
            <a:r>
              <a:rPr lang="en-US" dirty="0" err="1"/>
              <a:t>i.p</a:t>
            </a:r>
            <a:r>
              <a:rPr lang="en-US" dirty="0"/>
              <a:t> interaction, data/</a:t>
            </a:r>
            <a:r>
              <a:rPr lang="en-US" dirty="0" err="1"/>
              <a:t>informations</a:t>
            </a:r>
            <a:r>
              <a:rPr lang="en-US" dirty="0"/>
              <a:t> equitable variable-factor learning experience of services urban vocational logic/natural learning . Where civilization deteriorated morally.</a:t>
            </a:r>
          </a:p>
        </p:txBody>
      </p:sp>
    </p:spTree>
    <p:extLst>
      <p:ext uri="{BB962C8B-B14F-4D97-AF65-F5344CB8AC3E}">
        <p14:creationId xmlns:p14="http://schemas.microsoft.com/office/powerpoint/2010/main" val="18149006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12385</TotalTime>
  <Words>1570</Words>
  <Application>Microsoft Macintosh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Garden of eden</vt:lpstr>
      <vt:lpstr>PowerPoint Presentation</vt:lpstr>
      <vt:lpstr>Abstract</vt:lpstr>
      <vt:lpstr>Garden of eden </vt:lpstr>
      <vt:lpstr>Merge with life  </vt:lpstr>
      <vt:lpstr>Righteousness Garden of eden</vt:lpstr>
      <vt:lpstr>Designconstant </vt:lpstr>
      <vt:lpstr>Garden of eden   </vt:lpstr>
      <vt:lpstr>Garden professional variety</vt:lpstr>
      <vt:lpstr>Meltingpot culinary arts</vt:lpstr>
      <vt:lpstr>PowerPoint Presentation</vt:lpstr>
      <vt:lpstr>Tower of bable</vt:lpstr>
      <vt:lpstr>PowerPoint Presentation</vt:lpstr>
      <vt:lpstr>PowerPoint Presentation</vt:lpstr>
      <vt:lpstr>PowerPoint Presentation</vt:lpstr>
      <vt:lpstr>Proffesional diochamy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Garden of eden</dc:title>
  <dc:creator>mike hall</dc:creator>
  <cp:lastModifiedBy>mike hall</cp:lastModifiedBy>
  <cp:revision>94</cp:revision>
  <dcterms:created xsi:type="dcterms:W3CDTF">2022-01-23T17:40:48Z</dcterms:created>
  <dcterms:modified xsi:type="dcterms:W3CDTF">2022-08-05T06:07:13Z</dcterms:modified>
</cp:coreProperties>
</file>