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9" r:id="rId3"/>
    <p:sldId id="270" r:id="rId4"/>
    <p:sldId id="311" r:id="rId5"/>
    <p:sldId id="317" r:id="rId6"/>
    <p:sldId id="282" r:id="rId7"/>
    <p:sldId id="269" r:id="rId8"/>
    <p:sldId id="315" r:id="rId9"/>
    <p:sldId id="316" r:id="rId10"/>
    <p:sldId id="257" r:id="rId11"/>
    <p:sldId id="271" r:id="rId12"/>
    <p:sldId id="258" r:id="rId13"/>
    <p:sldId id="261" r:id="rId14"/>
    <p:sldId id="313" r:id="rId15"/>
    <p:sldId id="310" r:id="rId16"/>
    <p:sldId id="314" r:id="rId17"/>
    <p:sldId id="312" r:id="rId18"/>
    <p:sldId id="275" r:id="rId19"/>
    <p:sldId id="272" r:id="rId20"/>
    <p:sldId id="267" r:id="rId21"/>
    <p:sldId id="259" r:id="rId22"/>
    <p:sldId id="268" r:id="rId23"/>
    <p:sldId id="280" r:id="rId24"/>
    <p:sldId id="277" r:id="rId25"/>
    <p:sldId id="281" r:id="rId26"/>
    <p:sldId id="276" r:id="rId27"/>
    <p:sldId id="264" r:id="rId28"/>
    <p:sldId id="279" r:id="rId29"/>
    <p:sldId id="273" r:id="rId30"/>
    <p:sldId id="260" r:id="rId31"/>
    <p:sldId id="262" r:id="rId32"/>
    <p:sldId id="274" r:id="rId33"/>
    <p:sldId id="278" r:id="rId34"/>
    <p:sldId id="263" r:id="rId35"/>
    <p:sldId id="26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B5982F-578E-EC42-B10C-567D5F4CBF50}">
          <p14:sldIdLst>
            <p14:sldId id="256"/>
            <p14:sldId id="309"/>
            <p14:sldId id="270"/>
            <p14:sldId id="311"/>
            <p14:sldId id="317"/>
            <p14:sldId id="282"/>
            <p14:sldId id="269"/>
            <p14:sldId id="315"/>
            <p14:sldId id="316"/>
            <p14:sldId id="257"/>
            <p14:sldId id="271"/>
            <p14:sldId id="258"/>
            <p14:sldId id="261"/>
            <p14:sldId id="313"/>
            <p14:sldId id="310"/>
            <p14:sldId id="314"/>
            <p14:sldId id="312"/>
            <p14:sldId id="275"/>
            <p14:sldId id="272"/>
            <p14:sldId id="267"/>
            <p14:sldId id="259"/>
            <p14:sldId id="268"/>
            <p14:sldId id="280"/>
            <p14:sldId id="277"/>
            <p14:sldId id="281"/>
            <p14:sldId id="276"/>
            <p14:sldId id="264"/>
            <p14:sldId id="279"/>
            <p14:sldId id="273"/>
            <p14:sldId id="260"/>
            <p14:sldId id="262"/>
            <p14:sldId id="274"/>
            <p14:sldId id="278"/>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2"/>
    <p:restoredTop sz="94674"/>
  </p:normalViewPr>
  <p:slideViewPr>
    <p:cSldViewPr snapToGrid="0" snapToObjects="1">
      <p:cViewPr varScale="1">
        <p:scale>
          <a:sx n="131" d="100"/>
          <a:sy n="131"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2/18/22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2/18/22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2.jpg"/><Relationship Id="rId2" Type="http://schemas.openxmlformats.org/officeDocument/2006/relationships/image" Target="../media/image8.jpeg"/><Relationship Id="rId1" Type="http://schemas.openxmlformats.org/officeDocument/2006/relationships/slideLayout" Target="../slideLayouts/slideLayout1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jpg"/><Relationship Id="rId1" Type="http://schemas.openxmlformats.org/officeDocument/2006/relationships/slideLayout" Target="../slideLayouts/slideLayout15.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AF72-184C-6247-BD18-9B64B080A3D8}"/>
              </a:ext>
            </a:extLst>
          </p:cNvPr>
          <p:cNvSpPr>
            <a:spLocks noGrp="1"/>
          </p:cNvSpPr>
          <p:nvPr>
            <p:ph type="ctrTitle"/>
          </p:nvPr>
        </p:nvSpPr>
        <p:spPr>
          <a:xfrm>
            <a:off x="365760" y="2733709"/>
            <a:ext cx="7168376" cy="1373070"/>
          </a:xfrm>
        </p:spPr>
        <p:txBody>
          <a:bodyPr/>
          <a:lstStyle/>
          <a:p>
            <a:r>
              <a:rPr lang="en-US" dirty="0"/>
              <a:t>‘The engineering entrepreneur,</a:t>
            </a:r>
          </a:p>
        </p:txBody>
      </p:sp>
      <p:sp>
        <p:nvSpPr>
          <p:cNvPr id="3" name="Subtitle 2">
            <a:extLst>
              <a:ext uri="{FF2B5EF4-FFF2-40B4-BE49-F238E27FC236}">
                <a16:creationId xmlns:a16="http://schemas.microsoft.com/office/drawing/2014/main" id="{0013C282-6919-6D45-A59E-8B9FED1A731C}"/>
              </a:ext>
            </a:extLst>
          </p:cNvPr>
          <p:cNvSpPr>
            <a:spLocks noGrp="1"/>
          </p:cNvSpPr>
          <p:nvPr>
            <p:ph type="subTitle" idx="1"/>
          </p:nvPr>
        </p:nvSpPr>
        <p:spPr/>
        <p:txBody>
          <a:bodyPr/>
          <a:lstStyle/>
          <a:p>
            <a:r>
              <a:rPr lang="en-US" dirty="0"/>
              <a:t>Recreating public spaces empowerment</a:t>
            </a:r>
          </a:p>
        </p:txBody>
      </p:sp>
    </p:spTree>
    <p:extLst>
      <p:ext uri="{BB962C8B-B14F-4D97-AF65-F5344CB8AC3E}">
        <p14:creationId xmlns:p14="http://schemas.microsoft.com/office/powerpoint/2010/main" val="267439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9E45-D89B-5B41-8DBA-09E8EC44165F}"/>
              </a:ext>
            </a:extLst>
          </p:cNvPr>
          <p:cNvSpPr>
            <a:spLocks noGrp="1"/>
          </p:cNvSpPr>
          <p:nvPr>
            <p:ph type="title"/>
          </p:nvPr>
        </p:nvSpPr>
        <p:spPr/>
        <p:txBody>
          <a:bodyPr/>
          <a:lstStyle/>
          <a:p>
            <a:r>
              <a:rPr lang="en-US" dirty="0"/>
              <a:t>                 Subsistence </a:t>
            </a:r>
            <a:r>
              <a:rPr lang="en-US" dirty="0" err="1"/>
              <a:t>Polynomer</a:t>
            </a:r>
            <a:r>
              <a:rPr lang="en-US" dirty="0"/>
              <a:t> </a:t>
            </a:r>
          </a:p>
        </p:txBody>
      </p:sp>
      <p:pic>
        <p:nvPicPr>
          <p:cNvPr id="5" name="Content Placeholder 4">
            <a:extLst>
              <a:ext uri="{FF2B5EF4-FFF2-40B4-BE49-F238E27FC236}">
                <a16:creationId xmlns:a16="http://schemas.microsoft.com/office/drawing/2014/main" id="{C0D901D5-4EFA-EE4C-B5ED-3203B348B04A}"/>
              </a:ext>
            </a:extLst>
          </p:cNvPr>
          <p:cNvPicPr>
            <a:picLocks noGrp="1" noChangeAspect="1"/>
          </p:cNvPicPr>
          <p:nvPr>
            <p:ph idx="1"/>
          </p:nvPr>
        </p:nvPicPr>
        <p:blipFill>
          <a:blip r:embed="rId2"/>
          <a:stretch>
            <a:fillRect/>
          </a:stretch>
        </p:blipFill>
        <p:spPr>
          <a:xfrm>
            <a:off x="3792538" y="2936081"/>
            <a:ext cx="3390900" cy="2400300"/>
          </a:xfrm>
        </p:spPr>
      </p:pic>
    </p:spTree>
    <p:extLst>
      <p:ext uri="{BB962C8B-B14F-4D97-AF65-F5344CB8AC3E}">
        <p14:creationId xmlns:p14="http://schemas.microsoft.com/office/powerpoint/2010/main" val="71659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0F38-1DB2-FB40-8C94-04A969B94FB1}"/>
              </a:ext>
            </a:extLst>
          </p:cNvPr>
          <p:cNvSpPr>
            <a:spLocks noGrp="1"/>
          </p:cNvSpPr>
          <p:nvPr>
            <p:ph type="title"/>
          </p:nvPr>
        </p:nvSpPr>
        <p:spPr/>
        <p:txBody>
          <a:bodyPr/>
          <a:lstStyle/>
          <a:p>
            <a:r>
              <a:rPr lang="en-US" dirty="0"/>
              <a:t>Marketing </a:t>
            </a:r>
          </a:p>
        </p:txBody>
      </p:sp>
      <p:sp>
        <p:nvSpPr>
          <p:cNvPr id="3" name="Content Placeholder 2">
            <a:extLst>
              <a:ext uri="{FF2B5EF4-FFF2-40B4-BE49-F238E27FC236}">
                <a16:creationId xmlns:a16="http://schemas.microsoft.com/office/drawing/2014/main" id="{3D4A59C9-493B-6743-A6CF-EA74E3F1D3A7}"/>
              </a:ext>
            </a:extLst>
          </p:cNvPr>
          <p:cNvSpPr>
            <a:spLocks noGrp="1"/>
          </p:cNvSpPr>
          <p:nvPr>
            <p:ph idx="1"/>
          </p:nvPr>
        </p:nvSpPr>
        <p:spPr/>
        <p:txBody>
          <a:bodyPr/>
          <a:lstStyle/>
          <a:p>
            <a:r>
              <a:rPr lang="en-US" dirty="0"/>
              <a:t>Consultation for this product . Where the intuitive forces of the </a:t>
            </a:r>
            <a:r>
              <a:rPr lang="en-US" dirty="0" err="1"/>
              <a:t>pedogogi</a:t>
            </a:r>
            <a:r>
              <a:rPr lang="en-US" dirty="0"/>
              <a:t> influence the intuitive </a:t>
            </a:r>
            <a:r>
              <a:rPr lang="en-US" dirty="0" err="1"/>
              <a:t>stratedgy</a:t>
            </a:r>
            <a:r>
              <a:rPr lang="en-US" dirty="0"/>
              <a:t> of the commission to evaluate and verify celestial destiny of alignment with corporate {</a:t>
            </a:r>
            <a:r>
              <a:rPr lang="en-US" dirty="0" err="1"/>
              <a:t>apostalic</a:t>
            </a:r>
            <a:r>
              <a:rPr lang="en-US" dirty="0"/>
              <a:t>} numeric data information/intel life creation ‘</a:t>
            </a:r>
            <a:r>
              <a:rPr lang="en-US" dirty="0" err="1"/>
              <a:t>hierarchy’halo</a:t>
            </a:r>
            <a:r>
              <a:rPr lang="en-US" dirty="0"/>
              <a:t>’ architecture canonical atmosphere guidance to orthodox infrastructure of mystic tradition, evolution </a:t>
            </a:r>
            <a:r>
              <a:rPr lang="en-US" dirty="0" err="1"/>
              <a:t>tradjectory</a:t>
            </a:r>
            <a:r>
              <a:rPr lang="en-US" dirty="0"/>
              <a:t> to tradition</a:t>
            </a:r>
          </a:p>
          <a:p>
            <a:r>
              <a:rPr lang="en-US" dirty="0"/>
              <a:t>Lexical collaboration on innovation lexical creation alternatives than apostle. Tendering the protocols of the governance </a:t>
            </a:r>
          </a:p>
        </p:txBody>
      </p:sp>
    </p:spTree>
    <p:extLst>
      <p:ext uri="{BB962C8B-B14F-4D97-AF65-F5344CB8AC3E}">
        <p14:creationId xmlns:p14="http://schemas.microsoft.com/office/powerpoint/2010/main" val="312848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F4A2-4FDD-8D48-B6C7-32DCE150E05C}"/>
              </a:ext>
            </a:extLst>
          </p:cNvPr>
          <p:cNvSpPr>
            <a:spLocks noGrp="1"/>
          </p:cNvSpPr>
          <p:nvPr>
            <p:ph type="title"/>
          </p:nvPr>
        </p:nvSpPr>
        <p:spPr/>
        <p:txBody>
          <a:bodyPr/>
          <a:lstStyle/>
          <a:p>
            <a:r>
              <a:rPr lang="en-US" dirty="0"/>
              <a:t>World and business of one</a:t>
            </a:r>
          </a:p>
        </p:txBody>
      </p:sp>
      <p:sp>
        <p:nvSpPr>
          <p:cNvPr id="3" name="Content Placeholder 2">
            <a:extLst>
              <a:ext uri="{FF2B5EF4-FFF2-40B4-BE49-F238E27FC236}">
                <a16:creationId xmlns:a16="http://schemas.microsoft.com/office/drawing/2014/main" id="{FBF83F29-9A40-4C4C-B5D4-C477CF254F5A}"/>
              </a:ext>
            </a:extLst>
          </p:cNvPr>
          <p:cNvSpPr>
            <a:spLocks noGrp="1"/>
          </p:cNvSpPr>
          <p:nvPr>
            <p:ph idx="1"/>
          </p:nvPr>
        </p:nvSpPr>
        <p:spPr/>
        <p:txBody>
          <a:bodyPr>
            <a:normAutofit fontScale="92500" lnSpcReduction="10000"/>
          </a:bodyPr>
          <a:lstStyle/>
          <a:p>
            <a:r>
              <a:rPr lang="en-US" dirty="0"/>
              <a:t>To pass on the educated disposition of scholar professional which is proven to remedy society </a:t>
            </a:r>
            <a:r>
              <a:rPr lang="en-US" dirty="0" err="1"/>
              <a:t>egronomic</a:t>
            </a:r>
            <a:r>
              <a:rPr lang="en-US" dirty="0"/>
              <a:t> infrastructure , A belief in our elder wisdom of ancient heritage to pass on and instill the survival characteristics and methodology of righteous men ‘to carry-out honorable intuitive consciousness of life </a:t>
            </a:r>
            <a:r>
              <a:rPr lang="en-US" dirty="0" err="1"/>
              <a:t>geneologic</a:t>
            </a:r>
            <a:r>
              <a:rPr lang="en-US" dirty="0"/>
              <a:t> growth ideology, the survival-</a:t>
            </a:r>
            <a:r>
              <a:rPr lang="en-US" dirty="0" err="1"/>
              <a:t>exsistence</a:t>
            </a:r>
            <a:r>
              <a:rPr lang="en-US" dirty="0"/>
              <a:t> ‘</a:t>
            </a:r>
            <a:r>
              <a:rPr lang="en-US" dirty="0" err="1"/>
              <a:t>tuteledge</a:t>
            </a:r>
            <a:r>
              <a:rPr lang="en-US" dirty="0"/>
              <a:t>’ via ‘Anthropology concept’, empiric </a:t>
            </a:r>
            <a:r>
              <a:rPr lang="en-US" dirty="0" err="1"/>
              <a:t>capitalism’Polynomer</a:t>
            </a:r>
            <a:r>
              <a:rPr lang="en-US" dirty="0"/>
              <a:t> cultural-materialism goods-services Domestic, </a:t>
            </a:r>
            <a:r>
              <a:rPr lang="en-US" dirty="0" err="1"/>
              <a:t>Commercial,Industrial</a:t>
            </a:r>
            <a:r>
              <a:rPr lang="en-US" dirty="0"/>
              <a:t>. Entrepreneur/visionary guided enterprise endeavors of scripture. </a:t>
            </a:r>
            <a:r>
              <a:rPr lang="en-US" dirty="0" err="1"/>
              <a:t>ethos,pathos,logos</a:t>
            </a:r>
            <a:r>
              <a:rPr lang="en-US" dirty="0"/>
              <a:t> ‘ideology of the pseudoscience-</a:t>
            </a:r>
            <a:r>
              <a:rPr lang="en-US" dirty="0" err="1"/>
              <a:t>apfredesiac</a:t>
            </a:r>
            <a:r>
              <a:rPr lang="en-US" dirty="0"/>
              <a:t>’ chronicles/chronology, harvesting materialism of the </a:t>
            </a:r>
            <a:r>
              <a:rPr lang="en-US" dirty="0" err="1"/>
              <a:t>genological</a:t>
            </a:r>
            <a:r>
              <a:rPr lang="en-US" dirty="0"/>
              <a:t> melting pot of creation geology. </a:t>
            </a:r>
            <a:r>
              <a:rPr lang="en-US" dirty="0" err="1"/>
              <a:t>Stratedgy</a:t>
            </a:r>
            <a:r>
              <a:rPr lang="en-US" dirty="0"/>
              <a:t> to align </a:t>
            </a:r>
            <a:r>
              <a:rPr lang="en-US" dirty="0" err="1"/>
              <a:t>Gametheory</a:t>
            </a:r>
            <a:r>
              <a:rPr lang="en-US" dirty="0"/>
              <a:t> ‘</a:t>
            </a:r>
            <a:r>
              <a:rPr lang="en-US" dirty="0" err="1"/>
              <a:t>architecture’of</a:t>
            </a:r>
            <a:r>
              <a:rPr lang="en-US" dirty="0"/>
              <a:t> life ‘enterprise’ goods/services, fundamental foundation of orthodox learning.</a:t>
            </a:r>
          </a:p>
        </p:txBody>
      </p:sp>
    </p:spTree>
    <p:extLst>
      <p:ext uri="{BB962C8B-B14F-4D97-AF65-F5344CB8AC3E}">
        <p14:creationId xmlns:p14="http://schemas.microsoft.com/office/powerpoint/2010/main" val="150756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7B2B-0DC8-D34A-B99F-EE7D1AD936BB}"/>
              </a:ext>
            </a:extLst>
          </p:cNvPr>
          <p:cNvSpPr>
            <a:spLocks noGrp="1"/>
          </p:cNvSpPr>
          <p:nvPr>
            <p:ph type="title"/>
          </p:nvPr>
        </p:nvSpPr>
        <p:spPr/>
        <p:txBody>
          <a:bodyPr/>
          <a:lstStyle/>
          <a:p>
            <a:r>
              <a:rPr lang="en-US" dirty="0"/>
              <a:t>I.P Ordinance ‘innovative revolution of intellectual world engineering </a:t>
            </a:r>
          </a:p>
        </p:txBody>
      </p:sp>
      <p:pic>
        <p:nvPicPr>
          <p:cNvPr id="6" name="Content Placeholder 5">
            <a:extLst>
              <a:ext uri="{FF2B5EF4-FFF2-40B4-BE49-F238E27FC236}">
                <a16:creationId xmlns:a16="http://schemas.microsoft.com/office/drawing/2014/main" id="{C5E5240A-40F9-3E45-99EF-0C40AE18D57C}"/>
              </a:ext>
            </a:extLst>
          </p:cNvPr>
          <p:cNvPicPr>
            <a:picLocks noGrp="1" noChangeAspect="1"/>
          </p:cNvPicPr>
          <p:nvPr>
            <p:ph sz="half" idx="1"/>
          </p:nvPr>
        </p:nvPicPr>
        <p:blipFill>
          <a:blip r:embed="rId2"/>
          <a:stretch>
            <a:fillRect/>
          </a:stretch>
        </p:blipFill>
        <p:spPr>
          <a:xfrm>
            <a:off x="1346994" y="2929731"/>
            <a:ext cx="3365500" cy="2413000"/>
          </a:xfrm>
        </p:spPr>
      </p:pic>
      <p:sp>
        <p:nvSpPr>
          <p:cNvPr id="4" name="Content Placeholder 3">
            <a:extLst>
              <a:ext uri="{FF2B5EF4-FFF2-40B4-BE49-F238E27FC236}">
                <a16:creationId xmlns:a16="http://schemas.microsoft.com/office/drawing/2014/main" id="{FA08AC22-502E-8249-A05E-7F4BFAD14E93}"/>
              </a:ext>
            </a:extLst>
          </p:cNvPr>
          <p:cNvSpPr>
            <a:spLocks noGrp="1"/>
          </p:cNvSpPr>
          <p:nvPr>
            <p:ph sz="half" idx="2"/>
          </p:nvPr>
        </p:nvSpPr>
        <p:spPr/>
        <p:txBody>
          <a:bodyPr>
            <a:normAutofit fontScale="92500" lnSpcReduction="20000"/>
          </a:bodyPr>
          <a:lstStyle/>
          <a:p>
            <a:pPr marL="0" indent="0">
              <a:buNone/>
            </a:pPr>
            <a:r>
              <a:rPr lang="en-US" b="1" dirty="0"/>
              <a:t>I.P Ordinance ‘innovative revolution of intellectual world engineering </a:t>
            </a:r>
          </a:p>
          <a:p>
            <a:pPr marL="0" indent="0">
              <a:buNone/>
            </a:pPr>
            <a:r>
              <a:rPr lang="en-US" dirty="0"/>
              <a:t>Characteristic profiles of the covenant , ‘the </a:t>
            </a:r>
            <a:r>
              <a:rPr lang="en-US" dirty="0" err="1"/>
              <a:t>geneologic</a:t>
            </a:r>
            <a:r>
              <a:rPr lang="en-US" dirty="0"/>
              <a:t> inheritance to the statutory methodology of lexical </a:t>
            </a:r>
            <a:r>
              <a:rPr lang="en-US" dirty="0" err="1"/>
              <a:t>millenia</a:t>
            </a:r>
            <a:r>
              <a:rPr lang="en-US" dirty="0"/>
              <a:t> ‘</a:t>
            </a:r>
            <a:r>
              <a:rPr lang="en-US" dirty="0" err="1"/>
              <a:t>man,world</a:t>
            </a:r>
            <a:r>
              <a:rPr lang="en-US" dirty="0"/>
              <a:t> and animal allocated  reaching high into life </a:t>
            </a:r>
            <a:r>
              <a:rPr lang="en-US" dirty="0" err="1"/>
              <a:t>diochamy</a:t>
            </a:r>
            <a:r>
              <a:rPr lang="en-US" dirty="0"/>
              <a:t> reflecting of the competent and </a:t>
            </a:r>
            <a:r>
              <a:rPr lang="en-US" dirty="0" err="1"/>
              <a:t>selfsustaining</a:t>
            </a:r>
            <a:r>
              <a:rPr lang="en-US" dirty="0"/>
              <a:t> ecological creation, ‘harmony humility in affairs with life and system cycles. </a:t>
            </a:r>
          </a:p>
        </p:txBody>
      </p:sp>
    </p:spTree>
    <p:extLst>
      <p:ext uri="{BB962C8B-B14F-4D97-AF65-F5344CB8AC3E}">
        <p14:creationId xmlns:p14="http://schemas.microsoft.com/office/powerpoint/2010/main" val="319346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A263-0123-194A-BC50-1C9D9CE279E7}"/>
              </a:ext>
            </a:extLst>
          </p:cNvPr>
          <p:cNvSpPr>
            <a:spLocks noGrp="1"/>
          </p:cNvSpPr>
          <p:nvPr>
            <p:ph type="title"/>
          </p:nvPr>
        </p:nvSpPr>
        <p:spPr/>
        <p:txBody>
          <a:bodyPr/>
          <a:lstStyle/>
          <a:p>
            <a:r>
              <a:rPr lang="en-US" dirty="0"/>
              <a:t>Union delegate </a:t>
            </a:r>
            <a:r>
              <a:rPr lang="en-US" dirty="0" err="1"/>
              <a:t>christ</a:t>
            </a:r>
            <a:endParaRPr lang="en-US" dirty="0"/>
          </a:p>
        </p:txBody>
      </p:sp>
      <p:sp>
        <p:nvSpPr>
          <p:cNvPr id="3" name="Content Placeholder 2">
            <a:extLst>
              <a:ext uri="{FF2B5EF4-FFF2-40B4-BE49-F238E27FC236}">
                <a16:creationId xmlns:a16="http://schemas.microsoft.com/office/drawing/2014/main" id="{0A70B25D-A918-C548-9767-C8F8B0CDF87F}"/>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B1147784-0DB6-D242-BA71-661C17AA6B30}"/>
              </a:ext>
            </a:extLst>
          </p:cNvPr>
          <p:cNvSpPr>
            <a:spLocks noGrp="1"/>
          </p:cNvSpPr>
          <p:nvPr>
            <p:ph sz="half" idx="2"/>
          </p:nvPr>
        </p:nvSpPr>
        <p:spPr/>
        <p:txBody>
          <a:bodyPr/>
          <a:lstStyle/>
          <a:p>
            <a:endParaRPr lang="en-US"/>
          </a:p>
        </p:txBody>
      </p:sp>
      <p:sp>
        <p:nvSpPr>
          <p:cNvPr id="5" name="Content Placeholder 2">
            <a:extLst>
              <a:ext uri="{FF2B5EF4-FFF2-40B4-BE49-F238E27FC236}">
                <a16:creationId xmlns:a16="http://schemas.microsoft.com/office/drawing/2014/main" id="{6B35A221-7BD2-0E40-9F48-52889A7903A2}"/>
              </a:ext>
            </a:extLst>
          </p:cNvPr>
          <p:cNvSpPr txBox="1">
            <a:spLocks/>
          </p:cNvSpPr>
          <p:nvPr/>
        </p:nvSpPr>
        <p:spPr>
          <a:xfrm>
            <a:off x="680321" y="2484790"/>
            <a:ext cx="4698358"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59810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E90F4FA-244A-9942-8953-F3B0F2FBAF9F}"/>
              </a:ext>
            </a:extLst>
          </p:cNvPr>
          <p:cNvSpPr>
            <a:spLocks noGrp="1"/>
          </p:cNvSpPr>
          <p:nvPr>
            <p:ph type="title"/>
          </p:nvPr>
        </p:nvSpPr>
        <p:spPr/>
        <p:txBody>
          <a:bodyPr/>
          <a:lstStyle/>
          <a:p>
            <a:r>
              <a:rPr lang="en-US" dirty="0"/>
              <a:t>Subsistence theology</a:t>
            </a:r>
          </a:p>
        </p:txBody>
      </p:sp>
      <p:pic>
        <p:nvPicPr>
          <p:cNvPr id="3" name="Content Placeholder 2">
            <a:extLst>
              <a:ext uri="{FF2B5EF4-FFF2-40B4-BE49-F238E27FC236}">
                <a16:creationId xmlns:a16="http://schemas.microsoft.com/office/drawing/2014/main" id="{03C7C492-FAE0-444E-8952-09959A627BA8}"/>
              </a:ext>
            </a:extLst>
          </p:cNvPr>
          <p:cNvPicPr>
            <a:picLocks noGrp="1" noChangeAspect="1"/>
          </p:cNvPicPr>
          <p:nvPr>
            <p:ph sz="half" idx="1"/>
          </p:nvPr>
        </p:nvPicPr>
        <p:blipFill>
          <a:blip r:embed="rId2"/>
          <a:stretch>
            <a:fillRect/>
          </a:stretch>
        </p:blipFill>
        <p:spPr>
          <a:xfrm>
            <a:off x="1283494" y="2974181"/>
            <a:ext cx="3492500" cy="2324100"/>
          </a:xfrm>
        </p:spPr>
      </p:pic>
      <p:sp>
        <p:nvSpPr>
          <p:cNvPr id="10" name="Content Placeholder 9">
            <a:extLst>
              <a:ext uri="{FF2B5EF4-FFF2-40B4-BE49-F238E27FC236}">
                <a16:creationId xmlns:a16="http://schemas.microsoft.com/office/drawing/2014/main" id="{7F672121-814A-8046-A8F4-16072EF1D419}"/>
              </a:ext>
            </a:extLst>
          </p:cNvPr>
          <p:cNvSpPr>
            <a:spLocks noGrp="1"/>
          </p:cNvSpPr>
          <p:nvPr>
            <p:ph sz="half" idx="2"/>
          </p:nvPr>
        </p:nvSpPr>
        <p:spPr/>
        <p:txBody>
          <a:bodyPr>
            <a:normAutofit fontScale="92500"/>
          </a:bodyPr>
          <a:lstStyle/>
          <a:p>
            <a:r>
              <a:rPr lang="en-US" dirty="0"/>
              <a:t>All social ecology initiatives that reflect on economic methodology, services that define the financial and economic characteristics of the covenant yielding vertical subsistence persona of product </a:t>
            </a:r>
            <a:r>
              <a:rPr lang="en-US" dirty="0" err="1"/>
              <a:t>quality’s,values,property’s</a:t>
            </a:r>
            <a:r>
              <a:rPr lang="en-US" dirty="0"/>
              <a:t> the characteristic profiles, ‘vocation  skillset’ of geographic stockpile of </a:t>
            </a:r>
            <a:r>
              <a:rPr lang="en-US" dirty="0" err="1"/>
              <a:t>gnp</a:t>
            </a:r>
            <a:r>
              <a:rPr lang="en-US" dirty="0"/>
              <a:t> variable-factor.</a:t>
            </a:r>
          </a:p>
        </p:txBody>
      </p:sp>
    </p:spTree>
    <p:extLst>
      <p:ext uri="{BB962C8B-B14F-4D97-AF65-F5344CB8AC3E}">
        <p14:creationId xmlns:p14="http://schemas.microsoft.com/office/powerpoint/2010/main" val="147324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8074-9E31-FA4B-A4ED-B30307821BDF}"/>
              </a:ext>
            </a:extLst>
          </p:cNvPr>
          <p:cNvSpPr>
            <a:spLocks noGrp="1"/>
          </p:cNvSpPr>
          <p:nvPr>
            <p:ph type="title"/>
          </p:nvPr>
        </p:nvSpPr>
        <p:spPr/>
        <p:txBody>
          <a:bodyPr/>
          <a:lstStyle/>
          <a:p>
            <a:r>
              <a:rPr lang="en-US" dirty="0"/>
              <a:t>Urban social union</a:t>
            </a:r>
          </a:p>
        </p:txBody>
      </p:sp>
      <p:sp>
        <p:nvSpPr>
          <p:cNvPr id="3" name="Content Placeholder 2">
            <a:extLst>
              <a:ext uri="{FF2B5EF4-FFF2-40B4-BE49-F238E27FC236}">
                <a16:creationId xmlns:a16="http://schemas.microsoft.com/office/drawing/2014/main" id="{4277FD13-EA6E-9248-B24B-E922992E01E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2C4B233-9875-E44B-A9DD-2455DFEAB67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03212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7AA1-D363-7C4D-95AD-7FD0F98F702A}"/>
              </a:ext>
            </a:extLst>
          </p:cNvPr>
          <p:cNvSpPr>
            <a:spLocks noGrp="1"/>
          </p:cNvSpPr>
          <p:nvPr>
            <p:ph type="title"/>
          </p:nvPr>
        </p:nvSpPr>
        <p:spPr/>
        <p:txBody>
          <a:bodyPr/>
          <a:lstStyle/>
          <a:p>
            <a:r>
              <a:rPr lang="en-US" dirty="0"/>
              <a:t>Enterprise architect</a:t>
            </a:r>
          </a:p>
        </p:txBody>
      </p:sp>
      <p:pic>
        <p:nvPicPr>
          <p:cNvPr id="6" name="Content Placeholder 5">
            <a:extLst>
              <a:ext uri="{FF2B5EF4-FFF2-40B4-BE49-F238E27FC236}">
                <a16:creationId xmlns:a16="http://schemas.microsoft.com/office/drawing/2014/main" id="{C592F3A1-0A37-844F-B313-AFC7ECBAF025}"/>
              </a:ext>
            </a:extLst>
          </p:cNvPr>
          <p:cNvPicPr>
            <a:picLocks noGrp="1" noChangeAspect="1"/>
          </p:cNvPicPr>
          <p:nvPr>
            <p:ph sz="half" idx="1"/>
          </p:nvPr>
        </p:nvPicPr>
        <p:blipFill>
          <a:blip r:embed="rId2"/>
          <a:stretch>
            <a:fillRect/>
          </a:stretch>
        </p:blipFill>
        <p:spPr>
          <a:xfrm>
            <a:off x="883444" y="2491581"/>
            <a:ext cx="4292600" cy="3289300"/>
          </a:xfrm>
        </p:spPr>
      </p:pic>
      <p:sp>
        <p:nvSpPr>
          <p:cNvPr id="4" name="Content Placeholder 3">
            <a:extLst>
              <a:ext uri="{FF2B5EF4-FFF2-40B4-BE49-F238E27FC236}">
                <a16:creationId xmlns:a16="http://schemas.microsoft.com/office/drawing/2014/main" id="{5E96EF40-A830-B34D-880E-6CB0F1626DA5}"/>
              </a:ext>
            </a:extLst>
          </p:cNvPr>
          <p:cNvSpPr>
            <a:spLocks noGrp="1"/>
          </p:cNvSpPr>
          <p:nvPr>
            <p:ph sz="half" idx="2"/>
          </p:nvPr>
        </p:nvSpPr>
        <p:spPr/>
        <p:txBody>
          <a:bodyPr/>
          <a:lstStyle/>
          <a:p>
            <a:r>
              <a:rPr lang="en-US" dirty="0"/>
              <a:t>As a leadership of </a:t>
            </a:r>
            <a:r>
              <a:rPr lang="en-US" dirty="0" err="1"/>
              <a:t>the”Urban</a:t>
            </a:r>
            <a:r>
              <a:rPr lang="en-US" dirty="0"/>
              <a:t> civilization’ collective subsistence </a:t>
            </a:r>
            <a:r>
              <a:rPr lang="en-US" dirty="0" err="1"/>
              <a:t>archeive</a:t>
            </a:r>
            <a:r>
              <a:rPr lang="en-US" dirty="0"/>
              <a:t> ‘working towards harvesting </a:t>
            </a:r>
            <a:r>
              <a:rPr lang="en-US" dirty="0" err="1"/>
              <a:t>ergronomic</a:t>
            </a:r>
            <a:r>
              <a:rPr lang="en-US" dirty="0"/>
              <a:t> infrastructure efficiency, ‘ creating and implementing the human purpose in topological ecology ‘anthropologic design’ engineering orientation towards, cosmic </a:t>
            </a:r>
            <a:r>
              <a:rPr lang="en-US" dirty="0" err="1"/>
              <a:t>lifesystem</a:t>
            </a:r>
            <a:r>
              <a:rPr lang="en-US" dirty="0"/>
              <a:t>.   </a:t>
            </a:r>
          </a:p>
        </p:txBody>
      </p:sp>
    </p:spTree>
    <p:extLst>
      <p:ext uri="{BB962C8B-B14F-4D97-AF65-F5344CB8AC3E}">
        <p14:creationId xmlns:p14="http://schemas.microsoft.com/office/powerpoint/2010/main" val="307690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AF43-A176-CB4B-A9D6-A02292016ED3}"/>
              </a:ext>
            </a:extLst>
          </p:cNvPr>
          <p:cNvSpPr>
            <a:spLocks noGrp="1"/>
          </p:cNvSpPr>
          <p:nvPr>
            <p:ph type="title"/>
          </p:nvPr>
        </p:nvSpPr>
        <p:spPr/>
        <p:txBody>
          <a:bodyPr/>
          <a:lstStyle/>
          <a:p>
            <a:r>
              <a:rPr lang="en-US" dirty="0"/>
              <a:t>Binary building blocks of structural form</a:t>
            </a:r>
          </a:p>
        </p:txBody>
      </p:sp>
      <p:sp>
        <p:nvSpPr>
          <p:cNvPr id="3" name="Content Placeholder 2">
            <a:extLst>
              <a:ext uri="{FF2B5EF4-FFF2-40B4-BE49-F238E27FC236}">
                <a16:creationId xmlns:a16="http://schemas.microsoft.com/office/drawing/2014/main" id="{2CA51507-EEFB-224A-A838-F200881E4CB6}"/>
              </a:ext>
            </a:extLst>
          </p:cNvPr>
          <p:cNvSpPr>
            <a:spLocks noGrp="1"/>
          </p:cNvSpPr>
          <p:nvPr>
            <p:ph idx="1"/>
          </p:nvPr>
        </p:nvSpPr>
        <p:spPr/>
        <p:txBody>
          <a:bodyPr/>
          <a:lstStyle/>
          <a:p>
            <a:r>
              <a:rPr lang="en-US" dirty="0"/>
              <a:t>Mystic </a:t>
            </a:r>
            <a:r>
              <a:rPr lang="en-US" dirty="0" err="1"/>
              <a:t>mechanology</a:t>
            </a:r>
            <a:r>
              <a:rPr lang="en-US" dirty="0"/>
              <a:t> of the fundamental-foundation, concrete jungle anthropic ethics, creation orthodox calculus alignment of logistics, </a:t>
            </a:r>
            <a:r>
              <a:rPr lang="en-US" dirty="0" err="1"/>
              <a:t>mechanology</a:t>
            </a:r>
            <a:r>
              <a:rPr lang="en-US" dirty="0"/>
              <a:t> to productive field of endeavors , design disambiguation natural order ,human right ,modern efficiency ‘construction binary building blocks creation </a:t>
            </a:r>
            <a:r>
              <a:rPr lang="en-US" dirty="0" err="1"/>
              <a:t>tuteledge</a:t>
            </a:r>
            <a:r>
              <a:rPr lang="en-US" dirty="0"/>
              <a:t> of adapting subsistence </a:t>
            </a:r>
            <a:r>
              <a:rPr lang="en-US" dirty="0" err="1"/>
              <a:t>mechanology</a:t>
            </a:r>
            <a:r>
              <a:rPr lang="en-US" dirty="0"/>
              <a:t> the </a:t>
            </a:r>
            <a:r>
              <a:rPr lang="en-US" dirty="0" err="1"/>
              <a:t>temperol</a:t>
            </a:r>
            <a:r>
              <a:rPr lang="en-US" dirty="0"/>
              <a:t> lifeform; intuition equilibrium, cognitive consciousness, ‘life building art of life vocations’, field of life endeavors ‘natural </a:t>
            </a:r>
            <a:r>
              <a:rPr lang="en-US" dirty="0" err="1"/>
              <a:t>impimentation</a:t>
            </a:r>
            <a:r>
              <a:rPr lang="en-US" dirty="0"/>
              <a:t> of creation </a:t>
            </a:r>
            <a:r>
              <a:rPr lang="en-US" dirty="0" err="1"/>
              <a:t>nessesity</a:t>
            </a:r>
            <a:r>
              <a:rPr lang="en-US" dirty="0"/>
              <a:t>/essentials eco system. </a:t>
            </a:r>
          </a:p>
        </p:txBody>
      </p:sp>
    </p:spTree>
    <p:extLst>
      <p:ext uri="{BB962C8B-B14F-4D97-AF65-F5344CB8AC3E}">
        <p14:creationId xmlns:p14="http://schemas.microsoft.com/office/powerpoint/2010/main" val="109161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D31D-784C-4340-B994-9CBB1EFB290E}"/>
              </a:ext>
            </a:extLst>
          </p:cNvPr>
          <p:cNvSpPr>
            <a:spLocks noGrp="1"/>
          </p:cNvSpPr>
          <p:nvPr>
            <p:ph type="title"/>
          </p:nvPr>
        </p:nvSpPr>
        <p:spPr/>
        <p:txBody>
          <a:bodyPr/>
          <a:lstStyle/>
          <a:p>
            <a:r>
              <a:rPr lang="en-US" dirty="0" err="1"/>
              <a:t>Buisness</a:t>
            </a:r>
            <a:r>
              <a:rPr lang="en-US" dirty="0"/>
              <a:t> </a:t>
            </a:r>
            <a:r>
              <a:rPr lang="en-US" dirty="0" err="1"/>
              <a:t>plannar</a:t>
            </a:r>
            <a:r>
              <a:rPr lang="en-US" dirty="0"/>
              <a:t> architecture</a:t>
            </a:r>
          </a:p>
        </p:txBody>
      </p:sp>
      <p:sp>
        <p:nvSpPr>
          <p:cNvPr id="3" name="Content Placeholder 2">
            <a:extLst>
              <a:ext uri="{FF2B5EF4-FFF2-40B4-BE49-F238E27FC236}">
                <a16:creationId xmlns:a16="http://schemas.microsoft.com/office/drawing/2014/main" id="{F955B13A-5B50-094F-A680-CF9EDA89504D}"/>
              </a:ext>
            </a:extLst>
          </p:cNvPr>
          <p:cNvSpPr>
            <a:spLocks noGrp="1"/>
          </p:cNvSpPr>
          <p:nvPr>
            <p:ph sz="half" idx="1"/>
          </p:nvPr>
        </p:nvSpPr>
        <p:spPr/>
        <p:txBody>
          <a:bodyPr>
            <a:normAutofit fontScale="92500" lnSpcReduction="10000"/>
          </a:bodyPr>
          <a:lstStyle/>
          <a:p>
            <a:r>
              <a:rPr lang="en-US" dirty="0"/>
              <a:t>From the geographic ‘evolution subsistence co-efficient, ‘to it’s traditional learning creation </a:t>
            </a:r>
            <a:r>
              <a:rPr lang="en-US" dirty="0" err="1"/>
              <a:t>iteractive</a:t>
            </a:r>
            <a:r>
              <a:rPr lang="en-US" dirty="0"/>
              <a:t> mentoring’ are it’s preceptive capital of subsistence “</a:t>
            </a:r>
            <a:r>
              <a:rPr lang="en-US" dirty="0" err="1"/>
              <a:t>plannar</a:t>
            </a:r>
            <a:r>
              <a:rPr lang="en-US" dirty="0"/>
              <a:t>” envision intuitive future from basic </a:t>
            </a:r>
            <a:r>
              <a:rPr lang="en-US" dirty="0" err="1"/>
              <a:t>nessesity’s</a:t>
            </a:r>
            <a:r>
              <a:rPr lang="en-US" dirty="0"/>
              <a:t> to innovative planning and preparing to expand on capacity of enterprise subsistence theology.  Concrete jungle ‘</a:t>
            </a:r>
            <a:r>
              <a:rPr lang="en-US" dirty="0" err="1"/>
              <a:t>polynomer</a:t>
            </a:r>
            <a:r>
              <a:rPr lang="en-US" dirty="0"/>
              <a:t>’ of ‘empiric subsistence enterprise.</a:t>
            </a:r>
          </a:p>
        </p:txBody>
      </p:sp>
      <p:pic>
        <p:nvPicPr>
          <p:cNvPr id="6" name="Content Placeholder 5">
            <a:extLst>
              <a:ext uri="{FF2B5EF4-FFF2-40B4-BE49-F238E27FC236}">
                <a16:creationId xmlns:a16="http://schemas.microsoft.com/office/drawing/2014/main" id="{1D2B735C-7452-BF46-B954-B645709E1ED8}"/>
              </a:ext>
            </a:extLst>
          </p:cNvPr>
          <p:cNvPicPr>
            <a:picLocks noGrp="1" noChangeAspect="1"/>
          </p:cNvPicPr>
          <p:nvPr>
            <p:ph sz="half" idx="2"/>
          </p:nvPr>
        </p:nvPicPr>
        <p:blipFill>
          <a:blip r:embed="rId2"/>
          <a:stretch>
            <a:fillRect/>
          </a:stretch>
        </p:blipFill>
        <p:spPr>
          <a:xfrm>
            <a:off x="5594350" y="2538178"/>
            <a:ext cx="4700588" cy="3196106"/>
          </a:xfrm>
        </p:spPr>
      </p:pic>
    </p:spTree>
    <p:extLst>
      <p:ext uri="{BB962C8B-B14F-4D97-AF65-F5344CB8AC3E}">
        <p14:creationId xmlns:p14="http://schemas.microsoft.com/office/powerpoint/2010/main" val="365198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91A5-7206-5B49-8F08-DE28E9297EF2}"/>
              </a:ext>
            </a:extLst>
          </p:cNvPr>
          <p:cNvSpPr>
            <a:spLocks noGrp="1"/>
          </p:cNvSpPr>
          <p:nvPr>
            <p:ph type="title"/>
          </p:nvPr>
        </p:nvSpPr>
        <p:spPr/>
        <p:txBody>
          <a:bodyPr/>
          <a:lstStyle/>
          <a:p>
            <a:r>
              <a:rPr lang="en-US" dirty="0"/>
              <a:t>Subsistence man</a:t>
            </a:r>
          </a:p>
        </p:txBody>
      </p:sp>
      <p:sp>
        <p:nvSpPr>
          <p:cNvPr id="3" name="Content Placeholder 2">
            <a:extLst>
              <a:ext uri="{FF2B5EF4-FFF2-40B4-BE49-F238E27FC236}">
                <a16:creationId xmlns:a16="http://schemas.microsoft.com/office/drawing/2014/main" id="{6837E489-5D22-6944-80BF-F136EBD475AB}"/>
              </a:ext>
            </a:extLst>
          </p:cNvPr>
          <p:cNvSpPr>
            <a:spLocks noGrp="1"/>
          </p:cNvSpPr>
          <p:nvPr>
            <p:ph idx="1"/>
          </p:nvPr>
        </p:nvSpPr>
        <p:spPr>
          <a:xfrm>
            <a:off x="685801" y="2142067"/>
            <a:ext cx="10131425" cy="3649133"/>
          </a:xfrm>
        </p:spPr>
        <p:txBody>
          <a:bodyPr>
            <a:normAutofit fontScale="85000" lnSpcReduction="20000"/>
          </a:bodyPr>
          <a:lstStyle/>
          <a:p>
            <a:r>
              <a:rPr lang="en-CA" dirty="0"/>
              <a:t>Since the world is on a direct </a:t>
            </a:r>
            <a:r>
              <a:rPr lang="en-CA" dirty="0" err="1"/>
              <a:t>tradjectory</a:t>
            </a:r>
            <a:r>
              <a:rPr lang="en-CA" dirty="0"/>
              <a:t> of the </a:t>
            </a:r>
          </a:p>
          <a:p>
            <a:r>
              <a:rPr lang="en-CA" dirty="0"/>
              <a:t>fundamental foundation of geographic </a:t>
            </a:r>
            <a:r>
              <a:rPr lang="en-CA" dirty="0" err="1"/>
              <a:t>longtitude</a:t>
            </a:r>
            <a:r>
              <a:rPr lang="en-CA" dirty="0"/>
              <a:t> the chemistry for methodologic productivity of the occipital poles forces and matter of earths where the generic adaptation with all things intended generic/hereditary methodology for creation lifeform </a:t>
            </a:r>
            <a:r>
              <a:rPr lang="en-CA" dirty="0" err="1"/>
              <a:t>mechanology</a:t>
            </a:r>
            <a:r>
              <a:rPr lang="en-CA" dirty="0"/>
              <a:t>, of the entitlement that surpass lifeline </a:t>
            </a:r>
            <a:r>
              <a:rPr lang="en-CA" dirty="0" err="1"/>
              <a:t>geneology</a:t>
            </a:r>
            <a:r>
              <a:rPr lang="en-CA" dirty="0"/>
              <a:t> </a:t>
            </a:r>
            <a:r>
              <a:rPr lang="en-CA" dirty="0" err="1"/>
              <a:t>doctorine</a:t>
            </a:r>
            <a:r>
              <a:rPr lang="en-CA" dirty="0"/>
              <a:t> of </a:t>
            </a:r>
            <a:r>
              <a:rPr lang="en-CA" dirty="0" err="1"/>
              <a:t>tradjectory</a:t>
            </a:r>
            <a:r>
              <a:rPr lang="en-CA" dirty="0"/>
              <a:t> </a:t>
            </a:r>
            <a:r>
              <a:rPr lang="en-CA" dirty="0" err="1"/>
              <a:t>priveledge</a:t>
            </a:r>
            <a:r>
              <a:rPr lang="en-CA" dirty="0"/>
              <a:t> of the inclusion to rectify the beauty of the creation statutory race and creed. Being fed from the will to survive/</a:t>
            </a:r>
            <a:r>
              <a:rPr lang="en-CA" dirty="0" err="1"/>
              <a:t>exsist</a:t>
            </a:r>
            <a:r>
              <a:rPr lang="en-CA" dirty="0"/>
              <a:t> through </a:t>
            </a:r>
            <a:r>
              <a:rPr lang="en-CA" dirty="0" err="1"/>
              <a:t>tuteledge</a:t>
            </a:r>
            <a:r>
              <a:rPr lang="en-CA" dirty="0"/>
              <a:t> to the exposure of the </a:t>
            </a:r>
            <a:r>
              <a:rPr lang="en-CA" dirty="0" err="1"/>
              <a:t>lifes</a:t>
            </a:r>
            <a:r>
              <a:rPr lang="en-CA" dirty="0"/>
              <a:t> directed purpose means </a:t>
            </a:r>
            <a:r>
              <a:rPr lang="en-CA" dirty="0" err="1"/>
              <a:t>ie</a:t>
            </a:r>
            <a:r>
              <a:rPr lang="en-CA" dirty="0"/>
              <a:t>. </a:t>
            </a:r>
            <a:r>
              <a:rPr lang="en-CA" dirty="0" err="1"/>
              <a:t>Commodite</a:t>
            </a:r>
            <a:r>
              <a:rPr lang="en-CA" dirty="0"/>
              <a:t> from construct of systematic occipital jurisprudence ecosystem . For the common good of work, work of the nature, mystic direction and magnitude share role in guidance and direction subsistence articulate of information ‘intelligence’ </a:t>
            </a:r>
            <a:r>
              <a:rPr lang="en-CA" dirty="0" err="1"/>
              <a:t>gametheory</a:t>
            </a:r>
            <a:r>
              <a:rPr lang="en-CA" dirty="0"/>
              <a:t>’ or folklore’ but emotional belonging to the </a:t>
            </a:r>
            <a:r>
              <a:rPr lang="en-CA" dirty="0" err="1"/>
              <a:t>exsistencial</a:t>
            </a:r>
            <a:r>
              <a:rPr lang="en-CA" dirty="0"/>
              <a:t> understanding of systems interaction of empire and capital at least exhibition of its </a:t>
            </a:r>
            <a:r>
              <a:rPr lang="en-CA" dirty="0" err="1"/>
              <a:t>millenia</a:t>
            </a:r>
            <a:r>
              <a:rPr lang="en-CA" dirty="0"/>
              <a:t> history manuscript productive </a:t>
            </a:r>
            <a:r>
              <a:rPr lang="en-CA" dirty="0" err="1"/>
              <a:t>developedment</a:t>
            </a:r>
            <a:r>
              <a:rPr lang="en-CA" dirty="0"/>
              <a:t> .through ecological system compliance. A consciousness of ethical practice and </a:t>
            </a:r>
            <a:r>
              <a:rPr lang="en-CA" dirty="0" err="1"/>
              <a:t>theory.The</a:t>
            </a:r>
            <a:r>
              <a:rPr lang="en-CA" dirty="0"/>
              <a:t> entitlement and </a:t>
            </a:r>
            <a:r>
              <a:rPr lang="en-CA" dirty="0" err="1"/>
              <a:t>priveledge</a:t>
            </a:r>
            <a:r>
              <a:rPr lang="en-CA" dirty="0"/>
              <a:t> of skills and trades . To build on this architectural design. </a:t>
            </a:r>
          </a:p>
          <a:p>
            <a:endParaRPr lang="en-US" dirty="0"/>
          </a:p>
        </p:txBody>
      </p:sp>
      <p:pic>
        <p:nvPicPr>
          <p:cNvPr id="1025" name="Picture 1" descr="page2image3822816">
            <a:extLst>
              <a:ext uri="{FF2B5EF4-FFF2-40B4-BE49-F238E27FC236}">
                <a16:creationId xmlns:a16="http://schemas.microsoft.com/office/drawing/2014/main" id="{F4DC636A-C616-774D-ABB6-5E4D864D7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907" y="577903"/>
            <a:ext cx="3735421" cy="143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75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A7CE2-10BE-2942-9B6F-F5D6FCF7CA79}"/>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04E8EA63-564A-6841-99DC-BD7A63F58AB9}"/>
              </a:ext>
            </a:extLst>
          </p:cNvPr>
          <p:cNvSpPr>
            <a:spLocks noGrp="1"/>
          </p:cNvSpPr>
          <p:nvPr>
            <p:ph idx="1"/>
          </p:nvPr>
        </p:nvSpPr>
        <p:spPr/>
        <p:txBody>
          <a:bodyPr>
            <a:normAutofit lnSpcReduction="10000"/>
          </a:bodyPr>
          <a:lstStyle/>
          <a:p>
            <a:r>
              <a:rPr lang="en-US" dirty="0"/>
              <a:t>Open governance of ‘innovative technology’ to demonstrate ‘precision guidance, “</a:t>
            </a:r>
            <a:r>
              <a:rPr lang="en-US" dirty="0" err="1"/>
              <a:t>plannar</a:t>
            </a:r>
            <a:r>
              <a:rPr lang="en-US" dirty="0"/>
              <a:t>” for “graphic” </a:t>
            </a:r>
            <a:r>
              <a:rPr lang="en-US" dirty="0" err="1"/>
              <a:t>holyland</a:t>
            </a:r>
            <a:r>
              <a:rPr lang="en-US" dirty="0"/>
              <a:t> as a </a:t>
            </a:r>
            <a:r>
              <a:rPr lang="en-US" dirty="0" err="1"/>
              <a:t>apfredesiac</a:t>
            </a:r>
            <a:r>
              <a:rPr lang="en-US" dirty="0"/>
              <a:t> of services protocol embracing the magnitude of creation </a:t>
            </a:r>
            <a:r>
              <a:rPr lang="en-US" dirty="0" err="1"/>
              <a:t>aboundance</a:t>
            </a:r>
            <a:r>
              <a:rPr lang="en-US" dirty="0"/>
              <a:t> and fulfillment, to broker/testament to balance industry market economic essentials/</a:t>
            </a:r>
            <a:r>
              <a:rPr lang="en-US" dirty="0" err="1"/>
              <a:t>nessesity’s</a:t>
            </a:r>
            <a:r>
              <a:rPr lang="en-US" dirty="0"/>
              <a:t> of envisioning “creation unity” social and economic gains in </a:t>
            </a:r>
            <a:r>
              <a:rPr lang="en-US" dirty="0" err="1"/>
              <a:t>enviroinment</a:t>
            </a:r>
            <a:r>
              <a:rPr lang="en-US" dirty="0"/>
              <a:t> </a:t>
            </a:r>
            <a:r>
              <a:rPr lang="en-US" dirty="0" err="1"/>
              <a:t>managedment</a:t>
            </a:r>
            <a:r>
              <a:rPr lang="en-US" dirty="0"/>
              <a:t>, ‘{</a:t>
            </a:r>
            <a:r>
              <a:rPr lang="en-US" dirty="0" err="1"/>
              <a:t>Hr</a:t>
            </a:r>
            <a:r>
              <a:rPr lang="en-US" dirty="0"/>
              <a:t>} ,{</a:t>
            </a:r>
            <a:r>
              <a:rPr lang="en-US" dirty="0" err="1"/>
              <a:t>Nr</a:t>
            </a:r>
            <a:r>
              <a:rPr lang="en-US" dirty="0"/>
              <a:t>} conservation/preservation. </a:t>
            </a:r>
          </a:p>
          <a:p>
            <a:r>
              <a:rPr lang="en-US" dirty="0"/>
              <a:t>Product for “</a:t>
            </a:r>
            <a:r>
              <a:rPr lang="en-US" dirty="0" err="1"/>
              <a:t>newcity</a:t>
            </a:r>
            <a:r>
              <a:rPr lang="en-US" dirty="0"/>
              <a:t>” following subsistence three step </a:t>
            </a:r>
            <a:r>
              <a:rPr lang="en-US" dirty="0" err="1"/>
              <a:t>mechanology</a:t>
            </a:r>
            <a:r>
              <a:rPr lang="en-US" dirty="0"/>
              <a:t> for best-practices 21</a:t>
            </a:r>
            <a:r>
              <a:rPr lang="en-US" baseline="30000" dirty="0"/>
              <a:t>st</a:t>
            </a:r>
            <a:r>
              <a:rPr lang="en-US" dirty="0"/>
              <a:t> century 1800 democratic call to action world prodigy in 3 stage concept.</a:t>
            </a:r>
            <a:endParaRPr lang="en-CA" dirty="0"/>
          </a:p>
          <a:p>
            <a:endParaRPr lang="en-US" dirty="0"/>
          </a:p>
        </p:txBody>
      </p:sp>
    </p:spTree>
    <p:extLst>
      <p:ext uri="{BB962C8B-B14F-4D97-AF65-F5344CB8AC3E}">
        <p14:creationId xmlns:p14="http://schemas.microsoft.com/office/powerpoint/2010/main" val="155184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11BE-CDB3-B347-BC4C-4563A6116CAD}"/>
              </a:ext>
            </a:extLst>
          </p:cNvPr>
          <p:cNvSpPr>
            <a:spLocks noGrp="1"/>
          </p:cNvSpPr>
          <p:nvPr>
            <p:ph type="title"/>
          </p:nvPr>
        </p:nvSpPr>
        <p:spPr/>
        <p:txBody>
          <a:bodyPr/>
          <a:lstStyle/>
          <a:p>
            <a:r>
              <a:rPr lang="en-US" dirty="0"/>
              <a:t>Race of humanity</a:t>
            </a:r>
          </a:p>
        </p:txBody>
      </p:sp>
      <p:sp>
        <p:nvSpPr>
          <p:cNvPr id="3" name="Content Placeholder 2">
            <a:extLst>
              <a:ext uri="{FF2B5EF4-FFF2-40B4-BE49-F238E27FC236}">
                <a16:creationId xmlns:a16="http://schemas.microsoft.com/office/drawing/2014/main" id="{B59B713E-C28B-6D47-98BF-65E7E51C91C6}"/>
              </a:ext>
            </a:extLst>
          </p:cNvPr>
          <p:cNvSpPr>
            <a:spLocks noGrp="1"/>
          </p:cNvSpPr>
          <p:nvPr>
            <p:ph idx="1"/>
          </p:nvPr>
        </p:nvSpPr>
        <p:spPr/>
        <p:txBody>
          <a:bodyPr>
            <a:normAutofit fontScale="92500"/>
          </a:bodyPr>
          <a:lstStyle/>
          <a:p>
            <a:r>
              <a:rPr lang="en-US" dirty="0"/>
              <a:t>Authentic creation organology survival/</a:t>
            </a:r>
            <a:r>
              <a:rPr lang="en-US" dirty="0" err="1"/>
              <a:t>exsistence</a:t>
            </a:r>
            <a:r>
              <a:rPr lang="en-US" dirty="0"/>
              <a:t> skillset, </a:t>
            </a:r>
            <a:r>
              <a:rPr lang="en-US" dirty="0" err="1"/>
              <a:t>tuteledge</a:t>
            </a:r>
            <a:r>
              <a:rPr lang="en-US" dirty="0"/>
              <a:t>, methodology, ‘mapping dwellings’ of creation architecture, intuitive architecture consciousness of environment physics and interactive diversity of </a:t>
            </a:r>
            <a:r>
              <a:rPr lang="en-US" dirty="0" err="1"/>
              <a:t>lifesystem</a:t>
            </a:r>
            <a:r>
              <a:rPr lang="en-US" dirty="0"/>
              <a:t> deity, ‘intelligence enable to define the ”process </a:t>
            </a:r>
            <a:r>
              <a:rPr lang="en-US" dirty="0" err="1"/>
              <a:t>dvelopedment</a:t>
            </a:r>
            <a:r>
              <a:rPr lang="en-US" dirty="0"/>
              <a:t> and growth stages” of life career </a:t>
            </a:r>
            <a:r>
              <a:rPr lang="en-US" dirty="0" err="1"/>
              <a:t>tradjectory</a:t>
            </a:r>
            <a:r>
              <a:rPr lang="en-US" dirty="0"/>
              <a:t>, Anthropology concept. An up close and personal transcendental </a:t>
            </a:r>
            <a:r>
              <a:rPr lang="en-US" dirty="0" err="1"/>
              <a:t>reactory</a:t>
            </a:r>
            <a:r>
              <a:rPr lang="en-US" dirty="0"/>
              <a:t> chain with life ‘occipital’ {inclusion} logical move forward, </a:t>
            </a:r>
            <a:r>
              <a:rPr lang="en-US" dirty="0" err="1"/>
              <a:t>sequencial</a:t>
            </a:r>
            <a:r>
              <a:rPr lang="en-US" dirty="0"/>
              <a:t>-genes’ chronologically synchronizing to ‘occipital’ advanced more complex completeness of a multi-dimensional destiny measured and evaluated through brotherhood  individualism effort ‘committed to enterprise solution outcome.  Peers evaluations</a:t>
            </a:r>
          </a:p>
        </p:txBody>
      </p:sp>
    </p:spTree>
    <p:extLst>
      <p:ext uri="{BB962C8B-B14F-4D97-AF65-F5344CB8AC3E}">
        <p14:creationId xmlns:p14="http://schemas.microsoft.com/office/powerpoint/2010/main" val="2479728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3C8C-880B-6141-9FF1-C6A0C096BF18}"/>
              </a:ext>
            </a:extLst>
          </p:cNvPr>
          <p:cNvSpPr>
            <a:spLocks noGrp="1"/>
          </p:cNvSpPr>
          <p:nvPr>
            <p:ph type="title"/>
          </p:nvPr>
        </p:nvSpPr>
        <p:spPr/>
        <p:txBody>
          <a:bodyPr/>
          <a:lstStyle/>
          <a:p>
            <a:r>
              <a:rPr lang="en-US" dirty="0" err="1"/>
              <a:t>Polynomer</a:t>
            </a:r>
            <a:r>
              <a:rPr lang="en-US" dirty="0"/>
              <a:t> technology</a:t>
            </a:r>
          </a:p>
        </p:txBody>
      </p:sp>
      <p:sp>
        <p:nvSpPr>
          <p:cNvPr id="3" name="Content Placeholder 2">
            <a:extLst>
              <a:ext uri="{FF2B5EF4-FFF2-40B4-BE49-F238E27FC236}">
                <a16:creationId xmlns:a16="http://schemas.microsoft.com/office/drawing/2014/main" id="{52C2CC28-EC19-9648-92D9-26A636BAE3C9}"/>
              </a:ext>
            </a:extLst>
          </p:cNvPr>
          <p:cNvSpPr>
            <a:spLocks noGrp="1"/>
          </p:cNvSpPr>
          <p:nvPr>
            <p:ph idx="1"/>
          </p:nvPr>
        </p:nvSpPr>
        <p:spPr/>
        <p:txBody>
          <a:bodyPr/>
          <a:lstStyle/>
          <a:p>
            <a:r>
              <a:rPr lang="en-US" dirty="0"/>
              <a:t>Creating a ‘skit’ a poetic, theatrical, creative </a:t>
            </a:r>
            <a:r>
              <a:rPr lang="en-US" dirty="0" err="1"/>
              <a:t>developedment</a:t>
            </a:r>
            <a:r>
              <a:rPr lang="en-US" dirty="0"/>
              <a:t> of creation subsistence productivity of ‘canonical </a:t>
            </a:r>
            <a:r>
              <a:rPr lang="en-US" dirty="0" err="1"/>
              <a:t>polynomer</a:t>
            </a:r>
            <a:r>
              <a:rPr lang="en-US" dirty="0"/>
              <a:t>’ </a:t>
            </a:r>
            <a:r>
              <a:rPr lang="en-US" dirty="0" err="1"/>
              <a:t>i.p</a:t>
            </a:r>
            <a:r>
              <a:rPr lang="en-US" dirty="0"/>
              <a:t> of complex geographic natural prodigy  ‘geometrical natural Anthropological </a:t>
            </a:r>
            <a:r>
              <a:rPr lang="en-US" dirty="0" err="1"/>
              <a:t>implimentations</a:t>
            </a:r>
            <a:r>
              <a:rPr lang="en-US" dirty="0"/>
              <a:t> ecological economic organology of monad adaptivity to statutory lifecycle </a:t>
            </a:r>
          </a:p>
        </p:txBody>
      </p:sp>
    </p:spTree>
    <p:extLst>
      <p:ext uri="{BB962C8B-B14F-4D97-AF65-F5344CB8AC3E}">
        <p14:creationId xmlns:p14="http://schemas.microsoft.com/office/powerpoint/2010/main" val="419416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C3A2-6441-4741-87B1-0B1B45449CFE}"/>
              </a:ext>
            </a:extLst>
          </p:cNvPr>
          <p:cNvSpPr>
            <a:spLocks noGrp="1"/>
          </p:cNvSpPr>
          <p:nvPr>
            <p:ph type="title"/>
          </p:nvPr>
        </p:nvSpPr>
        <p:spPr/>
        <p:txBody>
          <a:bodyPr/>
          <a:lstStyle/>
          <a:p>
            <a:r>
              <a:rPr lang="en-US" dirty="0" err="1"/>
              <a:t>Proffesional</a:t>
            </a:r>
            <a:r>
              <a:rPr lang="en-US" dirty="0"/>
              <a:t> </a:t>
            </a:r>
          </a:p>
        </p:txBody>
      </p:sp>
      <p:sp>
        <p:nvSpPr>
          <p:cNvPr id="3" name="Content Placeholder 2">
            <a:extLst>
              <a:ext uri="{FF2B5EF4-FFF2-40B4-BE49-F238E27FC236}">
                <a16:creationId xmlns:a16="http://schemas.microsoft.com/office/drawing/2014/main" id="{2F57DD15-DB45-0147-9511-92BB431A8905}"/>
              </a:ext>
            </a:extLst>
          </p:cNvPr>
          <p:cNvSpPr>
            <a:spLocks noGrp="1"/>
          </p:cNvSpPr>
          <p:nvPr>
            <p:ph idx="1"/>
          </p:nvPr>
        </p:nvSpPr>
        <p:spPr/>
        <p:txBody>
          <a:bodyPr/>
          <a:lstStyle/>
          <a:p>
            <a:r>
              <a:rPr lang="en-US" dirty="0"/>
              <a:t>Internal pyramidology for jurisprudence architecture mentorship of creation genealogical censuses congregation ‘implementation of creation </a:t>
            </a:r>
            <a:r>
              <a:rPr lang="en-US" dirty="0" err="1"/>
              <a:t>buildinglocks</a:t>
            </a:r>
            <a:r>
              <a:rPr lang="en-US" dirty="0"/>
              <a:t> binary probable destiny, form of creation </a:t>
            </a:r>
            <a:r>
              <a:rPr lang="en-US" dirty="0" err="1"/>
              <a:t>geneology</a:t>
            </a:r>
            <a:r>
              <a:rPr lang="en-US" dirty="0"/>
              <a:t> generic/hereditary ideology, </a:t>
            </a:r>
            <a:r>
              <a:rPr lang="en-US" dirty="0" err="1"/>
              <a:t>drivin</a:t>
            </a:r>
            <a:r>
              <a:rPr lang="en-US" dirty="0"/>
              <a:t> impetus of metabolic </a:t>
            </a:r>
            <a:r>
              <a:rPr lang="en-US" dirty="0" err="1"/>
              <a:t>millenia</a:t>
            </a:r>
            <a:r>
              <a:rPr lang="en-US" dirty="0"/>
              <a:t>.</a:t>
            </a:r>
          </a:p>
        </p:txBody>
      </p:sp>
    </p:spTree>
    <p:extLst>
      <p:ext uri="{BB962C8B-B14F-4D97-AF65-F5344CB8AC3E}">
        <p14:creationId xmlns:p14="http://schemas.microsoft.com/office/powerpoint/2010/main" val="1999416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4B51CB-A6CA-C04A-BAC6-D073D9651F54}"/>
              </a:ext>
            </a:extLst>
          </p:cNvPr>
          <p:cNvSpPr>
            <a:spLocks noGrp="1"/>
          </p:cNvSpPr>
          <p:nvPr>
            <p:ph type="title"/>
          </p:nvPr>
        </p:nvSpPr>
        <p:spPr/>
        <p:txBody>
          <a:bodyPr/>
          <a:lstStyle/>
          <a:p>
            <a:r>
              <a:rPr lang="en-US" dirty="0" err="1"/>
              <a:t>Polynomer</a:t>
            </a:r>
            <a:r>
              <a:rPr lang="en-US" dirty="0"/>
              <a:t> Tardy</a:t>
            </a:r>
          </a:p>
        </p:txBody>
      </p:sp>
      <p:sp>
        <p:nvSpPr>
          <p:cNvPr id="6" name="Content Placeholder 5">
            <a:extLst>
              <a:ext uri="{FF2B5EF4-FFF2-40B4-BE49-F238E27FC236}">
                <a16:creationId xmlns:a16="http://schemas.microsoft.com/office/drawing/2014/main" id="{03717A77-2613-D745-983E-6E505F87579B}"/>
              </a:ext>
            </a:extLst>
          </p:cNvPr>
          <p:cNvSpPr>
            <a:spLocks noGrp="1"/>
          </p:cNvSpPr>
          <p:nvPr>
            <p:ph idx="1"/>
          </p:nvPr>
        </p:nvSpPr>
        <p:spPr/>
        <p:txBody>
          <a:bodyPr>
            <a:normAutofit fontScale="92500" lnSpcReduction="20000"/>
          </a:bodyPr>
          <a:lstStyle/>
          <a:p>
            <a:br>
              <a:rPr lang="en-CA" dirty="0"/>
            </a:br>
            <a:r>
              <a:rPr lang="en-CA" b="1" dirty="0"/>
              <a:t>The opposite of tardy is quick, or prompt to understand, think, or learn; intelligent. Hence, Option A is correct. Among the rest of the options, enthusiastic means having or showing intense and eager enjoyment, interest, or approval/</a:t>
            </a:r>
            <a:r>
              <a:rPr lang="en-CA" b="1" dirty="0" err="1"/>
              <a:t>pedogogal</a:t>
            </a:r>
            <a:r>
              <a:rPr lang="en-CA" b="1" dirty="0"/>
              <a:t>, progressive means favouring social reform. </a:t>
            </a:r>
          </a:p>
          <a:p>
            <a:r>
              <a:rPr lang="en-CA" b="1" dirty="0"/>
              <a:t> “Subsistence productivity” harvesting intelligent </a:t>
            </a:r>
            <a:r>
              <a:rPr lang="en-CA" b="1" dirty="0" err="1"/>
              <a:t>patentpend</a:t>
            </a:r>
            <a:r>
              <a:rPr lang="en-CA" b="1" dirty="0"/>
              <a:t> 3 step methodology of processes operation ‘chronicles of </a:t>
            </a:r>
            <a:r>
              <a:rPr lang="en-CA" b="1" dirty="0" err="1"/>
              <a:t>exsistencial</a:t>
            </a:r>
            <a:r>
              <a:rPr lang="en-CA" b="1" dirty="0"/>
              <a:t> organology earth wind fire </a:t>
            </a:r>
            <a:r>
              <a:rPr lang="en-CA" b="1" dirty="0" err="1"/>
              <a:t>ethos,pathos,logos</a:t>
            </a:r>
            <a:r>
              <a:rPr lang="en-CA" b="1" dirty="0"/>
              <a:t> of creation growth </a:t>
            </a:r>
            <a:r>
              <a:rPr lang="en-CA" b="1" dirty="0" err="1"/>
              <a:t>mechanology</a:t>
            </a:r>
            <a:r>
              <a:rPr lang="en-CA" b="1" dirty="0"/>
              <a:t>, {pope} inherited </a:t>
            </a:r>
            <a:r>
              <a:rPr lang="en-CA" b="1" dirty="0" err="1"/>
              <a:t>geneology</a:t>
            </a:r>
            <a:r>
              <a:rPr lang="en-CA" b="1" dirty="0"/>
              <a:t> of subsistence unified </a:t>
            </a:r>
            <a:r>
              <a:rPr lang="en-CA" b="1" dirty="0" err="1"/>
              <a:t>doctorination</a:t>
            </a:r>
            <a:r>
              <a:rPr lang="en-CA" b="1" dirty="0"/>
              <a:t> of harvesting collective layered growth processes Industrial engineering of collective  materials  adaptation practices of lifecycle `in unison with </a:t>
            </a:r>
            <a:r>
              <a:rPr lang="en-CA" b="1" dirty="0" err="1"/>
              <a:t>millenia</a:t>
            </a:r>
            <a:r>
              <a:rPr lang="en-CA" b="1" dirty="0"/>
              <a:t> metabolic creation logistic building blocks. Logistics of carpentry </a:t>
            </a:r>
            <a:r>
              <a:rPr lang="en-CA" b="1" dirty="0" err="1"/>
              <a:t>plumming</a:t>
            </a:r>
            <a:r>
              <a:rPr lang="en-CA" b="1" dirty="0"/>
              <a:t> vocations of life.</a:t>
            </a:r>
            <a:endParaRPr lang="en-US" dirty="0"/>
          </a:p>
        </p:txBody>
      </p:sp>
    </p:spTree>
    <p:extLst>
      <p:ext uri="{BB962C8B-B14F-4D97-AF65-F5344CB8AC3E}">
        <p14:creationId xmlns:p14="http://schemas.microsoft.com/office/powerpoint/2010/main" val="87591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5269-B288-8344-9C0B-8EFD493DF26A}"/>
              </a:ext>
            </a:extLst>
          </p:cNvPr>
          <p:cNvSpPr>
            <a:spLocks noGrp="1"/>
          </p:cNvSpPr>
          <p:nvPr>
            <p:ph type="title"/>
          </p:nvPr>
        </p:nvSpPr>
        <p:spPr/>
        <p:txBody>
          <a:bodyPr/>
          <a:lstStyle/>
          <a:p>
            <a:r>
              <a:rPr lang="en-US" dirty="0" err="1"/>
              <a:t>Exsistencial</a:t>
            </a:r>
            <a:r>
              <a:rPr lang="en-US" dirty="0"/>
              <a:t> organology</a:t>
            </a:r>
          </a:p>
        </p:txBody>
      </p:sp>
      <p:sp>
        <p:nvSpPr>
          <p:cNvPr id="3" name="Content Placeholder 2">
            <a:extLst>
              <a:ext uri="{FF2B5EF4-FFF2-40B4-BE49-F238E27FC236}">
                <a16:creationId xmlns:a16="http://schemas.microsoft.com/office/drawing/2014/main" id="{653C9489-4953-E349-8097-05AE4C8E77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8905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1007-C13B-5E45-B0F8-47D1E62B9511}"/>
              </a:ext>
            </a:extLst>
          </p:cNvPr>
          <p:cNvSpPr>
            <a:spLocks noGrp="1"/>
          </p:cNvSpPr>
          <p:nvPr>
            <p:ph type="title"/>
          </p:nvPr>
        </p:nvSpPr>
        <p:spPr/>
        <p:txBody>
          <a:bodyPr/>
          <a:lstStyle/>
          <a:p>
            <a:r>
              <a:rPr lang="en-US" dirty="0"/>
              <a:t>The brotherhood and feudal society </a:t>
            </a:r>
          </a:p>
        </p:txBody>
      </p:sp>
      <p:sp>
        <p:nvSpPr>
          <p:cNvPr id="3" name="Content Placeholder 2">
            <a:extLst>
              <a:ext uri="{FF2B5EF4-FFF2-40B4-BE49-F238E27FC236}">
                <a16:creationId xmlns:a16="http://schemas.microsoft.com/office/drawing/2014/main" id="{E9938FAE-90B2-034D-B9FF-A2E72C5F5CE3}"/>
              </a:ext>
            </a:extLst>
          </p:cNvPr>
          <p:cNvSpPr>
            <a:spLocks noGrp="1"/>
          </p:cNvSpPr>
          <p:nvPr>
            <p:ph sz="half" idx="1"/>
          </p:nvPr>
        </p:nvSpPr>
        <p:spPr/>
        <p:txBody>
          <a:bodyPr>
            <a:normAutofit fontScale="70000" lnSpcReduction="20000"/>
          </a:bodyPr>
          <a:lstStyle/>
          <a:p>
            <a:r>
              <a:rPr lang="en-CA" dirty="0"/>
              <a:t>The primary creeds of an entrepreneur/engineer.</a:t>
            </a:r>
          </a:p>
          <a:p>
            <a:r>
              <a:rPr lang="en-CA" b="1" dirty="0"/>
              <a:t>Engineer/entrepreneur duties and responsibilities</a:t>
            </a:r>
            <a:endParaRPr lang="en-CA" dirty="0"/>
          </a:p>
          <a:p>
            <a:r>
              <a:rPr lang="en-CA" dirty="0"/>
              <a:t>Making plans using detailed drawings.</a:t>
            </a:r>
          </a:p>
          <a:p>
            <a:r>
              <a:rPr lang="en-CA" dirty="0"/>
              <a:t>Preparing estimates and budgets.</a:t>
            </a:r>
          </a:p>
          <a:p>
            <a:r>
              <a:rPr lang="en-CA" dirty="0"/>
              <a:t>Creating accurate project specifications.</a:t>
            </a:r>
          </a:p>
          <a:p>
            <a:r>
              <a:rPr lang="en-CA" dirty="0"/>
              <a:t>Designing </a:t>
            </a:r>
            <a:r>
              <a:rPr lang="en-CA" b="1" dirty="0"/>
              <a:t>engineering</a:t>
            </a:r>
            <a:r>
              <a:rPr lang="en-CA" dirty="0"/>
              <a:t> experiments.</a:t>
            </a:r>
          </a:p>
          <a:p>
            <a:r>
              <a:rPr lang="en-CA" dirty="0"/>
              <a:t>Creating technical reports for community and enterprise/government.</a:t>
            </a:r>
          </a:p>
          <a:p>
            <a:r>
              <a:rPr lang="en-CA" dirty="0"/>
              <a:t>Completing regulatory documents concerning construction analysis construction design and architecture  safety issues.</a:t>
            </a:r>
          </a:p>
          <a:p>
            <a:endParaRPr lang="en-US" dirty="0"/>
          </a:p>
        </p:txBody>
      </p:sp>
      <p:pic>
        <p:nvPicPr>
          <p:cNvPr id="7" name="Content Placeholder 6">
            <a:extLst>
              <a:ext uri="{FF2B5EF4-FFF2-40B4-BE49-F238E27FC236}">
                <a16:creationId xmlns:a16="http://schemas.microsoft.com/office/drawing/2014/main" id="{1D050D8A-B2D6-1745-B6F3-6C390DB78ADB}"/>
              </a:ext>
            </a:extLst>
          </p:cNvPr>
          <p:cNvPicPr>
            <a:picLocks noGrp="1" noChangeAspect="1"/>
          </p:cNvPicPr>
          <p:nvPr>
            <p:ph sz="half" idx="2"/>
          </p:nvPr>
        </p:nvPicPr>
        <p:blipFill>
          <a:blip r:embed="rId2"/>
          <a:stretch>
            <a:fillRect/>
          </a:stretch>
        </p:blipFill>
        <p:spPr>
          <a:xfrm>
            <a:off x="6198394" y="2974181"/>
            <a:ext cx="3492500" cy="2324100"/>
          </a:xfrm>
        </p:spPr>
      </p:pic>
    </p:spTree>
    <p:extLst>
      <p:ext uri="{BB962C8B-B14F-4D97-AF65-F5344CB8AC3E}">
        <p14:creationId xmlns:p14="http://schemas.microsoft.com/office/powerpoint/2010/main" val="240871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5459-6069-B84F-901C-79B454445EB2}"/>
              </a:ext>
            </a:extLst>
          </p:cNvPr>
          <p:cNvSpPr>
            <a:spLocks noGrp="1"/>
          </p:cNvSpPr>
          <p:nvPr>
            <p:ph type="title"/>
          </p:nvPr>
        </p:nvSpPr>
        <p:spPr/>
        <p:txBody>
          <a:bodyPr/>
          <a:lstStyle/>
          <a:p>
            <a:r>
              <a:rPr lang="en-US" dirty="0"/>
              <a:t>Our solution </a:t>
            </a:r>
          </a:p>
        </p:txBody>
      </p:sp>
      <p:sp>
        <p:nvSpPr>
          <p:cNvPr id="3" name="Content Placeholder 2">
            <a:extLst>
              <a:ext uri="{FF2B5EF4-FFF2-40B4-BE49-F238E27FC236}">
                <a16:creationId xmlns:a16="http://schemas.microsoft.com/office/drawing/2014/main" id="{6F9612E8-136D-9B4B-8268-63F9A5EF3587}"/>
              </a:ext>
            </a:extLst>
          </p:cNvPr>
          <p:cNvSpPr>
            <a:spLocks noGrp="1"/>
          </p:cNvSpPr>
          <p:nvPr>
            <p:ph idx="1"/>
          </p:nvPr>
        </p:nvSpPr>
        <p:spPr/>
        <p:txBody>
          <a:bodyPr>
            <a:normAutofit/>
          </a:bodyPr>
          <a:lstStyle/>
          <a:p>
            <a:r>
              <a:rPr lang="en-US" dirty="0"/>
              <a:t>To bring </a:t>
            </a:r>
            <a:r>
              <a:rPr lang="en-US" dirty="0" err="1"/>
              <a:t>forwarth</a:t>
            </a:r>
            <a:r>
              <a:rPr lang="en-US" dirty="0"/>
              <a:t> these trades of traditional world , to embrace the statistical civil society ‘credentials’ governance based on </a:t>
            </a:r>
            <a:r>
              <a:rPr lang="en-US" dirty="0" err="1"/>
              <a:t>ergronomic</a:t>
            </a:r>
            <a:r>
              <a:rPr lang="en-US" dirty="0"/>
              <a:t> </a:t>
            </a:r>
            <a:r>
              <a:rPr lang="en-US" dirty="0" err="1"/>
              <a:t>tuteledge</a:t>
            </a:r>
            <a:r>
              <a:rPr lang="en-US" dirty="0"/>
              <a:t>, ‘the “circular” orientation of biological lifeform creation {intuitive consciousness} productivity. Our team envisions the guidance  liturgic policy’s of creations </a:t>
            </a:r>
            <a:r>
              <a:rPr lang="en-US" dirty="0" err="1"/>
              <a:t>apfredesiac</a:t>
            </a:r>
            <a:r>
              <a:rPr lang="en-US" dirty="0"/>
              <a:t> </a:t>
            </a:r>
            <a:r>
              <a:rPr lang="en-US" dirty="0" err="1"/>
              <a:t>reasources</a:t>
            </a:r>
            <a:r>
              <a:rPr lang="en-US" dirty="0"/>
              <a:t> platform, for the collective </a:t>
            </a:r>
            <a:r>
              <a:rPr lang="en-US" dirty="0" err="1"/>
              <a:t>reasources</a:t>
            </a:r>
            <a:r>
              <a:rPr lang="en-US" dirty="0"/>
              <a:t> of human engineering capital,  intellectual-property. Productive ecosystem variable as a whole. </a:t>
            </a:r>
          </a:p>
        </p:txBody>
      </p:sp>
    </p:spTree>
    <p:extLst>
      <p:ext uri="{BB962C8B-B14F-4D97-AF65-F5344CB8AC3E}">
        <p14:creationId xmlns:p14="http://schemas.microsoft.com/office/powerpoint/2010/main" val="2361013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AFB5-37DD-EB4E-8D61-5E7428CCD6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0F3FF-1E8E-C944-AC75-7428BB43D168}"/>
              </a:ext>
            </a:extLst>
          </p:cNvPr>
          <p:cNvSpPr>
            <a:spLocks noGrp="1"/>
          </p:cNvSpPr>
          <p:nvPr>
            <p:ph idx="1"/>
          </p:nvPr>
        </p:nvSpPr>
        <p:spPr/>
        <p:txBody>
          <a:bodyPr>
            <a:normAutofit fontScale="85000" lnSpcReduction="20000"/>
          </a:bodyPr>
          <a:lstStyle/>
          <a:p>
            <a:pPr marL="0" indent="0">
              <a:buNone/>
            </a:pPr>
            <a:endParaRPr lang="en-CA" sz="2600" b="1" dirty="0"/>
          </a:p>
          <a:p>
            <a:pPr marL="0" indent="0">
              <a:buNone/>
            </a:pPr>
            <a:r>
              <a:rPr lang="en-CA" sz="2600" b="1" dirty="0"/>
              <a:t>To restore liberty and equality, mankind eliminate both private property and government from curricular exercises and practices of societal clerical policy’s.  Communities would then create their own "cooperatives," ‘congregations which would exchange goods and services among themselves. Like the liberals, socialists believed that men and society could be improved, and that the application of logistic and  traditional principles of government and society could create a world in which people enjoyed liberty and equality. orientation and materialism Conservation/preservation movement - pseudoscience </a:t>
            </a:r>
            <a:r>
              <a:rPr lang="en-CA" sz="2600" b="1" dirty="0" err="1"/>
              <a:t>apfredesiac</a:t>
            </a:r>
            <a:r>
              <a:rPr lang="en-CA" sz="2600" b="1" dirty="0"/>
              <a:t> concluded that vision of vertical and horizontal of balanced evolution </a:t>
            </a:r>
            <a:r>
              <a:rPr lang="en-CA" sz="2600" b="1" dirty="0" err="1"/>
              <a:t>millenia</a:t>
            </a:r>
            <a:r>
              <a:rPr lang="en-CA" sz="2600" b="1" dirty="0"/>
              <a:t> and monad.</a:t>
            </a:r>
            <a:endParaRPr lang="en-CA" sz="2600" dirty="0"/>
          </a:p>
          <a:p>
            <a:pPr marL="0" indent="0">
              <a:buNone/>
            </a:pPr>
            <a:br>
              <a:rPr lang="en-CA" dirty="0"/>
            </a:br>
            <a:endParaRPr lang="en-US" dirty="0"/>
          </a:p>
        </p:txBody>
      </p:sp>
    </p:spTree>
    <p:extLst>
      <p:ext uri="{BB962C8B-B14F-4D97-AF65-F5344CB8AC3E}">
        <p14:creationId xmlns:p14="http://schemas.microsoft.com/office/powerpoint/2010/main" val="2082954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341694-49A4-4144-97BF-D495807722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343542-429D-CF4C-8D7A-1040FDD728BF}"/>
              </a:ext>
            </a:extLst>
          </p:cNvPr>
          <p:cNvSpPr>
            <a:spLocks noGrp="1"/>
          </p:cNvSpPr>
          <p:nvPr>
            <p:ph idx="1"/>
          </p:nvPr>
        </p:nvSpPr>
        <p:spPr/>
        <p:txBody>
          <a:bodyPr>
            <a:normAutofit fontScale="70000" lnSpcReduction="20000"/>
          </a:bodyPr>
          <a:lstStyle/>
          <a:p>
            <a:pPr marL="0" indent="0">
              <a:buNone/>
            </a:pPr>
            <a:r>
              <a:rPr lang="en-CA" dirty="0"/>
              <a:t>and </a:t>
            </a:r>
            <a:r>
              <a:rPr lang="en-CA" dirty="0" err="1"/>
              <a:t>priveledge</a:t>
            </a:r>
            <a:r>
              <a:rPr lang="en-CA" dirty="0"/>
              <a:t> of skills and trades . To build on this architectural design. </a:t>
            </a:r>
          </a:p>
          <a:p>
            <a:pPr marL="0" indent="0">
              <a:buNone/>
            </a:pPr>
            <a:r>
              <a:rPr lang="en-CA" dirty="0"/>
              <a:t>We can implement the complex, multi- dimensional </a:t>
            </a:r>
            <a:r>
              <a:rPr lang="en-CA" dirty="0" err="1"/>
              <a:t>stratedgys</a:t>
            </a:r>
            <a:r>
              <a:rPr lang="en-CA" dirty="0"/>
              <a:t> of this Enterprise architecture to laminate enterprise </a:t>
            </a:r>
            <a:r>
              <a:rPr lang="en-CA" dirty="0" err="1"/>
              <a:t>r&amp;d</a:t>
            </a:r>
            <a:r>
              <a:rPr lang="en-CA" dirty="0"/>
              <a:t>, Infrastructure to solve creation, ethics </a:t>
            </a:r>
            <a:r>
              <a:rPr lang="en-CA" dirty="0" err="1"/>
              <a:t>stratedgy</a:t>
            </a:r>
            <a:r>
              <a:rPr lang="en-CA" dirty="0"/>
              <a:t>, and most proficient alignment of A.I capable horizon </a:t>
            </a:r>
            <a:r>
              <a:rPr lang="en-CA" dirty="0" err="1"/>
              <a:t>realitys</a:t>
            </a:r>
            <a:r>
              <a:rPr lang="en-CA" dirty="0"/>
              <a:t>, laminate </a:t>
            </a:r>
            <a:r>
              <a:rPr lang="en-CA" dirty="0" err="1"/>
              <a:t>varification</a:t>
            </a:r>
            <a:r>
              <a:rPr lang="en-CA" dirty="0"/>
              <a:t> of truths to define </a:t>
            </a:r>
            <a:r>
              <a:rPr lang="en-CA" dirty="0" err="1"/>
              <a:t>explicint</a:t>
            </a:r>
            <a:r>
              <a:rPr lang="en-CA" dirty="0"/>
              <a:t> commercial occipital horizon; industrial, </a:t>
            </a:r>
            <a:r>
              <a:rPr lang="en-CA" dirty="0" err="1"/>
              <a:t>commercial,domestic</a:t>
            </a:r>
            <a:r>
              <a:rPr lang="en-CA" dirty="0"/>
              <a:t>, and define </a:t>
            </a:r>
            <a:r>
              <a:rPr lang="en-CA" dirty="0" err="1"/>
              <a:t>stratedgic</a:t>
            </a:r>
            <a:r>
              <a:rPr lang="en-CA" dirty="0"/>
              <a:t> control of the statutory (</a:t>
            </a:r>
            <a:r>
              <a:rPr lang="en-CA" dirty="0" err="1"/>
              <a:t>iso</a:t>
            </a:r>
            <a:r>
              <a:rPr lang="en-CA" dirty="0"/>
              <a:t>) </a:t>
            </a:r>
            <a:r>
              <a:rPr lang="en-CA" dirty="0" err="1"/>
              <a:t>policys</a:t>
            </a:r>
            <a:r>
              <a:rPr lang="en-CA" dirty="0"/>
              <a:t> of 5G network satellite horizon to enlightened conveyors of literary creation horizon of </a:t>
            </a:r>
            <a:r>
              <a:rPr lang="en-CA" dirty="0" err="1"/>
              <a:t>lifes</a:t>
            </a:r>
            <a:r>
              <a:rPr lang="en-CA" dirty="0"/>
              <a:t> legendary, extensive compatible network </a:t>
            </a:r>
            <a:r>
              <a:rPr lang="en-CA" dirty="0" err="1"/>
              <a:t>operatores</a:t>
            </a:r>
            <a:r>
              <a:rPr lang="en-CA" dirty="0"/>
              <a:t> as are reporter, analyst, journalists, of </a:t>
            </a:r>
            <a:r>
              <a:rPr lang="en-CA" dirty="0" err="1"/>
              <a:t>christian</a:t>
            </a:r>
            <a:r>
              <a:rPr lang="en-CA" dirty="0"/>
              <a:t> enterprise intel/</a:t>
            </a:r>
            <a:r>
              <a:rPr lang="en-CA" dirty="0" err="1"/>
              <a:t>informations</a:t>
            </a:r>
            <a:r>
              <a:rPr lang="en-CA" dirty="0"/>
              <a:t> on </a:t>
            </a:r>
            <a:r>
              <a:rPr lang="en-CA" dirty="0" err="1"/>
              <a:t>socialethic</a:t>
            </a:r>
            <a:r>
              <a:rPr lang="en-CA" dirty="0"/>
              <a:t> (occipital) networks employing virtual reality through statutory unicorn extensive to all endeavor for offering or receptive services of the law in kingdom. Company. </a:t>
            </a:r>
          </a:p>
          <a:p>
            <a:pPr marL="0" indent="0">
              <a:buNone/>
            </a:pPr>
            <a:r>
              <a:rPr lang="en-CA" dirty="0"/>
              <a:t>With the information on the </a:t>
            </a:r>
            <a:r>
              <a:rPr lang="en-CA" dirty="0" err="1"/>
              <a:t>aspostles</a:t>
            </a:r>
            <a:r>
              <a:rPr lang="en-CA" dirty="0"/>
              <a:t> we could implicate an </a:t>
            </a:r>
            <a:r>
              <a:rPr lang="en-CA" dirty="0" err="1"/>
              <a:t>upperhand</a:t>
            </a:r>
            <a:r>
              <a:rPr lang="en-CA" dirty="0"/>
              <a:t> for the versatility and control world and prophecy for time has mend the versatility in the means of this work and its capability. As corporate sector systems ANALYSTS the apostolic union </a:t>
            </a:r>
            <a:r>
              <a:rPr lang="en-CA" dirty="0" err="1"/>
              <a:t>demomnstrates</a:t>
            </a:r>
            <a:r>
              <a:rPr lang="en-CA" dirty="0"/>
              <a:t> its methodical ideology of life, as it bears brand in the culture of its patented methodical planning application implemented on the virtues and truth for platform of ’natural design </a:t>
            </a:r>
            <a:r>
              <a:rPr lang="en-CA" dirty="0" err="1"/>
              <a:t>Implimentation</a:t>
            </a:r>
            <a:r>
              <a:rPr lang="en-CA" dirty="0"/>
              <a:t> into conflict with many theory philosophy of this sort message of message.</a:t>
            </a:r>
          </a:p>
          <a:p>
            <a:endParaRPr lang="en-US" dirty="0"/>
          </a:p>
        </p:txBody>
      </p:sp>
    </p:spTree>
    <p:extLst>
      <p:ext uri="{BB962C8B-B14F-4D97-AF65-F5344CB8AC3E}">
        <p14:creationId xmlns:p14="http://schemas.microsoft.com/office/powerpoint/2010/main" val="379553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A4355-8CE8-104C-8A25-0886B4EE1280}"/>
              </a:ext>
            </a:extLst>
          </p:cNvPr>
          <p:cNvSpPr>
            <a:spLocks noGrp="1"/>
          </p:cNvSpPr>
          <p:nvPr>
            <p:ph type="title"/>
          </p:nvPr>
        </p:nvSpPr>
        <p:spPr/>
        <p:txBody>
          <a:bodyPr/>
          <a:lstStyle/>
          <a:p>
            <a:r>
              <a:rPr lang="en-US" dirty="0"/>
              <a:t>Subsistence Prophecy</a:t>
            </a:r>
          </a:p>
        </p:txBody>
      </p:sp>
      <p:sp>
        <p:nvSpPr>
          <p:cNvPr id="6" name="Content Placeholder 5">
            <a:extLst>
              <a:ext uri="{FF2B5EF4-FFF2-40B4-BE49-F238E27FC236}">
                <a16:creationId xmlns:a16="http://schemas.microsoft.com/office/drawing/2014/main" id="{1D6F7409-929E-B444-ACCD-A5714EFE90E6}"/>
              </a:ext>
            </a:extLst>
          </p:cNvPr>
          <p:cNvSpPr>
            <a:spLocks noGrp="1"/>
          </p:cNvSpPr>
          <p:nvPr>
            <p:ph idx="1"/>
          </p:nvPr>
        </p:nvSpPr>
        <p:spPr/>
        <p:txBody>
          <a:bodyPr>
            <a:normAutofit lnSpcReduction="10000"/>
          </a:bodyPr>
          <a:lstStyle/>
          <a:p>
            <a:r>
              <a:rPr lang="en-US" dirty="0"/>
              <a:t>Poetic benediction ‘horizon of provision manifestation, ‘providence of </a:t>
            </a:r>
            <a:r>
              <a:rPr lang="en-US" dirty="0" err="1"/>
              <a:t>aboundant</a:t>
            </a:r>
            <a:r>
              <a:rPr lang="en-US" dirty="0"/>
              <a:t> consumption stockpile, to translate convert to “empiric lifecycle ‘</a:t>
            </a:r>
            <a:r>
              <a:rPr lang="en-US" dirty="0" err="1"/>
              <a:t>Ergronomic</a:t>
            </a:r>
            <a:r>
              <a:rPr lang="en-US" dirty="0"/>
              <a:t> Infrastructure of economic social Finances/ Tendering traditional subsistence </a:t>
            </a:r>
            <a:r>
              <a:rPr lang="en-US" dirty="0" err="1"/>
              <a:t>doctorination</a:t>
            </a:r>
            <a:r>
              <a:rPr lang="en-US" dirty="0"/>
              <a:t> for revelations of empiric world allocation of market goods-services, known methodical harvest innovation, expansion institutional methodical machine </a:t>
            </a:r>
            <a:r>
              <a:rPr lang="en-US" dirty="0" err="1"/>
              <a:t>productc</a:t>
            </a:r>
            <a:r>
              <a:rPr lang="en-US" dirty="0"/>
              <a:t> /graphic </a:t>
            </a:r>
            <a:r>
              <a:rPr lang="en-US" dirty="0" err="1"/>
              <a:t>tradjectory</a:t>
            </a:r>
            <a:r>
              <a:rPr lang="en-US" dirty="0"/>
              <a:t> of capital </a:t>
            </a:r>
            <a:r>
              <a:rPr lang="en-US" dirty="0" err="1"/>
              <a:t>reasources</a:t>
            </a:r>
            <a:r>
              <a:rPr lang="en-US" dirty="0"/>
              <a:t> of dissident apocalypse revolution for orthodox outcomes of subsistence coincide with lexical substance and property’s of creation compliance with horizontal foundation definition.    </a:t>
            </a:r>
          </a:p>
        </p:txBody>
      </p:sp>
    </p:spTree>
    <p:extLst>
      <p:ext uri="{BB962C8B-B14F-4D97-AF65-F5344CB8AC3E}">
        <p14:creationId xmlns:p14="http://schemas.microsoft.com/office/powerpoint/2010/main" val="1576408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4F8C5-4561-884E-8D57-5FE5275E542B}"/>
              </a:ext>
            </a:extLst>
          </p:cNvPr>
          <p:cNvSpPr>
            <a:spLocks noGrp="1"/>
          </p:cNvSpPr>
          <p:nvPr>
            <p:ph type="title"/>
          </p:nvPr>
        </p:nvSpPr>
        <p:spPr/>
        <p:txBody>
          <a:bodyPr/>
          <a:lstStyle/>
          <a:p>
            <a:r>
              <a:rPr lang="en-US" dirty="0"/>
              <a:t>Circular Economics -</a:t>
            </a:r>
            <a:r>
              <a:rPr lang="en-US" dirty="0" err="1"/>
              <a:t>Ergronomic</a:t>
            </a:r>
            <a:r>
              <a:rPr lang="en-US" dirty="0"/>
              <a:t> orders </a:t>
            </a:r>
          </a:p>
        </p:txBody>
      </p:sp>
      <p:pic>
        <p:nvPicPr>
          <p:cNvPr id="8" name="Content Placeholder 7">
            <a:extLst>
              <a:ext uri="{FF2B5EF4-FFF2-40B4-BE49-F238E27FC236}">
                <a16:creationId xmlns:a16="http://schemas.microsoft.com/office/drawing/2014/main" id="{75885DF7-6BCB-824A-84C7-7D6ECBCF5535}"/>
              </a:ext>
            </a:extLst>
          </p:cNvPr>
          <p:cNvPicPr>
            <a:picLocks noGrp="1" noChangeAspect="1"/>
          </p:cNvPicPr>
          <p:nvPr>
            <p:ph sz="half" idx="1"/>
          </p:nvPr>
        </p:nvPicPr>
        <p:blipFill>
          <a:blip r:embed="rId2"/>
          <a:stretch>
            <a:fillRect/>
          </a:stretch>
        </p:blipFill>
        <p:spPr>
          <a:xfrm>
            <a:off x="681038" y="2374702"/>
            <a:ext cx="4697412" cy="3523059"/>
          </a:xfrm>
        </p:spPr>
      </p:pic>
      <p:pic>
        <p:nvPicPr>
          <p:cNvPr id="9" name="Content Placeholder 5">
            <a:extLst>
              <a:ext uri="{FF2B5EF4-FFF2-40B4-BE49-F238E27FC236}">
                <a16:creationId xmlns:a16="http://schemas.microsoft.com/office/drawing/2014/main" id="{24CC6FC9-9050-0C43-9E63-817DE272D91B}"/>
              </a:ext>
            </a:extLst>
          </p:cNvPr>
          <p:cNvPicPr>
            <a:picLocks noGrp="1" noChangeAspect="1"/>
          </p:cNvPicPr>
          <p:nvPr>
            <p:ph sz="half" idx="2"/>
          </p:nvPr>
        </p:nvPicPr>
        <p:blipFill>
          <a:blip r:embed="rId3"/>
          <a:stretch>
            <a:fillRect/>
          </a:stretch>
        </p:blipFill>
        <p:spPr>
          <a:xfrm>
            <a:off x="5594350" y="2374702"/>
            <a:ext cx="4700588" cy="3523059"/>
          </a:xfrm>
        </p:spPr>
      </p:pic>
    </p:spTree>
    <p:extLst>
      <p:ext uri="{BB962C8B-B14F-4D97-AF65-F5344CB8AC3E}">
        <p14:creationId xmlns:p14="http://schemas.microsoft.com/office/powerpoint/2010/main" val="1355355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DA0C-C17E-E544-A615-7556AC8ECCC8}"/>
              </a:ext>
            </a:extLst>
          </p:cNvPr>
          <p:cNvSpPr>
            <a:spLocks noGrp="1"/>
          </p:cNvSpPr>
          <p:nvPr>
            <p:ph type="title"/>
          </p:nvPr>
        </p:nvSpPr>
        <p:spPr/>
        <p:txBody>
          <a:bodyPr/>
          <a:lstStyle/>
          <a:p>
            <a:r>
              <a:rPr lang="en-US" dirty="0"/>
              <a:t>Economic </a:t>
            </a:r>
            <a:r>
              <a:rPr lang="en-US" dirty="0" err="1"/>
              <a:t>philosiphy</a:t>
            </a:r>
            <a:endParaRPr lang="en-US" dirty="0"/>
          </a:p>
        </p:txBody>
      </p:sp>
      <p:sp>
        <p:nvSpPr>
          <p:cNvPr id="4" name="Content Placeholder 3">
            <a:extLst>
              <a:ext uri="{FF2B5EF4-FFF2-40B4-BE49-F238E27FC236}">
                <a16:creationId xmlns:a16="http://schemas.microsoft.com/office/drawing/2014/main" id="{69F31070-314D-7047-886E-DB9665C9A767}"/>
              </a:ext>
            </a:extLst>
          </p:cNvPr>
          <p:cNvSpPr>
            <a:spLocks noGrp="1"/>
          </p:cNvSpPr>
          <p:nvPr>
            <p:ph sz="half" idx="2"/>
          </p:nvPr>
        </p:nvSpPr>
        <p:spPr/>
        <p:txBody>
          <a:bodyPr>
            <a:normAutofit fontScale="92500" lnSpcReduction="10000"/>
          </a:bodyPr>
          <a:lstStyle/>
          <a:p>
            <a:r>
              <a:rPr lang="en-US" dirty="0"/>
              <a:t>Tardy ‘professional services, to analyze and cite always rebuilding on policy’s construct  of professional organization to fortify purpose of enterprise life system and </a:t>
            </a:r>
            <a:r>
              <a:rPr lang="en-US" dirty="0" err="1"/>
              <a:t>foodchain</a:t>
            </a:r>
            <a:r>
              <a:rPr lang="en-US" dirty="0"/>
              <a:t> ecosystem. Both working towards implying on the clerical </a:t>
            </a:r>
            <a:r>
              <a:rPr lang="en-US" dirty="0" err="1"/>
              <a:t>resasources</a:t>
            </a:r>
            <a:r>
              <a:rPr lang="en-US" dirty="0"/>
              <a:t> ‘aligned and directed’ to creation congregation’ to grow with the betterment of ‘life’ innovative </a:t>
            </a:r>
            <a:r>
              <a:rPr lang="en-US" dirty="0" err="1"/>
              <a:t>reasearch</a:t>
            </a:r>
            <a:r>
              <a:rPr lang="en-US" dirty="0"/>
              <a:t> and </a:t>
            </a:r>
            <a:r>
              <a:rPr lang="en-US" dirty="0" err="1"/>
              <a:t>developedment</a:t>
            </a:r>
            <a:r>
              <a:rPr lang="en-US" dirty="0"/>
              <a:t>.</a:t>
            </a:r>
          </a:p>
        </p:txBody>
      </p:sp>
      <p:sp>
        <p:nvSpPr>
          <p:cNvPr id="7" name="Content Placeholder 6">
            <a:extLst>
              <a:ext uri="{FF2B5EF4-FFF2-40B4-BE49-F238E27FC236}">
                <a16:creationId xmlns:a16="http://schemas.microsoft.com/office/drawing/2014/main" id="{26541DFD-CE1A-F247-8DCB-272C7BFAEF61}"/>
              </a:ext>
            </a:extLst>
          </p:cNvPr>
          <p:cNvSpPr>
            <a:spLocks noGrp="1"/>
          </p:cNvSpPr>
          <p:nvPr>
            <p:ph sz="half" idx="1"/>
          </p:nvPr>
        </p:nvSpPr>
        <p:spPr/>
        <p:txBody>
          <a:bodyPr>
            <a:normAutofit fontScale="92500" lnSpcReduction="10000"/>
          </a:bodyPr>
          <a:lstStyle/>
          <a:p>
            <a:r>
              <a:rPr lang="en-US" dirty="0"/>
              <a:t>We iterated the professional manuscripts to </a:t>
            </a:r>
            <a:r>
              <a:rPr lang="en-US" dirty="0" err="1"/>
              <a:t>definen</a:t>
            </a:r>
            <a:r>
              <a:rPr lang="en-US" dirty="0"/>
              <a:t> epic diversity of creation ‘clerical’ </a:t>
            </a:r>
            <a:r>
              <a:rPr lang="en-US" dirty="0" err="1"/>
              <a:t>ergronomic</a:t>
            </a:r>
            <a:r>
              <a:rPr lang="en-US" dirty="0"/>
              <a:t> </a:t>
            </a:r>
            <a:r>
              <a:rPr lang="en-US" dirty="0" err="1"/>
              <a:t>i.p</a:t>
            </a:r>
            <a:r>
              <a:rPr lang="en-US" dirty="0"/>
              <a:t> creation graphic for intellectual/emotional </a:t>
            </a:r>
            <a:r>
              <a:rPr lang="en-US" dirty="0" err="1"/>
              <a:t>pedogogal</a:t>
            </a:r>
            <a:r>
              <a:rPr lang="en-US" dirty="0"/>
              <a:t> scripture’ translating </a:t>
            </a:r>
            <a:r>
              <a:rPr lang="en-US" dirty="0" err="1"/>
              <a:t>diochamy</a:t>
            </a:r>
            <a:r>
              <a:rPr lang="en-US" dirty="0"/>
              <a:t> of congregation wisdom, reflecting secret </a:t>
            </a:r>
            <a:r>
              <a:rPr lang="en-US" dirty="0" err="1"/>
              <a:t>ergronomic</a:t>
            </a:r>
            <a:r>
              <a:rPr lang="en-US" dirty="0"/>
              <a:t> governance manuscript of </a:t>
            </a:r>
            <a:r>
              <a:rPr lang="en-US" dirty="0" err="1"/>
              <a:t>millenia</a:t>
            </a:r>
            <a:r>
              <a:rPr lang="en-US" dirty="0"/>
              <a:t> professional leadership, ‘community longevity.</a:t>
            </a:r>
          </a:p>
        </p:txBody>
      </p:sp>
    </p:spTree>
    <p:extLst>
      <p:ext uri="{BB962C8B-B14F-4D97-AF65-F5344CB8AC3E}">
        <p14:creationId xmlns:p14="http://schemas.microsoft.com/office/powerpoint/2010/main" val="2848704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ABB5-9F85-F64A-938F-4C4ED46154D4}"/>
              </a:ext>
            </a:extLst>
          </p:cNvPr>
          <p:cNvSpPr>
            <a:spLocks noGrp="1"/>
          </p:cNvSpPr>
          <p:nvPr>
            <p:ph type="title"/>
          </p:nvPr>
        </p:nvSpPr>
        <p:spPr/>
        <p:txBody>
          <a:bodyPr/>
          <a:lstStyle/>
          <a:p>
            <a:r>
              <a:rPr lang="en-US" dirty="0"/>
              <a:t>Rituals of lineage </a:t>
            </a:r>
          </a:p>
        </p:txBody>
      </p:sp>
      <p:sp>
        <p:nvSpPr>
          <p:cNvPr id="3" name="Content Placeholder 2">
            <a:extLst>
              <a:ext uri="{FF2B5EF4-FFF2-40B4-BE49-F238E27FC236}">
                <a16:creationId xmlns:a16="http://schemas.microsoft.com/office/drawing/2014/main" id="{9B8DFA1D-BF93-EC4C-A15D-37BCC4E1A662}"/>
              </a:ext>
            </a:extLst>
          </p:cNvPr>
          <p:cNvSpPr>
            <a:spLocks noGrp="1"/>
          </p:cNvSpPr>
          <p:nvPr>
            <p:ph idx="1"/>
          </p:nvPr>
        </p:nvSpPr>
        <p:spPr/>
        <p:txBody>
          <a:bodyPr>
            <a:normAutofit fontScale="70000" lnSpcReduction="20000"/>
          </a:bodyPr>
          <a:lstStyle/>
          <a:p>
            <a:pPr marL="0" indent="0">
              <a:buNone/>
            </a:pPr>
            <a:r>
              <a:rPr lang="en-CA" sz="2600" dirty="0"/>
              <a:t>Since the world is on a direct </a:t>
            </a:r>
            <a:r>
              <a:rPr lang="en-CA" sz="2600" dirty="0" err="1"/>
              <a:t>tradjectory</a:t>
            </a:r>
            <a:r>
              <a:rPr lang="en-CA" sz="2600" dirty="0"/>
              <a:t> of the fundamental foundation of geographic </a:t>
            </a:r>
            <a:r>
              <a:rPr lang="en-CA" sz="2600" dirty="0" err="1"/>
              <a:t>longtitude</a:t>
            </a:r>
            <a:r>
              <a:rPr lang="en-CA" sz="2600" dirty="0"/>
              <a:t> the chemistry for methodologic productivity of the occipital poles forces and matter of </a:t>
            </a:r>
            <a:r>
              <a:rPr lang="en-CA" sz="2600" dirty="0" err="1"/>
              <a:t>earths,wind</a:t>
            </a:r>
            <a:r>
              <a:rPr lang="en-CA" sz="2600" dirty="0"/>
              <a:t> and fire where the magnetic/biomechanical adaptation with creation and all things intended via intuitive generic/hereditary methodology for creation lifeform </a:t>
            </a:r>
            <a:r>
              <a:rPr lang="en-CA" sz="2600" dirty="0" err="1"/>
              <a:t>chronolgical</a:t>
            </a:r>
            <a:r>
              <a:rPr lang="en-CA" sz="2600" dirty="0"/>
              <a:t> </a:t>
            </a:r>
            <a:r>
              <a:rPr lang="en-CA" sz="2600" dirty="0" err="1"/>
              <a:t>mechanology</a:t>
            </a:r>
            <a:r>
              <a:rPr lang="en-CA" sz="2600" dirty="0"/>
              <a:t>, of the entitlement that surpass lifeline </a:t>
            </a:r>
            <a:r>
              <a:rPr lang="en-CA" sz="2600" dirty="0" err="1"/>
              <a:t>geneology</a:t>
            </a:r>
            <a:r>
              <a:rPr lang="en-CA" sz="2600" dirty="0"/>
              <a:t> </a:t>
            </a:r>
            <a:r>
              <a:rPr lang="en-CA" sz="2600" dirty="0" err="1"/>
              <a:t>doctorine</a:t>
            </a:r>
            <a:r>
              <a:rPr lang="en-CA" sz="2600" dirty="0"/>
              <a:t> of art </a:t>
            </a:r>
            <a:r>
              <a:rPr lang="en-CA" sz="2600" dirty="0" err="1"/>
              <a:t>tradjectory</a:t>
            </a:r>
            <a:r>
              <a:rPr lang="en-CA" sz="2600" dirty="0"/>
              <a:t>, ‘picturesque </a:t>
            </a:r>
            <a:r>
              <a:rPr lang="en-CA" sz="2600" dirty="0" err="1"/>
              <a:t>priveledge</a:t>
            </a:r>
            <a:r>
              <a:rPr lang="en-CA" sz="2600" dirty="0"/>
              <a:t> of the inclusion to rectify the beauty of the creation statutory race and creed. Being fed from the will to survive/</a:t>
            </a:r>
            <a:r>
              <a:rPr lang="en-CA" sz="2600" dirty="0" err="1"/>
              <a:t>exsist</a:t>
            </a:r>
            <a:r>
              <a:rPr lang="en-CA" sz="2600" dirty="0"/>
              <a:t> through </a:t>
            </a:r>
            <a:r>
              <a:rPr lang="en-CA" sz="2600" dirty="0" err="1"/>
              <a:t>tuteledge</a:t>
            </a:r>
            <a:r>
              <a:rPr lang="en-CA" sz="2600" dirty="0"/>
              <a:t> to the exposure of the </a:t>
            </a:r>
            <a:r>
              <a:rPr lang="en-CA" sz="2600" dirty="0" err="1"/>
              <a:t>lifes</a:t>
            </a:r>
            <a:r>
              <a:rPr lang="en-CA" sz="2600" dirty="0"/>
              <a:t> directed purpose means </a:t>
            </a:r>
            <a:r>
              <a:rPr lang="en-CA" sz="2600" dirty="0" err="1"/>
              <a:t>ie</a:t>
            </a:r>
            <a:r>
              <a:rPr lang="en-CA" sz="2600" dirty="0"/>
              <a:t>. </a:t>
            </a:r>
            <a:r>
              <a:rPr lang="en-CA" sz="2600" dirty="0" err="1"/>
              <a:t>Commodite</a:t>
            </a:r>
            <a:r>
              <a:rPr lang="en-CA" sz="2600" dirty="0"/>
              <a:t> from construct of systematic occipital jurisprudence ecosystem . For the common good of work, work of the nature, mystic direction and magnitude share role in guidance and direction articulate of information </a:t>
            </a:r>
            <a:r>
              <a:rPr lang="en-CA" sz="2600" dirty="0" err="1"/>
              <a:t>gametheory</a:t>
            </a:r>
            <a:r>
              <a:rPr lang="en-CA" sz="2600" dirty="0"/>
              <a:t> or folklore but emotional belonging to the </a:t>
            </a:r>
            <a:r>
              <a:rPr lang="en-CA" sz="2600" dirty="0" err="1"/>
              <a:t>exsistencial</a:t>
            </a:r>
            <a:r>
              <a:rPr lang="en-CA" sz="2600" dirty="0"/>
              <a:t> understanding of systems </a:t>
            </a:r>
            <a:r>
              <a:rPr lang="en-CA" sz="2600" dirty="0" err="1"/>
              <a:t>interation</a:t>
            </a:r>
            <a:r>
              <a:rPr lang="en-CA" sz="2600" dirty="0"/>
              <a:t> of empire and capital humility of </a:t>
            </a:r>
            <a:r>
              <a:rPr lang="en-CA" sz="2600" dirty="0" err="1"/>
              <a:t>selfsustainance</a:t>
            </a:r>
            <a:r>
              <a:rPr lang="en-CA" sz="2600" dirty="0"/>
              <a:t> of its </a:t>
            </a:r>
            <a:r>
              <a:rPr lang="en-CA" sz="2600" dirty="0" err="1"/>
              <a:t>millenia</a:t>
            </a:r>
            <a:r>
              <a:rPr lang="en-CA" sz="2600" dirty="0"/>
              <a:t> history manuscript productive </a:t>
            </a:r>
            <a:r>
              <a:rPr lang="en-CA" sz="2600" dirty="0" err="1"/>
              <a:t>developedment</a:t>
            </a:r>
            <a:r>
              <a:rPr lang="en-CA" sz="2600" dirty="0"/>
              <a:t> .through professional compliance. An </a:t>
            </a:r>
            <a:r>
              <a:rPr lang="en-CA" sz="2600" dirty="0" err="1"/>
              <a:t>exsistencial</a:t>
            </a:r>
            <a:r>
              <a:rPr lang="en-CA" sz="2600" dirty="0"/>
              <a:t> theory of ethical </a:t>
            </a:r>
            <a:r>
              <a:rPr lang="en-CA" sz="2600" dirty="0" err="1"/>
              <a:t>practice.The</a:t>
            </a:r>
            <a:r>
              <a:rPr lang="en-CA" sz="2600" dirty="0"/>
              <a:t> entitlement and </a:t>
            </a:r>
            <a:r>
              <a:rPr lang="en-CA" sz="2600" dirty="0" err="1"/>
              <a:t>priveledge</a:t>
            </a:r>
            <a:r>
              <a:rPr lang="en-CA" sz="2600" dirty="0"/>
              <a:t> of skills and trades . To build on this architectural design. </a:t>
            </a:r>
          </a:p>
          <a:p>
            <a:pPr marL="0" indent="0">
              <a:buNone/>
            </a:pPr>
            <a:endParaRPr lang="en-US" dirty="0"/>
          </a:p>
        </p:txBody>
      </p:sp>
    </p:spTree>
    <p:extLst>
      <p:ext uri="{BB962C8B-B14F-4D97-AF65-F5344CB8AC3E}">
        <p14:creationId xmlns:p14="http://schemas.microsoft.com/office/powerpoint/2010/main" val="1714952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4CBD-BB52-6E48-9E3B-5CF489CD74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39015D-8C28-9741-995E-EED87CA922E3}"/>
              </a:ext>
            </a:extLst>
          </p:cNvPr>
          <p:cNvSpPr>
            <a:spLocks noGrp="1"/>
          </p:cNvSpPr>
          <p:nvPr>
            <p:ph idx="1"/>
          </p:nvPr>
        </p:nvSpPr>
        <p:spPr/>
        <p:txBody>
          <a:bodyPr>
            <a:normAutofit fontScale="92500" lnSpcReduction="10000"/>
          </a:bodyPr>
          <a:lstStyle/>
          <a:p>
            <a:pPr fontAlgn="base"/>
            <a:r>
              <a:rPr lang="en-CA" b="1" dirty="0"/>
              <a:t>Capitalism by its very nature required the exploitation and de-humanization of the working class majority.  </a:t>
            </a:r>
            <a:endParaRPr lang="en-CA" dirty="0"/>
          </a:p>
          <a:p>
            <a:pPr fontAlgn="base"/>
            <a:r>
              <a:rPr lang="en-CA" b="1" dirty="0"/>
              <a:t>Human progress therefore required that the working class organize, overthrow the capitalists and their state, and establish a socialist form of government with public control over all productive property. </a:t>
            </a:r>
            <a:endParaRPr lang="en-CA" dirty="0"/>
          </a:p>
          <a:p>
            <a:pPr fontAlgn="base"/>
            <a:r>
              <a:rPr lang="en-CA" b="1" dirty="0"/>
              <a:t>this would create "real" democracy—social democracy based upon the ideal of social rights and social equality. </a:t>
            </a:r>
            <a:endParaRPr lang="en-CA" dirty="0"/>
          </a:p>
          <a:p>
            <a:pPr fontAlgn="base"/>
            <a:r>
              <a:rPr lang="en-CA" b="1" dirty="0"/>
              <a:t>under socialism and the "dictatorship of the working class," social classes and class conflict would eventually disappear</a:t>
            </a:r>
            <a:endParaRPr lang="en-CA" dirty="0"/>
          </a:p>
          <a:p>
            <a:pPr fontAlgn="base"/>
            <a:r>
              <a:rPr lang="en-CA" b="1" dirty="0"/>
              <a:t>as a result, government ( considered as a weapon of class rule) </a:t>
            </a:r>
            <a:endParaRPr lang="en-CA" dirty="0"/>
          </a:p>
          <a:p>
            <a:endParaRPr lang="en-US" dirty="0"/>
          </a:p>
        </p:txBody>
      </p:sp>
    </p:spTree>
    <p:extLst>
      <p:ext uri="{BB962C8B-B14F-4D97-AF65-F5344CB8AC3E}">
        <p14:creationId xmlns:p14="http://schemas.microsoft.com/office/powerpoint/2010/main" val="3264609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E1BB-5638-5D40-9712-8EABE5E18CFE}"/>
              </a:ext>
            </a:extLst>
          </p:cNvPr>
          <p:cNvSpPr>
            <a:spLocks noGrp="1"/>
          </p:cNvSpPr>
          <p:nvPr>
            <p:ph type="title"/>
          </p:nvPr>
        </p:nvSpPr>
        <p:spPr/>
        <p:txBody>
          <a:bodyPr/>
          <a:lstStyle/>
          <a:p>
            <a:r>
              <a:rPr lang="en-US" dirty="0"/>
              <a:t>Socialism social </a:t>
            </a:r>
            <a:r>
              <a:rPr lang="en-US" dirty="0" err="1"/>
              <a:t>buisness</a:t>
            </a:r>
            <a:endParaRPr lang="en-US" dirty="0"/>
          </a:p>
        </p:txBody>
      </p:sp>
      <p:pic>
        <p:nvPicPr>
          <p:cNvPr id="6" name="Content Placeholder 5">
            <a:extLst>
              <a:ext uri="{FF2B5EF4-FFF2-40B4-BE49-F238E27FC236}">
                <a16:creationId xmlns:a16="http://schemas.microsoft.com/office/drawing/2014/main" id="{1018FDA2-C429-E841-8EFA-A9FC865553D3}"/>
              </a:ext>
            </a:extLst>
          </p:cNvPr>
          <p:cNvPicPr>
            <a:picLocks noGrp="1" noChangeAspect="1"/>
          </p:cNvPicPr>
          <p:nvPr>
            <p:ph sz="half" idx="1"/>
          </p:nvPr>
        </p:nvPicPr>
        <p:blipFill>
          <a:blip r:embed="rId2"/>
          <a:stretch>
            <a:fillRect/>
          </a:stretch>
        </p:blipFill>
        <p:spPr>
          <a:xfrm>
            <a:off x="1334294" y="2936081"/>
            <a:ext cx="3390900" cy="2400300"/>
          </a:xfrm>
        </p:spPr>
      </p:pic>
      <p:sp>
        <p:nvSpPr>
          <p:cNvPr id="4" name="Content Placeholder 3">
            <a:extLst>
              <a:ext uri="{FF2B5EF4-FFF2-40B4-BE49-F238E27FC236}">
                <a16:creationId xmlns:a16="http://schemas.microsoft.com/office/drawing/2014/main" id="{7ABDEC72-0446-164E-B0F2-13B8D80DA4BF}"/>
              </a:ext>
            </a:extLst>
          </p:cNvPr>
          <p:cNvSpPr>
            <a:spLocks noGrp="1"/>
          </p:cNvSpPr>
          <p:nvPr>
            <p:ph sz="half" idx="2"/>
          </p:nvPr>
        </p:nvSpPr>
        <p:spPr>
          <a:xfrm>
            <a:off x="5262880" y="2336873"/>
            <a:ext cx="5031301" cy="3599316"/>
          </a:xfrm>
        </p:spPr>
        <p:txBody>
          <a:bodyPr>
            <a:normAutofit fontScale="92500"/>
          </a:bodyPr>
          <a:lstStyle/>
          <a:p>
            <a:r>
              <a:rPr lang="en-US" dirty="0" err="1"/>
              <a:t>Concious</a:t>
            </a:r>
            <a:r>
              <a:rPr lang="en-US" dirty="0"/>
              <a:t> envisioned individuals render the celestial lifepath to envision and exploit their tales the messages of their transcendental missions as </a:t>
            </a:r>
            <a:r>
              <a:rPr lang="en-US" dirty="0" err="1"/>
              <a:t>proffesionals</a:t>
            </a:r>
            <a:r>
              <a:rPr lang="en-US" dirty="0"/>
              <a:t> of inclusion to world enterprise ‘inspired of experiences and truths </a:t>
            </a:r>
            <a:r>
              <a:rPr lang="en-US" dirty="0" err="1"/>
              <a:t>co-ordinated</a:t>
            </a:r>
            <a:r>
              <a:rPr lang="en-US" dirty="0"/>
              <a:t> by the authority of god which led to the ‘</a:t>
            </a:r>
            <a:r>
              <a:rPr lang="en-US" dirty="0" err="1"/>
              <a:t>theosiphic</a:t>
            </a:r>
            <a:r>
              <a:rPr lang="en-US" dirty="0"/>
              <a:t> creation’ cosmology manuscripts of process, </a:t>
            </a:r>
            <a:r>
              <a:rPr lang="en-US" dirty="0" err="1"/>
              <a:t>developedment</a:t>
            </a:r>
            <a:r>
              <a:rPr lang="en-US" dirty="0"/>
              <a:t> and growth.  </a:t>
            </a:r>
          </a:p>
        </p:txBody>
      </p:sp>
    </p:spTree>
    <p:extLst>
      <p:ext uri="{BB962C8B-B14F-4D97-AF65-F5344CB8AC3E}">
        <p14:creationId xmlns:p14="http://schemas.microsoft.com/office/powerpoint/2010/main" val="3191850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03AC-DBF9-7647-910B-ADC6C2D2D14F}"/>
              </a:ext>
            </a:extLst>
          </p:cNvPr>
          <p:cNvSpPr>
            <a:spLocks noGrp="1"/>
          </p:cNvSpPr>
          <p:nvPr>
            <p:ph type="title"/>
          </p:nvPr>
        </p:nvSpPr>
        <p:spPr/>
        <p:txBody>
          <a:bodyPr/>
          <a:lstStyle/>
          <a:p>
            <a:r>
              <a:rPr lang="en-US" dirty="0"/>
              <a:t>Subsistence </a:t>
            </a:r>
            <a:r>
              <a:rPr lang="en-US" dirty="0" err="1"/>
              <a:t>mechanology</a:t>
            </a:r>
            <a:endParaRPr lang="en-US" dirty="0"/>
          </a:p>
        </p:txBody>
      </p:sp>
      <p:pic>
        <p:nvPicPr>
          <p:cNvPr id="6" name="Content Placeholder 5">
            <a:extLst>
              <a:ext uri="{FF2B5EF4-FFF2-40B4-BE49-F238E27FC236}">
                <a16:creationId xmlns:a16="http://schemas.microsoft.com/office/drawing/2014/main" id="{0048D544-472D-0A41-81F2-AD4DEDBA9B98}"/>
              </a:ext>
            </a:extLst>
          </p:cNvPr>
          <p:cNvPicPr>
            <a:picLocks noGrp="1" noChangeAspect="1"/>
          </p:cNvPicPr>
          <p:nvPr>
            <p:ph sz="half" idx="1"/>
          </p:nvPr>
        </p:nvPicPr>
        <p:blipFill>
          <a:blip r:embed="rId2"/>
          <a:stretch>
            <a:fillRect/>
          </a:stretch>
        </p:blipFill>
        <p:spPr>
          <a:xfrm>
            <a:off x="1437481" y="2804319"/>
            <a:ext cx="3492500" cy="2324100"/>
          </a:xfrm>
        </p:spPr>
      </p:pic>
      <p:pic>
        <p:nvPicPr>
          <p:cNvPr id="8" name="Content Placeholder 7">
            <a:extLst>
              <a:ext uri="{FF2B5EF4-FFF2-40B4-BE49-F238E27FC236}">
                <a16:creationId xmlns:a16="http://schemas.microsoft.com/office/drawing/2014/main" id="{2EF80F04-4560-874B-831C-53DC3A8AA9FD}"/>
              </a:ext>
            </a:extLst>
          </p:cNvPr>
          <p:cNvPicPr>
            <a:picLocks noGrp="1" noChangeAspect="1"/>
          </p:cNvPicPr>
          <p:nvPr>
            <p:ph sz="half" idx="2"/>
          </p:nvPr>
        </p:nvPicPr>
        <p:blipFill>
          <a:blip r:embed="rId3"/>
          <a:stretch>
            <a:fillRect/>
          </a:stretch>
        </p:blipFill>
        <p:spPr>
          <a:xfrm>
            <a:off x="6407944" y="2905919"/>
            <a:ext cx="3822700" cy="2120900"/>
          </a:xfrm>
        </p:spPr>
      </p:pic>
      <p:sp>
        <p:nvSpPr>
          <p:cNvPr id="3" name="TextBox 2">
            <a:extLst>
              <a:ext uri="{FF2B5EF4-FFF2-40B4-BE49-F238E27FC236}">
                <a16:creationId xmlns:a16="http://schemas.microsoft.com/office/drawing/2014/main" id="{1F1D55A0-E17D-044F-BE36-2811A53BF244}"/>
              </a:ext>
            </a:extLst>
          </p:cNvPr>
          <p:cNvSpPr txBox="1"/>
          <p:nvPr/>
        </p:nvSpPr>
        <p:spPr>
          <a:xfrm>
            <a:off x="6356722" y="5128419"/>
            <a:ext cx="3873922" cy="1477328"/>
          </a:xfrm>
          <a:prstGeom prst="rect">
            <a:avLst/>
          </a:prstGeom>
          <a:noFill/>
        </p:spPr>
        <p:txBody>
          <a:bodyPr wrap="square" rtlCol="0">
            <a:spAutoFit/>
          </a:bodyPr>
          <a:lstStyle/>
          <a:p>
            <a:r>
              <a:rPr lang="en-US" dirty="0"/>
              <a:t>Garbage recycling order chaos disorder creation lineage horizon agriculture rows of growth </a:t>
            </a:r>
            <a:r>
              <a:rPr lang="en-US" dirty="0" err="1"/>
              <a:t>developedment</a:t>
            </a:r>
            <a:r>
              <a:rPr lang="en-US" dirty="0"/>
              <a:t> orientation, lifecycle </a:t>
            </a:r>
            <a:r>
              <a:rPr lang="en-US" dirty="0" err="1"/>
              <a:t>degredation</a:t>
            </a:r>
            <a:r>
              <a:rPr lang="en-US" dirty="0"/>
              <a:t> .</a:t>
            </a:r>
          </a:p>
        </p:txBody>
      </p:sp>
    </p:spTree>
    <p:extLst>
      <p:ext uri="{BB962C8B-B14F-4D97-AF65-F5344CB8AC3E}">
        <p14:creationId xmlns:p14="http://schemas.microsoft.com/office/powerpoint/2010/main" val="296315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BB6E-A56A-B34B-A9F5-B2C99E2BA144}"/>
              </a:ext>
            </a:extLst>
          </p:cNvPr>
          <p:cNvSpPr>
            <a:spLocks noGrp="1"/>
          </p:cNvSpPr>
          <p:nvPr>
            <p:ph type="title"/>
          </p:nvPr>
        </p:nvSpPr>
        <p:spPr/>
        <p:txBody>
          <a:bodyPr/>
          <a:lstStyle/>
          <a:p>
            <a:r>
              <a:rPr lang="en-US" dirty="0"/>
              <a:t>Empiric technology-lexical expansion</a:t>
            </a:r>
            <a:br>
              <a:rPr lang="en-US" dirty="0"/>
            </a:br>
            <a:r>
              <a:rPr lang="en-US" dirty="0"/>
              <a:t>the orthodox economy</a:t>
            </a:r>
          </a:p>
        </p:txBody>
      </p:sp>
      <p:sp>
        <p:nvSpPr>
          <p:cNvPr id="3" name="Content Placeholder 2">
            <a:extLst>
              <a:ext uri="{FF2B5EF4-FFF2-40B4-BE49-F238E27FC236}">
                <a16:creationId xmlns:a16="http://schemas.microsoft.com/office/drawing/2014/main" id="{99CED37E-37D6-1349-A635-C9525D510DDA}"/>
              </a:ext>
            </a:extLst>
          </p:cNvPr>
          <p:cNvSpPr>
            <a:spLocks noGrp="1"/>
          </p:cNvSpPr>
          <p:nvPr>
            <p:ph type="body" idx="1"/>
          </p:nvPr>
        </p:nvSpPr>
        <p:spPr/>
        <p:txBody>
          <a:bodyPr/>
          <a:lstStyle/>
          <a:p>
            <a:endParaRPr lang="en-US" dirty="0"/>
          </a:p>
        </p:txBody>
      </p:sp>
      <p:pic>
        <p:nvPicPr>
          <p:cNvPr id="14" name="Picture Placeholder 13">
            <a:extLst>
              <a:ext uri="{FF2B5EF4-FFF2-40B4-BE49-F238E27FC236}">
                <a16:creationId xmlns:a16="http://schemas.microsoft.com/office/drawing/2014/main" id="{AA7FF670-2536-4544-8779-E1B685D46954}"/>
              </a:ext>
            </a:extLst>
          </p:cNvPr>
          <p:cNvPicPr>
            <a:picLocks noGrp="1" noChangeAspect="1"/>
          </p:cNvPicPr>
          <p:nvPr>
            <p:ph type="pic" idx="15"/>
          </p:nvPr>
        </p:nvPicPr>
        <p:blipFill>
          <a:blip r:embed="rId2"/>
          <a:srcRect t="14144" b="14144"/>
          <a:stretch>
            <a:fillRect/>
          </a:stretch>
        </p:blipFill>
        <p:spPr/>
      </p:pic>
      <p:sp>
        <p:nvSpPr>
          <p:cNvPr id="8" name="Text Placeholder 7">
            <a:extLst>
              <a:ext uri="{FF2B5EF4-FFF2-40B4-BE49-F238E27FC236}">
                <a16:creationId xmlns:a16="http://schemas.microsoft.com/office/drawing/2014/main" id="{679113F1-33F1-CD47-B946-513A741EB27C}"/>
              </a:ext>
            </a:extLst>
          </p:cNvPr>
          <p:cNvSpPr>
            <a:spLocks noGrp="1"/>
          </p:cNvSpPr>
          <p:nvPr>
            <p:ph type="body" sz="half" idx="18"/>
          </p:nvPr>
        </p:nvSpPr>
        <p:spPr/>
        <p:txBody>
          <a:bodyPr/>
          <a:lstStyle/>
          <a:p>
            <a:endParaRPr lang="en-US"/>
          </a:p>
        </p:txBody>
      </p:sp>
      <p:sp>
        <p:nvSpPr>
          <p:cNvPr id="5" name="Text Placeholder 4">
            <a:extLst>
              <a:ext uri="{FF2B5EF4-FFF2-40B4-BE49-F238E27FC236}">
                <a16:creationId xmlns:a16="http://schemas.microsoft.com/office/drawing/2014/main" id="{CD41163B-2CD8-DA43-AA25-51F6F18DDF6F}"/>
              </a:ext>
            </a:extLst>
          </p:cNvPr>
          <p:cNvSpPr>
            <a:spLocks noGrp="1"/>
          </p:cNvSpPr>
          <p:nvPr>
            <p:ph type="body" sz="quarter" idx="3"/>
          </p:nvPr>
        </p:nvSpPr>
        <p:spPr/>
        <p:txBody>
          <a:bodyPr/>
          <a:lstStyle/>
          <a:p>
            <a:endParaRPr lang="en-US"/>
          </a:p>
        </p:txBody>
      </p:sp>
      <p:pic>
        <p:nvPicPr>
          <p:cNvPr id="16" name="Picture Placeholder 15">
            <a:extLst>
              <a:ext uri="{FF2B5EF4-FFF2-40B4-BE49-F238E27FC236}">
                <a16:creationId xmlns:a16="http://schemas.microsoft.com/office/drawing/2014/main" id="{607B179B-3AA1-A141-91E2-7D40EE62A4AF}"/>
              </a:ext>
            </a:extLst>
          </p:cNvPr>
          <p:cNvPicPr>
            <a:picLocks noGrp="1" noChangeAspect="1"/>
          </p:cNvPicPr>
          <p:nvPr>
            <p:ph type="pic" idx="21"/>
          </p:nvPr>
        </p:nvPicPr>
        <p:blipFill>
          <a:blip r:embed="rId3"/>
          <a:srcRect t="2408" b="2408"/>
          <a:stretch>
            <a:fillRect/>
          </a:stretch>
        </p:blipFill>
        <p:spPr>
          <a:xfrm>
            <a:off x="7230553" y="2250048"/>
            <a:ext cx="3063240" cy="1524000"/>
          </a:xfrm>
        </p:spPr>
      </p:pic>
      <p:sp>
        <p:nvSpPr>
          <p:cNvPr id="9" name="Text Placeholder 8">
            <a:extLst>
              <a:ext uri="{FF2B5EF4-FFF2-40B4-BE49-F238E27FC236}">
                <a16:creationId xmlns:a16="http://schemas.microsoft.com/office/drawing/2014/main" id="{1AD75601-1EB4-8F45-9144-2C57FE73C238}"/>
              </a:ext>
            </a:extLst>
          </p:cNvPr>
          <p:cNvSpPr>
            <a:spLocks noGrp="1"/>
          </p:cNvSpPr>
          <p:nvPr>
            <p:ph type="body" sz="half" idx="19"/>
          </p:nvPr>
        </p:nvSpPr>
        <p:spPr/>
        <p:txBody>
          <a:bodyPr/>
          <a:lstStyle/>
          <a:p>
            <a:endParaRPr lang="en-US"/>
          </a:p>
        </p:txBody>
      </p:sp>
      <p:sp>
        <p:nvSpPr>
          <p:cNvPr id="6" name="Text Placeholder 5">
            <a:extLst>
              <a:ext uri="{FF2B5EF4-FFF2-40B4-BE49-F238E27FC236}">
                <a16:creationId xmlns:a16="http://schemas.microsoft.com/office/drawing/2014/main" id="{F997E8E3-2F95-4149-8DDB-FACE07DCF36F}"/>
              </a:ext>
            </a:extLst>
          </p:cNvPr>
          <p:cNvSpPr>
            <a:spLocks noGrp="1"/>
          </p:cNvSpPr>
          <p:nvPr>
            <p:ph type="body" sz="quarter" idx="13"/>
          </p:nvPr>
        </p:nvSpPr>
        <p:spPr/>
        <p:txBody>
          <a:bodyPr/>
          <a:lstStyle/>
          <a:p>
            <a:endParaRPr lang="en-US" dirty="0"/>
          </a:p>
        </p:txBody>
      </p:sp>
      <p:pic>
        <p:nvPicPr>
          <p:cNvPr id="18" name="Picture Placeholder 17">
            <a:extLst>
              <a:ext uri="{FF2B5EF4-FFF2-40B4-BE49-F238E27FC236}">
                <a16:creationId xmlns:a16="http://schemas.microsoft.com/office/drawing/2014/main" id="{5ECF004A-46EE-614E-A072-C11CCD5FB48E}"/>
              </a:ext>
            </a:extLst>
          </p:cNvPr>
          <p:cNvPicPr>
            <a:picLocks noGrp="1" noChangeAspect="1"/>
          </p:cNvPicPr>
          <p:nvPr>
            <p:ph type="pic" idx="22"/>
          </p:nvPr>
        </p:nvPicPr>
        <p:blipFill>
          <a:blip r:embed="rId4"/>
          <a:srcRect t="5736" b="5736"/>
          <a:stretch>
            <a:fillRect/>
          </a:stretch>
        </p:blipFill>
        <p:spPr>
          <a:xfrm>
            <a:off x="3955499" y="2303834"/>
            <a:ext cx="3063505" cy="1524000"/>
          </a:xfrm>
        </p:spPr>
      </p:pic>
      <p:sp>
        <p:nvSpPr>
          <p:cNvPr id="10" name="Text Placeholder 9">
            <a:extLst>
              <a:ext uri="{FF2B5EF4-FFF2-40B4-BE49-F238E27FC236}">
                <a16:creationId xmlns:a16="http://schemas.microsoft.com/office/drawing/2014/main" id="{7E5D7956-443C-F64B-8DFE-AD59A56F95A9}"/>
              </a:ext>
            </a:extLst>
          </p:cNvPr>
          <p:cNvSpPr>
            <a:spLocks noGrp="1"/>
          </p:cNvSpPr>
          <p:nvPr>
            <p:ph type="body" sz="half" idx="20"/>
          </p:nvPr>
        </p:nvSpPr>
        <p:spPr/>
        <p:txBody>
          <a:bodyPr/>
          <a:lstStyle/>
          <a:p>
            <a:endParaRPr lang="en-US"/>
          </a:p>
        </p:txBody>
      </p:sp>
    </p:spTree>
    <p:extLst>
      <p:ext uri="{BB962C8B-B14F-4D97-AF65-F5344CB8AC3E}">
        <p14:creationId xmlns:p14="http://schemas.microsoft.com/office/powerpoint/2010/main" val="152040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CF5E-348A-D743-AA95-774E8EBA6979}"/>
              </a:ext>
            </a:extLst>
          </p:cNvPr>
          <p:cNvSpPr>
            <a:spLocks noGrp="1"/>
          </p:cNvSpPr>
          <p:nvPr>
            <p:ph type="title"/>
          </p:nvPr>
        </p:nvSpPr>
        <p:spPr/>
        <p:txBody>
          <a:bodyPr/>
          <a:lstStyle/>
          <a:p>
            <a:endParaRPr lang="en-US"/>
          </a:p>
        </p:txBody>
      </p:sp>
      <p:pic>
        <p:nvPicPr>
          <p:cNvPr id="13" name="Picture Placeholder 12">
            <a:extLst>
              <a:ext uri="{FF2B5EF4-FFF2-40B4-BE49-F238E27FC236}">
                <a16:creationId xmlns:a16="http://schemas.microsoft.com/office/drawing/2014/main" id="{AFB0E309-A25E-E046-96FA-20D2CA5500B6}"/>
              </a:ext>
            </a:extLst>
          </p:cNvPr>
          <p:cNvPicPr>
            <a:picLocks noGrp="1" noChangeAspect="1"/>
          </p:cNvPicPr>
          <p:nvPr>
            <p:ph type="pic" idx="15"/>
          </p:nvPr>
        </p:nvPicPr>
        <p:blipFill>
          <a:blip r:embed="rId2"/>
          <a:srcRect t="16641" b="16641"/>
          <a:stretch>
            <a:fillRect/>
          </a:stretch>
        </p:blipFill>
        <p:spPr/>
      </p:pic>
      <p:pic>
        <p:nvPicPr>
          <p:cNvPr id="15" name="Picture Placeholder 14">
            <a:extLst>
              <a:ext uri="{FF2B5EF4-FFF2-40B4-BE49-F238E27FC236}">
                <a16:creationId xmlns:a16="http://schemas.microsoft.com/office/drawing/2014/main" id="{D899C599-D1A0-7642-B79A-7998C06A08A7}"/>
              </a:ext>
            </a:extLst>
          </p:cNvPr>
          <p:cNvPicPr>
            <a:picLocks noGrp="1" noChangeAspect="1"/>
          </p:cNvPicPr>
          <p:nvPr>
            <p:ph type="pic" idx="21"/>
          </p:nvPr>
        </p:nvPicPr>
        <p:blipFill>
          <a:blip r:embed="rId3"/>
          <a:srcRect t="14311" b="14311"/>
          <a:stretch>
            <a:fillRect/>
          </a:stretch>
        </p:blipFill>
        <p:spPr/>
      </p:pic>
      <p:pic>
        <p:nvPicPr>
          <p:cNvPr id="17" name="Picture Placeholder 16">
            <a:extLst>
              <a:ext uri="{FF2B5EF4-FFF2-40B4-BE49-F238E27FC236}">
                <a16:creationId xmlns:a16="http://schemas.microsoft.com/office/drawing/2014/main" id="{1D645A46-C8CE-C74D-BC0F-4C0670FA6561}"/>
              </a:ext>
            </a:extLst>
          </p:cNvPr>
          <p:cNvPicPr>
            <a:picLocks noGrp="1" noChangeAspect="1"/>
          </p:cNvPicPr>
          <p:nvPr>
            <p:ph type="pic" idx="22"/>
          </p:nvPr>
        </p:nvPicPr>
        <p:blipFill>
          <a:blip r:embed="rId4"/>
          <a:srcRect t="12626" b="12626"/>
          <a:stretch>
            <a:fillRect/>
          </a:stretch>
        </p:blipFill>
        <p:spPr/>
      </p:pic>
      <p:pic>
        <p:nvPicPr>
          <p:cNvPr id="21" name="Picture 20">
            <a:extLst>
              <a:ext uri="{FF2B5EF4-FFF2-40B4-BE49-F238E27FC236}">
                <a16:creationId xmlns:a16="http://schemas.microsoft.com/office/drawing/2014/main" id="{039BD40B-AF22-504A-9729-805BEFB74625}"/>
              </a:ext>
            </a:extLst>
          </p:cNvPr>
          <p:cNvPicPr>
            <a:picLocks noChangeAspect="1"/>
          </p:cNvPicPr>
          <p:nvPr/>
        </p:nvPicPr>
        <p:blipFill>
          <a:blip r:embed="rId5"/>
          <a:stretch>
            <a:fillRect/>
          </a:stretch>
        </p:blipFill>
        <p:spPr>
          <a:xfrm>
            <a:off x="661450" y="4077823"/>
            <a:ext cx="3060700" cy="1951916"/>
          </a:xfrm>
          <a:prstGeom prst="rect">
            <a:avLst/>
          </a:prstGeom>
        </p:spPr>
      </p:pic>
      <p:pic>
        <p:nvPicPr>
          <p:cNvPr id="23" name="Picture 22">
            <a:extLst>
              <a:ext uri="{FF2B5EF4-FFF2-40B4-BE49-F238E27FC236}">
                <a16:creationId xmlns:a16="http://schemas.microsoft.com/office/drawing/2014/main" id="{A627E347-7AB1-FB4D-911E-AC87183FEBAC}"/>
              </a:ext>
            </a:extLst>
          </p:cNvPr>
          <p:cNvPicPr>
            <a:picLocks noChangeAspect="1"/>
          </p:cNvPicPr>
          <p:nvPr/>
        </p:nvPicPr>
        <p:blipFill>
          <a:blip r:embed="rId6"/>
          <a:stretch>
            <a:fillRect/>
          </a:stretch>
        </p:blipFill>
        <p:spPr>
          <a:xfrm>
            <a:off x="7230677" y="4213336"/>
            <a:ext cx="3063505" cy="1816403"/>
          </a:xfrm>
          <a:prstGeom prst="rect">
            <a:avLst/>
          </a:prstGeom>
        </p:spPr>
      </p:pic>
      <p:pic>
        <p:nvPicPr>
          <p:cNvPr id="25" name="Picture 24">
            <a:extLst>
              <a:ext uri="{FF2B5EF4-FFF2-40B4-BE49-F238E27FC236}">
                <a16:creationId xmlns:a16="http://schemas.microsoft.com/office/drawing/2014/main" id="{C7CDDE0A-1BFE-0F40-B717-39EA1D3F0EAB}"/>
              </a:ext>
            </a:extLst>
          </p:cNvPr>
          <p:cNvPicPr>
            <a:picLocks noChangeAspect="1"/>
          </p:cNvPicPr>
          <p:nvPr/>
        </p:nvPicPr>
        <p:blipFill>
          <a:blip r:embed="rId7"/>
          <a:stretch>
            <a:fillRect/>
          </a:stretch>
        </p:blipFill>
        <p:spPr>
          <a:xfrm>
            <a:off x="3945470" y="4213335"/>
            <a:ext cx="3063240" cy="1816403"/>
          </a:xfrm>
          <a:prstGeom prst="rect">
            <a:avLst/>
          </a:prstGeom>
        </p:spPr>
      </p:pic>
    </p:spTree>
    <p:extLst>
      <p:ext uri="{BB962C8B-B14F-4D97-AF65-F5344CB8AC3E}">
        <p14:creationId xmlns:p14="http://schemas.microsoft.com/office/powerpoint/2010/main" val="296319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DD9E-5691-D74F-B975-441DA80B7D10}"/>
              </a:ext>
            </a:extLst>
          </p:cNvPr>
          <p:cNvSpPr>
            <a:spLocks noGrp="1"/>
          </p:cNvSpPr>
          <p:nvPr>
            <p:ph type="title"/>
          </p:nvPr>
        </p:nvSpPr>
        <p:spPr/>
        <p:txBody>
          <a:bodyPr/>
          <a:lstStyle/>
          <a:p>
            <a:r>
              <a:rPr lang="en-US" dirty="0"/>
              <a:t>innovation</a:t>
            </a:r>
          </a:p>
        </p:txBody>
      </p:sp>
      <p:sp>
        <p:nvSpPr>
          <p:cNvPr id="3" name="Content Placeholder 2">
            <a:extLst>
              <a:ext uri="{FF2B5EF4-FFF2-40B4-BE49-F238E27FC236}">
                <a16:creationId xmlns:a16="http://schemas.microsoft.com/office/drawing/2014/main" id="{45DF98AF-848C-BA4E-B518-A11E13B1BF87}"/>
              </a:ext>
            </a:extLst>
          </p:cNvPr>
          <p:cNvSpPr>
            <a:spLocks noGrp="1"/>
          </p:cNvSpPr>
          <p:nvPr>
            <p:ph idx="1"/>
          </p:nvPr>
        </p:nvSpPr>
        <p:spPr/>
        <p:txBody>
          <a:bodyPr/>
          <a:lstStyle/>
          <a:p>
            <a:r>
              <a:rPr lang="en-CA" dirty="0"/>
              <a:t>For the common good of work, work of the nature, mystic direction and magnitude share role in guidance and direction subsistence articulate of information ‘intelligence’ game’ or  ‘emotion folk’ but emotional belonging to the </a:t>
            </a:r>
            <a:r>
              <a:rPr lang="en-CA" dirty="0" err="1"/>
              <a:t>exsistencial</a:t>
            </a:r>
            <a:r>
              <a:rPr lang="en-CA" dirty="0"/>
              <a:t> understanding of systems interaction of empire and capital at least exhibition of its </a:t>
            </a:r>
            <a:r>
              <a:rPr lang="en-CA" dirty="0" err="1"/>
              <a:t>millenia</a:t>
            </a:r>
            <a:r>
              <a:rPr lang="en-CA" dirty="0"/>
              <a:t> history manuscript productive </a:t>
            </a:r>
            <a:r>
              <a:rPr lang="en-CA" dirty="0" err="1"/>
              <a:t>developedment</a:t>
            </a:r>
            <a:r>
              <a:rPr lang="en-CA" dirty="0"/>
              <a:t> .through ecological system compliance. A consciousness of ethical practice and </a:t>
            </a:r>
            <a:r>
              <a:rPr lang="en-CA" dirty="0" err="1"/>
              <a:t>theory.The</a:t>
            </a:r>
            <a:r>
              <a:rPr lang="en-CA" dirty="0"/>
              <a:t> entitlement and </a:t>
            </a:r>
            <a:r>
              <a:rPr lang="en-CA" dirty="0" err="1"/>
              <a:t>priveledge</a:t>
            </a:r>
            <a:r>
              <a:rPr lang="en-CA" dirty="0"/>
              <a:t> of skills and trades . To build on this architectural design. </a:t>
            </a:r>
          </a:p>
          <a:p>
            <a:endParaRPr lang="en-US" dirty="0"/>
          </a:p>
        </p:txBody>
      </p:sp>
    </p:spTree>
    <p:extLst>
      <p:ext uri="{BB962C8B-B14F-4D97-AF65-F5344CB8AC3E}">
        <p14:creationId xmlns:p14="http://schemas.microsoft.com/office/powerpoint/2010/main" val="172483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2171-E712-2944-8B94-86686E20329F}"/>
              </a:ext>
            </a:extLst>
          </p:cNvPr>
          <p:cNvSpPr>
            <a:spLocks noGrp="1"/>
          </p:cNvSpPr>
          <p:nvPr>
            <p:ph type="title"/>
          </p:nvPr>
        </p:nvSpPr>
        <p:spPr/>
        <p:txBody>
          <a:bodyPr/>
          <a:lstStyle/>
          <a:p>
            <a:r>
              <a:rPr lang="en-US" dirty="0"/>
              <a:t>engineering</a:t>
            </a:r>
          </a:p>
        </p:txBody>
      </p:sp>
      <p:sp>
        <p:nvSpPr>
          <p:cNvPr id="3" name="Content Placeholder 2">
            <a:extLst>
              <a:ext uri="{FF2B5EF4-FFF2-40B4-BE49-F238E27FC236}">
                <a16:creationId xmlns:a16="http://schemas.microsoft.com/office/drawing/2014/main" id="{39DFDB90-A6AC-F84C-9E74-CF3D777374F4}"/>
              </a:ext>
            </a:extLst>
          </p:cNvPr>
          <p:cNvSpPr>
            <a:spLocks noGrp="1"/>
          </p:cNvSpPr>
          <p:nvPr>
            <p:ph idx="1"/>
          </p:nvPr>
        </p:nvSpPr>
        <p:spPr/>
        <p:txBody>
          <a:bodyPr/>
          <a:lstStyle/>
          <a:p>
            <a:r>
              <a:rPr lang="en-US" dirty="0" err="1"/>
              <a:t>Psycological</a:t>
            </a:r>
            <a:r>
              <a:rPr lang="en-US" dirty="0"/>
              <a:t> co-ordination {lexical} learning of intellectual subsistence information/intel {</a:t>
            </a:r>
            <a:r>
              <a:rPr lang="en-US" dirty="0" err="1"/>
              <a:t>ossipital</a:t>
            </a:r>
            <a:r>
              <a:rPr lang="en-US" dirty="0"/>
              <a:t>} world commonwealth-</a:t>
            </a:r>
            <a:r>
              <a:rPr lang="en-US" dirty="0" err="1"/>
              <a:t>motherafrica</a:t>
            </a:r>
            <a:r>
              <a:rPr lang="en-US" dirty="0"/>
              <a:t>-fatherland-son father </a:t>
            </a:r>
            <a:r>
              <a:rPr lang="en-US" dirty="0" err="1"/>
              <a:t>holyghost</a:t>
            </a:r>
            <a:r>
              <a:rPr lang="en-US" dirty="0"/>
              <a:t>, stocks wealth , subsistence </a:t>
            </a:r>
            <a:r>
              <a:rPr lang="en-US" dirty="0" err="1"/>
              <a:t>polynomer</a:t>
            </a:r>
            <a:r>
              <a:rPr lang="en-US" dirty="0"/>
              <a:t>. {Clerical} </a:t>
            </a:r>
            <a:r>
              <a:rPr lang="en-US" dirty="0" err="1"/>
              <a:t>personelle</a:t>
            </a:r>
            <a:r>
              <a:rPr lang="en-US" dirty="0"/>
              <a:t> attendance of values stewardship </a:t>
            </a:r>
            <a:r>
              <a:rPr lang="en-US"/>
              <a:t>covenant hierarchy of authority. </a:t>
            </a:r>
            <a:r>
              <a:rPr lang="en-US" dirty="0" err="1"/>
              <a:t>Equalibrium</a:t>
            </a:r>
            <a:r>
              <a:rPr lang="en-US" dirty="0"/>
              <a:t> maintain </a:t>
            </a:r>
            <a:r>
              <a:rPr lang="en-US" dirty="0" err="1"/>
              <a:t>selfsustainance</a:t>
            </a:r>
            <a:r>
              <a:rPr lang="en-US" dirty="0"/>
              <a:t>, </a:t>
            </a:r>
            <a:r>
              <a:rPr lang="en-US" dirty="0" err="1"/>
              <a:t>cosmicsnake</a:t>
            </a:r>
            <a:r>
              <a:rPr lang="en-US" dirty="0"/>
              <a:t>, motor reflexes, </a:t>
            </a:r>
            <a:r>
              <a:rPr lang="en-US" dirty="0" err="1"/>
              <a:t>biomechanics,underworld</a:t>
            </a:r>
            <a:r>
              <a:rPr lang="en-US" dirty="0"/>
              <a:t>. </a:t>
            </a:r>
          </a:p>
        </p:txBody>
      </p:sp>
    </p:spTree>
    <p:extLst>
      <p:ext uri="{BB962C8B-B14F-4D97-AF65-F5344CB8AC3E}">
        <p14:creationId xmlns:p14="http://schemas.microsoft.com/office/powerpoint/2010/main" val="228997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20CB0-91C6-2F47-ACDF-258906DE7845}"/>
              </a:ext>
            </a:extLst>
          </p:cNvPr>
          <p:cNvSpPr>
            <a:spLocks noGrp="1"/>
          </p:cNvSpPr>
          <p:nvPr>
            <p:ph type="title"/>
          </p:nvPr>
        </p:nvSpPr>
        <p:spPr/>
        <p:txBody>
          <a:bodyPr/>
          <a:lstStyle/>
          <a:p>
            <a:r>
              <a:rPr lang="en-US" dirty="0"/>
              <a:t>World prodigy</a:t>
            </a:r>
          </a:p>
        </p:txBody>
      </p:sp>
      <p:sp>
        <p:nvSpPr>
          <p:cNvPr id="5" name="Text Placeholder 4">
            <a:extLst>
              <a:ext uri="{FF2B5EF4-FFF2-40B4-BE49-F238E27FC236}">
                <a16:creationId xmlns:a16="http://schemas.microsoft.com/office/drawing/2014/main" id="{70CF6018-1943-F047-AEF5-515B97FE9E8E}"/>
              </a:ext>
            </a:extLst>
          </p:cNvPr>
          <p:cNvSpPr>
            <a:spLocks noGrp="1"/>
          </p:cNvSpPr>
          <p:nvPr>
            <p:ph type="body" idx="1"/>
          </p:nvPr>
        </p:nvSpPr>
        <p:spPr/>
        <p:txBody>
          <a:bodyPr/>
          <a:lstStyle/>
          <a:p>
            <a:r>
              <a:rPr lang="en-US" dirty="0"/>
              <a:t>Lexical manuscript</a:t>
            </a:r>
          </a:p>
        </p:txBody>
      </p:sp>
      <p:pic>
        <p:nvPicPr>
          <p:cNvPr id="15" name="Picture Placeholder 14">
            <a:extLst>
              <a:ext uri="{FF2B5EF4-FFF2-40B4-BE49-F238E27FC236}">
                <a16:creationId xmlns:a16="http://schemas.microsoft.com/office/drawing/2014/main" id="{DFADACA5-8112-7743-B34A-8A8F3F7C80CF}"/>
              </a:ext>
            </a:extLst>
          </p:cNvPr>
          <p:cNvPicPr>
            <a:picLocks noGrp="1" noChangeAspect="1"/>
          </p:cNvPicPr>
          <p:nvPr>
            <p:ph type="pic" idx="15"/>
          </p:nvPr>
        </p:nvPicPr>
        <p:blipFill>
          <a:blip r:embed="rId2"/>
          <a:stretch>
            <a:fillRect/>
          </a:stretch>
        </p:blipFill>
        <p:spPr>
          <a:xfrm>
            <a:off x="1111718" y="2336873"/>
            <a:ext cx="2186905" cy="1524000"/>
          </a:xfrm>
        </p:spPr>
      </p:pic>
      <p:sp>
        <p:nvSpPr>
          <p:cNvPr id="9" name="Text Placeholder 8">
            <a:extLst>
              <a:ext uri="{FF2B5EF4-FFF2-40B4-BE49-F238E27FC236}">
                <a16:creationId xmlns:a16="http://schemas.microsoft.com/office/drawing/2014/main" id="{FF40DDB4-F894-E446-B07F-28E476A80ED3}"/>
              </a:ext>
            </a:extLst>
          </p:cNvPr>
          <p:cNvSpPr>
            <a:spLocks noGrp="1"/>
          </p:cNvSpPr>
          <p:nvPr>
            <p:ph type="body" sz="half" idx="18"/>
          </p:nvPr>
        </p:nvSpPr>
        <p:spPr/>
        <p:txBody>
          <a:bodyPr>
            <a:normAutofit fontScale="92500"/>
          </a:bodyPr>
          <a:lstStyle/>
          <a:p>
            <a:r>
              <a:rPr lang="en-US" dirty="0"/>
              <a:t>Animated story scenario for tribunal methodology of </a:t>
            </a:r>
            <a:r>
              <a:rPr lang="en-US" dirty="0" err="1"/>
              <a:t>community,capital</a:t>
            </a:r>
            <a:r>
              <a:rPr lang="en-US" dirty="0"/>
              <a:t> from services infrastructure culture/control over industry’s of inhabitant field of endeavor </a:t>
            </a:r>
          </a:p>
        </p:txBody>
      </p:sp>
      <p:sp>
        <p:nvSpPr>
          <p:cNvPr id="6" name="Text Placeholder 5">
            <a:extLst>
              <a:ext uri="{FF2B5EF4-FFF2-40B4-BE49-F238E27FC236}">
                <a16:creationId xmlns:a16="http://schemas.microsoft.com/office/drawing/2014/main" id="{8D73CBE6-47F6-CD4E-BDAA-0476CB531A1E}"/>
              </a:ext>
            </a:extLst>
          </p:cNvPr>
          <p:cNvSpPr>
            <a:spLocks noGrp="1"/>
          </p:cNvSpPr>
          <p:nvPr>
            <p:ph type="body" sz="quarter" idx="3"/>
          </p:nvPr>
        </p:nvSpPr>
        <p:spPr/>
        <p:txBody>
          <a:bodyPr/>
          <a:lstStyle/>
          <a:p>
            <a:r>
              <a:rPr lang="en-US" dirty="0"/>
              <a:t>commercial</a:t>
            </a:r>
          </a:p>
        </p:txBody>
      </p:sp>
      <p:pic>
        <p:nvPicPr>
          <p:cNvPr id="17" name="Picture Placeholder 16">
            <a:extLst>
              <a:ext uri="{FF2B5EF4-FFF2-40B4-BE49-F238E27FC236}">
                <a16:creationId xmlns:a16="http://schemas.microsoft.com/office/drawing/2014/main" id="{7C722D09-961B-CE45-B248-EAB197910315}"/>
              </a:ext>
            </a:extLst>
          </p:cNvPr>
          <p:cNvPicPr>
            <a:picLocks noGrp="1" noChangeAspect="1"/>
          </p:cNvPicPr>
          <p:nvPr>
            <p:ph type="pic" idx="21"/>
          </p:nvPr>
        </p:nvPicPr>
        <p:blipFill>
          <a:blip r:embed="rId3"/>
          <a:stretch>
            <a:fillRect/>
          </a:stretch>
        </p:blipFill>
        <p:spPr>
          <a:xfrm>
            <a:off x="4087561" y="2336873"/>
            <a:ext cx="2779058" cy="1524000"/>
          </a:xfrm>
        </p:spPr>
      </p:pic>
      <p:sp>
        <p:nvSpPr>
          <p:cNvPr id="10" name="Text Placeholder 9">
            <a:extLst>
              <a:ext uri="{FF2B5EF4-FFF2-40B4-BE49-F238E27FC236}">
                <a16:creationId xmlns:a16="http://schemas.microsoft.com/office/drawing/2014/main" id="{038A44BF-E769-4A41-AD53-DA7385D149AB}"/>
              </a:ext>
            </a:extLst>
          </p:cNvPr>
          <p:cNvSpPr>
            <a:spLocks noGrp="1"/>
          </p:cNvSpPr>
          <p:nvPr>
            <p:ph type="body" sz="half" idx="19"/>
          </p:nvPr>
        </p:nvSpPr>
        <p:spPr/>
        <p:txBody>
          <a:bodyPr>
            <a:normAutofit fontScale="92500" lnSpcReduction="10000"/>
          </a:bodyPr>
          <a:lstStyle/>
          <a:p>
            <a:r>
              <a:rPr lang="en-US" dirty="0"/>
              <a:t>Evolving that lexical technology’s/innovation created the creation workspace station layer of empiric civilization ancient technological collective manuscript of construction innovative engineering  </a:t>
            </a:r>
          </a:p>
        </p:txBody>
      </p:sp>
      <p:sp>
        <p:nvSpPr>
          <p:cNvPr id="7" name="Text Placeholder 6">
            <a:extLst>
              <a:ext uri="{FF2B5EF4-FFF2-40B4-BE49-F238E27FC236}">
                <a16:creationId xmlns:a16="http://schemas.microsoft.com/office/drawing/2014/main" id="{D8B24A6D-AE35-5344-8B11-668E9D1572A6}"/>
              </a:ext>
            </a:extLst>
          </p:cNvPr>
          <p:cNvSpPr>
            <a:spLocks noGrp="1"/>
          </p:cNvSpPr>
          <p:nvPr>
            <p:ph type="body" sz="quarter" idx="13"/>
          </p:nvPr>
        </p:nvSpPr>
        <p:spPr/>
        <p:txBody>
          <a:bodyPr/>
          <a:lstStyle/>
          <a:p>
            <a:r>
              <a:rPr lang="en-US" dirty="0"/>
              <a:t>industrial</a:t>
            </a:r>
          </a:p>
        </p:txBody>
      </p:sp>
      <p:pic>
        <p:nvPicPr>
          <p:cNvPr id="19" name="Picture Placeholder 18">
            <a:extLst>
              <a:ext uri="{FF2B5EF4-FFF2-40B4-BE49-F238E27FC236}">
                <a16:creationId xmlns:a16="http://schemas.microsoft.com/office/drawing/2014/main" id="{7FCA3C7B-452C-9E4E-9B3F-5C88DD07E3DA}"/>
              </a:ext>
            </a:extLst>
          </p:cNvPr>
          <p:cNvPicPr>
            <a:picLocks noGrp="1" noChangeAspect="1"/>
          </p:cNvPicPr>
          <p:nvPr>
            <p:ph type="pic" idx="22"/>
          </p:nvPr>
        </p:nvPicPr>
        <p:blipFill>
          <a:blip r:embed="rId4"/>
          <a:srcRect t="12721" b="12721"/>
          <a:stretch>
            <a:fillRect/>
          </a:stretch>
        </p:blipFill>
        <p:spPr/>
      </p:pic>
      <p:sp>
        <p:nvSpPr>
          <p:cNvPr id="11" name="Text Placeholder 10">
            <a:extLst>
              <a:ext uri="{FF2B5EF4-FFF2-40B4-BE49-F238E27FC236}">
                <a16:creationId xmlns:a16="http://schemas.microsoft.com/office/drawing/2014/main" id="{B31FF192-E15A-6D43-8915-4467C7DE75F1}"/>
              </a:ext>
            </a:extLst>
          </p:cNvPr>
          <p:cNvSpPr>
            <a:spLocks noGrp="1"/>
          </p:cNvSpPr>
          <p:nvPr>
            <p:ph type="body" sz="half" idx="20"/>
          </p:nvPr>
        </p:nvSpPr>
        <p:spPr/>
        <p:txBody>
          <a:bodyPr>
            <a:normAutofit fontScale="92500" lnSpcReduction="10000"/>
          </a:bodyPr>
          <a:lstStyle/>
          <a:p>
            <a:r>
              <a:rPr lang="en-US" dirty="0"/>
              <a:t>the </a:t>
            </a:r>
            <a:r>
              <a:rPr lang="en-US" dirty="0" err="1"/>
              <a:t>indegenious</a:t>
            </a:r>
            <a:r>
              <a:rPr lang="en-US" dirty="0"/>
              <a:t> stewardship </a:t>
            </a:r>
            <a:r>
              <a:rPr lang="en-US" dirty="0" err="1"/>
              <a:t>diochamy</a:t>
            </a:r>
            <a:r>
              <a:rPr lang="en-US" dirty="0"/>
              <a:t> to compile manuscripts on how they implemented the learning </a:t>
            </a:r>
            <a:r>
              <a:rPr lang="en-US" dirty="0" err="1"/>
              <a:t>pedogogal</a:t>
            </a:r>
            <a:r>
              <a:rPr lang="en-US" dirty="0"/>
              <a:t> stewardship professional </a:t>
            </a:r>
            <a:r>
              <a:rPr lang="en-US" dirty="0" err="1"/>
              <a:t>apfredesiac</a:t>
            </a:r>
            <a:r>
              <a:rPr lang="en-US" dirty="0"/>
              <a:t> exploiting trades of bible inheritance, creative art in field of endeavors.</a:t>
            </a:r>
          </a:p>
        </p:txBody>
      </p:sp>
    </p:spTree>
    <p:extLst>
      <p:ext uri="{BB962C8B-B14F-4D97-AF65-F5344CB8AC3E}">
        <p14:creationId xmlns:p14="http://schemas.microsoft.com/office/powerpoint/2010/main" val="303787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5258DD9-ED71-2E41-B028-63167B48AB6D}"/>
              </a:ext>
            </a:extLst>
          </p:cNvPr>
          <p:cNvSpPr>
            <a:spLocks noGrp="1"/>
          </p:cNvSpPr>
          <p:nvPr>
            <p:ph type="title"/>
          </p:nvPr>
        </p:nvSpPr>
        <p:spPr/>
        <p:txBody>
          <a:bodyPr/>
          <a:lstStyle/>
          <a:p>
            <a:r>
              <a:rPr lang="en-US" dirty="0" err="1"/>
              <a:t>Hommage</a:t>
            </a:r>
            <a:r>
              <a:rPr lang="en-US" dirty="0"/>
              <a:t> milestone</a:t>
            </a:r>
          </a:p>
        </p:txBody>
      </p:sp>
      <p:sp>
        <p:nvSpPr>
          <p:cNvPr id="13" name="Content Placeholder 12">
            <a:extLst>
              <a:ext uri="{FF2B5EF4-FFF2-40B4-BE49-F238E27FC236}">
                <a16:creationId xmlns:a16="http://schemas.microsoft.com/office/drawing/2014/main" id="{7953FD3B-286D-EE41-9CA1-C144ABCE402E}"/>
              </a:ext>
            </a:extLst>
          </p:cNvPr>
          <p:cNvSpPr>
            <a:spLocks noGrp="1"/>
          </p:cNvSpPr>
          <p:nvPr>
            <p:ph sz="half" idx="1"/>
          </p:nvPr>
        </p:nvSpPr>
        <p:spPr/>
        <p:txBody>
          <a:bodyPr/>
          <a:lstStyle/>
          <a:p>
            <a:endParaRPr lang="en-US"/>
          </a:p>
        </p:txBody>
      </p:sp>
      <p:sp>
        <p:nvSpPr>
          <p:cNvPr id="14" name="Content Placeholder 13">
            <a:extLst>
              <a:ext uri="{FF2B5EF4-FFF2-40B4-BE49-F238E27FC236}">
                <a16:creationId xmlns:a16="http://schemas.microsoft.com/office/drawing/2014/main" id="{775ADAA9-0CA0-D340-8704-00D347F4C1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660748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7702</TotalTime>
  <Words>2449</Words>
  <Application>Microsoft Macintosh PowerPoint</Application>
  <PresentationFormat>Widescreen</PresentationFormat>
  <Paragraphs>83</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Trebuchet MS</vt:lpstr>
      <vt:lpstr>Berlin</vt:lpstr>
      <vt:lpstr>‘The engineering entrepreneur,</vt:lpstr>
      <vt:lpstr>Subsistence man</vt:lpstr>
      <vt:lpstr>Subsistence Prophecy</vt:lpstr>
      <vt:lpstr>Empiric technology-lexical expansion the orthodox economy</vt:lpstr>
      <vt:lpstr>PowerPoint Presentation</vt:lpstr>
      <vt:lpstr>innovation</vt:lpstr>
      <vt:lpstr>engineering</vt:lpstr>
      <vt:lpstr>World prodigy</vt:lpstr>
      <vt:lpstr>Hommage milestone</vt:lpstr>
      <vt:lpstr>                 Subsistence Polynomer </vt:lpstr>
      <vt:lpstr>Marketing </vt:lpstr>
      <vt:lpstr>World and business of one</vt:lpstr>
      <vt:lpstr>I.P Ordinance ‘innovative revolution of intellectual world engineering </vt:lpstr>
      <vt:lpstr>Union delegate christ</vt:lpstr>
      <vt:lpstr>Subsistence theology</vt:lpstr>
      <vt:lpstr>Urban social union</vt:lpstr>
      <vt:lpstr>Enterprise architect</vt:lpstr>
      <vt:lpstr>Binary building blocks of structural form</vt:lpstr>
      <vt:lpstr>Buisness plannar architecture</vt:lpstr>
      <vt:lpstr>PowerPoint Presentation</vt:lpstr>
      <vt:lpstr>Race of humanity</vt:lpstr>
      <vt:lpstr>Polynomer technology</vt:lpstr>
      <vt:lpstr>Proffesional </vt:lpstr>
      <vt:lpstr>Polynomer Tardy</vt:lpstr>
      <vt:lpstr>Exsistencial organology</vt:lpstr>
      <vt:lpstr>The brotherhood and feudal society </vt:lpstr>
      <vt:lpstr>Our solution </vt:lpstr>
      <vt:lpstr>PowerPoint Presentation</vt:lpstr>
      <vt:lpstr>PowerPoint Presentation</vt:lpstr>
      <vt:lpstr>Circular Economics -Ergronomic orders </vt:lpstr>
      <vt:lpstr>Economic philosiphy</vt:lpstr>
      <vt:lpstr>Rituals of lineage </vt:lpstr>
      <vt:lpstr>PowerPoint Presentation</vt:lpstr>
      <vt:lpstr>Socialism social buisness</vt:lpstr>
      <vt:lpstr>Subsistence mechanology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engineering entrepreneur,</dc:title>
  <dc:creator>mike hall</dc:creator>
  <cp:lastModifiedBy>mike hall</cp:lastModifiedBy>
  <cp:revision>114</cp:revision>
  <dcterms:created xsi:type="dcterms:W3CDTF">2021-03-09T02:08:31Z</dcterms:created>
  <dcterms:modified xsi:type="dcterms:W3CDTF">2022-02-19T05:56:06Z</dcterms:modified>
</cp:coreProperties>
</file>