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63" r:id="rId7"/>
    <p:sldId id="273" r:id="rId8"/>
    <p:sldId id="274" r:id="rId9"/>
    <p:sldId id="258" r:id="rId10"/>
    <p:sldId id="272" r:id="rId11"/>
    <p:sldId id="268" r:id="rId12"/>
    <p:sldId id="260" r:id="rId13"/>
    <p:sldId id="261" r:id="rId14"/>
    <p:sldId id="267" r:id="rId15"/>
    <p:sldId id="262" r:id="rId16"/>
    <p:sldId id="259" r:id="rId17"/>
    <p:sldId id="266"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2"/>
    <p:restoredTop sz="94674"/>
  </p:normalViewPr>
  <p:slideViewPr>
    <p:cSldViewPr snapToGrid="0" snapToObjects="1">
      <p:cViewPr varScale="1">
        <p:scale>
          <a:sx n="131" d="100"/>
          <a:sy n="131" d="100"/>
        </p:scale>
        <p:origin x="9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5/6/21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5/6/21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bdg.org/building-types" TargetMode="External"/><Relationship Id="rId2" Type="http://schemas.openxmlformats.org/officeDocument/2006/relationships/hyperlink" Target="https://www.wbdg.org/design-objectives"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wbdg.org/building-types" TargetMode="External"/><Relationship Id="rId2" Type="http://schemas.openxmlformats.org/officeDocument/2006/relationships/hyperlink" Target="https://www.wbdg.org/design-objectives" TargetMode="External"/><Relationship Id="rId1" Type="http://schemas.openxmlformats.org/officeDocument/2006/relationships/slideLayout" Target="../slideLayouts/slideLayout5.xml"/><Relationship Id="rId6" Type="http://schemas.openxmlformats.org/officeDocument/2006/relationships/hyperlink" Target="https://www.wbdg.org/guides-specifications" TargetMode="External"/><Relationship Id="rId5" Type="http://schemas.openxmlformats.org/officeDocument/2006/relationships/hyperlink" Target="https://www.wbdg.org/design-disciplines" TargetMode="External"/><Relationship Id="rId4" Type="http://schemas.openxmlformats.org/officeDocument/2006/relationships/hyperlink" Target="https://www.wbdg.org/space-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wbdg.org/design-objectives" TargetMode="External"/><Relationship Id="rId2" Type="http://schemas.openxmlformats.org/officeDocument/2006/relationships/hyperlink" Target="https://www.wbdg.org/design-disciplines" TargetMode="External"/><Relationship Id="rId1" Type="http://schemas.openxmlformats.org/officeDocument/2006/relationships/slideLayout" Target="../slideLayouts/slideLayout5.xml"/><Relationship Id="rId5" Type="http://schemas.openxmlformats.org/officeDocument/2006/relationships/hyperlink" Target="https://www.wbdg.org/space-types" TargetMode="External"/><Relationship Id="rId4" Type="http://schemas.openxmlformats.org/officeDocument/2006/relationships/hyperlink" Target="https://www.wbdg.org/building-type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wbdg.org/resources"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60DA-8D7A-F040-9FCF-FDDC3017F9D7}"/>
              </a:ext>
            </a:extLst>
          </p:cNvPr>
          <p:cNvSpPr>
            <a:spLocks noGrp="1"/>
          </p:cNvSpPr>
          <p:nvPr>
            <p:ph type="ctrTitle"/>
          </p:nvPr>
        </p:nvSpPr>
        <p:spPr/>
        <p:txBody>
          <a:bodyPr/>
          <a:lstStyle/>
          <a:p>
            <a:r>
              <a:rPr lang="en-US" dirty="0"/>
              <a:t>THE COVENANT</a:t>
            </a:r>
          </a:p>
        </p:txBody>
      </p:sp>
      <p:sp>
        <p:nvSpPr>
          <p:cNvPr id="3" name="Subtitle 2">
            <a:extLst>
              <a:ext uri="{FF2B5EF4-FFF2-40B4-BE49-F238E27FC236}">
                <a16:creationId xmlns:a16="http://schemas.microsoft.com/office/drawing/2014/main" id="{67FCB4D6-D0ED-4C4D-B1B6-D0D49F1ED6CB}"/>
              </a:ext>
            </a:extLst>
          </p:cNvPr>
          <p:cNvSpPr>
            <a:spLocks noGrp="1"/>
          </p:cNvSpPr>
          <p:nvPr>
            <p:ph type="subTitle" idx="1"/>
          </p:nvPr>
        </p:nvSpPr>
        <p:spPr/>
        <p:txBody>
          <a:bodyPr/>
          <a:lstStyle/>
          <a:p>
            <a:r>
              <a:rPr lang="en-US" dirty="0"/>
              <a:t>To pair authentic creation with the mission of the creation bible prophecy</a:t>
            </a:r>
          </a:p>
        </p:txBody>
      </p:sp>
    </p:spTree>
    <p:extLst>
      <p:ext uri="{BB962C8B-B14F-4D97-AF65-F5344CB8AC3E}">
        <p14:creationId xmlns:p14="http://schemas.microsoft.com/office/powerpoint/2010/main" val="86058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86B8-F9DF-694A-89C1-0BBB524E2436}"/>
              </a:ext>
            </a:extLst>
          </p:cNvPr>
          <p:cNvSpPr>
            <a:spLocks noGrp="1"/>
          </p:cNvSpPr>
          <p:nvPr>
            <p:ph type="title"/>
          </p:nvPr>
        </p:nvSpPr>
        <p:spPr/>
        <p:txBody>
          <a:bodyPr/>
          <a:lstStyle/>
          <a:p>
            <a:r>
              <a:rPr lang="en-US" dirty="0"/>
              <a:t>Enterprise Monad folklore</a:t>
            </a:r>
          </a:p>
        </p:txBody>
      </p:sp>
      <p:sp>
        <p:nvSpPr>
          <p:cNvPr id="3" name="Content Placeholder 2">
            <a:extLst>
              <a:ext uri="{FF2B5EF4-FFF2-40B4-BE49-F238E27FC236}">
                <a16:creationId xmlns:a16="http://schemas.microsoft.com/office/drawing/2014/main" id="{EE69F1ED-C7F7-6948-9034-E6EFB6529E36}"/>
              </a:ext>
            </a:extLst>
          </p:cNvPr>
          <p:cNvSpPr>
            <a:spLocks noGrp="1"/>
          </p:cNvSpPr>
          <p:nvPr>
            <p:ph sz="half" idx="1"/>
          </p:nvPr>
        </p:nvSpPr>
        <p:spPr/>
        <p:txBody>
          <a:bodyPr/>
          <a:lstStyle/>
          <a:p>
            <a:r>
              <a:rPr lang="en-US" dirty="0"/>
              <a:t>Central source of the folklore which our enterprise is built on enables </a:t>
            </a:r>
            <a:r>
              <a:rPr lang="en-US" dirty="0" err="1"/>
              <a:t>tha</a:t>
            </a:r>
            <a:r>
              <a:rPr lang="en-US" dirty="0"/>
              <a:t> naturally intuitive </a:t>
            </a:r>
            <a:r>
              <a:rPr lang="en-US" dirty="0" err="1"/>
              <a:t>man,world,animal</a:t>
            </a:r>
            <a:r>
              <a:rPr lang="en-US" dirty="0"/>
              <a:t> </a:t>
            </a:r>
            <a:r>
              <a:rPr lang="en-US" dirty="0" err="1"/>
              <a:t>tradjectory</a:t>
            </a:r>
            <a:r>
              <a:rPr lang="en-US" dirty="0"/>
              <a:t> interpreted through naturally intuitive intrinsic guidance of compassion unified world, equality of </a:t>
            </a:r>
            <a:r>
              <a:rPr lang="en-US" dirty="0" err="1"/>
              <a:t>selfsustainance</a:t>
            </a:r>
            <a:r>
              <a:rPr lang="en-US" dirty="0"/>
              <a:t>, translated by  </a:t>
            </a:r>
          </a:p>
        </p:txBody>
      </p:sp>
      <p:sp>
        <p:nvSpPr>
          <p:cNvPr id="4" name="Content Placeholder 3">
            <a:extLst>
              <a:ext uri="{FF2B5EF4-FFF2-40B4-BE49-F238E27FC236}">
                <a16:creationId xmlns:a16="http://schemas.microsoft.com/office/drawing/2014/main" id="{81347307-81CB-4340-B640-1077EA3A0DD7}"/>
              </a:ext>
            </a:extLst>
          </p:cNvPr>
          <p:cNvSpPr>
            <a:spLocks noGrp="1"/>
          </p:cNvSpPr>
          <p:nvPr>
            <p:ph sz="half" idx="2"/>
          </p:nvPr>
        </p:nvSpPr>
        <p:spPr/>
        <p:txBody>
          <a:bodyPr/>
          <a:lstStyle/>
          <a:p>
            <a:r>
              <a:rPr lang="en-US" dirty="0"/>
              <a:t>Engineering stewardship construction of  collective monad building enterprise architecture as purpose of meaning toward use of creation </a:t>
            </a:r>
            <a:r>
              <a:rPr lang="en-US" dirty="0" err="1"/>
              <a:t>reasources</a:t>
            </a:r>
            <a:r>
              <a:rPr lang="en-US" dirty="0"/>
              <a:t> </a:t>
            </a:r>
            <a:r>
              <a:rPr lang="en-US" dirty="0" err="1"/>
              <a:t>technnology</a:t>
            </a:r>
            <a:r>
              <a:rPr lang="en-US" dirty="0"/>
              <a:t> innovation planning .</a:t>
            </a:r>
          </a:p>
        </p:txBody>
      </p:sp>
    </p:spTree>
    <p:extLst>
      <p:ext uri="{BB962C8B-B14F-4D97-AF65-F5344CB8AC3E}">
        <p14:creationId xmlns:p14="http://schemas.microsoft.com/office/powerpoint/2010/main" val="179190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F0A7-9A36-914B-8A35-D335DA2D011C}"/>
              </a:ext>
            </a:extLst>
          </p:cNvPr>
          <p:cNvSpPr>
            <a:spLocks noGrp="1"/>
          </p:cNvSpPr>
          <p:nvPr>
            <p:ph type="title"/>
          </p:nvPr>
        </p:nvSpPr>
        <p:spPr/>
        <p:txBody>
          <a:bodyPr/>
          <a:lstStyle/>
          <a:p>
            <a:r>
              <a:rPr lang="en-US" dirty="0"/>
              <a:t>Old spaces and kingdoms abstract</a:t>
            </a:r>
          </a:p>
        </p:txBody>
      </p:sp>
      <p:sp>
        <p:nvSpPr>
          <p:cNvPr id="3" name="Content Placeholder 2">
            <a:extLst>
              <a:ext uri="{FF2B5EF4-FFF2-40B4-BE49-F238E27FC236}">
                <a16:creationId xmlns:a16="http://schemas.microsoft.com/office/drawing/2014/main" id="{E3ECF1E6-1390-D447-A485-FDACED230ED5}"/>
              </a:ext>
            </a:extLst>
          </p:cNvPr>
          <p:cNvSpPr>
            <a:spLocks noGrp="1"/>
          </p:cNvSpPr>
          <p:nvPr>
            <p:ph sz="half" idx="1"/>
          </p:nvPr>
        </p:nvSpPr>
        <p:spPr/>
        <p:txBody>
          <a:bodyPr/>
          <a:lstStyle/>
          <a:p>
            <a:r>
              <a:rPr lang="en-US" dirty="0" err="1"/>
              <a:t>Parrallel</a:t>
            </a:r>
            <a:r>
              <a:rPr lang="en-US" dirty="0"/>
              <a:t> universes from first mission explorers to New modern initiatives, ‘missions scripture’ for successful intuitive creation stewardship, consciousness.</a:t>
            </a:r>
          </a:p>
          <a:p>
            <a:r>
              <a:rPr lang="en-US" dirty="0"/>
              <a:t>Of modern and old </a:t>
            </a:r>
            <a:r>
              <a:rPr lang="en-US" dirty="0" err="1"/>
              <a:t>allumini</a:t>
            </a:r>
            <a:r>
              <a:rPr lang="en-US" dirty="0"/>
              <a:t> traditions/methodology.  </a:t>
            </a:r>
          </a:p>
        </p:txBody>
      </p:sp>
      <p:sp>
        <p:nvSpPr>
          <p:cNvPr id="4" name="Content Placeholder 3">
            <a:extLst>
              <a:ext uri="{FF2B5EF4-FFF2-40B4-BE49-F238E27FC236}">
                <a16:creationId xmlns:a16="http://schemas.microsoft.com/office/drawing/2014/main" id="{C386F3DD-05F4-F543-9035-A94528067B82}"/>
              </a:ext>
            </a:extLst>
          </p:cNvPr>
          <p:cNvSpPr>
            <a:spLocks noGrp="1"/>
          </p:cNvSpPr>
          <p:nvPr>
            <p:ph sz="half" idx="2"/>
          </p:nvPr>
        </p:nvSpPr>
        <p:spPr/>
        <p:txBody>
          <a:bodyPr/>
          <a:lstStyle/>
          <a:p>
            <a:r>
              <a:rPr lang="en-US" dirty="0"/>
              <a:t>Democratic </a:t>
            </a:r>
          </a:p>
        </p:txBody>
      </p:sp>
    </p:spTree>
    <p:extLst>
      <p:ext uri="{BB962C8B-B14F-4D97-AF65-F5344CB8AC3E}">
        <p14:creationId xmlns:p14="http://schemas.microsoft.com/office/powerpoint/2010/main" val="318249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31E6-9AF2-C640-9E1B-058CC73D25E9}"/>
              </a:ext>
            </a:extLst>
          </p:cNvPr>
          <p:cNvSpPr>
            <a:spLocks noGrp="1"/>
          </p:cNvSpPr>
          <p:nvPr>
            <p:ph type="ctrTitle"/>
          </p:nvPr>
        </p:nvSpPr>
        <p:spPr/>
        <p:txBody>
          <a:bodyPr>
            <a:normAutofit fontScale="90000"/>
          </a:bodyPr>
          <a:lstStyle/>
          <a:p>
            <a:r>
              <a:rPr lang="en-US" dirty="0"/>
              <a:t>Design and operational prediction of the analogic covenant </a:t>
            </a:r>
          </a:p>
        </p:txBody>
      </p:sp>
      <p:sp>
        <p:nvSpPr>
          <p:cNvPr id="3" name="Subtitle 2">
            <a:extLst>
              <a:ext uri="{FF2B5EF4-FFF2-40B4-BE49-F238E27FC236}">
                <a16:creationId xmlns:a16="http://schemas.microsoft.com/office/drawing/2014/main" id="{0F10CAA2-9D1B-E04A-BFC2-9941B3215BA0}"/>
              </a:ext>
            </a:extLst>
          </p:cNvPr>
          <p:cNvSpPr>
            <a:spLocks noGrp="1"/>
          </p:cNvSpPr>
          <p:nvPr>
            <p:ph type="subTitle" idx="1"/>
          </p:nvPr>
        </p:nvSpPr>
        <p:spPr/>
        <p:txBody>
          <a:bodyPr/>
          <a:lstStyle/>
          <a:p>
            <a:r>
              <a:rPr lang="en-US" dirty="0"/>
              <a:t>Connecting through time space matter and advanced urban skillset methodology rendering ethical gospel anthropology of creation “revelations</a:t>
            </a:r>
            <a:br>
              <a:rPr lang="en-US" dirty="0"/>
            </a:br>
            <a:r>
              <a:rPr lang="en-US" dirty="0"/>
              <a:t>“</a:t>
            </a:r>
          </a:p>
        </p:txBody>
      </p:sp>
    </p:spTree>
    <p:extLst>
      <p:ext uri="{BB962C8B-B14F-4D97-AF65-F5344CB8AC3E}">
        <p14:creationId xmlns:p14="http://schemas.microsoft.com/office/powerpoint/2010/main" val="117952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CC4D-A501-3D4F-8C99-A479E9083492}"/>
              </a:ext>
            </a:extLst>
          </p:cNvPr>
          <p:cNvSpPr>
            <a:spLocks noGrp="1"/>
          </p:cNvSpPr>
          <p:nvPr>
            <p:ph type="title"/>
          </p:nvPr>
        </p:nvSpPr>
        <p:spPr>
          <a:xfrm>
            <a:off x="828040" y="1788917"/>
            <a:ext cx="3500828" cy="3016764"/>
          </a:xfrm>
        </p:spPr>
        <p:txBody>
          <a:bodyPr>
            <a:normAutofit fontScale="90000"/>
          </a:bodyPr>
          <a:lstStyle/>
          <a:p>
            <a:r>
              <a:rPr lang="en-CA" dirty="0"/>
              <a:t>contains information on more specific topics relating to the sections above.</a:t>
            </a:r>
            <a:endParaRPr lang="en-US" dirty="0"/>
          </a:p>
        </p:txBody>
      </p:sp>
      <p:sp>
        <p:nvSpPr>
          <p:cNvPr id="3" name="Content Placeholder 2">
            <a:extLst>
              <a:ext uri="{FF2B5EF4-FFF2-40B4-BE49-F238E27FC236}">
                <a16:creationId xmlns:a16="http://schemas.microsoft.com/office/drawing/2014/main" id="{BB0D981C-C695-3D45-BC00-84C0C1EA057C}"/>
              </a:ext>
            </a:extLst>
          </p:cNvPr>
          <p:cNvSpPr>
            <a:spLocks noGrp="1"/>
          </p:cNvSpPr>
          <p:nvPr>
            <p:ph sz="half" idx="1"/>
          </p:nvPr>
        </p:nvSpPr>
        <p:spPr/>
        <p:txBody>
          <a:bodyPr>
            <a:normAutofit fontScale="85000" lnSpcReduction="10000"/>
          </a:bodyPr>
          <a:lstStyle/>
          <a:p>
            <a:r>
              <a:rPr lang="en-US" dirty="0"/>
              <a:t>Optimized Vertical-horizontal creation </a:t>
            </a:r>
            <a:r>
              <a:rPr lang="en-US" dirty="0" err="1"/>
              <a:t>tradjectory</a:t>
            </a:r>
            <a:r>
              <a:rPr lang="en-US" dirty="0"/>
              <a:t> . A principal of the skilled </a:t>
            </a:r>
            <a:r>
              <a:rPr lang="en-US" dirty="0" err="1"/>
              <a:t>proffesional</a:t>
            </a:r>
            <a:r>
              <a:rPr lang="en-US" dirty="0"/>
              <a:t> covenant characteristics, ‘trained horizontal optimization ‘growth </a:t>
            </a:r>
            <a:r>
              <a:rPr lang="en-US" dirty="0" err="1"/>
              <a:t>developedment</a:t>
            </a:r>
            <a:r>
              <a:rPr lang="en-US" dirty="0"/>
              <a:t> stages/ naturally intuitive post virtual-reality of anthropological proposes vertical creation application sequence  optimization from binary assignments of the collective orthodox binary lamentation-</a:t>
            </a:r>
            <a:r>
              <a:rPr lang="en-US" dirty="0" err="1"/>
              <a:t>tennents</a:t>
            </a:r>
            <a:r>
              <a:rPr lang="en-US" dirty="0"/>
              <a:t>  poetic benediction beginning and end. Celestial covenant </a:t>
            </a:r>
            <a:r>
              <a:rPr lang="en-US" dirty="0" err="1"/>
              <a:t>tradjectory</a:t>
            </a:r>
            <a:r>
              <a:rPr lang="en-US" dirty="0"/>
              <a:t>, ‘truth of subsistence unified ethics of creation architecture ,construction design. </a:t>
            </a:r>
          </a:p>
        </p:txBody>
      </p:sp>
      <p:sp>
        <p:nvSpPr>
          <p:cNvPr id="4" name="Content Placeholder 3">
            <a:extLst>
              <a:ext uri="{FF2B5EF4-FFF2-40B4-BE49-F238E27FC236}">
                <a16:creationId xmlns:a16="http://schemas.microsoft.com/office/drawing/2014/main" id="{D5BE0508-8656-6644-AD2C-A4D66DD6B2C5}"/>
              </a:ext>
            </a:extLst>
          </p:cNvPr>
          <p:cNvSpPr>
            <a:spLocks noGrp="1"/>
          </p:cNvSpPr>
          <p:nvPr>
            <p:ph sz="half" idx="2"/>
          </p:nvPr>
        </p:nvSpPr>
        <p:spPr/>
        <p:txBody>
          <a:bodyPr>
            <a:normAutofit fontScale="85000" lnSpcReduction="10000"/>
          </a:bodyPr>
          <a:lstStyle/>
          <a:p>
            <a:r>
              <a:rPr lang="en-US" dirty="0"/>
              <a:t>Installation of creation blockchain initiatives from </a:t>
            </a:r>
            <a:r>
              <a:rPr lang="en-US" dirty="0" err="1"/>
              <a:t>begginging</a:t>
            </a:r>
            <a:r>
              <a:rPr lang="en-US" dirty="0"/>
              <a:t> of quoting topologic installations, ‘the manuscripts for the engineering ‘organology of creation ‘canonical’ </a:t>
            </a:r>
            <a:r>
              <a:rPr lang="en-US" dirty="0" err="1"/>
              <a:t>gametheory</a:t>
            </a:r>
            <a:r>
              <a:rPr lang="en-US" dirty="0"/>
              <a:t>-manifestation, of an intellectual image and symbol </a:t>
            </a:r>
            <a:r>
              <a:rPr lang="en-US" dirty="0" err="1"/>
              <a:t>mechanology</a:t>
            </a:r>
            <a:r>
              <a:rPr lang="en-US" dirty="0"/>
              <a:t> for translating pseudoscience </a:t>
            </a:r>
            <a:r>
              <a:rPr lang="en-US" dirty="0" err="1"/>
              <a:t>apfredesiac</a:t>
            </a:r>
            <a:r>
              <a:rPr lang="en-US" dirty="0"/>
              <a:t> rendering the essentials/</a:t>
            </a:r>
            <a:r>
              <a:rPr lang="en-US" dirty="0" err="1"/>
              <a:t>nessesity’s</a:t>
            </a:r>
            <a:r>
              <a:rPr lang="en-US" dirty="0"/>
              <a:t> to facilitate clerical creation binary purpose assignments in demographic organization probable-outcome, ‘in compliance of canonical proficiency-efficiency systems/circular methodology.  </a:t>
            </a:r>
          </a:p>
        </p:txBody>
      </p:sp>
      <p:sp>
        <p:nvSpPr>
          <p:cNvPr id="5" name="TextBox 4">
            <a:extLst>
              <a:ext uri="{FF2B5EF4-FFF2-40B4-BE49-F238E27FC236}">
                <a16:creationId xmlns:a16="http://schemas.microsoft.com/office/drawing/2014/main" id="{F915A7C3-012C-C145-875A-25E231768B8D}"/>
              </a:ext>
            </a:extLst>
          </p:cNvPr>
          <p:cNvSpPr txBox="1"/>
          <p:nvPr/>
        </p:nvSpPr>
        <p:spPr>
          <a:xfrm>
            <a:off x="1001950" y="1788917"/>
            <a:ext cx="3326918" cy="369332"/>
          </a:xfrm>
          <a:prstGeom prst="rect">
            <a:avLst/>
          </a:prstGeom>
          <a:noFill/>
        </p:spPr>
        <p:txBody>
          <a:bodyPr wrap="square" rtlCol="0">
            <a:spAutoFit/>
          </a:bodyPr>
          <a:lstStyle/>
          <a:p>
            <a:r>
              <a:rPr lang="en-US" dirty="0"/>
              <a:t>Functional space </a:t>
            </a:r>
          </a:p>
        </p:txBody>
      </p:sp>
    </p:spTree>
    <p:extLst>
      <p:ext uri="{BB962C8B-B14F-4D97-AF65-F5344CB8AC3E}">
        <p14:creationId xmlns:p14="http://schemas.microsoft.com/office/powerpoint/2010/main" val="220179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07062-B530-AF45-9754-356FF07B457F}"/>
              </a:ext>
            </a:extLst>
          </p:cNvPr>
          <p:cNvSpPr>
            <a:spLocks noGrp="1"/>
          </p:cNvSpPr>
          <p:nvPr>
            <p:ph sz="half" idx="1"/>
          </p:nvPr>
        </p:nvSpPr>
        <p:spPr>
          <a:xfrm>
            <a:off x="5123309" y="452962"/>
            <a:ext cx="6269591" cy="1346655"/>
          </a:xfrm>
        </p:spPr>
        <p:txBody>
          <a:bodyPr>
            <a:normAutofit fontScale="85000" lnSpcReduction="10000"/>
          </a:bodyPr>
          <a:lstStyle/>
          <a:p>
            <a:r>
              <a:rPr lang="en-US" dirty="0"/>
              <a:t>Planning/</a:t>
            </a:r>
            <a:r>
              <a:rPr lang="en-US" dirty="0" err="1"/>
              <a:t>Plannar</a:t>
            </a:r>
            <a:r>
              <a:rPr lang="en-US" dirty="0"/>
              <a:t> ‘ preparations to advise architecture equilibrium in whole context compiling canonical </a:t>
            </a:r>
            <a:r>
              <a:rPr lang="en-US" dirty="0" err="1"/>
              <a:t>mechanology</a:t>
            </a:r>
            <a:r>
              <a:rPr lang="en-US" dirty="0"/>
              <a:t>, ‘implementing for unified life system </a:t>
            </a:r>
            <a:r>
              <a:rPr lang="en-US" dirty="0" err="1"/>
              <a:t>Infrastructutre</a:t>
            </a:r>
            <a:r>
              <a:rPr lang="en-US"/>
              <a:t> .  </a:t>
            </a:r>
            <a:r>
              <a:rPr lang="en-US" dirty="0" err="1"/>
              <a:t>Adventis</a:t>
            </a:r>
            <a:r>
              <a:rPr lang="en-US" dirty="0"/>
              <a:t> stewardship engineering, keeping lexical authority over creation civil law. As accountant observer .</a:t>
            </a:r>
          </a:p>
        </p:txBody>
      </p:sp>
      <p:sp>
        <p:nvSpPr>
          <p:cNvPr id="4" name="Content Placeholder 3">
            <a:extLst>
              <a:ext uri="{FF2B5EF4-FFF2-40B4-BE49-F238E27FC236}">
                <a16:creationId xmlns:a16="http://schemas.microsoft.com/office/drawing/2014/main" id="{CA26A51A-4109-F145-8446-416F970EFB91}"/>
              </a:ext>
            </a:extLst>
          </p:cNvPr>
          <p:cNvSpPr>
            <a:spLocks noGrp="1"/>
          </p:cNvSpPr>
          <p:nvPr>
            <p:ph sz="half" idx="2"/>
          </p:nvPr>
        </p:nvSpPr>
        <p:spPr>
          <a:xfrm>
            <a:off x="5123309" y="3944536"/>
            <a:ext cx="6272022" cy="2383586"/>
          </a:xfrm>
        </p:spPr>
        <p:txBody>
          <a:bodyPr>
            <a:normAutofit fontScale="85000" lnSpcReduction="10000"/>
          </a:bodyPr>
          <a:lstStyle/>
          <a:p>
            <a:r>
              <a:rPr lang="en-US" dirty="0"/>
              <a:t>Effective’ proficient/efficient </a:t>
            </a:r>
            <a:r>
              <a:rPr lang="en-US" dirty="0" err="1"/>
              <a:t>millenia</a:t>
            </a:r>
            <a:r>
              <a:rPr lang="en-US" dirty="0"/>
              <a:t>’ </a:t>
            </a:r>
            <a:r>
              <a:rPr lang="en-US" dirty="0" err="1"/>
              <a:t>adventis</a:t>
            </a:r>
            <a:r>
              <a:rPr lang="en-US" dirty="0"/>
              <a:t> of </a:t>
            </a:r>
            <a:r>
              <a:rPr lang="en-US" dirty="0" err="1"/>
              <a:t>reasources</a:t>
            </a:r>
            <a:r>
              <a:rPr lang="en-US" dirty="0"/>
              <a:t> and </a:t>
            </a:r>
            <a:r>
              <a:rPr lang="en-US" dirty="0" err="1"/>
              <a:t>gametheory</a:t>
            </a:r>
            <a:r>
              <a:rPr lang="en-US" dirty="0"/>
              <a:t>  of </a:t>
            </a:r>
            <a:r>
              <a:rPr lang="en-US" dirty="0" err="1"/>
              <a:t>lifesystem</a:t>
            </a:r>
            <a:r>
              <a:rPr lang="en-US" dirty="0"/>
              <a:t> intelligence, mapping implementing topology schematic of unified </a:t>
            </a:r>
            <a:r>
              <a:rPr lang="en-US" dirty="0" err="1"/>
              <a:t>psuedoscience</a:t>
            </a:r>
            <a:r>
              <a:rPr lang="en-US" dirty="0"/>
              <a:t> design, ‘compilation of canonical covenant </a:t>
            </a:r>
            <a:r>
              <a:rPr lang="en-US" dirty="0" err="1"/>
              <a:t>sequencial</a:t>
            </a:r>
            <a:r>
              <a:rPr lang="en-US" dirty="0"/>
              <a:t> </a:t>
            </a:r>
            <a:r>
              <a:rPr lang="en-US" dirty="0" err="1"/>
              <a:t>dna</a:t>
            </a:r>
            <a:r>
              <a:rPr lang="en-US" dirty="0"/>
              <a:t>, circular design of all field of life endeavors.  and in time will record the Unicorn of matrix and implementation of variable-factor </a:t>
            </a:r>
            <a:r>
              <a:rPr lang="en-US" dirty="0" err="1"/>
              <a:t>mechanology</a:t>
            </a:r>
            <a:r>
              <a:rPr lang="en-US" dirty="0"/>
              <a:t> in unified intelligence characters of the ecological lifeform covenant void  </a:t>
            </a:r>
            <a:r>
              <a:rPr lang="en-US" dirty="0" err="1"/>
              <a:t>Symbols,images,polynomer.intuitive</a:t>
            </a:r>
            <a:r>
              <a:rPr lang="en-US" dirty="0"/>
              <a:t> construction.</a:t>
            </a:r>
          </a:p>
        </p:txBody>
      </p:sp>
      <p:sp>
        <p:nvSpPr>
          <p:cNvPr id="5" name="TextBox 4">
            <a:extLst>
              <a:ext uri="{FF2B5EF4-FFF2-40B4-BE49-F238E27FC236}">
                <a16:creationId xmlns:a16="http://schemas.microsoft.com/office/drawing/2014/main" id="{116A23C1-4A9F-BB4E-81A3-06282C28F57C}"/>
              </a:ext>
            </a:extLst>
          </p:cNvPr>
          <p:cNvSpPr txBox="1"/>
          <p:nvPr/>
        </p:nvSpPr>
        <p:spPr>
          <a:xfrm>
            <a:off x="889000" y="1799617"/>
            <a:ext cx="3500828" cy="369332"/>
          </a:xfrm>
          <a:prstGeom prst="rect">
            <a:avLst/>
          </a:prstGeom>
          <a:noFill/>
        </p:spPr>
        <p:txBody>
          <a:bodyPr wrap="square" rtlCol="0">
            <a:spAutoFit/>
          </a:bodyPr>
          <a:lstStyle/>
          <a:p>
            <a:r>
              <a:rPr lang="en-US" dirty="0"/>
              <a:t>The unified collective design</a:t>
            </a:r>
          </a:p>
        </p:txBody>
      </p:sp>
      <p:pic>
        <p:nvPicPr>
          <p:cNvPr id="7" name="Picture 6">
            <a:extLst>
              <a:ext uri="{FF2B5EF4-FFF2-40B4-BE49-F238E27FC236}">
                <a16:creationId xmlns:a16="http://schemas.microsoft.com/office/drawing/2014/main" id="{B12BC70E-07ED-424D-9445-8427FC4D07F9}"/>
              </a:ext>
            </a:extLst>
          </p:cNvPr>
          <p:cNvPicPr>
            <a:picLocks noChangeAspect="1"/>
          </p:cNvPicPr>
          <p:nvPr/>
        </p:nvPicPr>
        <p:blipFill>
          <a:blip r:embed="rId2"/>
          <a:stretch>
            <a:fillRect/>
          </a:stretch>
        </p:blipFill>
        <p:spPr>
          <a:xfrm>
            <a:off x="5437762" y="1926077"/>
            <a:ext cx="5846323" cy="1819072"/>
          </a:xfrm>
          <a:prstGeom prst="rect">
            <a:avLst/>
          </a:prstGeom>
        </p:spPr>
      </p:pic>
    </p:spTree>
    <p:extLst>
      <p:ext uri="{BB962C8B-B14F-4D97-AF65-F5344CB8AC3E}">
        <p14:creationId xmlns:p14="http://schemas.microsoft.com/office/powerpoint/2010/main" val="233583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8F6-1AD2-B249-8EB7-F2706FD88D8B}"/>
              </a:ext>
            </a:extLst>
          </p:cNvPr>
          <p:cNvSpPr>
            <a:spLocks noGrp="1"/>
          </p:cNvSpPr>
          <p:nvPr>
            <p:ph type="title"/>
          </p:nvPr>
        </p:nvSpPr>
        <p:spPr>
          <a:xfrm>
            <a:off x="889001" y="2363916"/>
            <a:ext cx="3500828" cy="2461004"/>
          </a:xfrm>
        </p:spPr>
        <p:txBody>
          <a:bodyPr>
            <a:normAutofit fontScale="90000"/>
          </a:bodyPr>
          <a:lstStyle/>
          <a:p>
            <a:br>
              <a:rPr lang="en-CA" b="1" dirty="0">
                <a:hlinkClick r:id="rId2"/>
              </a:rPr>
            </a:br>
            <a:r>
              <a:rPr lang="en-CA" b="1" dirty="0">
                <a:hlinkClick r:id="rId2"/>
              </a:rPr>
              <a:t>Design Objectives</a:t>
            </a:r>
            <a:r>
              <a:rPr lang="en-CA" dirty="0"/>
              <a:t>—contains information organized by the specific design </a:t>
            </a:r>
            <a:r>
              <a:rPr lang="en-CA" dirty="0" err="1"/>
              <a:t>goal.</a:t>
            </a:r>
            <a:r>
              <a:rPr lang="en-CA" b="1" dirty="0" err="1">
                <a:hlinkClick r:id="rId3"/>
              </a:rPr>
              <a:t>Building</a:t>
            </a:r>
            <a:r>
              <a:rPr lang="en-CA" b="1" dirty="0">
                <a:hlinkClick r:id="rId3"/>
              </a:rPr>
              <a:t> Types</a:t>
            </a:r>
            <a:r>
              <a:rPr lang="en-CA" dirty="0"/>
              <a:t>— .</a:t>
            </a: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r>
              <a:rPr lang="en-CA" sz="3600" b="1" dirty="0">
                <a:solidFill>
                  <a:schemeClr val="tx1"/>
                </a:solidFill>
              </a:rPr>
              <a:t>Unified Design</a:t>
            </a:r>
            <a:r>
              <a:rPr lang="en-CA" sz="3600" dirty="0">
                <a:solidFill>
                  <a:schemeClr val="tx1"/>
                </a:solidFill>
              </a:rPr>
              <a:t>—</a:t>
            </a:r>
            <a:br>
              <a:rPr lang="en-CA" sz="3600" dirty="0">
                <a:solidFill>
                  <a:schemeClr val="tx1"/>
                </a:solidFill>
              </a:rPr>
            </a:br>
            <a:br>
              <a:rPr lang="en-CA" sz="3600" dirty="0">
                <a:solidFill>
                  <a:schemeClr val="tx1"/>
                </a:solidFill>
              </a:rPr>
            </a:br>
            <a:r>
              <a:rPr lang="en-CA" sz="3600" dirty="0">
                <a:solidFill>
                  <a:schemeClr val="tx1"/>
                </a:solidFill>
              </a:rPr>
              <a:t>contains information organized by the type of functional </a:t>
            </a:r>
            <a:r>
              <a:rPr lang="en-CA" dirty="0"/>
              <a:t>space within</a:t>
            </a:r>
            <a:endParaRPr lang="en-US" dirty="0"/>
          </a:p>
        </p:txBody>
      </p:sp>
      <p:sp>
        <p:nvSpPr>
          <p:cNvPr id="3" name="Text Placeholder 2">
            <a:extLst>
              <a:ext uri="{FF2B5EF4-FFF2-40B4-BE49-F238E27FC236}">
                <a16:creationId xmlns:a16="http://schemas.microsoft.com/office/drawing/2014/main" id="{D4B05C34-BB4E-5B40-A0DB-C5A115931A5D}"/>
              </a:ext>
            </a:extLst>
          </p:cNvPr>
          <p:cNvSpPr>
            <a:spLocks noGrp="1"/>
          </p:cNvSpPr>
          <p:nvPr>
            <p:ph type="body" idx="1"/>
          </p:nvPr>
        </p:nvSpPr>
        <p:spPr/>
        <p:txBody>
          <a:bodyPr/>
          <a:lstStyle/>
          <a:p>
            <a:r>
              <a:rPr lang="en-US" dirty="0"/>
              <a:t>The space within design</a:t>
            </a:r>
          </a:p>
        </p:txBody>
      </p:sp>
      <p:sp>
        <p:nvSpPr>
          <p:cNvPr id="4" name="Content Placeholder 3">
            <a:extLst>
              <a:ext uri="{FF2B5EF4-FFF2-40B4-BE49-F238E27FC236}">
                <a16:creationId xmlns:a16="http://schemas.microsoft.com/office/drawing/2014/main" id="{5D59B2B7-29F2-BB4E-990B-AA97374FB812}"/>
              </a:ext>
            </a:extLst>
          </p:cNvPr>
          <p:cNvSpPr>
            <a:spLocks noGrp="1"/>
          </p:cNvSpPr>
          <p:nvPr>
            <p:ph sz="half" idx="2"/>
          </p:nvPr>
        </p:nvSpPr>
        <p:spPr/>
        <p:txBody>
          <a:bodyPr/>
          <a:lstStyle/>
          <a:p>
            <a:r>
              <a:rPr lang="en-CA" dirty="0" err="1"/>
              <a:t>Cononical</a:t>
            </a:r>
            <a:r>
              <a:rPr lang="en-CA" dirty="0"/>
              <a:t> information organized by the professionals interpretation of creation design disciplines' role in the 'whole building' process ‘scenario’s </a:t>
            </a:r>
            <a:r>
              <a:rPr lang="en-CA" dirty="0" err="1"/>
              <a:t>mechanology</a:t>
            </a:r>
            <a:r>
              <a:rPr lang="en-CA" dirty="0"/>
              <a:t> ‘logistic ethical evaluation.</a:t>
            </a:r>
            <a:endParaRPr lang="en-US" dirty="0"/>
          </a:p>
        </p:txBody>
      </p:sp>
      <p:sp>
        <p:nvSpPr>
          <p:cNvPr id="5" name="Text Placeholder 4">
            <a:extLst>
              <a:ext uri="{FF2B5EF4-FFF2-40B4-BE49-F238E27FC236}">
                <a16:creationId xmlns:a16="http://schemas.microsoft.com/office/drawing/2014/main" id="{1CF4DCD3-AD3D-2E40-BC4C-39D798A4D0CA}"/>
              </a:ext>
            </a:extLst>
          </p:cNvPr>
          <p:cNvSpPr>
            <a:spLocks noGrp="1"/>
          </p:cNvSpPr>
          <p:nvPr>
            <p:ph type="body" sz="quarter" idx="3"/>
          </p:nvPr>
        </p:nvSpPr>
        <p:spPr/>
        <p:txBody>
          <a:bodyPr/>
          <a:lstStyle/>
          <a:p>
            <a:r>
              <a:rPr lang="en-US" dirty="0"/>
              <a:t>Guides and specifications</a:t>
            </a:r>
          </a:p>
        </p:txBody>
      </p:sp>
      <p:sp>
        <p:nvSpPr>
          <p:cNvPr id="6" name="Content Placeholder 5">
            <a:extLst>
              <a:ext uri="{FF2B5EF4-FFF2-40B4-BE49-F238E27FC236}">
                <a16:creationId xmlns:a16="http://schemas.microsoft.com/office/drawing/2014/main" id="{1B11535C-D4AE-3D4A-9E22-22852B363B28}"/>
              </a:ext>
            </a:extLst>
          </p:cNvPr>
          <p:cNvSpPr>
            <a:spLocks noGrp="1"/>
          </p:cNvSpPr>
          <p:nvPr>
            <p:ph sz="quarter" idx="4"/>
          </p:nvPr>
        </p:nvSpPr>
        <p:spPr/>
        <p:txBody>
          <a:bodyPr/>
          <a:lstStyle/>
          <a:p>
            <a:r>
              <a:rPr lang="en-CA" dirty="0"/>
              <a:t>contains building systems guides and information on public and private section specifications.</a:t>
            </a:r>
            <a:endParaRPr lang="en-US" dirty="0"/>
          </a:p>
        </p:txBody>
      </p:sp>
    </p:spTree>
    <p:extLst>
      <p:ext uri="{BB962C8B-B14F-4D97-AF65-F5344CB8AC3E}">
        <p14:creationId xmlns:p14="http://schemas.microsoft.com/office/powerpoint/2010/main" val="216316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78F6-1AD2-B249-8EB7-F2706FD88D8B}"/>
              </a:ext>
            </a:extLst>
          </p:cNvPr>
          <p:cNvSpPr>
            <a:spLocks noGrp="1"/>
          </p:cNvSpPr>
          <p:nvPr>
            <p:ph type="title"/>
          </p:nvPr>
        </p:nvSpPr>
        <p:spPr/>
        <p:txBody>
          <a:bodyPr>
            <a:normAutofit fontScale="90000"/>
          </a:bodyPr>
          <a:lstStyle/>
          <a:p>
            <a:br>
              <a:rPr lang="en-CA" b="1" dirty="0">
                <a:hlinkClick r:id="rId2"/>
              </a:rPr>
            </a:br>
            <a:r>
              <a:rPr lang="en-CA" b="1" dirty="0">
                <a:hlinkClick r:id="rId3"/>
              </a:rPr>
              <a:t>Types</a:t>
            </a:r>
            <a:r>
              <a:rPr lang="en-CA" dirty="0"/>
              <a:t>—contains information organized by the type of building or </a:t>
            </a:r>
            <a:r>
              <a:rPr lang="en-CA" dirty="0" err="1"/>
              <a:t>use.</a:t>
            </a:r>
            <a:r>
              <a:rPr lang="en-CA" b="1" dirty="0" err="1">
                <a:hlinkClick r:id="rId4"/>
              </a:rPr>
              <a:t>Space</a:t>
            </a:r>
            <a:r>
              <a:rPr lang="en-CA" b="1" dirty="0">
                <a:hlinkClick r:id="rId4"/>
              </a:rPr>
              <a:t> Types</a:t>
            </a:r>
            <a:r>
              <a:rPr lang="en-CA" dirty="0"/>
              <a:t>—contains information organized by the type of functional space within </a:t>
            </a:r>
            <a:r>
              <a:rPr lang="en-CA" dirty="0" err="1"/>
              <a:t>buildings.</a:t>
            </a:r>
            <a:r>
              <a:rPr lang="en-CA" b="1" dirty="0" err="1"/>
              <a:t>Design</a:t>
            </a:r>
            <a:r>
              <a:rPr lang="en-CA" b="1" dirty="0">
                <a:hlinkClick r:id="rId5"/>
              </a:rPr>
              <a:t> </a:t>
            </a:r>
            <a:r>
              <a:rPr lang="en-CA" b="1" dirty="0"/>
              <a:t>Methodology</a:t>
            </a:r>
            <a:r>
              <a:rPr lang="en-CA" dirty="0"/>
              <a:t>—contains information organized by the professional disciplines' role in the 'whole building' </a:t>
            </a:r>
            <a:r>
              <a:rPr lang="en-CA" dirty="0" err="1"/>
              <a:t>process.</a:t>
            </a:r>
            <a:r>
              <a:rPr lang="en-CA" b="1" dirty="0" err="1">
                <a:hlinkClick r:id="rId6"/>
              </a:rPr>
              <a:t>Guides</a:t>
            </a:r>
            <a:r>
              <a:rPr lang="en-CA" b="1" dirty="0">
                <a:hlinkClick r:id="rId6"/>
              </a:rPr>
              <a:t> &amp;</a:t>
            </a:r>
            <a:endParaRPr lang="en-US" dirty="0"/>
          </a:p>
        </p:txBody>
      </p:sp>
      <p:sp>
        <p:nvSpPr>
          <p:cNvPr id="3" name="Text Placeholder 2">
            <a:extLst>
              <a:ext uri="{FF2B5EF4-FFF2-40B4-BE49-F238E27FC236}">
                <a16:creationId xmlns:a16="http://schemas.microsoft.com/office/drawing/2014/main" id="{D4B05C34-BB4E-5B40-A0DB-C5A115931A5D}"/>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D59B2B7-29F2-BB4E-990B-AA97374FB812}"/>
              </a:ext>
            </a:extLst>
          </p:cNvPr>
          <p:cNvSpPr>
            <a:spLocks noGrp="1"/>
          </p:cNvSpPr>
          <p:nvPr>
            <p:ph sz="half" idx="2"/>
          </p:nvPr>
        </p:nvSpPr>
        <p:spPr/>
        <p:txBody>
          <a:bodyPr>
            <a:normAutofit fontScale="85000" lnSpcReduction="20000"/>
          </a:bodyPr>
          <a:lstStyle/>
          <a:p>
            <a:pPr marL="0" indent="0">
              <a:buNone/>
            </a:pPr>
            <a:r>
              <a:rPr lang="en-CA" b="1" dirty="0">
                <a:hlinkClick r:id="rId2"/>
              </a:rPr>
              <a:t>Design Objectives</a:t>
            </a:r>
            <a:r>
              <a:rPr lang="en-CA" dirty="0"/>
              <a:t>—contains information organized by the specific design goal of demographic, fabric of morphological </a:t>
            </a:r>
            <a:r>
              <a:rPr lang="en-CA" dirty="0" err="1"/>
              <a:t>polynomer</a:t>
            </a:r>
            <a:r>
              <a:rPr lang="en-CA" dirty="0"/>
              <a:t> unicorn ’the skillset methodology’ of worth ‘</a:t>
            </a:r>
            <a:r>
              <a:rPr lang="en-CA" dirty="0" err="1"/>
              <a:t>celestial’.</a:t>
            </a:r>
            <a:r>
              <a:rPr lang="en-CA" b="1" dirty="0" err="1">
                <a:hlinkClick r:id="rId3"/>
              </a:rPr>
              <a:t>Building</a:t>
            </a:r>
            <a:r>
              <a:rPr lang="en-CA" b="1" dirty="0">
                <a:hlinkClick r:id="rId3"/>
              </a:rPr>
              <a:t> Types</a:t>
            </a:r>
            <a:r>
              <a:rPr lang="en-CA" dirty="0"/>
              <a:t>—contains, the demographic geographic emancipation of efficient exercises and practices, to motivate initiative of creative arts, lactic demonstration of </a:t>
            </a:r>
            <a:r>
              <a:rPr lang="en-CA" dirty="0" err="1"/>
              <a:t>success,productivity,diversity,graphics</a:t>
            </a:r>
            <a:r>
              <a:rPr lang="en-CA" dirty="0"/>
              <a:t> skills in life endeavors.</a:t>
            </a:r>
            <a:endParaRPr lang="en-US" dirty="0"/>
          </a:p>
        </p:txBody>
      </p:sp>
      <p:sp>
        <p:nvSpPr>
          <p:cNvPr id="5" name="Text Placeholder 4">
            <a:extLst>
              <a:ext uri="{FF2B5EF4-FFF2-40B4-BE49-F238E27FC236}">
                <a16:creationId xmlns:a16="http://schemas.microsoft.com/office/drawing/2014/main" id="{1CF4DCD3-AD3D-2E40-BC4C-39D798A4D0C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B11535C-D4AE-3D4A-9E22-22852B363B28}"/>
              </a:ext>
            </a:extLst>
          </p:cNvPr>
          <p:cNvSpPr>
            <a:spLocks noGrp="1"/>
          </p:cNvSpPr>
          <p:nvPr>
            <p:ph sz="quarter" idx="4"/>
          </p:nvPr>
        </p:nvSpPr>
        <p:spPr/>
        <p:txBody>
          <a:bodyPr>
            <a:normAutofit fontScale="85000" lnSpcReduction="20000"/>
          </a:bodyPr>
          <a:lstStyle/>
          <a:p>
            <a:r>
              <a:rPr lang="en-CA" dirty="0"/>
              <a:t>contains information on more specific topics relating to the sections above. </a:t>
            </a:r>
            <a:endParaRPr lang="en-US" dirty="0"/>
          </a:p>
        </p:txBody>
      </p:sp>
    </p:spTree>
    <p:extLst>
      <p:ext uri="{BB962C8B-B14F-4D97-AF65-F5344CB8AC3E}">
        <p14:creationId xmlns:p14="http://schemas.microsoft.com/office/powerpoint/2010/main" val="18073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972A-EB88-A84E-B0D5-AC7C5AE644B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F453E86-6EB1-224C-A36E-768990C06DF5}"/>
              </a:ext>
            </a:extLst>
          </p:cNvPr>
          <p:cNvSpPr>
            <a:spLocks noGrp="1"/>
          </p:cNvSpPr>
          <p:nvPr>
            <p:ph type="body" idx="1"/>
          </p:nvPr>
        </p:nvSpPr>
        <p:spPr/>
        <p:txBody>
          <a:bodyPr/>
          <a:lstStyle/>
          <a:p>
            <a:r>
              <a:rPr lang="en-US" dirty="0"/>
              <a:t>Brand of intellectual capital  </a:t>
            </a:r>
          </a:p>
        </p:txBody>
      </p:sp>
      <p:sp>
        <p:nvSpPr>
          <p:cNvPr id="4" name="Content Placeholder 3">
            <a:extLst>
              <a:ext uri="{FF2B5EF4-FFF2-40B4-BE49-F238E27FC236}">
                <a16:creationId xmlns:a16="http://schemas.microsoft.com/office/drawing/2014/main" id="{BED5D149-B770-954D-815E-C82FEE1B3DAB}"/>
              </a:ext>
            </a:extLst>
          </p:cNvPr>
          <p:cNvSpPr>
            <a:spLocks noGrp="1"/>
          </p:cNvSpPr>
          <p:nvPr>
            <p:ph sz="half" idx="2"/>
          </p:nvPr>
        </p:nvSpPr>
        <p:spPr/>
        <p:txBody>
          <a:bodyPr/>
          <a:lstStyle/>
          <a:p>
            <a:r>
              <a:rPr lang="en-US" dirty="0"/>
              <a:t>Cyber graphic </a:t>
            </a:r>
            <a:r>
              <a:rPr lang="en-US" dirty="0" err="1"/>
              <a:t>developedments</a:t>
            </a:r>
            <a:r>
              <a:rPr lang="en-US" dirty="0"/>
              <a:t> through infrastructure model of transcendental </a:t>
            </a:r>
            <a:r>
              <a:rPr lang="en-US" dirty="0" err="1"/>
              <a:t>temperol</a:t>
            </a:r>
            <a:r>
              <a:rPr lang="en-US" dirty="0"/>
              <a:t> biographic empire </a:t>
            </a:r>
          </a:p>
        </p:txBody>
      </p:sp>
      <p:sp>
        <p:nvSpPr>
          <p:cNvPr id="5" name="Text Placeholder 4">
            <a:extLst>
              <a:ext uri="{FF2B5EF4-FFF2-40B4-BE49-F238E27FC236}">
                <a16:creationId xmlns:a16="http://schemas.microsoft.com/office/drawing/2014/main" id="{B0997F35-63FC-B747-8FE6-0A2D00D877A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D17BDA6-D546-584E-A098-E52FE409D0F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54041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5F3E-C771-384E-AD63-3E84AEE7E131}"/>
              </a:ext>
            </a:extLst>
          </p:cNvPr>
          <p:cNvSpPr>
            <a:spLocks noGrp="1"/>
          </p:cNvSpPr>
          <p:nvPr>
            <p:ph type="title"/>
          </p:nvPr>
        </p:nvSpPr>
        <p:spPr/>
        <p:txBody>
          <a:bodyPr/>
          <a:lstStyle/>
          <a:p>
            <a:r>
              <a:rPr lang="en-US" dirty="0"/>
              <a:t>Covenant  </a:t>
            </a:r>
          </a:p>
        </p:txBody>
      </p:sp>
      <p:sp>
        <p:nvSpPr>
          <p:cNvPr id="3" name="Text Placeholder 2">
            <a:extLst>
              <a:ext uri="{FF2B5EF4-FFF2-40B4-BE49-F238E27FC236}">
                <a16:creationId xmlns:a16="http://schemas.microsoft.com/office/drawing/2014/main" id="{CAC412E4-E04F-CA45-995E-152DF4AD0ED5}"/>
              </a:ext>
            </a:extLst>
          </p:cNvPr>
          <p:cNvSpPr>
            <a:spLocks noGrp="1"/>
          </p:cNvSpPr>
          <p:nvPr>
            <p:ph type="body" idx="1"/>
          </p:nvPr>
        </p:nvSpPr>
        <p:spPr/>
        <p:txBody>
          <a:bodyPr/>
          <a:lstStyle/>
          <a:p>
            <a:r>
              <a:rPr lang="en-US" dirty="0"/>
              <a:t>Examined and verified by witness</a:t>
            </a:r>
          </a:p>
        </p:txBody>
      </p:sp>
      <p:sp>
        <p:nvSpPr>
          <p:cNvPr id="4" name="Content Placeholder 3">
            <a:extLst>
              <a:ext uri="{FF2B5EF4-FFF2-40B4-BE49-F238E27FC236}">
                <a16:creationId xmlns:a16="http://schemas.microsoft.com/office/drawing/2014/main" id="{85BAB7D0-AC32-DC43-825A-378FB2670A8C}"/>
              </a:ext>
            </a:extLst>
          </p:cNvPr>
          <p:cNvSpPr>
            <a:spLocks noGrp="1"/>
          </p:cNvSpPr>
          <p:nvPr>
            <p:ph sz="half" idx="2"/>
          </p:nvPr>
        </p:nvSpPr>
        <p:spPr/>
        <p:txBody>
          <a:bodyPr/>
          <a:lstStyle/>
          <a:p>
            <a:r>
              <a:rPr lang="en-CA" dirty="0" err="1"/>
              <a:t>buildings.</a:t>
            </a:r>
            <a:r>
              <a:rPr lang="en-CA" b="1" dirty="0" err="1">
                <a:hlinkClick r:id="rId2"/>
              </a:rPr>
              <a:t>Design</a:t>
            </a:r>
            <a:r>
              <a:rPr lang="en-CA" b="1" dirty="0">
                <a:hlinkClick r:id="rId2"/>
              </a:rPr>
              <a:t> Disciplines</a:t>
            </a:r>
            <a:r>
              <a:rPr lang="en-CA" dirty="0"/>
              <a:t>—contains information organized by the professional disciplines' role in the 'whole building' process of the gospel monad chaos-.</a:t>
            </a:r>
            <a:endParaRPr lang="en-US" dirty="0"/>
          </a:p>
        </p:txBody>
      </p:sp>
      <p:sp>
        <p:nvSpPr>
          <p:cNvPr id="5" name="Text Placeholder 4">
            <a:extLst>
              <a:ext uri="{FF2B5EF4-FFF2-40B4-BE49-F238E27FC236}">
                <a16:creationId xmlns:a16="http://schemas.microsoft.com/office/drawing/2014/main" id="{D073B0FB-2499-4445-9D52-FFFC1A857C7D}"/>
              </a:ext>
            </a:extLst>
          </p:cNvPr>
          <p:cNvSpPr>
            <a:spLocks noGrp="1"/>
          </p:cNvSpPr>
          <p:nvPr>
            <p:ph type="body" sz="quarter" idx="3"/>
          </p:nvPr>
        </p:nvSpPr>
        <p:spPr/>
        <p:txBody>
          <a:bodyPr/>
          <a:lstStyle/>
          <a:p>
            <a:r>
              <a:rPr lang="en-US" dirty="0"/>
              <a:t>Relative consciousness of life vocations/clergy </a:t>
            </a:r>
          </a:p>
        </p:txBody>
      </p:sp>
      <p:sp>
        <p:nvSpPr>
          <p:cNvPr id="6" name="Content Placeholder 5">
            <a:extLst>
              <a:ext uri="{FF2B5EF4-FFF2-40B4-BE49-F238E27FC236}">
                <a16:creationId xmlns:a16="http://schemas.microsoft.com/office/drawing/2014/main" id="{F868CFEE-FBAA-1E43-A9C2-E096929767E4}"/>
              </a:ext>
            </a:extLst>
          </p:cNvPr>
          <p:cNvSpPr>
            <a:spLocks noGrp="1"/>
          </p:cNvSpPr>
          <p:nvPr>
            <p:ph sz="quarter" idx="4"/>
          </p:nvPr>
        </p:nvSpPr>
        <p:spPr/>
        <p:txBody>
          <a:bodyPr/>
          <a:lstStyle/>
          <a:p>
            <a:r>
              <a:rPr lang="en-CA" b="1" dirty="0">
                <a:hlinkClick r:id="rId3"/>
              </a:rPr>
              <a:t>Design Objectives</a:t>
            </a:r>
            <a:r>
              <a:rPr lang="en-CA" dirty="0"/>
              <a:t>—contains information organized by the specific design </a:t>
            </a:r>
            <a:r>
              <a:rPr lang="en-CA" dirty="0" err="1"/>
              <a:t>goal.</a:t>
            </a:r>
            <a:r>
              <a:rPr lang="en-CA" b="1" dirty="0" err="1">
                <a:hlinkClick r:id="rId4"/>
              </a:rPr>
              <a:t>Building</a:t>
            </a:r>
            <a:r>
              <a:rPr lang="en-CA" b="1" dirty="0">
                <a:hlinkClick r:id="rId4"/>
              </a:rPr>
              <a:t> Types</a:t>
            </a:r>
            <a:r>
              <a:rPr lang="en-CA" dirty="0"/>
              <a:t>—contains information organized by the type of building creative application or </a:t>
            </a:r>
            <a:r>
              <a:rPr lang="en-CA" dirty="0" err="1"/>
              <a:t>use.</a:t>
            </a:r>
            <a:r>
              <a:rPr lang="en-CA" b="1" dirty="0" err="1">
                <a:hlinkClick r:id="rId5"/>
              </a:rPr>
              <a:t>Space</a:t>
            </a:r>
            <a:r>
              <a:rPr lang="en-CA" b="1" dirty="0">
                <a:hlinkClick r:id="rId5"/>
              </a:rPr>
              <a:t> Types</a:t>
            </a:r>
            <a:r>
              <a:rPr lang="en-CA" dirty="0"/>
              <a:t>—contains</a:t>
            </a:r>
            <a:endParaRPr lang="en-US" dirty="0"/>
          </a:p>
        </p:txBody>
      </p:sp>
    </p:spTree>
    <p:extLst>
      <p:ext uri="{BB962C8B-B14F-4D97-AF65-F5344CB8AC3E}">
        <p14:creationId xmlns:p14="http://schemas.microsoft.com/office/powerpoint/2010/main" val="110418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FB31-63AF-C847-A42F-4C3B2EBD774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B98A6E3-CFE6-9A47-9C23-504909F259CD}"/>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D628B26-1A90-894A-A1BD-23527E8C7553}"/>
              </a:ext>
            </a:extLst>
          </p:cNvPr>
          <p:cNvSpPr>
            <a:spLocks noGrp="1"/>
          </p:cNvSpPr>
          <p:nvPr>
            <p:ph sz="half" idx="2"/>
          </p:nvPr>
        </p:nvSpPr>
        <p:spPr/>
        <p:txBody>
          <a:bodyPr/>
          <a:lstStyle/>
          <a:p>
            <a:r>
              <a:rPr lang="en-CA" b="1" dirty="0">
                <a:hlinkClick r:id="rId2"/>
              </a:rPr>
              <a:t>Resource Pages</a:t>
            </a:r>
            <a:r>
              <a:rPr lang="en-CA" dirty="0"/>
              <a:t>—contains information on more specific topics relating to the sections above.</a:t>
            </a:r>
            <a:endParaRPr lang="en-US" dirty="0"/>
          </a:p>
        </p:txBody>
      </p:sp>
      <p:sp>
        <p:nvSpPr>
          <p:cNvPr id="5" name="Text Placeholder 4">
            <a:extLst>
              <a:ext uri="{FF2B5EF4-FFF2-40B4-BE49-F238E27FC236}">
                <a16:creationId xmlns:a16="http://schemas.microsoft.com/office/drawing/2014/main" id="{D175D612-DC44-414F-AEE2-05A13E4C910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961CF42-0494-894D-B25A-874837969CC5}"/>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3070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8C6432-92DB-9F45-A50F-6EF558A54DBF}"/>
              </a:ext>
            </a:extLst>
          </p:cNvPr>
          <p:cNvSpPr>
            <a:spLocks noGrp="1"/>
          </p:cNvSpPr>
          <p:nvPr>
            <p:ph type="title"/>
          </p:nvPr>
        </p:nvSpPr>
        <p:spPr/>
        <p:txBody>
          <a:bodyPr>
            <a:normAutofit fontScale="90000"/>
          </a:bodyPr>
          <a:lstStyle/>
          <a:p>
            <a:r>
              <a:rPr lang="en-CA" dirty="0"/>
              <a:t>Contains information organized by the professional translation</a:t>
            </a:r>
            <a:endParaRPr lang="en-US" dirty="0"/>
          </a:p>
        </p:txBody>
      </p:sp>
      <p:sp>
        <p:nvSpPr>
          <p:cNvPr id="7" name="Content Placeholder 6">
            <a:extLst>
              <a:ext uri="{FF2B5EF4-FFF2-40B4-BE49-F238E27FC236}">
                <a16:creationId xmlns:a16="http://schemas.microsoft.com/office/drawing/2014/main" id="{6E88D1BC-0988-2B49-A656-92D36CB629E8}"/>
              </a:ext>
            </a:extLst>
          </p:cNvPr>
          <p:cNvSpPr>
            <a:spLocks noGrp="1"/>
          </p:cNvSpPr>
          <p:nvPr>
            <p:ph sz="half" idx="1"/>
          </p:nvPr>
        </p:nvSpPr>
        <p:spPr/>
        <p:txBody>
          <a:bodyPr/>
          <a:lstStyle/>
          <a:p>
            <a:r>
              <a:rPr lang="en-US" dirty="0"/>
              <a:t>Food security as an integrated orthodox world tradition </a:t>
            </a:r>
          </a:p>
        </p:txBody>
      </p:sp>
      <p:sp>
        <p:nvSpPr>
          <p:cNvPr id="8" name="Content Placeholder 7">
            <a:extLst>
              <a:ext uri="{FF2B5EF4-FFF2-40B4-BE49-F238E27FC236}">
                <a16:creationId xmlns:a16="http://schemas.microsoft.com/office/drawing/2014/main" id="{A718A88F-CCA6-2345-AB67-7F10E430D89E}"/>
              </a:ext>
            </a:extLst>
          </p:cNvPr>
          <p:cNvSpPr>
            <a:spLocks noGrp="1"/>
          </p:cNvSpPr>
          <p:nvPr>
            <p:ph sz="half" idx="2"/>
          </p:nvPr>
        </p:nvSpPr>
        <p:spPr/>
        <p:txBody>
          <a:bodyPr/>
          <a:lstStyle/>
          <a:p>
            <a:r>
              <a:rPr lang="en-US" dirty="0" err="1"/>
              <a:t>Cononical</a:t>
            </a:r>
            <a:r>
              <a:rPr lang="en-US" dirty="0"/>
              <a:t> architecture design stems from the Seed of Christ gift to life </a:t>
            </a:r>
            <a:r>
              <a:rPr lang="en-US" dirty="0" err="1"/>
              <a:t>cononical</a:t>
            </a:r>
            <a:r>
              <a:rPr lang="en-US" dirty="0"/>
              <a:t> overview, path of life and  </a:t>
            </a:r>
            <a:r>
              <a:rPr lang="en-US" dirty="0" err="1"/>
              <a:t>tuteledge</a:t>
            </a:r>
            <a:r>
              <a:rPr lang="en-US" dirty="0"/>
              <a:t> in master skills of vocation-clerical enterprise monad  career scholar, wisdom as top of the cosmic connection of the subsistence curricular </a:t>
            </a:r>
            <a:r>
              <a:rPr lang="en-US" dirty="0" err="1"/>
              <a:t>regiemen</a:t>
            </a:r>
            <a:r>
              <a:rPr lang="en-US" dirty="0"/>
              <a:t> to </a:t>
            </a:r>
            <a:r>
              <a:rPr lang="en-US" dirty="0" err="1"/>
              <a:t>mechanology</a:t>
            </a:r>
            <a:r>
              <a:rPr lang="en-US" dirty="0"/>
              <a:t>-</a:t>
            </a:r>
          </a:p>
        </p:txBody>
      </p:sp>
    </p:spTree>
    <p:extLst>
      <p:ext uri="{BB962C8B-B14F-4D97-AF65-F5344CB8AC3E}">
        <p14:creationId xmlns:p14="http://schemas.microsoft.com/office/powerpoint/2010/main" val="348213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FDF415-072B-0B41-9483-A54C1569BF50}"/>
              </a:ext>
            </a:extLst>
          </p:cNvPr>
          <p:cNvSpPr>
            <a:spLocks noGrp="1"/>
          </p:cNvSpPr>
          <p:nvPr>
            <p:ph type="title"/>
          </p:nvPr>
        </p:nvSpPr>
        <p:spPr/>
        <p:txBody>
          <a:bodyPr/>
          <a:lstStyle/>
          <a:p>
            <a:r>
              <a:rPr lang="en-US" dirty="0"/>
              <a:t>Covenant testament</a:t>
            </a:r>
          </a:p>
        </p:txBody>
      </p:sp>
      <p:sp>
        <p:nvSpPr>
          <p:cNvPr id="6" name="Content Placeholder 5">
            <a:extLst>
              <a:ext uri="{FF2B5EF4-FFF2-40B4-BE49-F238E27FC236}">
                <a16:creationId xmlns:a16="http://schemas.microsoft.com/office/drawing/2014/main" id="{5DA3B8B5-F940-4D41-A9FB-FF248134EAE9}"/>
              </a:ext>
            </a:extLst>
          </p:cNvPr>
          <p:cNvSpPr>
            <a:spLocks noGrp="1"/>
          </p:cNvSpPr>
          <p:nvPr>
            <p:ph idx="1"/>
          </p:nvPr>
        </p:nvSpPr>
        <p:spPr>
          <a:xfrm>
            <a:off x="5118447" y="466929"/>
            <a:ext cx="6281873" cy="5953326"/>
          </a:xfrm>
        </p:spPr>
        <p:txBody>
          <a:bodyPr>
            <a:normAutofit/>
          </a:bodyPr>
          <a:lstStyle/>
          <a:p>
            <a:r>
              <a:rPr lang="en-US" dirty="0"/>
              <a:t>Transition to an orthodox outlook on natural </a:t>
            </a:r>
            <a:r>
              <a:rPr lang="en-US" dirty="0" err="1"/>
              <a:t>lifesystem</a:t>
            </a:r>
            <a:r>
              <a:rPr lang="en-US" dirty="0"/>
              <a:t> cycle as a phase in the probability of human proficiency in ecosystem </a:t>
            </a:r>
            <a:r>
              <a:rPr lang="en-US" dirty="0" err="1"/>
              <a:t>foodchain</a:t>
            </a:r>
            <a:r>
              <a:rPr lang="en-US" dirty="0"/>
              <a:t>. Bringing back balance in the architecture construction to focus collective alignment systems of the </a:t>
            </a:r>
            <a:r>
              <a:rPr lang="en-US" dirty="0" err="1"/>
              <a:t>bio,phys</a:t>
            </a:r>
            <a:r>
              <a:rPr lang="en-US" dirty="0"/>
              <a:t>, design structure of covenant subsistence logistics art/mentorship revelation of life vocations unified cultural limbic </a:t>
            </a:r>
            <a:r>
              <a:rPr lang="en-US" dirty="0" err="1"/>
              <a:t>mechanology</a:t>
            </a:r>
            <a:r>
              <a:rPr lang="en-US" dirty="0"/>
              <a:t> of the </a:t>
            </a:r>
            <a:r>
              <a:rPr lang="en-US" dirty="0" err="1"/>
              <a:t>fundemental</a:t>
            </a:r>
            <a:r>
              <a:rPr lang="en-US" dirty="0"/>
              <a:t> foundations plotter in the {ecological} multi-dimensional purpose of area and manipulations of </a:t>
            </a:r>
            <a:r>
              <a:rPr lang="en-US"/>
              <a:t>the naturalized </a:t>
            </a:r>
            <a:r>
              <a:rPr lang="en-US" dirty="0"/>
              <a:t>system sector in the </a:t>
            </a:r>
            <a:r>
              <a:rPr lang="en-US" dirty="0" err="1"/>
              <a:t>ergronomic</a:t>
            </a:r>
            <a:r>
              <a:rPr lang="en-US" dirty="0"/>
              <a:t> planning componentry of the enterprise psych’ capability’s to harvest forger the collective evolution return on </a:t>
            </a:r>
            <a:r>
              <a:rPr lang="en-US" dirty="0" err="1"/>
              <a:t>labour</a:t>
            </a:r>
            <a:r>
              <a:rPr lang="en-US" dirty="0"/>
              <a:t> orthodox vocation ,for the benefit of human </a:t>
            </a:r>
            <a:r>
              <a:rPr lang="en-US" dirty="0" err="1"/>
              <a:t>reasources</a:t>
            </a:r>
            <a:r>
              <a:rPr lang="en-US" dirty="0"/>
              <a:t>, natural capital, </a:t>
            </a:r>
            <a:r>
              <a:rPr lang="en-US" dirty="0" err="1"/>
              <a:t>reasources</a:t>
            </a:r>
            <a:r>
              <a:rPr lang="en-US" dirty="0"/>
              <a:t> and industries thriving primitive   after disaster or ecosystem </a:t>
            </a:r>
            <a:r>
              <a:rPr lang="en-US" dirty="0" err="1"/>
              <a:t>cataclismic</a:t>
            </a:r>
            <a:r>
              <a:rPr lang="en-US" dirty="0"/>
              <a:t> restoration of generations .</a:t>
            </a:r>
          </a:p>
        </p:txBody>
      </p:sp>
    </p:spTree>
    <p:extLst>
      <p:ext uri="{BB962C8B-B14F-4D97-AF65-F5344CB8AC3E}">
        <p14:creationId xmlns:p14="http://schemas.microsoft.com/office/powerpoint/2010/main" val="385162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B94D-9393-5745-ADB8-AA1166D2D17B}"/>
              </a:ext>
            </a:extLst>
          </p:cNvPr>
          <p:cNvSpPr>
            <a:spLocks noGrp="1"/>
          </p:cNvSpPr>
          <p:nvPr>
            <p:ph type="title"/>
          </p:nvPr>
        </p:nvSpPr>
        <p:spPr/>
        <p:txBody>
          <a:bodyPr/>
          <a:lstStyle/>
          <a:p>
            <a:r>
              <a:rPr lang="en-US" dirty="0"/>
              <a:t>Comprehensive methodology</a:t>
            </a:r>
          </a:p>
        </p:txBody>
      </p:sp>
      <p:sp>
        <p:nvSpPr>
          <p:cNvPr id="3" name="Content Placeholder 2">
            <a:extLst>
              <a:ext uri="{FF2B5EF4-FFF2-40B4-BE49-F238E27FC236}">
                <a16:creationId xmlns:a16="http://schemas.microsoft.com/office/drawing/2014/main" id="{E13AC24E-BC63-0F48-9A18-5F0CB01D3D1A}"/>
              </a:ext>
            </a:extLst>
          </p:cNvPr>
          <p:cNvSpPr>
            <a:spLocks noGrp="1"/>
          </p:cNvSpPr>
          <p:nvPr>
            <p:ph idx="1"/>
          </p:nvPr>
        </p:nvSpPr>
        <p:spPr/>
        <p:txBody>
          <a:bodyPr/>
          <a:lstStyle/>
          <a:p>
            <a:r>
              <a:rPr lang="en-US" dirty="0"/>
              <a:t>Covenant magical intuitive human history of methodology’s that are compiled intrinsically to merge with the collective celestial covenant monad prophecy of an </a:t>
            </a:r>
            <a:r>
              <a:rPr lang="en-US" dirty="0" err="1"/>
              <a:t>resvolved</a:t>
            </a:r>
            <a:r>
              <a:rPr lang="en-US" dirty="0"/>
              <a:t> innovative prodigy of ‘Africa’. </a:t>
            </a:r>
          </a:p>
          <a:p>
            <a:r>
              <a:rPr lang="en-US" dirty="0"/>
              <a:t>Dedicated holy </a:t>
            </a:r>
            <a:r>
              <a:rPr lang="en-US" dirty="0" err="1"/>
              <a:t>kredos</a:t>
            </a:r>
            <a:r>
              <a:rPr lang="en-US" dirty="0"/>
              <a:t> to compile with the faith in life virtual-reality. Horizontal </a:t>
            </a:r>
            <a:r>
              <a:rPr lang="en-US" dirty="0" err="1"/>
              <a:t>tradjectory’s</a:t>
            </a:r>
            <a:r>
              <a:rPr lang="en-US" dirty="0"/>
              <a:t> vocations of betterment to society’s circular ‘jurisprudence’ clerical social goals affairs finances, family. </a:t>
            </a:r>
          </a:p>
        </p:txBody>
      </p:sp>
    </p:spTree>
    <p:extLst>
      <p:ext uri="{BB962C8B-B14F-4D97-AF65-F5344CB8AC3E}">
        <p14:creationId xmlns:p14="http://schemas.microsoft.com/office/powerpoint/2010/main" val="272137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FB4F-4BB2-1D4F-A8D4-E6885773377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E69022-4FA6-E743-A3D2-CE6E90B529C1}"/>
              </a:ext>
            </a:extLst>
          </p:cNvPr>
          <p:cNvSpPr>
            <a:spLocks noGrp="1"/>
          </p:cNvSpPr>
          <p:nvPr>
            <p:ph idx="1"/>
          </p:nvPr>
        </p:nvSpPr>
        <p:spPr/>
        <p:txBody>
          <a:bodyPr/>
          <a:lstStyle/>
          <a:p>
            <a:r>
              <a:rPr lang="en-US" dirty="0"/>
              <a:t>Mission to merge the celestial ecology of human </a:t>
            </a:r>
            <a:r>
              <a:rPr lang="en-US" dirty="0" err="1"/>
              <a:t>reasources</a:t>
            </a:r>
            <a:r>
              <a:rPr lang="en-US" dirty="0"/>
              <a:t> to the professional consulting services of an ‘Anthropology concept’.</a:t>
            </a:r>
          </a:p>
        </p:txBody>
      </p:sp>
    </p:spTree>
    <p:extLst>
      <p:ext uri="{BB962C8B-B14F-4D97-AF65-F5344CB8AC3E}">
        <p14:creationId xmlns:p14="http://schemas.microsoft.com/office/powerpoint/2010/main" val="397882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0569-5D14-824B-B0A9-1754FDACB049}"/>
              </a:ext>
            </a:extLst>
          </p:cNvPr>
          <p:cNvSpPr>
            <a:spLocks noGrp="1"/>
          </p:cNvSpPr>
          <p:nvPr>
            <p:ph type="title"/>
          </p:nvPr>
        </p:nvSpPr>
        <p:spPr/>
        <p:txBody>
          <a:bodyPr>
            <a:normAutofit fontScale="90000"/>
          </a:bodyPr>
          <a:lstStyle/>
          <a:p>
            <a:r>
              <a:rPr lang="en-US" dirty="0"/>
              <a:t>Circular investigation to all collective endeavor to ‘</a:t>
            </a:r>
            <a:r>
              <a:rPr lang="en-US" dirty="0" err="1"/>
              <a:t>first’in</a:t>
            </a:r>
            <a:r>
              <a:rPr lang="en-US" dirty="0"/>
              <a:t> topology or implementation. </a:t>
            </a:r>
          </a:p>
        </p:txBody>
      </p:sp>
      <p:sp>
        <p:nvSpPr>
          <p:cNvPr id="3" name="Content Placeholder 2">
            <a:extLst>
              <a:ext uri="{FF2B5EF4-FFF2-40B4-BE49-F238E27FC236}">
                <a16:creationId xmlns:a16="http://schemas.microsoft.com/office/drawing/2014/main" id="{6021D8AC-36D8-124A-B634-4A706AD7EB68}"/>
              </a:ext>
            </a:extLst>
          </p:cNvPr>
          <p:cNvSpPr>
            <a:spLocks noGrp="1"/>
          </p:cNvSpPr>
          <p:nvPr>
            <p:ph sz="half" idx="1"/>
          </p:nvPr>
        </p:nvSpPr>
        <p:spPr/>
        <p:txBody>
          <a:bodyPr/>
          <a:lstStyle/>
          <a:p>
            <a:r>
              <a:rPr lang="en-US" dirty="0"/>
              <a:t>Sector topology ‘all fields of endeavor</a:t>
            </a:r>
          </a:p>
        </p:txBody>
      </p:sp>
      <p:sp>
        <p:nvSpPr>
          <p:cNvPr id="4" name="Content Placeholder 3">
            <a:extLst>
              <a:ext uri="{FF2B5EF4-FFF2-40B4-BE49-F238E27FC236}">
                <a16:creationId xmlns:a16="http://schemas.microsoft.com/office/drawing/2014/main" id="{B982F42D-0B38-4346-985D-C49D4F2C2170}"/>
              </a:ext>
            </a:extLst>
          </p:cNvPr>
          <p:cNvSpPr>
            <a:spLocks noGrp="1"/>
          </p:cNvSpPr>
          <p:nvPr>
            <p:ph sz="half" idx="2"/>
          </p:nvPr>
        </p:nvSpPr>
        <p:spPr/>
        <p:txBody>
          <a:bodyPr/>
          <a:lstStyle/>
          <a:p>
            <a:r>
              <a:rPr lang="en-US" dirty="0"/>
              <a:t>To this foundation all connected to probable  </a:t>
            </a:r>
            <a:r>
              <a:rPr lang="en-US" dirty="0" err="1"/>
              <a:t>sequencial</a:t>
            </a:r>
            <a:r>
              <a:rPr lang="en-US" dirty="0"/>
              <a:t>-generic algorithm of </a:t>
            </a:r>
            <a:r>
              <a:rPr lang="en-US" dirty="0" err="1"/>
              <a:t>operations,functions</a:t>
            </a:r>
            <a:r>
              <a:rPr lang="en-US" dirty="0"/>
              <a:t> and processes of exploited enterprise mission “Jurisprudence </a:t>
            </a:r>
            <a:r>
              <a:rPr lang="en-US" dirty="0" err="1"/>
              <a:t>selfsustainance</a:t>
            </a:r>
            <a:r>
              <a:rPr lang="en-US" dirty="0"/>
              <a:t>”  life social ethic circular </a:t>
            </a:r>
            <a:r>
              <a:rPr lang="en-US" dirty="0" err="1"/>
              <a:t>enterpise</a:t>
            </a:r>
            <a:r>
              <a:rPr lang="en-US" dirty="0"/>
              <a:t> </a:t>
            </a:r>
            <a:r>
              <a:rPr lang="en-US" dirty="0" err="1"/>
              <a:t>systemcycles</a:t>
            </a:r>
            <a:r>
              <a:rPr lang="en-US" dirty="0"/>
              <a:t> and intervention </a:t>
            </a:r>
            <a:r>
              <a:rPr lang="en-US" dirty="0" err="1"/>
              <a:t>of’cosmic</a:t>
            </a:r>
            <a:r>
              <a:rPr lang="en-US" dirty="0"/>
              <a:t>’  “new city construction” enterprise implementation .</a:t>
            </a:r>
          </a:p>
        </p:txBody>
      </p:sp>
      <p:sp>
        <p:nvSpPr>
          <p:cNvPr id="5" name="TextBox 4">
            <a:extLst>
              <a:ext uri="{FF2B5EF4-FFF2-40B4-BE49-F238E27FC236}">
                <a16:creationId xmlns:a16="http://schemas.microsoft.com/office/drawing/2014/main" id="{98114949-4115-2F41-9258-10612CE8818F}"/>
              </a:ext>
            </a:extLst>
          </p:cNvPr>
          <p:cNvSpPr txBox="1"/>
          <p:nvPr/>
        </p:nvSpPr>
        <p:spPr>
          <a:xfrm>
            <a:off x="889000" y="1659067"/>
            <a:ext cx="3500828" cy="369332"/>
          </a:xfrm>
          <a:prstGeom prst="rect">
            <a:avLst/>
          </a:prstGeom>
          <a:noFill/>
        </p:spPr>
        <p:txBody>
          <a:bodyPr wrap="square" rtlCol="0">
            <a:spAutoFit/>
          </a:bodyPr>
          <a:lstStyle/>
          <a:p>
            <a:r>
              <a:rPr lang="en-US" dirty="0"/>
              <a:t>Binary circular purpose</a:t>
            </a:r>
          </a:p>
        </p:txBody>
      </p:sp>
    </p:spTree>
    <p:extLst>
      <p:ext uri="{BB962C8B-B14F-4D97-AF65-F5344CB8AC3E}">
        <p14:creationId xmlns:p14="http://schemas.microsoft.com/office/powerpoint/2010/main" val="65989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C03198-D060-A042-98BB-D2A0250BD6DD}"/>
              </a:ext>
            </a:extLst>
          </p:cNvPr>
          <p:cNvSpPr txBox="1"/>
          <p:nvPr/>
        </p:nvSpPr>
        <p:spPr>
          <a:xfrm>
            <a:off x="671210" y="1167319"/>
            <a:ext cx="11138170" cy="4247317"/>
          </a:xfrm>
          <a:prstGeom prst="rect">
            <a:avLst/>
          </a:prstGeom>
          <a:noFill/>
        </p:spPr>
        <p:txBody>
          <a:bodyPr wrap="square" rtlCol="0">
            <a:spAutoFit/>
          </a:bodyPr>
          <a:lstStyle/>
          <a:p>
            <a:r>
              <a:rPr lang="en-US" dirty="0" err="1"/>
              <a:t>Mechanology</a:t>
            </a:r>
            <a:r>
              <a:rPr lang="en-US" dirty="0"/>
              <a:t> of 21st century   Engineering construct /construction of evolutions subsistence character profiles of covenant the design architecture that represents the source and transition/</a:t>
            </a:r>
            <a:r>
              <a:rPr lang="en-US" dirty="0" err="1"/>
              <a:t>convertion</a:t>
            </a:r>
            <a:r>
              <a:rPr lang="en-US" dirty="0"/>
              <a:t> of world prodigy to  of the creation intellectual property  chronicles from the consciousness channels of lifeform equilibrium to creative collective world prodigy  field of life endeavors  tactical /skillset engineering fulfillment of longevity  in a  product an architecture platform creation for non bias peer review, judging  of manuscript  re-production as dissident story scenario of lost equity and antiquity of creation multi-dimensional  ‘capital’  reborn through the translation of this manuscript dissertation, ‘for the </a:t>
            </a:r>
            <a:r>
              <a:rPr lang="en-US" dirty="0" err="1"/>
              <a:t>enlightenedment</a:t>
            </a:r>
            <a:r>
              <a:rPr lang="en-US" dirty="0"/>
              <a:t> experience of a </a:t>
            </a:r>
            <a:r>
              <a:rPr lang="en-US" dirty="0" err="1"/>
              <a:t>diciples</a:t>
            </a:r>
            <a:r>
              <a:rPr lang="en-US" dirty="0"/>
              <a:t> interaction  media to reproduce retrace the footsteps in heritage of unicorn world prodigy complex and troubled times in horizontal </a:t>
            </a:r>
            <a:r>
              <a:rPr lang="en-US" dirty="0" err="1"/>
              <a:t>tradjectory</a:t>
            </a:r>
            <a:r>
              <a:rPr lang="en-US" dirty="0"/>
              <a:t> efficient/</a:t>
            </a:r>
            <a:r>
              <a:rPr lang="en-US" dirty="0" err="1"/>
              <a:t>profficient</a:t>
            </a:r>
            <a:r>
              <a:rPr lang="en-US" dirty="0"/>
              <a:t> focused demographics stewardship data/information from program impact team work, synchronization ‘collaborate enterprise partner to venture hi-</a:t>
            </a:r>
            <a:r>
              <a:rPr lang="en-US" dirty="0" err="1"/>
              <a:t>ed</a:t>
            </a:r>
            <a:r>
              <a:rPr lang="en-US" dirty="0"/>
              <a:t> leadership </a:t>
            </a:r>
            <a:r>
              <a:rPr lang="en-US" dirty="0" err="1"/>
              <a:t>benifit</a:t>
            </a:r>
            <a:r>
              <a:rPr lang="en-US" dirty="0"/>
              <a:t> all in one incentives package to perform activist/scholar ethical package employment and futures of  ‘Enterprise theology’ refacing humanity </a:t>
            </a:r>
          </a:p>
          <a:p>
            <a:endParaRPr lang="en-US" dirty="0"/>
          </a:p>
          <a:p>
            <a:pPr marL="285750" indent="-285750">
              <a:buFont typeface="Arial" panose="020B0604020202020204" pitchFamily="34" charset="0"/>
              <a:buChar char="•"/>
            </a:pPr>
            <a:r>
              <a:rPr lang="en-US" dirty="0"/>
              <a:t>An idea of life    </a:t>
            </a:r>
          </a:p>
        </p:txBody>
      </p:sp>
    </p:spTree>
    <p:extLst>
      <p:ext uri="{BB962C8B-B14F-4D97-AF65-F5344CB8AC3E}">
        <p14:creationId xmlns:p14="http://schemas.microsoft.com/office/powerpoint/2010/main" val="102445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721CD-B5B7-E044-84FC-4F89845DAF35}"/>
              </a:ext>
            </a:extLst>
          </p:cNvPr>
          <p:cNvSpPr txBox="1"/>
          <p:nvPr/>
        </p:nvSpPr>
        <p:spPr>
          <a:xfrm>
            <a:off x="571500" y="303391"/>
            <a:ext cx="10960100" cy="6463308"/>
          </a:xfrm>
          <a:prstGeom prst="rect">
            <a:avLst/>
          </a:prstGeom>
          <a:noFill/>
        </p:spPr>
        <p:txBody>
          <a:bodyPr wrap="square" rtlCol="0" anchor="t">
            <a:spAutoFit/>
          </a:bodyPr>
          <a:lstStyle/>
          <a:p>
            <a:pPr marL="285750" indent="-285750">
              <a:buFont typeface="Arial" panose="020B0604020202020204" pitchFamily="34" charset="0"/>
              <a:buChar char="•"/>
            </a:pPr>
            <a:r>
              <a:rPr lang="en-US" dirty="0"/>
              <a:t>Menu of activity’s contributing to the </a:t>
            </a:r>
            <a:r>
              <a:rPr lang="en-US" dirty="0" err="1"/>
              <a:t>intrests</a:t>
            </a:r>
            <a:r>
              <a:rPr lang="en-US" dirty="0"/>
              <a:t> of ‘society civilization infrastructure</a:t>
            </a:r>
          </a:p>
          <a:p>
            <a:pPr marL="285750" indent="-285750">
              <a:buFont typeface="Arial" panose="020B0604020202020204" pitchFamily="34" charset="0"/>
              <a:buChar char="•"/>
            </a:pPr>
            <a:r>
              <a:rPr lang="en-US" dirty="0"/>
              <a:t>Gravity or syntax for covenant mobile </a:t>
            </a:r>
            <a:r>
              <a:rPr lang="en-US" dirty="0" err="1"/>
              <a:t>i.p</a:t>
            </a:r>
            <a:r>
              <a:rPr lang="en-US" dirty="0"/>
              <a:t> monad </a:t>
            </a:r>
            <a:r>
              <a:rPr lang="en-US" dirty="0" err="1"/>
              <a:t>intrest</a:t>
            </a:r>
            <a:r>
              <a:rPr lang="en-US" dirty="0"/>
              <a:t> humility fundamental-foundation of decorated  </a:t>
            </a:r>
            <a:r>
              <a:rPr lang="en-US" dirty="0" err="1"/>
              <a:t>apfredesiac</a:t>
            </a:r>
            <a:r>
              <a:rPr lang="en-US" dirty="0"/>
              <a:t> branded futuristic architecture </a:t>
            </a:r>
            <a:r>
              <a:rPr lang="en-US" dirty="0" err="1"/>
              <a:t>lifesystem</a:t>
            </a:r>
            <a:r>
              <a:rPr lang="en-US" dirty="0"/>
              <a:t> philosophy of style’ construction application, </a:t>
            </a:r>
            <a:r>
              <a:rPr lang="en-US" dirty="0" err="1"/>
              <a:t>iso</a:t>
            </a:r>
            <a:r>
              <a:rPr lang="en-US" dirty="0"/>
              <a:t> standards and of liturgic ethically </a:t>
            </a:r>
            <a:r>
              <a:rPr lang="en-US" dirty="0" err="1"/>
              <a:t>varifiing</a:t>
            </a:r>
            <a:r>
              <a:rPr lang="en-US" dirty="0"/>
              <a:t> ‘global positioning </a:t>
            </a:r>
            <a:r>
              <a:rPr lang="en-US" dirty="0" err="1"/>
              <a:t>i.p</a:t>
            </a:r>
            <a:r>
              <a:rPr lang="en-US" dirty="0"/>
              <a:t> system optical capture translate methodology images of geologic diversity standards recreating </a:t>
            </a:r>
            <a:r>
              <a:rPr lang="en-US" dirty="0" err="1"/>
              <a:t>sustainance</a:t>
            </a:r>
            <a:r>
              <a:rPr lang="en-US" dirty="0"/>
              <a:t> image through value oriented image crop ‘plotter’ of concrete foundation .</a:t>
            </a:r>
          </a:p>
          <a:p>
            <a:endParaRPr lang="en-US" dirty="0"/>
          </a:p>
          <a:p>
            <a:pPr marL="285750" indent="-285750">
              <a:buFont typeface="Arial" panose="020B0604020202020204" pitchFamily="34" charset="0"/>
              <a:buChar char="•"/>
            </a:pPr>
            <a:r>
              <a:rPr lang="en-US" dirty="0"/>
              <a:t>An idea of life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550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4FA9-D965-F64E-83B8-66BB2CEA027A}"/>
              </a:ext>
            </a:extLst>
          </p:cNvPr>
          <p:cNvSpPr>
            <a:spLocks noGrp="1"/>
          </p:cNvSpPr>
          <p:nvPr>
            <p:ph type="title"/>
          </p:nvPr>
        </p:nvSpPr>
        <p:spPr/>
        <p:txBody>
          <a:bodyPr>
            <a:normAutofit/>
          </a:bodyPr>
          <a:lstStyle/>
          <a:p>
            <a:r>
              <a:rPr lang="en-US" dirty="0"/>
              <a:t>Building on a new world covenant</a:t>
            </a:r>
          </a:p>
        </p:txBody>
      </p:sp>
      <p:sp>
        <p:nvSpPr>
          <p:cNvPr id="3" name="Content Placeholder 2">
            <a:extLst>
              <a:ext uri="{FF2B5EF4-FFF2-40B4-BE49-F238E27FC236}">
                <a16:creationId xmlns:a16="http://schemas.microsoft.com/office/drawing/2014/main" id="{A870B7FD-11E4-7946-AF14-A75A1C8BF200}"/>
              </a:ext>
            </a:extLst>
          </p:cNvPr>
          <p:cNvSpPr>
            <a:spLocks noGrp="1"/>
          </p:cNvSpPr>
          <p:nvPr>
            <p:ph sz="half" idx="1"/>
          </p:nvPr>
        </p:nvSpPr>
        <p:spPr/>
        <p:txBody>
          <a:bodyPr>
            <a:normAutofit fontScale="92500"/>
          </a:bodyPr>
          <a:lstStyle/>
          <a:p>
            <a:r>
              <a:rPr lang="en-CA" dirty="0"/>
              <a:t>contains building systems guides and information on public and private section specifications </a:t>
            </a:r>
            <a:endParaRPr lang="en-US" dirty="0"/>
          </a:p>
        </p:txBody>
      </p:sp>
      <p:sp>
        <p:nvSpPr>
          <p:cNvPr id="4" name="Content Placeholder 3">
            <a:extLst>
              <a:ext uri="{FF2B5EF4-FFF2-40B4-BE49-F238E27FC236}">
                <a16:creationId xmlns:a16="http://schemas.microsoft.com/office/drawing/2014/main" id="{2D963F09-BA55-8A4B-A637-45E1F0E0B9D3}"/>
              </a:ext>
            </a:extLst>
          </p:cNvPr>
          <p:cNvSpPr>
            <a:spLocks noGrp="1"/>
          </p:cNvSpPr>
          <p:nvPr>
            <p:ph sz="half" idx="2"/>
          </p:nvPr>
        </p:nvSpPr>
        <p:spPr/>
        <p:txBody>
          <a:bodyPr>
            <a:normAutofit fontScale="92500"/>
          </a:bodyPr>
          <a:lstStyle/>
          <a:p>
            <a:r>
              <a:rPr lang="en-CA" dirty="0"/>
              <a:t>Contains creation building systems guides and information on public and private section specifications. With the new collective information alignment of man’s endeavors of life , ‘we could build a naturally intuitive architecture prospect ’to fortify the blockchain initiatives of human process growth stages establishment in alignment to adaptive consciousness of </a:t>
            </a:r>
            <a:r>
              <a:rPr lang="en-CA" dirty="0" err="1"/>
              <a:t>man,world,animal</a:t>
            </a:r>
            <a:r>
              <a:rPr lang="en-CA" dirty="0"/>
              <a:t> 5G covenant channels </a:t>
            </a:r>
            <a:endParaRPr lang="en-US" dirty="0"/>
          </a:p>
        </p:txBody>
      </p:sp>
      <p:sp>
        <p:nvSpPr>
          <p:cNvPr id="5" name="TextBox 4">
            <a:extLst>
              <a:ext uri="{FF2B5EF4-FFF2-40B4-BE49-F238E27FC236}">
                <a16:creationId xmlns:a16="http://schemas.microsoft.com/office/drawing/2014/main" id="{B5C9E918-6166-9A43-A2E8-D3012EB04471}"/>
              </a:ext>
            </a:extLst>
          </p:cNvPr>
          <p:cNvSpPr txBox="1"/>
          <p:nvPr/>
        </p:nvSpPr>
        <p:spPr>
          <a:xfrm>
            <a:off x="889000" y="1809846"/>
            <a:ext cx="3500828" cy="369332"/>
          </a:xfrm>
          <a:prstGeom prst="rect">
            <a:avLst/>
          </a:prstGeom>
          <a:noFill/>
        </p:spPr>
        <p:txBody>
          <a:bodyPr wrap="square" rtlCol="0">
            <a:spAutoFit/>
          </a:bodyPr>
          <a:lstStyle/>
          <a:p>
            <a:r>
              <a:rPr lang="en-US" dirty="0"/>
              <a:t>Engineering creativity</a:t>
            </a:r>
          </a:p>
        </p:txBody>
      </p:sp>
    </p:spTree>
    <p:extLst>
      <p:ext uri="{BB962C8B-B14F-4D97-AF65-F5344CB8AC3E}">
        <p14:creationId xmlns:p14="http://schemas.microsoft.com/office/powerpoint/2010/main" val="328990498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20342</TotalTime>
  <Words>1402</Words>
  <Application>Microsoft Macintosh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 Light</vt:lpstr>
      <vt:lpstr>Rockwell</vt:lpstr>
      <vt:lpstr>Wingdings</vt:lpstr>
      <vt:lpstr>Atlas</vt:lpstr>
      <vt:lpstr>THE COVENANT</vt:lpstr>
      <vt:lpstr>Contains information organized by the professional translation</vt:lpstr>
      <vt:lpstr>Covenant testament</vt:lpstr>
      <vt:lpstr>Comprehensive methodology</vt:lpstr>
      <vt:lpstr>PowerPoint Presentation</vt:lpstr>
      <vt:lpstr>Circular investigation to all collective endeavor to ‘first’in topology or implementation. </vt:lpstr>
      <vt:lpstr>PowerPoint Presentation</vt:lpstr>
      <vt:lpstr>PowerPoint Presentation</vt:lpstr>
      <vt:lpstr>Building on a new world covenant</vt:lpstr>
      <vt:lpstr>Enterprise Monad folklore</vt:lpstr>
      <vt:lpstr>Old spaces and kingdoms abstract</vt:lpstr>
      <vt:lpstr>Design and operational prediction of the analogic covenant </vt:lpstr>
      <vt:lpstr>contains information on more specific topics relating to the sections above.</vt:lpstr>
      <vt:lpstr>PowerPoint Presentation</vt:lpstr>
      <vt:lpstr> Design Objectives—contains information organized by the specific design goal.Building Types— .              Unified Design—  contains information organized by the type of functional space within</vt:lpstr>
      <vt:lpstr> Types—contains information organized by the type of building or use.Space Types—contains information organized by the type of functional space within buildings.Design Methodology—contains information organized by the professional disciplines' role in the 'whole building' process.Guides &amp;</vt:lpstr>
      <vt:lpstr>PowerPoint Presentation</vt:lpstr>
      <vt:lpstr>Covenant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COVENANT</dc:title>
  <dc:creator>mike hall</dc:creator>
  <cp:lastModifiedBy>mike hall</cp:lastModifiedBy>
  <cp:revision>77</cp:revision>
  <dcterms:created xsi:type="dcterms:W3CDTF">2021-04-07T03:12:29Z</dcterms:created>
  <dcterms:modified xsi:type="dcterms:W3CDTF">2021-05-06T23:56:09Z</dcterms:modified>
</cp:coreProperties>
</file>