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0"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DM Sans" pitchFamily="2" charset="0"/>
      <p:regular r:id="rId22"/>
      <p:bold r:id="rId23"/>
      <p:italic r:id="rId24"/>
      <p:boldItalic r:id="rId25"/>
    </p:embeddedFont>
    <p:embeddedFont>
      <p:font typeface="DM Sans Medium" pitchFamily="2" charset="0"/>
      <p:regular r:id="rId26"/>
      <p:bold r:id="rId27"/>
      <p:italic r:id="rId28"/>
      <p:boldItalic r:id="rId29"/>
    </p:embeddedFont>
    <p:embeddedFont>
      <p:font typeface="Merriweather" panose="00000500000000000000" pitchFamily="2"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188d2a5cad_0_7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188d2a5ca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188d2a5cad_0_16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188d2a5cad_0_1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188d2a5cad_0_16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188d2a5cad_0_1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188d2a5cad_0_16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188d2a5cad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188d2a5cad_0_1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188d2a5cad_0_1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18a31a41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18a31a41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188d2a5cad_0_9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188d2a5cad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18a31a41f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18a31a41f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188d2a5cad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188d2a5cad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18a31a41f8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18a31a41f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188d2a5cad_0_1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188d2a5cad_0_1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summary of the question we need to answer.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188d2a5cad_0_1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188d2a5cad_0_1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188d2a5cad_0_1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188d2a5cad_0_1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so many ggplots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188d2a5cad_0_7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188d2a5cad_0_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188d2a5cad_0_16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188d2a5cad_0_1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188d2a5cad_0_1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188d2a5cad_0_1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188d2a5cad_0_1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188d2a5cad_0_1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188d2a5cad_0_16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188d2a5cad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p:cSld name="TITLE_AND_BODY_1_1">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0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292100" algn="ctr">
              <a:spcBef>
                <a:spcPts val="0"/>
              </a:spcBef>
              <a:spcAft>
                <a:spcPts val="0"/>
              </a:spcAft>
              <a:buSzPts val="1000"/>
              <a:buChar char="●"/>
              <a:defRPr/>
            </a:lvl1pPr>
            <a:lvl2pPr marL="914400" lvl="1" indent="-279400" algn="ctr">
              <a:spcBef>
                <a:spcPts val="0"/>
              </a:spcBef>
              <a:spcAft>
                <a:spcPts val="0"/>
              </a:spcAft>
              <a:buSzPts val="800"/>
              <a:buChar char="○"/>
              <a:defRPr/>
            </a:lvl2pPr>
            <a:lvl3pPr marL="1371600" lvl="2" indent="-292100" algn="ctr">
              <a:spcBef>
                <a:spcPts val="0"/>
              </a:spcBef>
              <a:spcAft>
                <a:spcPts val="0"/>
              </a:spcAft>
              <a:buSzPts val="1000"/>
              <a:buChar char="■"/>
              <a:defRPr/>
            </a:lvl3pPr>
            <a:lvl4pPr marL="1828800" lvl="3" indent="-292100" algn="ctr">
              <a:spcBef>
                <a:spcPts val="0"/>
              </a:spcBef>
              <a:spcAft>
                <a:spcPts val="0"/>
              </a:spcAft>
              <a:buSzPts val="1000"/>
              <a:buChar char="●"/>
              <a:defRPr/>
            </a:lvl4pPr>
            <a:lvl5pPr marL="2286000" lvl="4" indent="-292100" algn="ctr">
              <a:spcBef>
                <a:spcPts val="0"/>
              </a:spcBef>
              <a:spcAft>
                <a:spcPts val="0"/>
              </a:spcAft>
              <a:buSzPts val="1000"/>
              <a:buChar char="○"/>
              <a:defRPr/>
            </a:lvl5pPr>
            <a:lvl6pPr marL="2743200" lvl="5" indent="-292100" algn="ctr">
              <a:spcBef>
                <a:spcPts val="0"/>
              </a:spcBef>
              <a:spcAft>
                <a:spcPts val="0"/>
              </a:spcAft>
              <a:buSzPts val="1000"/>
              <a:buChar char="■"/>
              <a:defRPr/>
            </a:lvl6pPr>
            <a:lvl7pPr marL="3200400" lvl="6" indent="-292100" algn="ctr">
              <a:spcBef>
                <a:spcPts val="0"/>
              </a:spcBef>
              <a:spcAft>
                <a:spcPts val="0"/>
              </a:spcAft>
              <a:buSzPts val="1000"/>
              <a:buChar char="●"/>
              <a:defRPr/>
            </a:lvl7pPr>
            <a:lvl8pPr marL="3657600" lvl="7" indent="-292100" algn="ctr">
              <a:spcBef>
                <a:spcPts val="0"/>
              </a:spcBef>
              <a:spcAft>
                <a:spcPts val="0"/>
              </a:spcAft>
              <a:buSzPts val="1000"/>
              <a:buChar char="○"/>
              <a:defRPr/>
            </a:lvl8pPr>
            <a:lvl9pPr marL="4114800" lvl="8" indent="-292100" algn="ctr">
              <a:spcBef>
                <a:spcPts val="0"/>
              </a:spcBef>
              <a:spcAft>
                <a:spcPts val="0"/>
              </a:spcAft>
              <a:buSzPts val="10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97" name="Google Shape;9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25"/>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99" name="Google Shape;99;p25"/>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0" name="Google Shape;100;p25"/>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1" name="Google Shape;101;p25"/>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2" name="Google Shape;102;p25"/>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3" name="Google Shape;103;p25"/>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06" name="Google Shape;106;p26"/>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07" name="Google Shape;107;p26"/>
          <p:cNvSpPr>
            <a:spLocks noGrp="1"/>
          </p:cNvSpPr>
          <p:nvPr>
            <p:ph type="pic" idx="2"/>
          </p:nvPr>
        </p:nvSpPr>
        <p:spPr>
          <a:xfrm>
            <a:off x="4992024" y="1152775"/>
            <a:ext cx="3840300" cy="3416400"/>
          </a:xfrm>
          <a:prstGeom prst="rect">
            <a:avLst/>
          </a:prstGeom>
          <a:noFill/>
          <a:ln>
            <a:noFill/>
          </a:ln>
        </p:spPr>
      </p:sp>
      <p:sp>
        <p:nvSpPr>
          <p:cNvPr id="108" name="Google Shape;10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big ideas">
  <p:cSld name="CUSTOM_1">
    <p:spTree>
      <p:nvGrpSpPr>
        <p:cNvPr id="1" name="Shape 109"/>
        <p:cNvGrpSpPr/>
        <p:nvPr/>
      </p:nvGrpSpPr>
      <p:grpSpPr>
        <a:xfrm>
          <a:off x="0" y="0"/>
          <a:ext cx="0" cy="0"/>
          <a:chOff x="0" y="0"/>
          <a:chExt cx="0" cy="0"/>
        </a:xfrm>
      </p:grpSpPr>
      <p:sp>
        <p:nvSpPr>
          <p:cNvPr id="110" name="Google Shape;11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1" name="Google Shape;111;p27"/>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12" name="Google Shape;112;p27"/>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3" name="Google Shape;113;p27"/>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4" name="Google Shape;114;p27"/>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15" name="Google Shape;115;p27"/>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116"/>
        <p:cNvGrpSpPr/>
        <p:nvPr/>
      </p:nvGrpSpPr>
      <p:grpSpPr>
        <a:xfrm>
          <a:off x="0" y="0"/>
          <a:ext cx="0" cy="0"/>
          <a:chOff x="0" y="0"/>
          <a:chExt cx="0" cy="0"/>
        </a:xfrm>
      </p:grpSpPr>
      <p:sp>
        <p:nvSpPr>
          <p:cNvPr id="117" name="Google Shape;11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28"/>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9" name="Google Shape;119;p28"/>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0" name="Google Shape;120;p28"/>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1" name="Google Shape;121;p28"/>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22" name="Google Shape;122;p28"/>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23" name="Google Shape;123;p28"/>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24" name="Google Shape;124;p28"/>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125"/>
        <p:cNvGrpSpPr/>
        <p:nvPr/>
      </p:nvGrpSpPr>
      <p:grpSpPr>
        <a:xfrm>
          <a:off x="0" y="0"/>
          <a:ext cx="0" cy="0"/>
          <a:chOff x="0" y="0"/>
          <a:chExt cx="0" cy="0"/>
        </a:xfrm>
      </p:grpSpPr>
      <p:sp>
        <p:nvSpPr>
          <p:cNvPr id="126" name="Google Shape;12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29"/>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8" name="Google Shape;128;p29"/>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9" name="Google Shape;129;p29"/>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30" name="Google Shape;130;p29"/>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31" name="Google Shape;131;p29"/>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32" name="Google Shape;132;p29"/>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3" name="Google Shape;133;p29"/>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4" name="Google Shape;134;p29"/>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5" name="Google Shape;135;p29"/>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38" name="Google Shape;13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9" name="Google Shape;139;p30"/>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140"/>
        <p:cNvGrpSpPr/>
        <p:nvPr/>
      </p:nvGrpSpPr>
      <p:grpSpPr>
        <a:xfrm>
          <a:off x="0" y="0"/>
          <a:ext cx="0" cy="0"/>
          <a:chOff x="0" y="0"/>
          <a:chExt cx="0" cy="0"/>
        </a:xfrm>
      </p:grpSpPr>
      <p:sp>
        <p:nvSpPr>
          <p:cNvPr id="141" name="Google Shape;141;p31"/>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2" name="Google Shape;142;p31"/>
          <p:cNvSpPr>
            <a:spLocks noGrp="1"/>
          </p:cNvSpPr>
          <p:nvPr>
            <p:ph type="pic" idx="2"/>
          </p:nvPr>
        </p:nvSpPr>
        <p:spPr>
          <a:xfrm>
            <a:off x="4804825" y="1133300"/>
            <a:ext cx="4027500" cy="2392800"/>
          </a:xfrm>
          <a:prstGeom prst="rect">
            <a:avLst/>
          </a:prstGeom>
          <a:noFill/>
          <a:ln>
            <a:noFill/>
          </a:ln>
        </p:spPr>
      </p:sp>
      <p:sp>
        <p:nvSpPr>
          <p:cNvPr id="143" name="Google Shape;143;p31"/>
          <p:cNvSpPr>
            <a:spLocks noGrp="1"/>
          </p:cNvSpPr>
          <p:nvPr>
            <p:ph type="pic" idx="3"/>
          </p:nvPr>
        </p:nvSpPr>
        <p:spPr>
          <a:xfrm>
            <a:off x="311725" y="1133300"/>
            <a:ext cx="4027500" cy="2392800"/>
          </a:xfrm>
          <a:prstGeom prst="rect">
            <a:avLst/>
          </a:prstGeom>
          <a:noFill/>
          <a:ln>
            <a:noFill/>
          </a:ln>
        </p:spPr>
      </p:sp>
      <p:sp>
        <p:nvSpPr>
          <p:cNvPr id="144" name="Google Shape;144;p31"/>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5" name="Google Shape;14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47" name="Google Shape;147;p31"/>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48" name="Google Shape;148;p31"/>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49"/>
        <p:cNvGrpSpPr/>
        <p:nvPr/>
      </p:nvGrpSpPr>
      <p:grpSpPr>
        <a:xfrm>
          <a:off x="0" y="0"/>
          <a:ext cx="0" cy="0"/>
          <a:chOff x="0" y="0"/>
          <a:chExt cx="0" cy="0"/>
        </a:xfrm>
      </p:grpSpPr>
      <p:sp>
        <p:nvSpPr>
          <p:cNvPr id="150" name="Google Shape;150;p32"/>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1" name="Google Shape;151;p32"/>
          <p:cNvSpPr>
            <a:spLocks noGrp="1"/>
          </p:cNvSpPr>
          <p:nvPr>
            <p:ph type="pic" idx="2"/>
          </p:nvPr>
        </p:nvSpPr>
        <p:spPr>
          <a:xfrm>
            <a:off x="6205225" y="1128325"/>
            <a:ext cx="2627100" cy="2273100"/>
          </a:xfrm>
          <a:prstGeom prst="rect">
            <a:avLst/>
          </a:prstGeom>
          <a:noFill/>
          <a:ln>
            <a:noFill/>
          </a:ln>
        </p:spPr>
      </p:sp>
      <p:sp>
        <p:nvSpPr>
          <p:cNvPr id="152" name="Google Shape;152;p32"/>
          <p:cNvSpPr>
            <a:spLocks noGrp="1"/>
          </p:cNvSpPr>
          <p:nvPr>
            <p:ph type="pic" idx="3"/>
          </p:nvPr>
        </p:nvSpPr>
        <p:spPr>
          <a:xfrm>
            <a:off x="311725" y="1128325"/>
            <a:ext cx="2627100" cy="2273100"/>
          </a:xfrm>
          <a:prstGeom prst="rect">
            <a:avLst/>
          </a:prstGeom>
          <a:noFill/>
          <a:ln>
            <a:noFill/>
          </a:ln>
        </p:spPr>
      </p:sp>
      <p:sp>
        <p:nvSpPr>
          <p:cNvPr id="153" name="Google Shape;153;p32"/>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4" name="Google Shape;154;p32"/>
          <p:cNvSpPr>
            <a:spLocks noGrp="1"/>
          </p:cNvSpPr>
          <p:nvPr>
            <p:ph type="pic" idx="5"/>
          </p:nvPr>
        </p:nvSpPr>
        <p:spPr>
          <a:xfrm>
            <a:off x="3255250" y="1128325"/>
            <a:ext cx="2627100" cy="2273100"/>
          </a:xfrm>
          <a:prstGeom prst="rect">
            <a:avLst/>
          </a:prstGeom>
          <a:noFill/>
          <a:ln>
            <a:noFill/>
          </a:ln>
        </p:spPr>
      </p:sp>
      <p:sp>
        <p:nvSpPr>
          <p:cNvPr id="155" name="Google Shape;155;p32"/>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6" name="Google Shape;15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58" name="Google Shape;158;p32"/>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59" name="Google Shape;159;p32"/>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60" name="Google Shape;160;p32"/>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61"/>
        <p:cNvGrpSpPr/>
        <p:nvPr/>
      </p:nvGrpSpPr>
      <p:grpSpPr>
        <a:xfrm>
          <a:off x="0" y="0"/>
          <a:ext cx="0" cy="0"/>
          <a:chOff x="0" y="0"/>
          <a:chExt cx="0" cy="0"/>
        </a:xfrm>
      </p:grpSpPr>
      <p:sp>
        <p:nvSpPr>
          <p:cNvPr id="162" name="Google Shape;162;p33"/>
          <p:cNvSpPr>
            <a:spLocks noGrp="1"/>
          </p:cNvSpPr>
          <p:nvPr>
            <p:ph type="pic" idx="2"/>
          </p:nvPr>
        </p:nvSpPr>
        <p:spPr>
          <a:xfrm>
            <a:off x="311700" y="445025"/>
            <a:ext cx="8520600" cy="4218300"/>
          </a:xfrm>
          <a:prstGeom prst="rect">
            <a:avLst/>
          </a:prstGeom>
          <a:noFill/>
          <a:ln>
            <a:noFill/>
          </a:ln>
        </p:spPr>
      </p:sp>
      <p:sp>
        <p:nvSpPr>
          <p:cNvPr id="163" name="Google Shape;16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64"/>
        <p:cNvGrpSpPr/>
        <p:nvPr/>
      </p:nvGrpSpPr>
      <p:grpSpPr>
        <a:xfrm>
          <a:off x="0" y="0"/>
          <a:ext cx="0" cy="0"/>
          <a:chOff x="0" y="0"/>
          <a:chExt cx="0" cy="0"/>
        </a:xfrm>
      </p:grpSpPr>
      <p:sp>
        <p:nvSpPr>
          <p:cNvPr id="165" name="Google Shape;16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6" name="Google Shape;166;p34"/>
          <p:cNvSpPr>
            <a:spLocks noGrp="1"/>
          </p:cNvSpPr>
          <p:nvPr>
            <p:ph type="pic" idx="2"/>
          </p:nvPr>
        </p:nvSpPr>
        <p:spPr>
          <a:xfrm>
            <a:off x="3389600" y="118913"/>
            <a:ext cx="1643700" cy="1535100"/>
          </a:xfrm>
          <a:prstGeom prst="rect">
            <a:avLst/>
          </a:prstGeom>
          <a:noFill/>
          <a:ln>
            <a:noFill/>
          </a:ln>
        </p:spPr>
      </p:sp>
      <p:sp>
        <p:nvSpPr>
          <p:cNvPr id="167" name="Google Shape;167;p34"/>
          <p:cNvSpPr>
            <a:spLocks noGrp="1"/>
          </p:cNvSpPr>
          <p:nvPr>
            <p:ph type="pic" idx="3"/>
          </p:nvPr>
        </p:nvSpPr>
        <p:spPr>
          <a:xfrm>
            <a:off x="5195935" y="118913"/>
            <a:ext cx="1643700" cy="1535100"/>
          </a:xfrm>
          <a:prstGeom prst="rect">
            <a:avLst/>
          </a:prstGeom>
          <a:noFill/>
          <a:ln>
            <a:noFill/>
          </a:ln>
        </p:spPr>
      </p:sp>
      <p:sp>
        <p:nvSpPr>
          <p:cNvPr id="168" name="Google Shape;168;p34"/>
          <p:cNvSpPr>
            <a:spLocks noGrp="1"/>
          </p:cNvSpPr>
          <p:nvPr>
            <p:ph type="pic" idx="4"/>
          </p:nvPr>
        </p:nvSpPr>
        <p:spPr>
          <a:xfrm>
            <a:off x="7002270" y="118913"/>
            <a:ext cx="1643700" cy="1535100"/>
          </a:xfrm>
          <a:prstGeom prst="rect">
            <a:avLst/>
          </a:prstGeom>
          <a:noFill/>
          <a:ln>
            <a:noFill/>
          </a:ln>
        </p:spPr>
      </p:sp>
      <p:sp>
        <p:nvSpPr>
          <p:cNvPr id="169" name="Google Shape;169;p34"/>
          <p:cNvSpPr>
            <a:spLocks noGrp="1"/>
          </p:cNvSpPr>
          <p:nvPr>
            <p:ph type="pic" idx="5"/>
          </p:nvPr>
        </p:nvSpPr>
        <p:spPr>
          <a:xfrm>
            <a:off x="3389588" y="1804212"/>
            <a:ext cx="1643700" cy="1535100"/>
          </a:xfrm>
          <a:prstGeom prst="rect">
            <a:avLst/>
          </a:prstGeom>
          <a:noFill/>
          <a:ln>
            <a:noFill/>
          </a:ln>
        </p:spPr>
      </p:sp>
      <p:sp>
        <p:nvSpPr>
          <p:cNvPr id="170" name="Google Shape;170;p34"/>
          <p:cNvSpPr>
            <a:spLocks noGrp="1"/>
          </p:cNvSpPr>
          <p:nvPr>
            <p:ph type="pic" idx="6"/>
          </p:nvPr>
        </p:nvSpPr>
        <p:spPr>
          <a:xfrm>
            <a:off x="5195922" y="1804212"/>
            <a:ext cx="1643700" cy="1535100"/>
          </a:xfrm>
          <a:prstGeom prst="rect">
            <a:avLst/>
          </a:prstGeom>
          <a:noFill/>
          <a:ln>
            <a:noFill/>
          </a:ln>
        </p:spPr>
      </p:sp>
      <p:sp>
        <p:nvSpPr>
          <p:cNvPr id="171" name="Google Shape;171;p34"/>
          <p:cNvSpPr>
            <a:spLocks noGrp="1"/>
          </p:cNvSpPr>
          <p:nvPr>
            <p:ph type="pic" idx="7"/>
          </p:nvPr>
        </p:nvSpPr>
        <p:spPr>
          <a:xfrm>
            <a:off x="7002257" y="1804212"/>
            <a:ext cx="1643700" cy="1535100"/>
          </a:xfrm>
          <a:prstGeom prst="rect">
            <a:avLst/>
          </a:prstGeom>
          <a:noFill/>
          <a:ln>
            <a:noFill/>
          </a:ln>
        </p:spPr>
      </p:sp>
      <p:sp>
        <p:nvSpPr>
          <p:cNvPr id="172" name="Google Shape;172;p34"/>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73" name="Google Shape;173;p34"/>
          <p:cNvSpPr>
            <a:spLocks noGrp="1"/>
          </p:cNvSpPr>
          <p:nvPr>
            <p:ph type="pic" idx="8"/>
          </p:nvPr>
        </p:nvSpPr>
        <p:spPr>
          <a:xfrm>
            <a:off x="3389588" y="3489487"/>
            <a:ext cx="1643700" cy="1535100"/>
          </a:xfrm>
          <a:prstGeom prst="rect">
            <a:avLst/>
          </a:prstGeom>
          <a:noFill/>
          <a:ln>
            <a:noFill/>
          </a:ln>
        </p:spPr>
      </p:sp>
      <p:sp>
        <p:nvSpPr>
          <p:cNvPr id="174" name="Google Shape;174;p34"/>
          <p:cNvSpPr>
            <a:spLocks noGrp="1"/>
          </p:cNvSpPr>
          <p:nvPr>
            <p:ph type="pic" idx="9"/>
          </p:nvPr>
        </p:nvSpPr>
        <p:spPr>
          <a:xfrm>
            <a:off x="5195922" y="3489487"/>
            <a:ext cx="1643700" cy="1535100"/>
          </a:xfrm>
          <a:prstGeom prst="rect">
            <a:avLst/>
          </a:prstGeom>
          <a:noFill/>
          <a:ln>
            <a:noFill/>
          </a:ln>
        </p:spPr>
      </p:sp>
      <p:sp>
        <p:nvSpPr>
          <p:cNvPr id="175" name="Google Shape;175;p34"/>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title slide" type="title">
  <p:cSld name="TITLE">
    <p:bg>
      <p:bgPr>
        <a:solidFill>
          <a:schemeClr val="dk1"/>
        </a:solidFill>
        <a:effectLst/>
      </p:bgPr>
    </p:bg>
    <p:spTree>
      <p:nvGrpSpPr>
        <p:cNvPr id="1" name="Shape 176"/>
        <p:cNvGrpSpPr/>
        <p:nvPr/>
      </p:nvGrpSpPr>
      <p:grpSpPr>
        <a:xfrm>
          <a:off x="0" y="0"/>
          <a:ext cx="0" cy="0"/>
          <a:chOff x="0" y="0"/>
          <a:chExt cx="0" cy="0"/>
        </a:xfrm>
      </p:grpSpPr>
      <p:sp>
        <p:nvSpPr>
          <p:cNvPr id="177" name="Google Shape;177;p35"/>
          <p:cNvSpPr txBox="1">
            <a:spLocks noGrp="1"/>
          </p:cNvSpPr>
          <p:nvPr>
            <p:ph type="body" idx="1"/>
          </p:nvPr>
        </p:nvSpPr>
        <p:spPr>
          <a:xfrm>
            <a:off x="196951" y="4737750"/>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178" name="Google Shape;178;p35"/>
          <p:cNvSpPr txBox="1">
            <a:spLocks noGrp="1"/>
          </p:cNvSpPr>
          <p:nvPr>
            <p:ph type="ctrTitle"/>
          </p:nvPr>
        </p:nvSpPr>
        <p:spPr>
          <a:xfrm>
            <a:off x="196950" y="223825"/>
            <a:ext cx="8011800" cy="1877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a:endParaRPr/>
          </a:p>
        </p:txBody>
      </p:sp>
      <p:sp>
        <p:nvSpPr>
          <p:cNvPr id="179" name="Google Shape;179;p35"/>
          <p:cNvSpPr txBox="1">
            <a:spLocks noGrp="1"/>
          </p:cNvSpPr>
          <p:nvPr>
            <p:ph type="subTitle" idx="2"/>
          </p:nvPr>
        </p:nvSpPr>
        <p:spPr>
          <a:xfrm>
            <a:off x="196950" y="2171250"/>
            <a:ext cx="3986700" cy="55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80" name="Google Shape;180;p35"/>
          <p:cNvSpPr>
            <a:spLocks noGrp="1"/>
          </p:cNvSpPr>
          <p:nvPr>
            <p:ph type="pic" idx="3"/>
          </p:nvPr>
        </p:nvSpPr>
        <p:spPr>
          <a:xfrm>
            <a:off x="4437578" y="2171250"/>
            <a:ext cx="4509600" cy="2775600"/>
          </a:xfrm>
          <a:prstGeom prst="round2DiagRect">
            <a:avLst>
              <a:gd name="adj1" fmla="val 16667"/>
              <a:gd name="adj2" fmla="val 0"/>
            </a:avLst>
          </a:prstGeom>
          <a:noFill/>
          <a:ln>
            <a:noFill/>
          </a:ln>
        </p:spPr>
      </p:sp>
      <p:sp>
        <p:nvSpPr>
          <p:cNvPr id="181" name="Google Shape;181;p35"/>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number" type="secHead">
  <p:cSld name="SECTION_HEADER">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511953" y="5885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4" name="Google Shape;18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5" name="Google Shape;185;p36"/>
          <p:cNvSpPr txBox="1">
            <a:spLocks noGrp="1"/>
          </p:cNvSpPr>
          <p:nvPr>
            <p:ph type="title" idx="2"/>
          </p:nvPr>
        </p:nvSpPr>
        <p:spPr>
          <a:xfrm>
            <a:off x="511953" y="14303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6" name="Google Shape;186;p36"/>
          <p:cNvSpPr txBox="1">
            <a:spLocks noGrp="1"/>
          </p:cNvSpPr>
          <p:nvPr>
            <p:ph type="title" idx="3"/>
          </p:nvPr>
        </p:nvSpPr>
        <p:spPr>
          <a:xfrm>
            <a:off x="511953" y="22721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7" name="Google Shape;187;p36"/>
          <p:cNvSpPr txBox="1">
            <a:spLocks noGrp="1"/>
          </p:cNvSpPr>
          <p:nvPr>
            <p:ph type="title" idx="4"/>
          </p:nvPr>
        </p:nvSpPr>
        <p:spPr>
          <a:xfrm>
            <a:off x="511953" y="31139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8" name="Google Shape;188;p36"/>
          <p:cNvSpPr txBox="1">
            <a:spLocks noGrp="1"/>
          </p:cNvSpPr>
          <p:nvPr>
            <p:ph type="title" idx="5"/>
          </p:nvPr>
        </p:nvSpPr>
        <p:spPr>
          <a:xfrm>
            <a:off x="511953" y="39557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9" name="Google Shape;189;p36"/>
          <p:cNvSpPr txBox="1">
            <a:spLocks noGrp="1"/>
          </p:cNvSpPr>
          <p:nvPr>
            <p:ph type="body" idx="1"/>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90" name="Google Shape;190;p36"/>
          <p:cNvSpPr txBox="1">
            <a:spLocks noGrp="1"/>
          </p:cNvSpPr>
          <p:nvPr>
            <p:ph type="body" idx="6"/>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1" type="tx">
  <p:cSld name="TITLE_AND_BODY">
    <p:spTree>
      <p:nvGrpSpPr>
        <p:cNvPr id="1" name="Shape 191"/>
        <p:cNvGrpSpPr/>
        <p:nvPr/>
      </p:nvGrpSpPr>
      <p:grpSpPr>
        <a:xfrm>
          <a:off x="0" y="0"/>
          <a:ext cx="0" cy="0"/>
          <a:chOff x="0" y="0"/>
          <a:chExt cx="0" cy="0"/>
        </a:xfrm>
      </p:grpSpPr>
      <p:sp>
        <p:nvSpPr>
          <p:cNvPr id="192" name="Google Shape;19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3" name="Google Shape;193;p37"/>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a:endParaRPr/>
          </a:p>
        </p:txBody>
      </p:sp>
      <p:sp>
        <p:nvSpPr>
          <p:cNvPr id="194" name="Google Shape;194;p37"/>
          <p:cNvSpPr txBox="1">
            <a:spLocks noGrp="1"/>
          </p:cNvSpPr>
          <p:nvPr>
            <p:ph type="body" idx="2"/>
          </p:nvPr>
        </p:nvSpPr>
        <p:spPr>
          <a:xfrm>
            <a:off x="196951" y="196725"/>
            <a:ext cx="18591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95" name="Google Shape;195;p37"/>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ain Point 2">
  <p:cSld name="TITLE_AND_BODY_1">
    <p:bg>
      <p:bgPr>
        <a:solidFill>
          <a:schemeClr val="dk1"/>
        </a:solidFill>
        <a:effectLst/>
      </p:bgPr>
    </p:bg>
    <p:spTree>
      <p:nvGrpSpPr>
        <p:cNvPr id="1" name="Shape 196"/>
        <p:cNvGrpSpPr/>
        <p:nvPr/>
      </p:nvGrpSpPr>
      <p:grpSpPr>
        <a:xfrm>
          <a:off x="0" y="0"/>
          <a:ext cx="0" cy="0"/>
          <a:chOff x="0" y="0"/>
          <a:chExt cx="0" cy="0"/>
        </a:xfrm>
      </p:grpSpPr>
      <p:sp>
        <p:nvSpPr>
          <p:cNvPr id="197" name="Google Shape;19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98" name="Google Shape;198;p38"/>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a:endParaRPr/>
          </a:p>
        </p:txBody>
      </p:sp>
      <p:sp>
        <p:nvSpPr>
          <p:cNvPr id="199" name="Google Shape;199;p38"/>
          <p:cNvSpPr txBox="1">
            <a:spLocks noGrp="1"/>
          </p:cNvSpPr>
          <p:nvPr>
            <p:ph type="body" idx="2"/>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200" name="Google Shape;200;p38"/>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body and image 1" type="twoColTx">
  <p:cSld name="TITLE_AND_TWO_COLUMNS">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203" name="Google Shape;203;p39"/>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dk1"/>
              </a:buClr>
              <a:buSzPts val="1000"/>
              <a:buChar char="●"/>
              <a:defRPr>
                <a:solidFill>
                  <a:schemeClr val="dk1"/>
                </a:solidFill>
              </a:defRPr>
            </a:lvl1pPr>
            <a:lvl2pPr marL="914400" lvl="1" indent="-292100">
              <a:lnSpc>
                <a:spcPct val="100000"/>
              </a:lnSpc>
              <a:spcBef>
                <a:spcPts val="0"/>
              </a:spcBef>
              <a:spcAft>
                <a:spcPts val="0"/>
              </a:spcAft>
              <a:buClr>
                <a:schemeClr val="dk1"/>
              </a:buClr>
              <a:buSzPts val="1000"/>
              <a:buChar char="○"/>
              <a:defRPr sz="1000">
                <a:solidFill>
                  <a:schemeClr val="dk1"/>
                </a:solidFill>
              </a:defRPr>
            </a:lvl2pPr>
            <a:lvl3pPr marL="1371600" lvl="2" indent="-292100">
              <a:lnSpc>
                <a:spcPct val="100000"/>
              </a:lnSpc>
              <a:spcBef>
                <a:spcPts val="0"/>
              </a:spcBef>
              <a:spcAft>
                <a:spcPts val="0"/>
              </a:spcAft>
              <a:buClr>
                <a:schemeClr val="dk1"/>
              </a:buClr>
              <a:buSzPts val="1000"/>
              <a:buChar char="■"/>
              <a:defRPr>
                <a:solidFill>
                  <a:schemeClr val="dk1"/>
                </a:solidFill>
              </a:defRPr>
            </a:lvl3pPr>
            <a:lvl4pPr marL="1828800" lvl="3" indent="-292100">
              <a:lnSpc>
                <a:spcPct val="100000"/>
              </a:lnSpc>
              <a:spcBef>
                <a:spcPts val="0"/>
              </a:spcBef>
              <a:spcAft>
                <a:spcPts val="0"/>
              </a:spcAft>
              <a:buClr>
                <a:schemeClr val="dk1"/>
              </a:buClr>
              <a:buSzPts val="1000"/>
              <a:buChar char="●"/>
              <a:defRPr>
                <a:solidFill>
                  <a:schemeClr val="dk1"/>
                </a:solidFill>
              </a:defRPr>
            </a:lvl4pPr>
            <a:lvl5pPr marL="2286000" lvl="4" indent="-292100">
              <a:lnSpc>
                <a:spcPct val="100000"/>
              </a:lnSpc>
              <a:spcBef>
                <a:spcPts val="0"/>
              </a:spcBef>
              <a:spcAft>
                <a:spcPts val="0"/>
              </a:spcAft>
              <a:buClr>
                <a:schemeClr val="dk1"/>
              </a:buClr>
              <a:buSzPts val="1000"/>
              <a:buChar char="○"/>
              <a:defRPr>
                <a:solidFill>
                  <a:schemeClr val="dk1"/>
                </a:solidFill>
              </a:defRPr>
            </a:lvl5pPr>
            <a:lvl6pPr marL="2743200" lvl="5" indent="-292100">
              <a:lnSpc>
                <a:spcPct val="100000"/>
              </a:lnSpc>
              <a:spcBef>
                <a:spcPts val="0"/>
              </a:spcBef>
              <a:spcAft>
                <a:spcPts val="0"/>
              </a:spcAft>
              <a:buClr>
                <a:schemeClr val="dk1"/>
              </a:buClr>
              <a:buSzPts val="1000"/>
              <a:buChar char="■"/>
              <a:defRPr>
                <a:solidFill>
                  <a:schemeClr val="dk1"/>
                </a:solidFill>
              </a:defRPr>
            </a:lvl6pPr>
            <a:lvl7pPr marL="3200400" lvl="6" indent="-292100">
              <a:lnSpc>
                <a:spcPct val="100000"/>
              </a:lnSpc>
              <a:spcBef>
                <a:spcPts val="0"/>
              </a:spcBef>
              <a:spcAft>
                <a:spcPts val="0"/>
              </a:spcAft>
              <a:buClr>
                <a:schemeClr val="dk1"/>
              </a:buClr>
              <a:buSzPts val="1000"/>
              <a:buChar char="●"/>
              <a:defRPr>
                <a:solidFill>
                  <a:schemeClr val="dk1"/>
                </a:solidFill>
              </a:defRPr>
            </a:lvl7pPr>
            <a:lvl8pPr marL="3657600" lvl="7" indent="-292100">
              <a:lnSpc>
                <a:spcPct val="100000"/>
              </a:lnSpc>
              <a:spcBef>
                <a:spcPts val="0"/>
              </a:spcBef>
              <a:spcAft>
                <a:spcPts val="0"/>
              </a:spcAft>
              <a:buClr>
                <a:schemeClr val="dk1"/>
              </a:buClr>
              <a:buSzPts val="1000"/>
              <a:buChar char="○"/>
              <a:defRPr>
                <a:solidFill>
                  <a:schemeClr val="dk1"/>
                </a:solidFill>
              </a:defRPr>
            </a:lvl8pPr>
            <a:lvl9pPr marL="4114800" lvl="8" indent="-292100">
              <a:lnSpc>
                <a:spcPct val="100000"/>
              </a:lnSpc>
              <a:spcBef>
                <a:spcPts val="0"/>
              </a:spcBef>
              <a:spcAft>
                <a:spcPts val="0"/>
              </a:spcAft>
              <a:buClr>
                <a:schemeClr val="dk1"/>
              </a:buClr>
              <a:buSzPts val="1000"/>
              <a:buChar char="■"/>
              <a:defRPr>
                <a:solidFill>
                  <a:schemeClr val="dk1"/>
                </a:solidFill>
              </a:defRPr>
            </a:lvl9pPr>
          </a:lstStyle>
          <a:p>
            <a:endParaRPr/>
          </a:p>
        </p:txBody>
      </p:sp>
      <p:sp>
        <p:nvSpPr>
          <p:cNvPr id="204" name="Google Shape;20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5" name="Google Shape;205;p39"/>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206" name="Google Shape;206;p39"/>
          <p:cNvSpPr txBox="1">
            <a:spLocks noGrp="1"/>
          </p:cNvSpPr>
          <p:nvPr>
            <p:ph type="body" idx="3"/>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207" name="Google Shape;207;p39"/>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body and image 2">
  <p:cSld name="TITLE_AND_TWO_COLUMNS_1">
    <p:bg>
      <p:bgPr>
        <a:solidFill>
          <a:schemeClr val="dk1"/>
        </a:solidFill>
        <a:effectLst/>
      </p:bgPr>
    </p:bg>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a:endParaRPr/>
          </a:p>
        </p:txBody>
      </p:sp>
      <p:sp>
        <p:nvSpPr>
          <p:cNvPr id="210" name="Google Shape;210;p40"/>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lt1"/>
              </a:buClr>
              <a:buSzPts val="1000"/>
              <a:buChar char="●"/>
              <a:defRPr>
                <a:solidFill>
                  <a:schemeClr val="lt1"/>
                </a:solidFill>
              </a:defRPr>
            </a:lvl1pPr>
            <a:lvl2pPr marL="914400" lvl="1" indent="-292100">
              <a:lnSpc>
                <a:spcPct val="100000"/>
              </a:lnSpc>
              <a:spcBef>
                <a:spcPts val="0"/>
              </a:spcBef>
              <a:spcAft>
                <a:spcPts val="0"/>
              </a:spcAft>
              <a:buClr>
                <a:schemeClr val="lt1"/>
              </a:buClr>
              <a:buSzPts val="1000"/>
              <a:buChar char="○"/>
              <a:defRPr sz="1000">
                <a:solidFill>
                  <a:schemeClr val="lt1"/>
                </a:solidFill>
              </a:defRPr>
            </a:lvl2pPr>
            <a:lvl3pPr marL="1371600" lvl="2" indent="-292100">
              <a:lnSpc>
                <a:spcPct val="100000"/>
              </a:lnSpc>
              <a:spcBef>
                <a:spcPts val="0"/>
              </a:spcBef>
              <a:spcAft>
                <a:spcPts val="0"/>
              </a:spcAft>
              <a:buClr>
                <a:schemeClr val="lt1"/>
              </a:buClr>
              <a:buSzPts val="1000"/>
              <a:buChar char="■"/>
              <a:defRPr>
                <a:solidFill>
                  <a:schemeClr val="lt1"/>
                </a:solidFill>
              </a:defRPr>
            </a:lvl3pPr>
            <a:lvl4pPr marL="1828800" lvl="3" indent="-292100">
              <a:lnSpc>
                <a:spcPct val="100000"/>
              </a:lnSpc>
              <a:spcBef>
                <a:spcPts val="0"/>
              </a:spcBef>
              <a:spcAft>
                <a:spcPts val="0"/>
              </a:spcAft>
              <a:buClr>
                <a:schemeClr val="lt1"/>
              </a:buClr>
              <a:buSzPts val="1000"/>
              <a:buChar char="●"/>
              <a:defRPr>
                <a:solidFill>
                  <a:schemeClr val="lt1"/>
                </a:solidFill>
              </a:defRPr>
            </a:lvl4pPr>
            <a:lvl5pPr marL="2286000" lvl="4" indent="-292100">
              <a:lnSpc>
                <a:spcPct val="100000"/>
              </a:lnSpc>
              <a:spcBef>
                <a:spcPts val="0"/>
              </a:spcBef>
              <a:spcAft>
                <a:spcPts val="0"/>
              </a:spcAft>
              <a:buClr>
                <a:schemeClr val="lt1"/>
              </a:buClr>
              <a:buSzPts val="1000"/>
              <a:buChar char="○"/>
              <a:defRPr>
                <a:solidFill>
                  <a:schemeClr val="lt1"/>
                </a:solidFill>
              </a:defRPr>
            </a:lvl5pPr>
            <a:lvl6pPr marL="2743200" lvl="5" indent="-292100">
              <a:lnSpc>
                <a:spcPct val="100000"/>
              </a:lnSpc>
              <a:spcBef>
                <a:spcPts val="0"/>
              </a:spcBef>
              <a:spcAft>
                <a:spcPts val="0"/>
              </a:spcAft>
              <a:buClr>
                <a:schemeClr val="lt1"/>
              </a:buClr>
              <a:buSzPts val="1000"/>
              <a:buChar char="■"/>
              <a:defRPr>
                <a:solidFill>
                  <a:schemeClr val="lt1"/>
                </a:solidFill>
              </a:defRPr>
            </a:lvl6pPr>
            <a:lvl7pPr marL="3200400" lvl="6" indent="-292100">
              <a:lnSpc>
                <a:spcPct val="100000"/>
              </a:lnSpc>
              <a:spcBef>
                <a:spcPts val="0"/>
              </a:spcBef>
              <a:spcAft>
                <a:spcPts val="0"/>
              </a:spcAft>
              <a:buClr>
                <a:schemeClr val="lt1"/>
              </a:buClr>
              <a:buSzPts val="1000"/>
              <a:buChar char="●"/>
              <a:defRPr>
                <a:solidFill>
                  <a:schemeClr val="lt1"/>
                </a:solidFill>
              </a:defRPr>
            </a:lvl7pPr>
            <a:lvl8pPr marL="3657600" lvl="7" indent="-292100">
              <a:lnSpc>
                <a:spcPct val="100000"/>
              </a:lnSpc>
              <a:spcBef>
                <a:spcPts val="0"/>
              </a:spcBef>
              <a:spcAft>
                <a:spcPts val="0"/>
              </a:spcAft>
              <a:buClr>
                <a:schemeClr val="lt1"/>
              </a:buClr>
              <a:buSzPts val="1000"/>
              <a:buChar char="○"/>
              <a:defRPr>
                <a:solidFill>
                  <a:schemeClr val="lt1"/>
                </a:solidFill>
              </a:defRPr>
            </a:lvl8pPr>
            <a:lvl9pPr marL="4114800" lvl="8" indent="-292100">
              <a:lnSpc>
                <a:spcPct val="100000"/>
              </a:lnSpc>
              <a:spcBef>
                <a:spcPts val="0"/>
              </a:spcBef>
              <a:spcAft>
                <a:spcPts val="0"/>
              </a:spcAft>
              <a:buClr>
                <a:schemeClr val="lt1"/>
              </a:buClr>
              <a:buSzPts val="1000"/>
              <a:buChar char="■"/>
              <a:defRPr>
                <a:solidFill>
                  <a:schemeClr val="lt1"/>
                </a:solidFill>
              </a:defRPr>
            </a:lvl9pPr>
          </a:lstStyle>
          <a:p>
            <a:endParaRPr/>
          </a:p>
        </p:txBody>
      </p:sp>
      <p:sp>
        <p:nvSpPr>
          <p:cNvPr id="211" name="Google Shape;211;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2" name="Google Shape;212;p40"/>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213" name="Google Shape;213;p40"/>
          <p:cNvSpPr txBox="1">
            <a:spLocks noGrp="1"/>
          </p:cNvSpPr>
          <p:nvPr>
            <p:ph type="body" idx="3"/>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214" name="Google Shape;214;p40"/>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
        <p:nvSpPr>
          <p:cNvPr id="215" name="Google Shape;215;p4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and chart">
  <p:cSld name="SECTION_TITLE_AND_DESCRIPTION">
    <p:bg>
      <p:bgPr>
        <a:solidFill>
          <a:schemeClr val="lt2"/>
        </a:solidFill>
        <a:effectLst/>
      </p:bgPr>
    </p:bg>
    <p:spTree>
      <p:nvGrpSpPr>
        <p:cNvPr id="1" name="Shape 216"/>
        <p:cNvGrpSpPr/>
        <p:nvPr/>
      </p:nvGrpSpPr>
      <p:grpSpPr>
        <a:xfrm>
          <a:off x="0" y="0"/>
          <a:ext cx="0" cy="0"/>
          <a:chOff x="0" y="0"/>
          <a:chExt cx="0" cy="0"/>
        </a:xfrm>
      </p:grpSpPr>
      <p:sp>
        <p:nvSpPr>
          <p:cNvPr id="217" name="Google Shape;217;p41"/>
          <p:cNvSpPr/>
          <p:nvPr/>
        </p:nvSpPr>
        <p:spPr>
          <a:xfrm>
            <a:off x="4305000" y="-125"/>
            <a:ext cx="4839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8" name="Google Shape;21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19" name="Google Shape;219;p41"/>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a:endParaRPr/>
          </a:p>
        </p:txBody>
      </p:sp>
      <p:sp>
        <p:nvSpPr>
          <p:cNvPr id="220" name="Google Shape;220;p41"/>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a:lvl3pPr>
            <a:lvl4pPr marL="1828800" lvl="3" indent="-292100">
              <a:lnSpc>
                <a:spcPct val="100000"/>
              </a:lnSpc>
              <a:spcBef>
                <a:spcPts val="0"/>
              </a:spcBef>
              <a:spcAft>
                <a:spcPts val="0"/>
              </a:spcAft>
              <a:buSzPts val="1000"/>
              <a:buChar char="●"/>
              <a:defRPr/>
            </a:lvl4pPr>
            <a:lvl5pPr marL="2286000" lvl="4" indent="-292100">
              <a:lnSpc>
                <a:spcPct val="100000"/>
              </a:lnSpc>
              <a:spcBef>
                <a:spcPts val="0"/>
              </a:spcBef>
              <a:spcAft>
                <a:spcPts val="0"/>
              </a:spcAft>
              <a:buSzPts val="1000"/>
              <a:buChar char="○"/>
              <a:defRPr/>
            </a:lvl5pPr>
            <a:lvl6pPr marL="2743200" lvl="5" indent="-292100">
              <a:lnSpc>
                <a:spcPct val="100000"/>
              </a:lnSpc>
              <a:spcBef>
                <a:spcPts val="0"/>
              </a:spcBef>
              <a:spcAft>
                <a:spcPts val="0"/>
              </a:spcAft>
              <a:buSzPts val="1000"/>
              <a:buChar char="■"/>
              <a:defRPr/>
            </a:lvl6pPr>
            <a:lvl7pPr marL="3200400" lvl="6" indent="-292100">
              <a:lnSpc>
                <a:spcPct val="100000"/>
              </a:lnSpc>
              <a:spcBef>
                <a:spcPts val="0"/>
              </a:spcBef>
              <a:spcAft>
                <a:spcPts val="0"/>
              </a:spcAft>
              <a:buSzPts val="1000"/>
              <a:buChar char="●"/>
              <a:defRPr/>
            </a:lvl7pPr>
            <a:lvl8pPr marL="3657600" lvl="7" indent="-292100">
              <a:lnSpc>
                <a:spcPct val="100000"/>
              </a:lnSpc>
              <a:spcBef>
                <a:spcPts val="0"/>
              </a:spcBef>
              <a:spcAft>
                <a:spcPts val="0"/>
              </a:spcAft>
              <a:buSzPts val="1000"/>
              <a:buChar char="○"/>
              <a:defRPr/>
            </a:lvl8pPr>
            <a:lvl9pPr marL="4114800" lvl="8" indent="-292100">
              <a:lnSpc>
                <a:spcPct val="100000"/>
              </a:lnSpc>
              <a:spcBef>
                <a:spcPts val="0"/>
              </a:spcBef>
              <a:spcAft>
                <a:spcPts val="0"/>
              </a:spcAft>
              <a:buSzPts val="1000"/>
              <a:buChar char="■"/>
              <a:defRPr/>
            </a:lvl9pPr>
          </a:lstStyle>
          <a:p>
            <a:endParaRPr/>
          </a:p>
        </p:txBody>
      </p:sp>
      <p:sp>
        <p:nvSpPr>
          <p:cNvPr id="221" name="Google Shape;221;p41"/>
          <p:cNvSpPr txBox="1">
            <a:spLocks noGrp="1"/>
          </p:cNvSpPr>
          <p:nvPr>
            <p:ph type="body" idx="2"/>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22" name="Google Shape;222;p41"/>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Appendix">
  <p:cSld name="CAPTION_ONLY">
    <p:bg>
      <p:bgPr>
        <a:solidFill>
          <a:schemeClr val="lt2"/>
        </a:solidFill>
        <a:effectLst/>
      </p:bgPr>
    </p:bg>
    <p:spTree>
      <p:nvGrpSpPr>
        <p:cNvPr id="1" name="Shape 223"/>
        <p:cNvGrpSpPr/>
        <p:nvPr/>
      </p:nvGrpSpPr>
      <p:grpSpPr>
        <a:xfrm>
          <a:off x="0" y="0"/>
          <a:ext cx="0" cy="0"/>
          <a:chOff x="0" y="0"/>
          <a:chExt cx="0" cy="0"/>
        </a:xfrm>
      </p:grpSpPr>
      <p:sp>
        <p:nvSpPr>
          <p:cNvPr id="224" name="Google Shape;22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25" name="Google Shape;225;p42"/>
          <p:cNvSpPr txBox="1">
            <a:spLocks noGrp="1"/>
          </p:cNvSpPr>
          <p:nvPr>
            <p:ph type="body" idx="1"/>
          </p:nvPr>
        </p:nvSpPr>
        <p:spPr>
          <a:xfrm>
            <a:off x="203000" y="89145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6" name="Google Shape;226;p42"/>
          <p:cNvSpPr txBox="1">
            <a:spLocks noGrp="1"/>
          </p:cNvSpPr>
          <p:nvPr>
            <p:ph type="body" idx="2"/>
          </p:nvPr>
        </p:nvSpPr>
        <p:spPr>
          <a:xfrm>
            <a:off x="2030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7" name="Google Shape;227;p42"/>
          <p:cNvSpPr txBox="1">
            <a:spLocks noGrp="1"/>
          </p:cNvSpPr>
          <p:nvPr>
            <p:ph type="body" idx="3"/>
          </p:nvPr>
        </p:nvSpPr>
        <p:spPr>
          <a:xfrm>
            <a:off x="2030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28" name="Google Shape;228;p42"/>
          <p:cNvSpPr txBox="1">
            <a:spLocks noGrp="1"/>
          </p:cNvSpPr>
          <p:nvPr>
            <p:ph type="body" idx="4"/>
          </p:nvPr>
        </p:nvSpPr>
        <p:spPr>
          <a:xfrm>
            <a:off x="2030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9" name="Google Shape;229;p42"/>
          <p:cNvSpPr txBox="1">
            <a:spLocks noGrp="1"/>
          </p:cNvSpPr>
          <p:nvPr>
            <p:ph type="body" idx="5"/>
          </p:nvPr>
        </p:nvSpPr>
        <p:spPr>
          <a:xfrm>
            <a:off x="2030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0" name="Google Shape;230;p42"/>
          <p:cNvSpPr txBox="1">
            <a:spLocks noGrp="1"/>
          </p:cNvSpPr>
          <p:nvPr>
            <p:ph type="body" idx="6"/>
          </p:nvPr>
        </p:nvSpPr>
        <p:spPr>
          <a:xfrm>
            <a:off x="2030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1" name="Google Shape;231;p42"/>
          <p:cNvSpPr txBox="1">
            <a:spLocks noGrp="1"/>
          </p:cNvSpPr>
          <p:nvPr>
            <p:ph type="body" idx="7"/>
          </p:nvPr>
        </p:nvSpPr>
        <p:spPr>
          <a:xfrm>
            <a:off x="2030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2" name="Google Shape;232;p42"/>
          <p:cNvSpPr txBox="1">
            <a:spLocks noGrp="1"/>
          </p:cNvSpPr>
          <p:nvPr>
            <p:ph type="body" idx="8"/>
          </p:nvPr>
        </p:nvSpPr>
        <p:spPr>
          <a:xfrm>
            <a:off x="203000" y="386240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3" name="Google Shape;233;p42"/>
          <p:cNvSpPr txBox="1">
            <a:spLocks noGrp="1"/>
          </p:cNvSpPr>
          <p:nvPr>
            <p:ph type="body" idx="9"/>
          </p:nvPr>
        </p:nvSpPr>
        <p:spPr>
          <a:xfrm>
            <a:off x="2030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4" name="Google Shape;234;p42"/>
          <p:cNvSpPr txBox="1">
            <a:spLocks noGrp="1"/>
          </p:cNvSpPr>
          <p:nvPr>
            <p:ph type="body" idx="13"/>
          </p:nvPr>
        </p:nvSpPr>
        <p:spPr>
          <a:xfrm>
            <a:off x="32496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5" name="Google Shape;235;p42"/>
          <p:cNvSpPr txBox="1">
            <a:spLocks noGrp="1"/>
          </p:cNvSpPr>
          <p:nvPr>
            <p:ph type="body" idx="14"/>
          </p:nvPr>
        </p:nvSpPr>
        <p:spPr>
          <a:xfrm>
            <a:off x="32496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6" name="Google Shape;236;p42"/>
          <p:cNvSpPr txBox="1">
            <a:spLocks noGrp="1"/>
          </p:cNvSpPr>
          <p:nvPr>
            <p:ph type="body" idx="15"/>
          </p:nvPr>
        </p:nvSpPr>
        <p:spPr>
          <a:xfrm>
            <a:off x="32496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7" name="Google Shape;237;p42"/>
          <p:cNvSpPr txBox="1">
            <a:spLocks noGrp="1"/>
          </p:cNvSpPr>
          <p:nvPr>
            <p:ph type="body" idx="16"/>
          </p:nvPr>
        </p:nvSpPr>
        <p:spPr>
          <a:xfrm>
            <a:off x="32496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8" name="Google Shape;238;p42"/>
          <p:cNvSpPr txBox="1">
            <a:spLocks noGrp="1"/>
          </p:cNvSpPr>
          <p:nvPr>
            <p:ph type="body" idx="17"/>
          </p:nvPr>
        </p:nvSpPr>
        <p:spPr>
          <a:xfrm>
            <a:off x="32496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9" name="Google Shape;239;p42"/>
          <p:cNvSpPr txBox="1">
            <a:spLocks noGrp="1"/>
          </p:cNvSpPr>
          <p:nvPr>
            <p:ph type="body" idx="18"/>
          </p:nvPr>
        </p:nvSpPr>
        <p:spPr>
          <a:xfrm>
            <a:off x="32496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0" name="Google Shape;240;p42"/>
          <p:cNvSpPr txBox="1">
            <a:spLocks noGrp="1"/>
          </p:cNvSpPr>
          <p:nvPr>
            <p:ph type="body" idx="19"/>
          </p:nvPr>
        </p:nvSpPr>
        <p:spPr>
          <a:xfrm>
            <a:off x="32496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1" name="Google Shape;241;p42"/>
          <p:cNvSpPr txBox="1">
            <a:spLocks noGrp="1"/>
          </p:cNvSpPr>
          <p:nvPr>
            <p:ph type="body" idx="20"/>
          </p:nvPr>
        </p:nvSpPr>
        <p:spPr>
          <a:xfrm>
            <a:off x="32496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2" name="Google Shape;242;p42"/>
          <p:cNvSpPr txBox="1">
            <a:spLocks noGrp="1"/>
          </p:cNvSpPr>
          <p:nvPr>
            <p:ph type="body" idx="21"/>
          </p:nvPr>
        </p:nvSpPr>
        <p:spPr>
          <a:xfrm>
            <a:off x="32496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3" name="Google Shape;243;p42"/>
          <p:cNvSpPr txBox="1">
            <a:spLocks noGrp="1"/>
          </p:cNvSpPr>
          <p:nvPr>
            <p:ph type="body" idx="22"/>
          </p:nvPr>
        </p:nvSpPr>
        <p:spPr>
          <a:xfrm>
            <a:off x="62962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4" name="Google Shape;244;p42"/>
          <p:cNvSpPr txBox="1">
            <a:spLocks noGrp="1"/>
          </p:cNvSpPr>
          <p:nvPr>
            <p:ph type="body" idx="23"/>
          </p:nvPr>
        </p:nvSpPr>
        <p:spPr>
          <a:xfrm>
            <a:off x="62962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5" name="Google Shape;245;p42"/>
          <p:cNvSpPr txBox="1">
            <a:spLocks noGrp="1"/>
          </p:cNvSpPr>
          <p:nvPr>
            <p:ph type="body" idx="24"/>
          </p:nvPr>
        </p:nvSpPr>
        <p:spPr>
          <a:xfrm>
            <a:off x="62962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6" name="Google Shape;246;p42"/>
          <p:cNvSpPr txBox="1">
            <a:spLocks noGrp="1"/>
          </p:cNvSpPr>
          <p:nvPr>
            <p:ph type="body" idx="25"/>
          </p:nvPr>
        </p:nvSpPr>
        <p:spPr>
          <a:xfrm>
            <a:off x="62962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7" name="Google Shape;247;p42"/>
          <p:cNvSpPr txBox="1">
            <a:spLocks noGrp="1"/>
          </p:cNvSpPr>
          <p:nvPr>
            <p:ph type="body" idx="26"/>
          </p:nvPr>
        </p:nvSpPr>
        <p:spPr>
          <a:xfrm>
            <a:off x="62962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8" name="Google Shape;248;p42"/>
          <p:cNvSpPr txBox="1">
            <a:spLocks noGrp="1"/>
          </p:cNvSpPr>
          <p:nvPr>
            <p:ph type="body" idx="27"/>
          </p:nvPr>
        </p:nvSpPr>
        <p:spPr>
          <a:xfrm>
            <a:off x="62962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9" name="Google Shape;249;p42"/>
          <p:cNvSpPr txBox="1">
            <a:spLocks noGrp="1"/>
          </p:cNvSpPr>
          <p:nvPr>
            <p:ph type="body" idx="28"/>
          </p:nvPr>
        </p:nvSpPr>
        <p:spPr>
          <a:xfrm>
            <a:off x="62962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50" name="Google Shape;250;p42"/>
          <p:cNvSpPr txBox="1">
            <a:spLocks noGrp="1"/>
          </p:cNvSpPr>
          <p:nvPr>
            <p:ph type="body" idx="29"/>
          </p:nvPr>
        </p:nvSpPr>
        <p:spPr>
          <a:xfrm>
            <a:off x="62962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51" name="Google Shape;251;p42"/>
          <p:cNvSpPr txBox="1">
            <a:spLocks noGrp="1"/>
          </p:cNvSpPr>
          <p:nvPr>
            <p:ph type="body" idx="30"/>
          </p:nvPr>
        </p:nvSpPr>
        <p:spPr>
          <a:xfrm>
            <a:off x="6296200" y="4130600"/>
            <a:ext cx="2644800" cy="268200"/>
          </a:xfrm>
          <a:prstGeom prst="rect">
            <a:avLst/>
          </a:prstGeom>
        </p:spPr>
        <p:txBody>
          <a:bodyPr spcFirstLastPara="1" wrap="square" lIns="91425" tIns="91425" rIns="91425" bIns="91425" anchor="t" anchorCtr="0">
            <a:no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52" name="Google Shape;252;p42"/>
          <p:cNvSpPr txBox="1">
            <a:spLocks noGrp="1"/>
          </p:cNvSpPr>
          <p:nvPr>
            <p:ph type="body" idx="31"/>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53" name="Google Shape;253;p42"/>
          <p:cNvSpPr txBox="1">
            <a:spLocks noGrp="1"/>
          </p:cNvSpPr>
          <p:nvPr>
            <p:ph type="body" idx="32"/>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SzPts val="800"/>
              <a:buChar char="●"/>
              <a:defRPr sz="800"/>
            </a:lvl1pPr>
            <a:lvl2pPr marL="914400" lvl="1" indent="-279400" algn="r">
              <a:spcBef>
                <a:spcPts val="0"/>
              </a:spcBef>
              <a:spcAft>
                <a:spcPts val="0"/>
              </a:spcAft>
              <a:buSzPts val="800"/>
              <a:buChar char="○"/>
              <a:defRPr/>
            </a:lvl2pPr>
            <a:lvl3pPr marL="1371600" lvl="2" indent="-279400" algn="r">
              <a:spcBef>
                <a:spcPts val="0"/>
              </a:spcBef>
              <a:spcAft>
                <a:spcPts val="0"/>
              </a:spcAft>
              <a:buSzPts val="800"/>
              <a:buChar char="■"/>
              <a:defRPr sz="800"/>
            </a:lvl3pPr>
            <a:lvl4pPr marL="1828800" lvl="3" indent="-279400" algn="r">
              <a:spcBef>
                <a:spcPts val="0"/>
              </a:spcBef>
              <a:spcAft>
                <a:spcPts val="0"/>
              </a:spcAft>
              <a:buSzPts val="800"/>
              <a:buChar char="●"/>
              <a:defRPr sz="800"/>
            </a:lvl4pPr>
            <a:lvl5pPr marL="2286000" lvl="4" indent="-279400" algn="r">
              <a:spcBef>
                <a:spcPts val="0"/>
              </a:spcBef>
              <a:spcAft>
                <a:spcPts val="0"/>
              </a:spcAft>
              <a:buSzPts val="800"/>
              <a:buChar char="○"/>
              <a:defRPr sz="800"/>
            </a:lvl5pPr>
            <a:lvl6pPr marL="2743200" lvl="5" indent="-279400" algn="r">
              <a:spcBef>
                <a:spcPts val="0"/>
              </a:spcBef>
              <a:spcAft>
                <a:spcPts val="0"/>
              </a:spcAft>
              <a:buSzPts val="800"/>
              <a:buChar char="■"/>
              <a:defRPr sz="800"/>
            </a:lvl6pPr>
            <a:lvl7pPr marL="3200400" lvl="6" indent="-279400" algn="r">
              <a:spcBef>
                <a:spcPts val="0"/>
              </a:spcBef>
              <a:spcAft>
                <a:spcPts val="0"/>
              </a:spcAft>
              <a:buSzPts val="800"/>
              <a:buChar char="●"/>
              <a:defRPr sz="800"/>
            </a:lvl7pPr>
            <a:lvl8pPr marL="3657600" lvl="7" indent="-279400" algn="r">
              <a:spcBef>
                <a:spcPts val="0"/>
              </a:spcBef>
              <a:spcAft>
                <a:spcPts val="0"/>
              </a:spcAft>
              <a:buSzPts val="800"/>
              <a:buChar char="○"/>
              <a:defRPr sz="800"/>
            </a:lvl8pPr>
            <a:lvl9pPr marL="4114800" lvl="8" indent="-279400" algn="r">
              <a:spcBef>
                <a:spcPts val="0"/>
              </a:spcBef>
              <a:spcAft>
                <a:spcPts val="0"/>
              </a:spcAft>
              <a:buSzPts val="800"/>
              <a:buChar char="■"/>
              <a:defRPr sz="8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blank">
  <p:cSld name="CUSTOM">
    <p:spTree>
      <p:nvGrpSpPr>
        <p:cNvPr id="1" name="Shape 254"/>
        <p:cNvGrpSpPr/>
        <p:nvPr/>
      </p:nvGrpSpPr>
      <p:grpSpPr>
        <a:xfrm>
          <a:off x="0" y="0"/>
          <a:ext cx="0" cy="0"/>
          <a:chOff x="0" y="0"/>
          <a:chExt cx="0" cy="0"/>
        </a:xfrm>
      </p:grpSpPr>
      <p:sp>
        <p:nvSpPr>
          <p:cNvPr id="255" name="Google Shape;255;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6" name="Google Shape;256;p43"/>
          <p:cNvSpPr txBox="1">
            <a:spLocks noGrp="1"/>
          </p:cNvSpPr>
          <p:nvPr>
            <p:ph type="body" idx="1"/>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257" name="Google Shape;257;p43"/>
          <p:cNvSpPr txBox="1">
            <a:spLocks noGrp="1"/>
          </p:cNvSpPr>
          <p:nvPr>
            <p:ph type="body" idx="2"/>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CE5C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9pPr>
          </a:lstStyle>
          <a:p>
            <a:endParaRPr/>
          </a:p>
        </p:txBody>
      </p:sp>
      <p:sp>
        <p:nvSpPr>
          <p:cNvPr id="52" name="Google Shape;52;p13"/>
          <p:cNvSpPr txBox="1">
            <a:spLocks noGrp="1"/>
          </p:cNvSpPr>
          <p:nvPr>
            <p:ph type="body" idx="1"/>
          </p:nvPr>
        </p:nvSpPr>
        <p:spPr>
          <a:xfrm>
            <a:off x="311700" y="1152475"/>
            <a:ext cx="8520600" cy="1760100"/>
          </a:xfrm>
          <a:prstGeom prst="rect">
            <a:avLst/>
          </a:prstGeom>
          <a:noFill/>
          <a:ln>
            <a:noFill/>
          </a:ln>
        </p:spPr>
        <p:txBody>
          <a:bodyPr spcFirstLastPara="1" wrap="square" lIns="91425" tIns="91425" rIns="91425" bIns="91425" anchor="t" anchorCtr="0">
            <a:normAutofit/>
          </a:bodyPr>
          <a:lstStyle>
            <a:lvl1pPr marL="457200" lvl="0"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marL="914400" lvl="1" indent="-279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marL="1371600" lvl="2"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marL="1828800" lvl="3"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marL="2286000" lvl="4"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marL="2743200" lvl="5"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marL="3200400" lvl="6"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marL="3657600" lvl="7"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marL="4114800" lvl="8"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body" idx="4"/>
          </p:nvPr>
        </p:nvSpPr>
        <p:spPr>
          <a:xfrm>
            <a:off x="8208751" y="196725"/>
            <a:ext cx="812400" cy="2091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a:t>11.22.2024</a:t>
            </a:r>
            <a:endParaRPr/>
          </a:p>
        </p:txBody>
      </p:sp>
      <p:sp>
        <p:nvSpPr>
          <p:cNvPr id="263" name="Google Shape;263;p44"/>
          <p:cNvSpPr txBox="1">
            <a:spLocks noGrp="1"/>
          </p:cNvSpPr>
          <p:nvPr>
            <p:ph type="ctrTitle"/>
          </p:nvPr>
        </p:nvSpPr>
        <p:spPr>
          <a:xfrm>
            <a:off x="196950" y="223825"/>
            <a:ext cx="8011800" cy="1877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hlink"/>
              </a:buClr>
              <a:buSzPts val="1100"/>
              <a:buFont typeface="Arial"/>
              <a:buNone/>
            </a:pPr>
            <a:r>
              <a:rPr lang="en" sz="3900" b="0">
                <a:latin typeface="DM Sans"/>
                <a:ea typeface="DM Sans"/>
                <a:cs typeface="DM Sans"/>
                <a:sym typeface="DM Sans"/>
              </a:rPr>
              <a:t>Data Science Compensation: Navigating Salary Trends for Global Talent</a:t>
            </a:r>
            <a:endParaRPr sz="3900" b="0">
              <a:latin typeface="DM Sans"/>
              <a:ea typeface="DM Sans"/>
              <a:cs typeface="DM Sans"/>
              <a:sym typeface="DM Sans"/>
            </a:endParaRPr>
          </a:p>
        </p:txBody>
      </p:sp>
      <p:sp>
        <p:nvSpPr>
          <p:cNvPr id="264" name="Google Shape;264;p44"/>
          <p:cNvSpPr txBox="1">
            <a:spLocks noGrp="1"/>
          </p:cNvSpPr>
          <p:nvPr>
            <p:ph type="subTitle" idx="2"/>
          </p:nvPr>
        </p:nvSpPr>
        <p:spPr>
          <a:xfrm>
            <a:off x="284700" y="3148650"/>
            <a:ext cx="3986700" cy="82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a:t>M. Cristina Fernández</a:t>
            </a:r>
            <a:endParaRPr/>
          </a:p>
          <a:p>
            <a:pPr marL="0" lvl="0" indent="0" algn="l" rtl="0">
              <a:spcBef>
                <a:spcPts val="0"/>
              </a:spcBef>
              <a:spcAft>
                <a:spcPts val="0"/>
              </a:spcAft>
              <a:buNone/>
            </a:pPr>
            <a:r>
              <a:rPr lang="en"/>
              <a:t>Data Science Project 1 | DSE 5002</a:t>
            </a:r>
            <a:endParaRPr/>
          </a:p>
        </p:txBody>
      </p:sp>
      <p:pic>
        <p:nvPicPr>
          <p:cNvPr id="265" name="Google Shape;265;p44"/>
          <p:cNvPicPr preferRelativeResize="0">
            <a:picLocks noGrp="1"/>
          </p:cNvPicPr>
          <p:nvPr>
            <p:ph type="pic" idx="3"/>
          </p:nvPr>
        </p:nvPicPr>
        <p:blipFill rotWithShape="1">
          <a:blip r:embed="rId3">
            <a:alphaModFix/>
          </a:blip>
          <a:srcRect t="2308" b="2317"/>
          <a:stretch/>
        </p:blipFill>
        <p:spPr>
          <a:xfrm>
            <a:off x="4437578" y="2171250"/>
            <a:ext cx="4509600" cy="2775600"/>
          </a:xfrm>
          <a:prstGeom prst="round2DiagRect">
            <a:avLst>
              <a:gd name="adj1" fmla="val 16667"/>
              <a:gd name="adj2" fmla="val 0"/>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a:spLocks noGrp="1"/>
          </p:cNvSpPr>
          <p:nvPr>
            <p:ph type="title"/>
          </p:nvPr>
        </p:nvSpPr>
        <p:spPr>
          <a:xfrm>
            <a:off x="197375" y="626850"/>
            <a:ext cx="3151800" cy="16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Highest Salaries</a:t>
            </a:r>
            <a:endParaRPr/>
          </a:p>
        </p:txBody>
      </p:sp>
      <p:pic>
        <p:nvPicPr>
          <p:cNvPr id="330" name="Google Shape;330;p53"/>
          <p:cNvPicPr preferRelativeResize="0"/>
          <p:nvPr/>
        </p:nvPicPr>
        <p:blipFill>
          <a:blip r:embed="rId3">
            <a:alphaModFix/>
          </a:blip>
          <a:stretch>
            <a:fillRect/>
          </a:stretch>
        </p:blipFill>
        <p:spPr>
          <a:xfrm>
            <a:off x="3501575" y="844500"/>
            <a:ext cx="5597400" cy="3454500"/>
          </a:xfrm>
          <a:prstGeom prst="roundRect">
            <a:avLst>
              <a:gd name="adj" fmla="val 16667"/>
            </a:avLst>
          </a:prstGeom>
          <a:noFill/>
          <a:ln>
            <a:noFill/>
          </a:ln>
        </p:spPr>
      </p:pic>
      <p:sp>
        <p:nvSpPr>
          <p:cNvPr id="331" name="Google Shape;331;p53"/>
          <p:cNvSpPr txBox="1">
            <a:spLocks noGrp="1"/>
          </p:cNvSpPr>
          <p:nvPr>
            <p:ph type="body" idx="1"/>
          </p:nvPr>
        </p:nvSpPr>
        <p:spPr>
          <a:xfrm>
            <a:off x="197375" y="2259750"/>
            <a:ext cx="3151800" cy="225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10 highest paying countries are Malaysia (MY), Puerto Rico (PR), United States (US), New Zealand (NZ), Switzerland (CH), Australia (AU), Russia (RU), Singapore (SG), Japan (JP), and United Arab Emirates (AE)</a:t>
            </a:r>
            <a:endParaRPr/>
          </a:p>
          <a:p>
            <a:pPr marL="0" lvl="0" indent="0" algn="l" rtl="0">
              <a:spcBef>
                <a:spcPts val="1200"/>
              </a:spcBef>
              <a:spcAft>
                <a:spcPts val="0"/>
              </a:spcAft>
              <a:buClr>
                <a:schemeClr val="hlink"/>
              </a:buClr>
              <a:buSzPts val="1100"/>
              <a:buFont typeface="Arial"/>
              <a:buNone/>
            </a:pPr>
            <a:r>
              <a:rPr lang="en"/>
              <a:t>Malaysia has the top average salary at a reported USD$200k, followed by PR at $160k, and the USA at $149.2k</a:t>
            </a:r>
            <a:endParaRPr/>
          </a:p>
          <a:p>
            <a:pPr marL="0" lvl="0" indent="0" algn="l" rtl="0">
              <a:spcBef>
                <a:spcPts val="1200"/>
              </a:spcBef>
              <a:spcAft>
                <a:spcPts val="0"/>
              </a:spcAft>
              <a:buClr>
                <a:schemeClr val="hlink"/>
              </a:buClr>
              <a:buSzPts val="1100"/>
              <a:buFont typeface="Arial"/>
              <a:buNone/>
            </a:pPr>
            <a:r>
              <a:rPr lang="en"/>
              <a:t>It is important to note that Malaysia and PR’s data is based on a single employee each, so these may be outliers.</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4"/>
          <p:cNvSpPr txBox="1">
            <a:spLocks noGrp="1"/>
          </p:cNvSpPr>
          <p:nvPr>
            <p:ph type="title"/>
          </p:nvPr>
        </p:nvSpPr>
        <p:spPr>
          <a:xfrm>
            <a:off x="197375" y="844050"/>
            <a:ext cx="3151800" cy="16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Lowest Salaries</a:t>
            </a:r>
            <a:endParaRPr/>
          </a:p>
        </p:txBody>
      </p:sp>
      <p:sp>
        <p:nvSpPr>
          <p:cNvPr id="337" name="Google Shape;337;p54"/>
          <p:cNvSpPr txBox="1">
            <a:spLocks noGrp="1"/>
          </p:cNvSpPr>
          <p:nvPr>
            <p:ph type="body" idx="1"/>
          </p:nvPr>
        </p:nvSpPr>
        <p:spPr>
          <a:xfrm>
            <a:off x="197375" y="2476950"/>
            <a:ext cx="3151800" cy="182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following chart shows the lowest data science salaries, by contrast. Iran (IR) reports the lowest salary, at USD$4000 based on a single respondent, who is a mid-level full-time Data Engineer.</a:t>
            </a:r>
            <a:br>
              <a:rPr lang="en"/>
            </a:br>
            <a:br>
              <a:rPr lang="en"/>
            </a:br>
            <a:r>
              <a:rPr lang="en"/>
              <a:t>Pakistan (PK) average salary is approximately USD$27.5k</a:t>
            </a:r>
            <a:endParaRPr/>
          </a:p>
          <a:p>
            <a:pPr marL="0" lvl="0" indent="0" algn="l" rtl="0">
              <a:spcBef>
                <a:spcPts val="1200"/>
              </a:spcBef>
              <a:spcAft>
                <a:spcPts val="1200"/>
              </a:spcAft>
              <a:buNone/>
            </a:pPr>
            <a:endParaRPr/>
          </a:p>
        </p:txBody>
      </p:sp>
      <p:pic>
        <p:nvPicPr>
          <p:cNvPr id="338" name="Google Shape;338;p54"/>
          <p:cNvPicPr preferRelativeResize="0"/>
          <p:nvPr/>
        </p:nvPicPr>
        <p:blipFill rotWithShape="1">
          <a:blip r:embed="rId3">
            <a:alphaModFix/>
          </a:blip>
          <a:srcRect/>
          <a:stretch/>
        </p:blipFill>
        <p:spPr>
          <a:xfrm>
            <a:off x="3456775" y="854700"/>
            <a:ext cx="5564100" cy="3434100"/>
          </a:xfrm>
          <a:prstGeom prst="roundRect">
            <a:avLst>
              <a:gd name="adj" fmla="val 16667"/>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5"/>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 vs. Offshore</a:t>
            </a:r>
            <a:endParaRPr/>
          </a:p>
        </p:txBody>
      </p:sp>
      <p:sp>
        <p:nvSpPr>
          <p:cNvPr id="344" name="Google Shape;344;p55"/>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US-based salaries are higher on average (USD$149.2k) compared to offshore locations (overall USD$67.8k)</a:t>
            </a:r>
            <a:endParaRPr/>
          </a:p>
          <a:p>
            <a:pPr marL="0" lvl="0" indent="0" algn="l" rtl="0">
              <a:spcBef>
                <a:spcPts val="1200"/>
              </a:spcBef>
              <a:spcAft>
                <a:spcPts val="1200"/>
              </a:spcAft>
              <a:buNone/>
            </a:pPr>
            <a:r>
              <a:rPr lang="en"/>
              <a:t>Offshore workers might provide cost savings, but a lower salary could impact recruitment for top-tier talent.</a:t>
            </a:r>
            <a:endParaRPr/>
          </a:p>
        </p:txBody>
      </p:sp>
      <p:pic>
        <p:nvPicPr>
          <p:cNvPr id="345" name="Google Shape;345;p55"/>
          <p:cNvPicPr preferRelativeResize="0"/>
          <p:nvPr/>
        </p:nvPicPr>
        <p:blipFill>
          <a:blip r:embed="rId3">
            <a:alphaModFix/>
          </a:blip>
          <a:stretch>
            <a:fillRect/>
          </a:stretch>
        </p:blipFill>
        <p:spPr>
          <a:xfrm>
            <a:off x="3501575" y="877650"/>
            <a:ext cx="5490000" cy="3388200"/>
          </a:xfrm>
          <a:prstGeom prst="roundRect">
            <a:avLst>
              <a:gd name="adj" fmla="val 16667"/>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351" name="Google Shape;351;p56"/>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Salary Trends Over Time</a:t>
            </a:r>
            <a:endParaRPr/>
          </a:p>
        </p:txBody>
      </p:sp>
      <p:sp>
        <p:nvSpPr>
          <p:cNvPr id="352" name="Google Shape;352;p56"/>
          <p:cNvSpPr txBox="1">
            <a:spLocks noGrp="1"/>
          </p:cNvSpPr>
          <p:nvPr>
            <p:ph type="body" idx="1"/>
          </p:nvPr>
        </p:nvSpPr>
        <p:spPr>
          <a:xfrm>
            <a:off x="197375" y="2685650"/>
            <a:ext cx="3151800" cy="19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sz="1200"/>
              <a:t>This chart shows the change in average salaries between 2020 - 2022. </a:t>
            </a:r>
            <a:endParaRPr sz="1200"/>
          </a:p>
          <a:p>
            <a:pPr marL="0" lvl="0" indent="0" algn="l" rtl="0">
              <a:spcBef>
                <a:spcPts val="1200"/>
              </a:spcBef>
              <a:spcAft>
                <a:spcPts val="0"/>
              </a:spcAft>
              <a:buClr>
                <a:schemeClr val="hlink"/>
              </a:buClr>
              <a:buSzPts val="1100"/>
              <a:buFont typeface="Arial"/>
              <a:buNone/>
            </a:pPr>
            <a:r>
              <a:rPr lang="en" sz="1200"/>
              <a:t>In 2020, the average salary (in USD) for data science professionals was $95,813, increasing to $99,853 in 2021, and yet again increasing to $124,522 in 2022. Overall, this shows an upward trend in salaries over time, with a significant jump in salaries between 2021 and 2022.</a:t>
            </a:r>
            <a:endParaRPr sz="1200"/>
          </a:p>
          <a:p>
            <a:pPr marL="0" lvl="0" indent="0" algn="l" rtl="0">
              <a:spcBef>
                <a:spcPts val="1200"/>
              </a:spcBef>
              <a:spcAft>
                <a:spcPts val="1200"/>
              </a:spcAft>
              <a:buClr>
                <a:schemeClr val="accent3"/>
              </a:buClr>
              <a:buSzPts val="1100"/>
              <a:buFont typeface="Arial"/>
              <a:buNone/>
            </a:pPr>
            <a:endParaRPr sz="1200"/>
          </a:p>
        </p:txBody>
      </p:sp>
      <p:sp>
        <p:nvSpPr>
          <p:cNvPr id="353" name="Google Shape;353;p56"/>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a:t>Data Science Project 1 | DSE 5002</a:t>
            </a:r>
            <a:endParaRPr/>
          </a:p>
        </p:txBody>
      </p:sp>
      <p:pic>
        <p:nvPicPr>
          <p:cNvPr id="354" name="Google Shape;354;p56"/>
          <p:cNvPicPr preferRelativeResize="0"/>
          <p:nvPr/>
        </p:nvPicPr>
        <p:blipFill>
          <a:blip r:embed="rId3">
            <a:alphaModFix/>
          </a:blip>
          <a:stretch>
            <a:fillRect/>
          </a:stretch>
        </p:blipFill>
        <p:spPr>
          <a:xfrm>
            <a:off x="4426533" y="1165238"/>
            <a:ext cx="4558200" cy="2813100"/>
          </a:xfrm>
          <a:prstGeom prst="roundRect">
            <a:avLst>
              <a:gd name="adj" fmla="val 16667"/>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57"/>
          <p:cNvPicPr preferRelativeResize="0"/>
          <p:nvPr/>
        </p:nvPicPr>
        <p:blipFill rotWithShape="1">
          <a:blip r:embed="rId3">
            <a:alphaModFix/>
          </a:blip>
          <a:srcRect/>
          <a:stretch/>
        </p:blipFill>
        <p:spPr>
          <a:xfrm>
            <a:off x="3743800" y="797850"/>
            <a:ext cx="4917600" cy="3547800"/>
          </a:xfrm>
          <a:prstGeom prst="roundRect">
            <a:avLst>
              <a:gd name="adj" fmla="val 16667"/>
            </a:avLst>
          </a:prstGeom>
          <a:noFill/>
          <a:ln>
            <a:noFill/>
          </a:ln>
        </p:spPr>
      </p:pic>
      <p:sp>
        <p:nvSpPr>
          <p:cNvPr id="360" name="Google Shape;360;p57"/>
          <p:cNvSpPr txBox="1">
            <a:spLocks noGrp="1"/>
          </p:cNvSpPr>
          <p:nvPr>
            <p:ph type="title"/>
          </p:nvPr>
        </p:nvSpPr>
        <p:spPr>
          <a:xfrm>
            <a:off x="197375" y="844050"/>
            <a:ext cx="3151800" cy="16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Salary Trends Over Time</a:t>
            </a:r>
            <a:endParaRPr/>
          </a:p>
        </p:txBody>
      </p:sp>
      <p:sp>
        <p:nvSpPr>
          <p:cNvPr id="361" name="Google Shape;361;p57"/>
          <p:cNvSpPr txBox="1">
            <a:spLocks noGrp="1"/>
          </p:cNvSpPr>
          <p:nvPr>
            <p:ph type="body" idx="1"/>
          </p:nvPr>
        </p:nvSpPr>
        <p:spPr>
          <a:xfrm>
            <a:off x="197375" y="2476950"/>
            <a:ext cx="3151800" cy="1822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This alternative view includes the minimum, maximum, and median salaries overlaid over the average salaries. We still see the jump in overall salary between 2021 and 2022, but the fluctuating maximum salaries are most notable.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8"/>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Drawing </a:t>
            </a:r>
            <a:endParaRPr/>
          </a:p>
          <a:p>
            <a:pPr marL="0" lvl="0" indent="0" algn="l" rtl="0">
              <a:spcBef>
                <a:spcPts val="0"/>
              </a:spcBef>
              <a:spcAft>
                <a:spcPts val="0"/>
              </a:spcAft>
              <a:buNone/>
            </a:pPr>
            <a:r>
              <a:rPr lang="en"/>
              <a:t>a Conclusion</a:t>
            </a:r>
            <a:endParaRPr/>
          </a:p>
        </p:txBody>
      </p:sp>
      <p:sp>
        <p:nvSpPr>
          <p:cNvPr id="367" name="Google Shape;367;p58"/>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We will look at two more charts that will aggregate some data which will facilitate our decision-making regarding hiring. </a:t>
            </a:r>
            <a:endParaRPr/>
          </a:p>
        </p:txBody>
      </p:sp>
      <p:sp>
        <p:nvSpPr>
          <p:cNvPr id="368" name="Google Shape;368;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369" name="Google Shape;369;p58" descr="Two scientists inside a laboratory discussing."/>
          <p:cNvPicPr preferRelativeResize="0">
            <a:picLocks noGrp="1"/>
          </p:cNvPicPr>
          <p:nvPr>
            <p:ph type="pic" idx="2"/>
          </p:nvPr>
        </p:nvPicPr>
        <p:blipFill rotWithShape="1">
          <a:blip r:embed="rId3">
            <a:alphaModFix/>
          </a:blip>
          <a:srcRect l="9315" r="9323"/>
          <a:stretch/>
        </p:blipFill>
        <p:spPr>
          <a:xfrm>
            <a:off x="3726325" y="669925"/>
            <a:ext cx="5220900" cy="4276800"/>
          </a:xfrm>
          <a:prstGeom prst="round2DiagRect">
            <a:avLst>
              <a:gd name="adj1" fmla="val 16667"/>
              <a:gd name="adj2" fmla="val 0"/>
            </a:avLst>
          </a:prstGeom>
        </p:spPr>
      </p:pic>
      <p:sp>
        <p:nvSpPr>
          <p:cNvPr id="370" name="Google Shape;370;p58"/>
          <p:cNvSpPr txBox="1">
            <a:spLocks noGrp="1"/>
          </p:cNvSpPr>
          <p:nvPr>
            <p:ph type="body" idx="3"/>
          </p:nvPr>
        </p:nvSpPr>
        <p:spPr>
          <a:xfrm>
            <a:off x="196951" y="196725"/>
            <a:ext cx="1860300" cy="2091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a:t>Drawing a Conclusion</a:t>
            </a:r>
            <a:endParaRPr/>
          </a:p>
        </p:txBody>
      </p:sp>
      <p:sp>
        <p:nvSpPr>
          <p:cNvPr id="371" name="Google Shape;371;p58"/>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a:t>Data Science Project 1 | DSE 5002</a:t>
            </a:r>
            <a:endParaRPr/>
          </a:p>
        </p:txBody>
      </p:sp>
      <p:sp>
        <p:nvSpPr>
          <p:cNvPr id="372" name="Google Shape;372;p58"/>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59"/>
          <p:cNvPicPr preferRelativeResize="0"/>
          <p:nvPr/>
        </p:nvPicPr>
        <p:blipFill>
          <a:blip r:embed="rId3">
            <a:alphaModFix/>
          </a:blip>
          <a:stretch>
            <a:fillRect/>
          </a:stretch>
        </p:blipFill>
        <p:spPr>
          <a:xfrm>
            <a:off x="82800" y="565186"/>
            <a:ext cx="4489200" cy="3052200"/>
          </a:xfrm>
          <a:prstGeom prst="roundRect">
            <a:avLst>
              <a:gd name="adj" fmla="val 16667"/>
            </a:avLst>
          </a:prstGeom>
          <a:noFill/>
          <a:ln>
            <a:noFill/>
          </a:ln>
        </p:spPr>
      </p:pic>
      <p:pic>
        <p:nvPicPr>
          <p:cNvPr id="378" name="Google Shape;378;p59"/>
          <p:cNvPicPr preferRelativeResize="0"/>
          <p:nvPr/>
        </p:nvPicPr>
        <p:blipFill>
          <a:blip r:embed="rId4">
            <a:alphaModFix/>
          </a:blip>
          <a:stretch>
            <a:fillRect/>
          </a:stretch>
        </p:blipFill>
        <p:spPr>
          <a:xfrm>
            <a:off x="4619888" y="565186"/>
            <a:ext cx="4447800" cy="3052200"/>
          </a:xfrm>
          <a:prstGeom prst="roundRect">
            <a:avLst>
              <a:gd name="adj" fmla="val 16667"/>
            </a:avLst>
          </a:prstGeom>
          <a:noFill/>
          <a:ln>
            <a:noFill/>
          </a:ln>
        </p:spPr>
      </p:pic>
      <p:sp>
        <p:nvSpPr>
          <p:cNvPr id="379" name="Google Shape;379;p59"/>
          <p:cNvSpPr txBox="1">
            <a:spLocks noGrp="1"/>
          </p:cNvSpPr>
          <p:nvPr>
            <p:ph type="body" idx="4294967295"/>
          </p:nvPr>
        </p:nvSpPr>
        <p:spPr>
          <a:xfrm>
            <a:off x="124088" y="3815729"/>
            <a:ext cx="8991600" cy="124434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These graphs demonstrate the average salary trends over time (using 2020 - 2022 historical data) broken down by experience level, with the right-hand graph including trend lines.</a:t>
            </a:r>
            <a:endParaRPr dirty="0"/>
          </a:p>
          <a:p>
            <a:pPr marL="0" lvl="0" indent="0" algn="l" rtl="0">
              <a:spcBef>
                <a:spcPts val="1200"/>
              </a:spcBef>
              <a:spcAft>
                <a:spcPts val="1200"/>
              </a:spcAft>
              <a:buNone/>
            </a:pPr>
            <a:r>
              <a:rPr lang="en" dirty="0"/>
              <a:t>As we can see, the salaries are trending upwards for all levels of experience except for executive level data science professionals.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385" name="Google Shape;385;p60"/>
          <p:cNvSpPr txBox="1">
            <a:spLocks noGrp="1"/>
          </p:cNvSpPr>
          <p:nvPr>
            <p:ph type="body" idx="1"/>
          </p:nvPr>
        </p:nvSpPr>
        <p:spPr>
          <a:xfrm>
            <a:off x="311700" y="1152475"/>
            <a:ext cx="8520600" cy="2199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hlink"/>
              </a:buClr>
              <a:buSzPts val="1100"/>
              <a:buFont typeface="Arial"/>
              <a:buNone/>
            </a:pPr>
            <a:r>
              <a:rPr lang="en" sz="1300" spc="30" dirty="0">
                <a:latin typeface="Verdana" panose="020B0604030504040204" pitchFamily="34" charset="0"/>
                <a:ea typeface="Verdana" panose="020B0604030504040204" pitchFamily="34" charset="0"/>
              </a:rPr>
              <a:t>Given the increase from $95,813 in 2020 to $124,522 in 2022, we can expect the average salary to continue to rise. With a 30% increase as shown, we can expect that average salaries for 2024 to be between </a:t>
            </a:r>
            <a:r>
              <a:rPr lang="en" sz="1300" b="1" spc="30" dirty="0">
                <a:latin typeface="Verdana" panose="020B0604030504040204" pitchFamily="34" charset="0"/>
                <a:ea typeface="Verdana" panose="020B0604030504040204" pitchFamily="34" charset="0"/>
              </a:rPr>
              <a:t>USD$153,000 - USD$182,000</a:t>
            </a:r>
            <a:r>
              <a:rPr lang="en" sz="1300" spc="30" dirty="0">
                <a:latin typeface="Verdana" panose="020B0604030504040204" pitchFamily="34" charset="0"/>
                <a:ea typeface="Verdana" panose="020B0604030504040204" pitchFamily="34" charset="0"/>
              </a:rPr>
              <a:t>. </a:t>
            </a:r>
            <a:endParaRPr sz="1300" spc="30" dirty="0">
              <a:latin typeface="Verdana" panose="020B0604030504040204" pitchFamily="34" charset="0"/>
              <a:ea typeface="Verdana" panose="020B0604030504040204" pitchFamily="34" charset="0"/>
            </a:endParaRPr>
          </a:p>
          <a:p>
            <a:pPr marL="0" lvl="0" indent="0" algn="l" rtl="0">
              <a:spcBef>
                <a:spcPts val="1200"/>
              </a:spcBef>
              <a:spcAft>
                <a:spcPts val="1200"/>
              </a:spcAft>
              <a:buClr>
                <a:schemeClr val="hlink"/>
              </a:buClr>
              <a:buSzPts val="1100"/>
              <a:buFont typeface="Arial"/>
              <a:buNone/>
            </a:pPr>
            <a:r>
              <a:rPr lang="en" sz="1300" spc="30" dirty="0">
                <a:latin typeface="Verdana" panose="020B0604030504040204" pitchFamily="34" charset="0"/>
                <a:ea typeface="Verdana" panose="020B0604030504040204" pitchFamily="34" charset="0"/>
              </a:rPr>
              <a:t>Remote workers tend to be paid more than others, which, despite being more costly to our company, may be beneficial in that offering remote work would allow us to recruit talent from a broader area. If we consider a </a:t>
            </a:r>
            <a:r>
              <a:rPr lang="en" sz="1300" b="1" spc="30" dirty="0">
                <a:latin typeface="Verdana" panose="020B0604030504040204" pitchFamily="34" charset="0"/>
                <a:ea typeface="Verdana" panose="020B0604030504040204" pitchFamily="34" charset="0"/>
              </a:rPr>
              <a:t>remote or hybrid</a:t>
            </a:r>
            <a:r>
              <a:rPr lang="en" sz="1300" spc="30" dirty="0">
                <a:latin typeface="Verdana" panose="020B0604030504040204" pitchFamily="34" charset="0"/>
                <a:ea typeface="Verdana" panose="020B0604030504040204" pitchFamily="34" charset="0"/>
              </a:rPr>
              <a:t> employee that is </a:t>
            </a:r>
            <a:r>
              <a:rPr lang="en" sz="1300" b="1" spc="30" dirty="0">
                <a:latin typeface="Verdana" panose="020B0604030504040204" pitchFamily="34" charset="0"/>
                <a:ea typeface="Verdana" panose="020B0604030504040204" pitchFamily="34" charset="0"/>
              </a:rPr>
              <a:t>local </a:t>
            </a:r>
            <a:r>
              <a:rPr lang="en" sz="1300" spc="30" dirty="0">
                <a:latin typeface="Verdana" panose="020B0604030504040204" pitchFamily="34" charset="0"/>
                <a:ea typeface="Verdana" panose="020B0604030504040204" pitchFamily="34" charset="0"/>
              </a:rPr>
              <a:t>to our company HQ, we could offer flexibility in terms of salary without necessarily paying out the much-higher salaries we observe in countries like Malaysia and Puerto Rico. </a:t>
            </a:r>
            <a:endParaRPr sz="1300" spc="30" dirty="0">
              <a:latin typeface="Verdana" panose="020B0604030504040204" pitchFamily="34" charset="0"/>
              <a:ea typeface="Verdana" panose="020B0604030504040204" pitchFamily="34" charset="0"/>
            </a:endParaRPr>
          </a:p>
        </p:txBody>
      </p:sp>
      <p:sp>
        <p:nvSpPr>
          <p:cNvPr id="386" name="Google Shape;386;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Recommendations</a:t>
            </a:r>
            <a:endParaRPr/>
          </a:p>
        </p:txBody>
      </p:sp>
      <p:sp>
        <p:nvSpPr>
          <p:cNvPr id="387" name="Google Shape;387;p60"/>
          <p:cNvSpPr/>
          <p:nvPr/>
        </p:nvSpPr>
        <p:spPr>
          <a:xfrm>
            <a:off x="538925" y="3351775"/>
            <a:ext cx="8066400" cy="680100"/>
          </a:xfrm>
          <a:prstGeom prst="roundRect">
            <a:avLst>
              <a:gd name="adj" fmla="val 16667"/>
            </a:avLst>
          </a:prstGeom>
          <a:solidFill>
            <a:schemeClr val="lt2"/>
          </a:solidFill>
          <a:ln w="9525" cap="flat" cmpd="sng">
            <a:solidFill>
              <a:srgbClr val="0C5D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hlink"/>
              </a:buClr>
              <a:buSzPts val="1100"/>
              <a:buFont typeface="Arial"/>
              <a:buNone/>
            </a:pPr>
            <a:r>
              <a:rPr lang="en" sz="1300" dirty="0">
                <a:solidFill>
                  <a:schemeClr val="dk2"/>
                </a:solidFill>
                <a:latin typeface="Verdana" panose="020B0604030504040204" pitchFamily="34" charset="0"/>
                <a:ea typeface="Verdana" panose="020B0604030504040204" pitchFamily="34" charset="0"/>
                <a:cs typeface="DM Sans"/>
                <a:sym typeface="DM Sans"/>
              </a:rPr>
              <a:t>The most budget-friendly option we can take is to seek a </a:t>
            </a:r>
            <a:r>
              <a:rPr lang="en" sz="1300" b="1" dirty="0">
                <a:solidFill>
                  <a:schemeClr val="dk2"/>
                </a:solidFill>
                <a:latin typeface="Verdana" panose="020B0604030504040204" pitchFamily="34" charset="0"/>
                <a:ea typeface="Verdana" panose="020B0604030504040204" pitchFamily="34" charset="0"/>
                <a:cs typeface="DM Sans"/>
                <a:sym typeface="DM Sans"/>
              </a:rPr>
              <a:t>mid-level</a:t>
            </a:r>
            <a:r>
              <a:rPr lang="en" sz="1300" dirty="0">
                <a:solidFill>
                  <a:schemeClr val="dk2"/>
                </a:solidFill>
                <a:latin typeface="Verdana" panose="020B0604030504040204" pitchFamily="34" charset="0"/>
                <a:ea typeface="Verdana" panose="020B0604030504040204" pitchFamily="34" charset="0"/>
                <a:cs typeface="DM Sans"/>
                <a:sym typeface="DM Sans"/>
              </a:rPr>
              <a:t> data science professional who is </a:t>
            </a:r>
            <a:r>
              <a:rPr lang="en" sz="1300" b="1" dirty="0">
                <a:solidFill>
                  <a:schemeClr val="dk2"/>
                </a:solidFill>
                <a:latin typeface="Verdana" panose="020B0604030504040204" pitchFamily="34" charset="0"/>
                <a:ea typeface="Verdana" panose="020B0604030504040204" pitchFamily="34" charset="0"/>
                <a:cs typeface="DM Sans"/>
                <a:sym typeface="DM Sans"/>
              </a:rPr>
              <a:t>US-based</a:t>
            </a:r>
            <a:r>
              <a:rPr lang="en" sz="1300" dirty="0">
                <a:solidFill>
                  <a:schemeClr val="dk2"/>
                </a:solidFill>
                <a:latin typeface="Verdana" panose="020B0604030504040204" pitchFamily="34" charset="0"/>
                <a:ea typeface="Verdana" panose="020B0604030504040204" pitchFamily="34" charset="0"/>
                <a:cs typeface="DM Sans"/>
                <a:sym typeface="DM Sans"/>
              </a:rPr>
              <a:t> and willing to work a</a:t>
            </a:r>
            <a:r>
              <a:rPr lang="en" sz="1300" b="1" dirty="0">
                <a:solidFill>
                  <a:schemeClr val="dk2"/>
                </a:solidFill>
                <a:latin typeface="Verdana" panose="020B0604030504040204" pitchFamily="34" charset="0"/>
                <a:ea typeface="Verdana" panose="020B0604030504040204" pitchFamily="34" charset="0"/>
                <a:cs typeface="DM Sans"/>
                <a:sym typeface="DM Sans"/>
              </a:rPr>
              <a:t> hybrid </a:t>
            </a:r>
            <a:r>
              <a:rPr lang="en" sz="1300" dirty="0">
                <a:solidFill>
                  <a:schemeClr val="dk2"/>
                </a:solidFill>
                <a:latin typeface="Verdana" panose="020B0604030504040204" pitchFamily="34" charset="0"/>
                <a:ea typeface="Verdana" panose="020B0604030504040204" pitchFamily="34" charset="0"/>
                <a:cs typeface="DM Sans"/>
                <a:sym typeface="DM Sans"/>
              </a:rPr>
              <a:t>schedule. </a:t>
            </a:r>
            <a:endParaRPr dirty="0">
              <a:latin typeface="Verdana" panose="020B0604030504040204" pitchFamily="34" charset="0"/>
              <a:ea typeface="Verdana" panose="020B0604030504040204" pitchFamily="34" charset="0"/>
              <a:cs typeface="DM Sans"/>
              <a:sym typeface="DM Sans"/>
            </a:endParaRPr>
          </a:p>
        </p:txBody>
      </p:sp>
      <p:sp>
        <p:nvSpPr>
          <p:cNvPr id="388" name="Google Shape;388;p60"/>
          <p:cNvSpPr/>
          <p:nvPr/>
        </p:nvSpPr>
        <p:spPr>
          <a:xfrm>
            <a:off x="538925" y="4139425"/>
            <a:ext cx="8066400" cy="572700"/>
          </a:xfrm>
          <a:prstGeom prst="roundRect">
            <a:avLst>
              <a:gd name="adj" fmla="val 16667"/>
            </a:avLst>
          </a:prstGeom>
          <a:solidFill>
            <a:schemeClr val="lt2"/>
          </a:solidFill>
          <a:ln w="9525" cap="flat" cmpd="sng">
            <a:solidFill>
              <a:srgbClr val="0C5D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hlink"/>
              </a:buClr>
              <a:buSzPts val="1100"/>
              <a:buFont typeface="Arial"/>
              <a:buNone/>
            </a:pPr>
            <a:r>
              <a:rPr lang="en" sz="1300" dirty="0">
                <a:solidFill>
                  <a:schemeClr val="dk2"/>
                </a:solidFill>
                <a:latin typeface="Verdana" panose="020B0604030504040204" pitchFamily="34" charset="0"/>
                <a:ea typeface="Verdana" panose="020B0604030504040204" pitchFamily="34" charset="0"/>
                <a:cs typeface="DM Sans"/>
                <a:sym typeface="DM Sans"/>
              </a:rPr>
              <a:t>If our profits and growth are higher than expected, we may be able to broaden our search to senior level professionals and/or offer fully remotes options for work. </a:t>
            </a:r>
            <a:endParaRPr dirty="0">
              <a:latin typeface="Verdana" panose="020B0604030504040204" pitchFamily="34" charset="0"/>
              <a:ea typeface="Verdana" panose="020B0604030504040204" pitchFamily="34" charset="0"/>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1"/>
          <p:cNvSpPr txBox="1">
            <a:spLocks noGrp="1"/>
          </p:cNvSpPr>
          <p:nvPr>
            <p:ph type="title"/>
          </p:nvPr>
        </p:nvSpPr>
        <p:spPr>
          <a:xfrm>
            <a:off x="265500" y="1169250"/>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1100"/>
              <a:buNone/>
            </a:pPr>
            <a:r>
              <a:rPr lang="en" sz="3000"/>
              <a:t>Special thanks </a:t>
            </a:r>
            <a:endParaRPr sz="3000"/>
          </a:p>
        </p:txBody>
      </p:sp>
      <p:pic>
        <p:nvPicPr>
          <p:cNvPr id="394" name="Google Shape;394;p61"/>
          <p:cNvPicPr preferRelativeResize="0"/>
          <p:nvPr/>
        </p:nvPicPr>
        <p:blipFill rotWithShape="1">
          <a:blip r:embed="rId3">
            <a:alphaModFix/>
          </a:blip>
          <a:srcRect t="29128" r="15203" b="14124"/>
          <a:stretch/>
        </p:blipFill>
        <p:spPr>
          <a:xfrm>
            <a:off x="4869548" y="803299"/>
            <a:ext cx="3963652" cy="3536901"/>
          </a:xfrm>
          <a:prstGeom prst="rect">
            <a:avLst/>
          </a:prstGeom>
          <a:noFill/>
          <a:ln>
            <a:noFill/>
          </a:ln>
        </p:spPr>
      </p:pic>
      <p:sp>
        <p:nvSpPr>
          <p:cNvPr id="395" name="Google Shape;395;p61"/>
          <p:cNvSpPr txBox="1">
            <a:spLocks noGrp="1"/>
          </p:cNvSpPr>
          <p:nvPr>
            <p:ph type="subTitle" idx="1"/>
          </p:nvPr>
        </p:nvSpPr>
        <p:spPr>
          <a:xfrm>
            <a:off x="265500" y="2739150"/>
            <a:ext cx="4045200" cy="12351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Clr>
                <a:schemeClr val="hlink"/>
              </a:buClr>
              <a:buSzPts val="1100"/>
              <a:buFont typeface="Arial"/>
              <a:buNone/>
            </a:pPr>
            <a:r>
              <a:rPr lang="en" sz="1800"/>
              <a:t>to my (micro)manager, Oskar Wildekat, who watched me code and put together this presentation.</a:t>
            </a:r>
            <a:endParaRPr sz="1800"/>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5"/>
          <p:cNvSpPr txBox="1">
            <a:spLocks noGrp="1"/>
          </p:cNvSpPr>
          <p:nvPr>
            <p:ph type="subTitle" idx="1"/>
          </p:nvPr>
        </p:nvSpPr>
        <p:spPr>
          <a:xfrm>
            <a:off x="666000" y="1217250"/>
            <a:ext cx="7812000" cy="2709000"/>
          </a:xfrm>
          <a:prstGeom prst="rect">
            <a:avLst/>
          </a:prstGeom>
          <a:solidFill>
            <a:srgbClr val="0C5D96"/>
          </a:solidFill>
        </p:spPr>
        <p:txBody>
          <a:bodyPr spcFirstLastPara="1" wrap="square" lIns="91425" tIns="91425" rIns="91425" bIns="91425" anchor="ctr" anchorCtr="0">
            <a:spAutoFit/>
          </a:bodyPr>
          <a:lstStyle/>
          <a:p>
            <a:pPr marL="0" lvl="0" indent="0" algn="ctr" rtl="0">
              <a:spcBef>
                <a:spcPts val="0"/>
              </a:spcBef>
              <a:spcAft>
                <a:spcPts val="0"/>
              </a:spcAft>
              <a:buNone/>
            </a:pPr>
            <a:r>
              <a:rPr lang="en" sz="1800"/>
              <a:t>We are a rapidly growing company considering hiring a full-time data scientist, with the potential for building a team in the future. Given the economy, trends in salary over time, and variation among data scientist salaries worldwide, it is challenging to determine a fair salary for this potential position. </a:t>
            </a:r>
            <a:endParaRPr sz="1800"/>
          </a:p>
          <a:p>
            <a:pPr marL="0" lvl="0" indent="0" algn="ctr" rtl="0">
              <a:spcBef>
                <a:spcPts val="1200"/>
              </a:spcBef>
              <a:spcAft>
                <a:spcPts val="0"/>
              </a:spcAft>
              <a:buNone/>
            </a:pPr>
            <a:endParaRPr sz="1800"/>
          </a:p>
          <a:p>
            <a:pPr marL="0" lvl="0" indent="0" algn="ctr" rtl="0">
              <a:spcBef>
                <a:spcPts val="1200"/>
              </a:spcBef>
              <a:spcAft>
                <a:spcPts val="1200"/>
              </a:spcAft>
              <a:buNone/>
            </a:pPr>
            <a:r>
              <a:rPr lang="en" sz="1800"/>
              <a:t>The purpose of this analysis is to identify a salary range that would attract top talent and remain competitive in the current market.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6"/>
          <p:cNvSpPr/>
          <p:nvPr/>
        </p:nvSpPr>
        <p:spPr>
          <a:xfrm>
            <a:off x="197375" y="314525"/>
            <a:ext cx="8520600" cy="833700"/>
          </a:xfrm>
          <a:prstGeom prst="roundRect">
            <a:avLst>
              <a:gd name="adj" fmla="val 16667"/>
            </a:avLst>
          </a:prstGeom>
          <a:solidFill>
            <a:schemeClr val="lt2"/>
          </a:solidFill>
          <a:ln w="9525" cap="flat" cmpd="sng">
            <a:solidFill>
              <a:srgbClr val="A2C4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6" name="Google Shape;276;p46"/>
          <p:cNvSpPr txBox="1">
            <a:spLocks noGrp="1"/>
          </p:cNvSpPr>
          <p:nvPr>
            <p:ph type="body" idx="1"/>
          </p:nvPr>
        </p:nvSpPr>
        <p:spPr>
          <a:xfrm>
            <a:off x="311700" y="1306000"/>
            <a:ext cx="85206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hlink"/>
              </a:buClr>
              <a:buSzPts val="1100"/>
              <a:buFont typeface="Arial"/>
              <a:buNone/>
            </a:pPr>
            <a:r>
              <a:rPr lang="en" sz="2000"/>
              <a:t>The average salary of US-based data scientists is higher than that of non-US based (offshore) employees.</a:t>
            </a:r>
            <a:endParaRPr sz="2000"/>
          </a:p>
          <a:p>
            <a:pPr marL="0" lvl="0" indent="0" algn="l" rtl="0">
              <a:spcBef>
                <a:spcPts val="2000"/>
              </a:spcBef>
              <a:spcAft>
                <a:spcPts val="0"/>
              </a:spcAft>
              <a:buClr>
                <a:schemeClr val="hlink"/>
              </a:buClr>
              <a:buSzPts val="1100"/>
              <a:buFont typeface="Arial"/>
              <a:buNone/>
            </a:pPr>
            <a:r>
              <a:rPr lang="en" sz="2000"/>
              <a:t>Factors such as experience level, employment type, and company size influence salaries.</a:t>
            </a:r>
            <a:endParaRPr sz="2000"/>
          </a:p>
          <a:p>
            <a:pPr marL="0" lvl="0" indent="0" algn="l" rtl="0">
              <a:spcBef>
                <a:spcPts val="2000"/>
              </a:spcBef>
              <a:spcAft>
                <a:spcPts val="0"/>
              </a:spcAft>
              <a:buClr>
                <a:schemeClr val="hlink"/>
              </a:buClr>
              <a:buSzPts val="1100"/>
              <a:buFont typeface="Arial"/>
              <a:buNone/>
            </a:pPr>
            <a:r>
              <a:rPr lang="en" sz="2000"/>
              <a:t>Salary trends have increased significantly between 2021 and 2022.</a:t>
            </a:r>
            <a:endParaRPr sz="2000"/>
          </a:p>
          <a:p>
            <a:pPr marL="0" lvl="0" indent="0" algn="l" rtl="0">
              <a:spcBef>
                <a:spcPts val="2000"/>
              </a:spcBef>
              <a:spcAft>
                <a:spcPts val="2000"/>
              </a:spcAft>
              <a:buNone/>
            </a:pPr>
            <a:r>
              <a:rPr lang="en" sz="2000"/>
              <a:t>There is a salary gap between offshore and US-based employees.</a:t>
            </a:r>
            <a:endParaRPr sz="2000"/>
          </a:p>
        </p:txBody>
      </p:sp>
      <p:sp>
        <p:nvSpPr>
          <p:cNvPr id="277" name="Google Shape;27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Findings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7"/>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None/>
            </a:pPr>
            <a:r>
              <a:rPr lang="en-US" dirty="0"/>
              <a:t>Factors Analyzed</a:t>
            </a:r>
          </a:p>
        </p:txBody>
      </p:sp>
      <p:sp>
        <p:nvSpPr>
          <p:cNvPr id="283" name="Google Shape;283;p47"/>
          <p:cNvSpPr txBox="1">
            <a:spLocks noGrp="1"/>
          </p:cNvSpPr>
          <p:nvPr>
            <p:ph type="body" idx="1"/>
          </p:nvPr>
        </p:nvSpPr>
        <p:spPr>
          <a:xfrm>
            <a:off x="203000" y="1877925"/>
            <a:ext cx="2644800" cy="429000"/>
          </a:xfrm>
          <a:prstGeom prst="rect">
            <a:avLst/>
          </a:prstGeom>
          <a:solidFill>
            <a:schemeClr val="lt1"/>
          </a:solidFill>
          <a:ln w="9525" cap="flat" cmpd="sng">
            <a:solidFill>
              <a:srgbClr val="A2C4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250000"/>
              </a:lnSpc>
              <a:spcBef>
                <a:spcPts val="0"/>
              </a:spcBef>
              <a:spcAft>
                <a:spcPts val="1200"/>
              </a:spcAft>
              <a:buNone/>
            </a:pPr>
            <a:r>
              <a:rPr lang="en" sz="1900" dirty="0"/>
              <a:t>Experience Level</a:t>
            </a:r>
            <a:endParaRPr sz="1900" dirty="0"/>
          </a:p>
        </p:txBody>
      </p:sp>
      <p:sp>
        <p:nvSpPr>
          <p:cNvPr id="284" name="Google Shape;284;p47"/>
          <p:cNvSpPr txBox="1">
            <a:spLocks noGrp="1"/>
          </p:cNvSpPr>
          <p:nvPr>
            <p:ph type="body" idx="4"/>
          </p:nvPr>
        </p:nvSpPr>
        <p:spPr>
          <a:xfrm>
            <a:off x="203000" y="2836575"/>
            <a:ext cx="2644800" cy="429000"/>
          </a:xfrm>
          <a:prstGeom prst="rect">
            <a:avLst/>
          </a:prstGeom>
          <a:solidFill>
            <a:schemeClr val="lt1"/>
          </a:solidFill>
          <a:ln w="9525" cap="flat" cmpd="sng">
            <a:solidFill>
              <a:srgbClr val="A2C4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250000"/>
              </a:lnSpc>
              <a:spcBef>
                <a:spcPts val="0"/>
              </a:spcBef>
              <a:spcAft>
                <a:spcPts val="1200"/>
              </a:spcAft>
              <a:buNone/>
            </a:pPr>
            <a:r>
              <a:rPr lang="en" sz="1900" dirty="0"/>
              <a:t>Remote Ratio</a:t>
            </a:r>
            <a:endParaRPr sz="1900" dirty="0"/>
          </a:p>
        </p:txBody>
      </p:sp>
      <p:sp>
        <p:nvSpPr>
          <p:cNvPr id="285" name="Google Shape;285;p47"/>
          <p:cNvSpPr txBox="1">
            <a:spLocks noGrp="1"/>
          </p:cNvSpPr>
          <p:nvPr>
            <p:ph type="body" idx="13"/>
          </p:nvPr>
        </p:nvSpPr>
        <p:spPr>
          <a:xfrm>
            <a:off x="3249600" y="1877925"/>
            <a:ext cx="2644800" cy="429000"/>
          </a:xfrm>
          <a:prstGeom prst="rect">
            <a:avLst/>
          </a:prstGeom>
          <a:solidFill>
            <a:schemeClr val="lt1"/>
          </a:solidFill>
          <a:ln w="9525" cap="flat" cmpd="sng">
            <a:solidFill>
              <a:srgbClr val="A2C4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270000"/>
              </a:lnSpc>
              <a:spcBef>
                <a:spcPts val="0"/>
              </a:spcBef>
              <a:spcAft>
                <a:spcPts val="1200"/>
              </a:spcAft>
              <a:buNone/>
            </a:pPr>
            <a:r>
              <a:rPr lang="en" sz="1900" dirty="0"/>
              <a:t>Employment Type</a:t>
            </a:r>
            <a:endParaRPr sz="1900" dirty="0"/>
          </a:p>
        </p:txBody>
      </p:sp>
      <p:sp>
        <p:nvSpPr>
          <p:cNvPr id="286" name="Google Shape;286;p47"/>
          <p:cNvSpPr txBox="1">
            <a:spLocks noGrp="1"/>
          </p:cNvSpPr>
          <p:nvPr>
            <p:ph type="body" idx="16"/>
          </p:nvPr>
        </p:nvSpPr>
        <p:spPr>
          <a:xfrm>
            <a:off x="3249600" y="2836575"/>
            <a:ext cx="2644800" cy="429000"/>
          </a:xfrm>
          <a:prstGeom prst="rect">
            <a:avLst/>
          </a:prstGeom>
          <a:solidFill>
            <a:schemeClr val="lt1"/>
          </a:solidFill>
          <a:ln w="9525" cap="flat" cmpd="sng">
            <a:solidFill>
              <a:srgbClr val="A2C4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250000"/>
              </a:lnSpc>
              <a:spcBef>
                <a:spcPts val="0"/>
              </a:spcBef>
              <a:spcAft>
                <a:spcPts val="1200"/>
              </a:spcAft>
              <a:buNone/>
            </a:pPr>
            <a:r>
              <a:rPr lang="en" sz="1900"/>
              <a:t>Employee Residence</a:t>
            </a:r>
            <a:endParaRPr sz="1900"/>
          </a:p>
        </p:txBody>
      </p:sp>
      <p:sp>
        <p:nvSpPr>
          <p:cNvPr id="287" name="Google Shape;287;p47"/>
          <p:cNvSpPr txBox="1">
            <a:spLocks noGrp="1"/>
          </p:cNvSpPr>
          <p:nvPr>
            <p:ph type="body" idx="22"/>
          </p:nvPr>
        </p:nvSpPr>
        <p:spPr>
          <a:xfrm>
            <a:off x="6296200" y="1877925"/>
            <a:ext cx="2644800" cy="429000"/>
          </a:xfrm>
          <a:prstGeom prst="rect">
            <a:avLst/>
          </a:prstGeom>
          <a:solidFill>
            <a:schemeClr val="lt1"/>
          </a:solidFill>
          <a:ln w="9525" cap="flat" cmpd="sng">
            <a:solidFill>
              <a:srgbClr val="A2C4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270000"/>
              </a:lnSpc>
              <a:spcBef>
                <a:spcPts val="0"/>
              </a:spcBef>
              <a:spcAft>
                <a:spcPts val="1200"/>
              </a:spcAft>
              <a:buNone/>
            </a:pPr>
            <a:r>
              <a:rPr lang="en" sz="1900" dirty="0"/>
              <a:t>Company Size</a:t>
            </a:r>
            <a:endParaRPr sz="1900" dirty="0"/>
          </a:p>
        </p:txBody>
      </p:sp>
      <p:sp>
        <p:nvSpPr>
          <p:cNvPr id="288" name="Google Shape;288;p47"/>
          <p:cNvSpPr txBox="1">
            <a:spLocks noGrp="1"/>
          </p:cNvSpPr>
          <p:nvPr>
            <p:ph type="body" idx="25"/>
          </p:nvPr>
        </p:nvSpPr>
        <p:spPr>
          <a:xfrm>
            <a:off x="6296200" y="2836575"/>
            <a:ext cx="2644800" cy="429000"/>
          </a:xfrm>
          <a:prstGeom prst="rect">
            <a:avLst/>
          </a:prstGeom>
          <a:solidFill>
            <a:schemeClr val="lt1"/>
          </a:solidFill>
          <a:ln w="9525" cap="flat" cmpd="sng">
            <a:solidFill>
              <a:srgbClr val="A2C4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270000"/>
              </a:lnSpc>
              <a:spcBef>
                <a:spcPts val="0"/>
              </a:spcBef>
              <a:spcAft>
                <a:spcPts val="1200"/>
              </a:spcAft>
              <a:buNone/>
            </a:pPr>
            <a:r>
              <a:rPr lang="en" sz="1900" dirty="0"/>
              <a:t>Trends over Time</a:t>
            </a:r>
            <a:endParaRPr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8"/>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Salary by Experience Level</a:t>
            </a:r>
            <a:endParaRPr/>
          </a:p>
        </p:txBody>
      </p:sp>
      <p:sp>
        <p:nvSpPr>
          <p:cNvPr id="294" name="Google Shape;294;p48"/>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Entry-level salaries are lower (average USD$61.6k), while senior and executive roles command significantly higher salaries (USD$13.8k and USD$19.9k, respectively).</a:t>
            </a:r>
            <a:endParaRPr/>
          </a:p>
          <a:p>
            <a:pPr marL="0" lvl="0" indent="0" algn="l" rtl="0">
              <a:spcBef>
                <a:spcPts val="1200"/>
              </a:spcBef>
              <a:spcAft>
                <a:spcPts val="1200"/>
              </a:spcAft>
              <a:buNone/>
            </a:pPr>
            <a:r>
              <a:rPr lang="en"/>
              <a:t>Executive level salaries have a wider range, which could be due to company budgets, years of experience, or additional factors.</a:t>
            </a:r>
            <a:endParaRPr/>
          </a:p>
        </p:txBody>
      </p:sp>
      <p:sp>
        <p:nvSpPr>
          <p:cNvPr id="295" name="Google Shape;29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296" name="Google Shape;296;p48"/>
          <p:cNvSpPr txBox="1">
            <a:spLocks noGrp="1"/>
          </p:cNvSpPr>
          <p:nvPr>
            <p:ph type="body" idx="3"/>
          </p:nvPr>
        </p:nvSpPr>
        <p:spPr>
          <a:xfrm>
            <a:off x="196951" y="196725"/>
            <a:ext cx="1860600" cy="2091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a:t>Fernandez</a:t>
            </a:r>
            <a:endParaRPr/>
          </a:p>
        </p:txBody>
      </p:sp>
      <p:sp>
        <p:nvSpPr>
          <p:cNvPr id="297" name="Google Shape;297;p48"/>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a:t>Data Science Project 1 | DSE 5002</a:t>
            </a:r>
            <a:endParaRPr/>
          </a:p>
        </p:txBody>
      </p:sp>
      <p:pic>
        <p:nvPicPr>
          <p:cNvPr id="298" name="Google Shape;298;p48"/>
          <p:cNvPicPr preferRelativeResize="0"/>
          <p:nvPr/>
        </p:nvPicPr>
        <p:blipFill>
          <a:blip r:embed="rId3">
            <a:alphaModFix/>
          </a:blip>
          <a:stretch>
            <a:fillRect/>
          </a:stretch>
        </p:blipFill>
        <p:spPr>
          <a:xfrm>
            <a:off x="3456600" y="877688"/>
            <a:ext cx="5490000" cy="3388200"/>
          </a:xfrm>
          <a:prstGeom prst="roundRect">
            <a:avLst>
              <a:gd name="adj" fmla="val 16667"/>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9"/>
          <p:cNvSpPr txBox="1">
            <a:spLocks noGrp="1"/>
          </p:cNvSpPr>
          <p:nvPr>
            <p:ph type="title"/>
          </p:nvPr>
        </p:nvSpPr>
        <p:spPr>
          <a:xfrm>
            <a:off x="197375" y="582750"/>
            <a:ext cx="3151800" cy="16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Salary by Employment Type</a:t>
            </a:r>
            <a:endParaRPr/>
          </a:p>
        </p:txBody>
      </p:sp>
      <p:sp>
        <p:nvSpPr>
          <p:cNvPr id="304" name="Google Shape;304;p49"/>
          <p:cNvSpPr txBox="1">
            <a:spLocks noGrp="1"/>
          </p:cNvSpPr>
          <p:nvPr>
            <p:ph type="body" idx="1"/>
          </p:nvPr>
        </p:nvSpPr>
        <p:spPr>
          <a:xfrm>
            <a:off x="197375" y="2215650"/>
            <a:ext cx="3151800" cy="23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time positions tend to have the highest average salaries.</a:t>
            </a:r>
            <a:endParaRPr/>
          </a:p>
          <a:p>
            <a:pPr marL="0" lvl="0" indent="0" algn="l" rtl="0">
              <a:spcBef>
                <a:spcPts val="1200"/>
              </a:spcBef>
              <a:spcAft>
                <a:spcPts val="0"/>
              </a:spcAft>
              <a:buNone/>
            </a:pPr>
            <a:r>
              <a:rPr lang="en"/>
              <a:t>Contract employees potentially see higher salaries overall, but they typically work shorter-term than a permanent employee and charge high hourly rates. This does not align with what we are hoping to hire for, as our potential new hire would be encouraged to stay and grow the team long-term.</a:t>
            </a:r>
            <a:endParaRPr/>
          </a:p>
          <a:p>
            <a:pPr marL="0" lvl="0" indent="0" algn="l" rtl="0">
              <a:spcBef>
                <a:spcPts val="1200"/>
              </a:spcBef>
              <a:spcAft>
                <a:spcPts val="1200"/>
              </a:spcAft>
              <a:buNone/>
            </a:pPr>
            <a:r>
              <a:rPr lang="en"/>
              <a:t>Full time employees average $113,468 per year, and part-timers average $33,070 (though the average number of hours worked is not indicated).</a:t>
            </a:r>
            <a:endParaRPr/>
          </a:p>
        </p:txBody>
      </p:sp>
      <p:pic>
        <p:nvPicPr>
          <p:cNvPr id="305" name="Google Shape;305;p49"/>
          <p:cNvPicPr preferRelativeResize="0"/>
          <p:nvPr/>
        </p:nvPicPr>
        <p:blipFill>
          <a:blip r:embed="rId3">
            <a:alphaModFix/>
          </a:blip>
          <a:stretch>
            <a:fillRect/>
          </a:stretch>
        </p:blipFill>
        <p:spPr>
          <a:xfrm>
            <a:off x="3501575" y="877685"/>
            <a:ext cx="5490000" cy="3388200"/>
          </a:xfrm>
          <a:prstGeom prst="roundRect">
            <a:avLst>
              <a:gd name="adj" fmla="val 16667"/>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0"/>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Salary by Company Size</a:t>
            </a:r>
            <a:endParaRPr/>
          </a:p>
        </p:txBody>
      </p:sp>
      <p:sp>
        <p:nvSpPr>
          <p:cNvPr id="311" name="Google Shape;311;p50"/>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Larger companies tend to offer higher salaries compared to smaller companies, though they are not significantly different than the medium-sized companies.</a:t>
            </a:r>
            <a:endParaRPr/>
          </a:p>
          <a:p>
            <a:pPr marL="0" lvl="0" indent="0" algn="l" rtl="0">
              <a:spcBef>
                <a:spcPts val="1200"/>
              </a:spcBef>
              <a:spcAft>
                <a:spcPts val="1200"/>
              </a:spcAft>
              <a:buNone/>
            </a:pPr>
            <a:r>
              <a:rPr lang="en"/>
              <a:t>Small companies may offer lower salaries but could provide other benefits like flexibility or growth opportunities. As our company is small but growing, we can afford to pay slightly higher than the average for a small company ($77,632) but less than a medium company ($116,905).</a:t>
            </a:r>
            <a:endParaRPr/>
          </a:p>
        </p:txBody>
      </p:sp>
      <p:pic>
        <p:nvPicPr>
          <p:cNvPr id="312" name="Google Shape;312;p50"/>
          <p:cNvPicPr preferRelativeResize="0"/>
          <p:nvPr/>
        </p:nvPicPr>
        <p:blipFill>
          <a:blip r:embed="rId3">
            <a:alphaModFix/>
          </a:blip>
          <a:stretch>
            <a:fillRect/>
          </a:stretch>
        </p:blipFill>
        <p:spPr>
          <a:xfrm>
            <a:off x="3349175" y="877650"/>
            <a:ext cx="5490000" cy="3388200"/>
          </a:xfrm>
          <a:prstGeom prst="roundRect">
            <a:avLst>
              <a:gd name="adj" fmla="val 16667"/>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1"/>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Salary by Remote Work Ratio</a:t>
            </a:r>
            <a:endParaRPr/>
          </a:p>
        </p:txBody>
      </p:sp>
      <p:sp>
        <p:nvSpPr>
          <p:cNvPr id="318" name="Google Shape;318;p51"/>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employees, who work entirely on-site (0% remote work), have an average salary of $106,354. Their salaries can range widely, with some having lower minimum salaries and others earning higher maximum salaries.</a:t>
            </a:r>
            <a:endParaRPr/>
          </a:p>
          <a:p>
            <a:pPr marL="0" lvl="0" indent="0" algn="l" rtl="0">
              <a:spcBef>
                <a:spcPts val="1200"/>
              </a:spcBef>
              <a:spcAft>
                <a:spcPts val="1200"/>
              </a:spcAft>
              <a:buNone/>
            </a:pPr>
            <a:r>
              <a:rPr lang="en"/>
              <a:t>Employees who work fully remote earn the highest average salary of $122,457. On-site workers have a competitive salary but are more limited by location and availability of talent the area.</a:t>
            </a:r>
            <a:endParaRPr/>
          </a:p>
        </p:txBody>
      </p:sp>
      <p:pic>
        <p:nvPicPr>
          <p:cNvPr id="319" name="Google Shape;319;p51"/>
          <p:cNvPicPr preferRelativeResize="0"/>
          <p:nvPr/>
        </p:nvPicPr>
        <p:blipFill rotWithShape="1">
          <a:blip r:embed="rId3">
            <a:alphaModFix/>
          </a:blip>
          <a:srcRect/>
          <a:stretch/>
        </p:blipFill>
        <p:spPr>
          <a:xfrm>
            <a:off x="3501575" y="877650"/>
            <a:ext cx="5490000" cy="3388200"/>
          </a:xfrm>
          <a:prstGeom prst="roundRect">
            <a:avLst>
              <a:gd name="adj" fmla="val 16667"/>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subTitle" idx="1"/>
          </p:nvPr>
        </p:nvSpPr>
        <p:spPr>
          <a:xfrm>
            <a:off x="975300" y="2275500"/>
            <a:ext cx="7193400" cy="592500"/>
          </a:xfrm>
          <a:prstGeom prst="rect">
            <a:avLst/>
          </a:prstGeom>
        </p:spPr>
        <p:txBody>
          <a:bodyPr spcFirstLastPara="1" wrap="square" lIns="91425" tIns="91425" rIns="91425" bIns="91425" anchor="ctr" anchorCtr="0">
            <a:spAutoFit/>
          </a:bodyPr>
          <a:lstStyle/>
          <a:p>
            <a:pPr marL="0" lvl="0" indent="0" algn="ctr" rtl="0">
              <a:spcBef>
                <a:spcPts val="0"/>
              </a:spcBef>
              <a:spcAft>
                <a:spcPts val="1200"/>
              </a:spcAft>
              <a:buNone/>
            </a:pPr>
            <a:r>
              <a:rPr lang="en"/>
              <a:t>Salaries by Location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AF3EE"/>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1139</Words>
  <Application>Microsoft Office PowerPoint</Application>
  <PresentationFormat>On-screen Show (16:9)</PresentationFormat>
  <Paragraphs>71</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Verdana</vt:lpstr>
      <vt:lpstr>DM Sans Medium</vt:lpstr>
      <vt:lpstr>DM Sans</vt:lpstr>
      <vt:lpstr>Arial</vt:lpstr>
      <vt:lpstr>Merriweather</vt:lpstr>
      <vt:lpstr>Simple Light</vt:lpstr>
      <vt:lpstr>Science Presentation</vt:lpstr>
      <vt:lpstr>Data Science Compensation: Navigating Salary Trends for Global Talent</vt:lpstr>
      <vt:lpstr>PowerPoint Presentation</vt:lpstr>
      <vt:lpstr>Key Findings</vt:lpstr>
      <vt:lpstr>Factors Analyzed</vt:lpstr>
      <vt:lpstr>Salary by Experience Level</vt:lpstr>
      <vt:lpstr>Salary by Employment Type</vt:lpstr>
      <vt:lpstr>Salary by Company Size</vt:lpstr>
      <vt:lpstr>Salary by Remote Work Ratio</vt:lpstr>
      <vt:lpstr>PowerPoint Presentation</vt:lpstr>
      <vt:lpstr>Highest Salaries</vt:lpstr>
      <vt:lpstr>Lowest Salaries</vt:lpstr>
      <vt:lpstr>US vs. Offshore</vt:lpstr>
      <vt:lpstr>Salary Trends Over Time</vt:lpstr>
      <vt:lpstr>Salary Trends Over Time</vt:lpstr>
      <vt:lpstr>Drawing  a Conclusion</vt:lpstr>
      <vt:lpstr>PowerPoint Presentation</vt:lpstr>
      <vt:lpstr>Recommendations</vt:lpstr>
      <vt:lpstr>Special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Cristina Fernández</cp:lastModifiedBy>
  <cp:revision>2</cp:revision>
  <dcterms:modified xsi:type="dcterms:W3CDTF">2024-11-24T00:10:58Z</dcterms:modified>
</cp:coreProperties>
</file>