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2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6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4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3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7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Portal Academic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56C34A6-26DB-F6B8-CE37-98DBF16AF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APOSTU IULIAN-EDUARD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3" r="1570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6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Lista de </a:t>
            </a:r>
            <a:r>
              <a:rPr lang="ro-RO" dirty="0" err="1"/>
              <a:t>Functionalitati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Administratorul: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acces la panouri de control pentru gestionarea utilizatorilor si 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continutului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adaugarea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noi profesori si asignarea lor la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meterii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adaugarea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echipe si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instante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Secretar: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inregistrare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aplicatie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ulterior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aprobarii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autentificare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publicarea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anunturilor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intocmirea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orarului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calculul medie finale 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studentilor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suport pentru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profesori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6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Lista de </a:t>
            </a:r>
            <a:r>
              <a:rPr lang="ro-RO" dirty="0" err="1"/>
              <a:t>Functionalitati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 Profesorii: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inregistrare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aplicatie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ulterior autentificare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incarcarea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materiale didactice, teme, teste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notarea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activitatilor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vizualizarea orarului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acces la sistemul de chat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4.4 Studenții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inregistrare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aplicatie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ulterior autentificare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vizualizarea materialelor, notelor, orarului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incarcarea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activitatilor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acces la sistemul de chat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fr-FR" dirty="0" err="1"/>
              <a:t>Similitudini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Alte </a:t>
            </a:r>
            <a:r>
              <a:rPr lang="fr-FR" dirty="0" err="1"/>
              <a:t>Produse</a:t>
            </a:r>
            <a:r>
              <a:rPr lang="fr-FR" dirty="0"/>
              <a:t> Software: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Moodle: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concept, dar 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concentrează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gestionarea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cursurilor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materialelor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învățare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online.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Classroom 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profesorilor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încarce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creeze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sarcini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interacționeze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studenții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online.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Fundamente</a:t>
            </a:r>
            <a:r>
              <a:rPr lang="en-US" b="1" dirty="0"/>
              <a:t> </a:t>
            </a:r>
            <a:r>
              <a:rPr lang="en-US" b="1" dirty="0" err="1"/>
              <a:t>Teoretice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lnSpcReduction="10000"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academic,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esențial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aibă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înțelegere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privește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teoretice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include: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Autentificare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securizat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Autentificarea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credentiale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inregistrare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salvate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date.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tot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inregistrare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cazul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tip admin,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secretar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conturile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alt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admin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aproba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relaționale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precum MySQL 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echipe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Fundamente</a:t>
            </a:r>
            <a:r>
              <a:rPr lang="en-US" b="1" dirty="0"/>
              <a:t> </a:t>
            </a:r>
            <a:r>
              <a:rPr lang="en-US" b="1" dirty="0" err="1"/>
              <a:t>Teoretice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măsurilor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pentru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neautorizat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sensibile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astfel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anumit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paginile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disponibile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privilegii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Comunicare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comunicare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tehnologii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precum WebSocket.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funcționalității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chat 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interacțiunea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profesori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studenți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3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Tehnologie</a:t>
            </a:r>
            <a:r>
              <a:rPr lang="en-US" b="1" dirty="0"/>
              <a:t> IT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70000" lnSpcReduction="20000"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următoarele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tehnologii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Limbaj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server,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utilizând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Node.js 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server-side.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CSS 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interfeței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(frontend).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Framework-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Biblioteci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precum Express.js 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rapidă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server.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relaționale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MySQL.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Parolele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criptate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hash precum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bcrypt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Interfață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intuitive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responsive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CSS.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teoretice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tehnologii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eficientă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academic,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oferind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experiență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sigură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pentru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implicați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/>
              <a:t>Diagrama</a:t>
            </a:r>
            <a:r>
              <a:rPr lang="en-US" b="1" dirty="0"/>
              <a:t> </a:t>
            </a:r>
            <a:r>
              <a:rPr lang="en-US" b="1" dirty="0" err="1"/>
              <a:t>generala</a:t>
            </a:r>
            <a:r>
              <a:rPr lang="en-US" b="1" dirty="0"/>
              <a:t> a </a:t>
            </a:r>
            <a:r>
              <a:rPr lang="en-US" b="1" dirty="0" err="1"/>
              <a:t>sistemului</a:t>
            </a:r>
            <a:r>
              <a:rPr lang="en-US" b="1" dirty="0"/>
              <a:t> (</a:t>
            </a:r>
            <a:r>
              <a:rPr lang="en-US" b="1" dirty="0" err="1"/>
              <a:t>Arhitectura</a:t>
            </a:r>
            <a:r>
              <a:rPr lang="en-US" b="1" dirty="0"/>
              <a:t> </a:t>
            </a:r>
            <a:r>
              <a:rPr lang="en-US" b="1" dirty="0" err="1"/>
              <a:t>sistemului</a:t>
            </a:r>
            <a:r>
              <a:rPr lang="en-US" b="1" dirty="0"/>
              <a:t>)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Interfața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Utilizator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(UI):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Interfață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Web (HTML/CSS/JavaScript):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Componenta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responsabilă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interfața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vizuală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Dezvoltată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HTML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structură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CSS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stilizare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JavaScript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interactivitate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Asigură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intuitivă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actorii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implicați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/>
              <a:t>Diagrama</a:t>
            </a:r>
            <a:r>
              <a:rPr lang="en-US" b="1" dirty="0"/>
              <a:t> </a:t>
            </a:r>
            <a:r>
              <a:rPr lang="en-US" b="1" dirty="0" err="1"/>
              <a:t>generala</a:t>
            </a:r>
            <a:r>
              <a:rPr lang="en-US" b="1" dirty="0"/>
              <a:t> a </a:t>
            </a:r>
            <a:r>
              <a:rPr lang="en-US" b="1" dirty="0" err="1"/>
              <a:t>sistemului</a:t>
            </a:r>
            <a:r>
              <a:rPr lang="en-US" b="1" dirty="0"/>
              <a:t> (</a:t>
            </a:r>
            <a:r>
              <a:rPr lang="en-US" b="1" dirty="0" err="1"/>
              <a:t>Arhitectura</a:t>
            </a:r>
            <a:r>
              <a:rPr lang="en-US" b="1" dirty="0"/>
              <a:t> </a:t>
            </a:r>
            <a:r>
              <a:rPr lang="en-US" b="1" dirty="0" err="1"/>
              <a:t>sistemului</a:t>
            </a:r>
            <a:r>
              <a:rPr lang="en-US" b="1" dirty="0"/>
              <a:t>)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Server (Node.js/Express):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Serverul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Web: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Dezvoltat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Node.js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framework-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Express.js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gestionarea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cererilor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HTTP.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Gestionează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logica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afișare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/>
              <a:t>Diagrama</a:t>
            </a:r>
            <a:r>
              <a:rPr lang="en-US" b="1" dirty="0"/>
              <a:t> </a:t>
            </a:r>
            <a:r>
              <a:rPr lang="en-US" b="1" dirty="0" err="1"/>
              <a:t>generala</a:t>
            </a:r>
            <a:r>
              <a:rPr lang="en-US" b="1" dirty="0"/>
              <a:t> a </a:t>
            </a:r>
            <a:r>
              <a:rPr lang="en-US" b="1" dirty="0" err="1"/>
              <a:t>sistemului</a:t>
            </a:r>
            <a:r>
              <a:rPr lang="en-US" b="1" dirty="0"/>
              <a:t> (</a:t>
            </a:r>
            <a:r>
              <a:rPr lang="en-US" b="1" dirty="0" err="1"/>
              <a:t>Arhitectura</a:t>
            </a:r>
            <a:r>
              <a:rPr lang="en-US" b="1" dirty="0"/>
              <a:t> </a:t>
            </a:r>
            <a:r>
              <a:rPr lang="en-US" b="1" dirty="0" err="1"/>
              <a:t>sistemului</a:t>
            </a:r>
            <a:r>
              <a:rPr lang="en-US" b="1" dirty="0"/>
              <a:t>)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Baza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Date (MySQL):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Gestiune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Bazelor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Date (DBMS):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Folosit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stocarea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eficientă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distincte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pentru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echipe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materii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activități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ș.a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5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n-US" b="1"/>
              <a:t>Diagrama generala a sistemului (Arhitectura sistemului)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62276D-01F1-3573-600E-F6CB6503E2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34" y="2136713"/>
            <a:ext cx="4814291" cy="42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2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err="1"/>
              <a:t>Introducere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 proiect prezinta un portal academic, o platforma de studiu la care au acces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atat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studentii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cat si profesorii. Aceasta platforma dispune de un sistem de autentificare ce presupune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roluri: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secretar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profesor si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Aceste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informatii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autentificare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impreuna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alte detalii personale ale utilizatorilor vor fi stocate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intr-o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baza de date. Aceasta baza de date va avea si tabele precum catalog, </a:t>
            </a:r>
            <a:r>
              <a:rPr lang="ro-RO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activitati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grupe, materii si altele.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-22457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Diagrama</a:t>
            </a:r>
            <a:r>
              <a:rPr lang="en-US" b="1" dirty="0"/>
              <a:t> </a:t>
            </a:r>
            <a:r>
              <a:rPr lang="en-US" b="1" dirty="0" err="1"/>
              <a:t>bazei</a:t>
            </a:r>
            <a:r>
              <a:rPr lang="en-US" b="1" dirty="0"/>
              <a:t> de date(</a:t>
            </a:r>
            <a:r>
              <a:rPr lang="en-US" b="1" dirty="0" err="1"/>
              <a:t>partiala</a:t>
            </a:r>
            <a:r>
              <a:rPr lang="en-US" b="1" dirty="0"/>
              <a:t>)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DDE96A39-9C40-EC47-E790-FF727D03E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03" y="1989588"/>
            <a:ext cx="5870594" cy="44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5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-22457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Secvente</a:t>
            </a:r>
            <a:r>
              <a:rPr lang="en-US" b="1" dirty="0"/>
              <a:t> Admin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F5CF14F-B76D-FDB7-B63A-7945C2B0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84" y="2483901"/>
            <a:ext cx="594443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60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-22457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Secvente</a:t>
            </a:r>
            <a:r>
              <a:rPr lang="en-US" b="1" dirty="0"/>
              <a:t> </a:t>
            </a:r>
            <a:r>
              <a:rPr lang="en-US" b="1" dirty="0" err="1"/>
              <a:t>Secretar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DC9A3-3B9C-08D3-DE78-ED7E57B2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0" y="1961588"/>
            <a:ext cx="6564631" cy="42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1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pachete</a:t>
            </a:r>
            <a:br>
              <a:rPr lang="en-US" b="1" dirty="0"/>
            </a:br>
            <a:r>
              <a:rPr lang="en-US" b="1" dirty="0" err="1"/>
              <a:t>generata</a:t>
            </a:r>
            <a:r>
              <a:rPr lang="en-US" b="1"/>
              <a:t>(partial)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49B49B99-A400-D32B-5EBD-20439FD3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51" y="1910746"/>
            <a:ext cx="6338530" cy="44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8" b="4807"/>
          <a:stretch/>
        </p:blipFill>
        <p:spPr>
          <a:xfrm>
            <a:off x="-1" y="10"/>
            <a:ext cx="12188826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202" y="758952"/>
            <a:ext cx="5701477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8000" b="1">
                <a:solidFill>
                  <a:schemeClr val="tx1"/>
                </a:solidFill>
              </a:rPr>
              <a:t>Buguri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 imagine care conține text, captură de ecran, software, Software multimedia&#10;&#10;Descriere generată automat">
            <a:extLst>
              <a:ext uri="{FF2B5EF4-FFF2-40B4-BE49-F238E27FC236}">
                <a16:creationId xmlns:a16="http://schemas.microsoft.com/office/drawing/2014/main" id="{ECAFF241-A4DD-C42F-0FDE-2653F0D2F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" r="-3" b="8653"/>
          <a:stretch/>
        </p:blipFill>
        <p:spPr>
          <a:xfrm>
            <a:off x="20" y="1321308"/>
            <a:ext cx="4489684" cy="421538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9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-34971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499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Teste </a:t>
            </a:r>
            <a:r>
              <a:rPr lang="en-US" dirty="0" err="1"/>
              <a:t>Secretar</a:t>
            </a:r>
            <a:r>
              <a:rPr lang="en-US" dirty="0"/>
              <a:t> #1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17ED2AA-13AA-DBC9-BF7B-DBE3E18D7A42}"/>
              </a:ext>
            </a:extLst>
          </p:cNvPr>
          <p:cNvSpPr txBox="1"/>
          <p:nvPr/>
        </p:nvSpPr>
        <p:spPr>
          <a:xfrm>
            <a:off x="1193532" y="1123740"/>
            <a:ext cx="10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Accesare</a:t>
            </a:r>
            <a:r>
              <a:rPr lang="en-US" dirty="0"/>
              <a:t> </a:t>
            </a:r>
            <a:r>
              <a:rPr lang="en-US" dirty="0" err="1"/>
              <a:t>meniu</a:t>
            </a:r>
            <a:r>
              <a:rPr lang="en-US" dirty="0"/>
              <a:t> de support pentru </a:t>
            </a:r>
            <a:r>
              <a:rPr lang="en-US" dirty="0" err="1"/>
              <a:t>utilizatori</a:t>
            </a:r>
            <a:r>
              <a:rPr lang="en-US" dirty="0"/>
              <a:t>: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578D2503-5FF4-D6F6-FC12-6BA86AF9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30" y="1493073"/>
            <a:ext cx="4410075" cy="2480667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7A4A5DC2-AE21-D01B-C4CB-D049C13F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605" y="1493072"/>
            <a:ext cx="4174485" cy="2480667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35623071-8E74-091F-BD81-3CBB92633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498" y="3973740"/>
            <a:ext cx="4395105" cy="2297102"/>
          </a:xfrm>
          <a:prstGeom prst="rect">
            <a:avLst/>
          </a:prstGeo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FCE5C50C-4F2A-98CE-D5C7-DF576338F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605" y="3948725"/>
            <a:ext cx="4174485" cy="23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-34971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499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Teste </a:t>
            </a:r>
            <a:r>
              <a:rPr lang="en-US" dirty="0" err="1"/>
              <a:t>Secretar</a:t>
            </a:r>
            <a:r>
              <a:rPr lang="en-US" dirty="0"/>
              <a:t>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17ED2AA-13AA-DBC9-BF7B-DBE3E18D7A42}"/>
              </a:ext>
            </a:extLst>
          </p:cNvPr>
          <p:cNvSpPr txBox="1"/>
          <p:nvPr/>
        </p:nvSpPr>
        <p:spPr>
          <a:xfrm>
            <a:off x="1193532" y="1123740"/>
            <a:ext cx="10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anunt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: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578D2503-5FF4-D6F6-FC12-6BA86AF9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30" y="1493073"/>
            <a:ext cx="4410075" cy="2480667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7A4A5DC2-AE21-D01B-C4CB-D049C13F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605" y="1493072"/>
            <a:ext cx="4174485" cy="2480667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BDFE4FBA-DB45-3460-F58F-A7330B8BD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530" y="3952026"/>
            <a:ext cx="4410073" cy="23273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CEB30474-630B-1F29-86C9-AA5B1F17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604" y="3964982"/>
            <a:ext cx="4174486" cy="23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2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-34971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499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Teste </a:t>
            </a:r>
            <a:r>
              <a:rPr lang="en-US" dirty="0" err="1"/>
              <a:t>Profesor</a:t>
            </a:r>
            <a:r>
              <a:rPr lang="en-US" dirty="0"/>
              <a:t> #1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17ED2AA-13AA-DBC9-BF7B-DBE3E18D7A42}"/>
              </a:ext>
            </a:extLst>
          </p:cNvPr>
          <p:cNvSpPr txBox="1"/>
          <p:nvPr/>
        </p:nvSpPr>
        <p:spPr>
          <a:xfrm>
            <a:off x="1193532" y="1123740"/>
            <a:ext cx="10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Adaugare</a:t>
            </a:r>
            <a:r>
              <a:rPr lang="en-US" dirty="0"/>
              <a:t> assignment: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B0B83D17-E660-FF4F-D07E-2E0FC07B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572742"/>
            <a:ext cx="3396880" cy="1910745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3C12914F-0159-8ECA-CF41-15E97CBD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79" y="1572742"/>
            <a:ext cx="3396880" cy="1910745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9499208F-901E-B28F-BE3F-8AE63D5DA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760" y="1572742"/>
            <a:ext cx="3396880" cy="1910745"/>
          </a:xfrm>
          <a:prstGeom prst="rect">
            <a:avLst/>
          </a:prstGeom>
        </p:spPr>
      </p:pic>
      <p:pic>
        <p:nvPicPr>
          <p:cNvPr id="19" name="Imagine 18">
            <a:extLst>
              <a:ext uri="{FF2B5EF4-FFF2-40B4-BE49-F238E27FC236}">
                <a16:creationId xmlns:a16="http://schemas.microsoft.com/office/drawing/2014/main" id="{21BD856F-F93E-D10D-C5C1-B7E5BF785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3483487"/>
            <a:ext cx="3396879" cy="1910745"/>
          </a:xfrm>
          <a:prstGeom prst="rect">
            <a:avLst/>
          </a:prstGeom>
        </p:spPr>
      </p:pic>
      <p:pic>
        <p:nvPicPr>
          <p:cNvPr id="21" name="Imagine 20">
            <a:extLst>
              <a:ext uri="{FF2B5EF4-FFF2-40B4-BE49-F238E27FC236}">
                <a16:creationId xmlns:a16="http://schemas.microsoft.com/office/drawing/2014/main" id="{C49A9C56-8646-9FD8-B82E-B7593250C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6875" y="3483486"/>
            <a:ext cx="3396873" cy="1910741"/>
          </a:xfrm>
          <a:prstGeom prst="rect">
            <a:avLst/>
          </a:prstGeom>
        </p:spPr>
      </p:pic>
      <p:pic>
        <p:nvPicPr>
          <p:cNvPr id="23" name="Imagine 22">
            <a:extLst>
              <a:ext uri="{FF2B5EF4-FFF2-40B4-BE49-F238E27FC236}">
                <a16:creationId xmlns:a16="http://schemas.microsoft.com/office/drawing/2014/main" id="{D9F34750-1CE1-56D9-A4B0-A60C1240B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3731" y="3483486"/>
            <a:ext cx="3396872" cy="1910741"/>
          </a:xfrm>
          <a:prstGeom prst="rect">
            <a:avLst/>
          </a:prstGeom>
        </p:spPr>
      </p:pic>
      <p:pic>
        <p:nvPicPr>
          <p:cNvPr id="25" name="Imagine 24">
            <a:extLst>
              <a:ext uri="{FF2B5EF4-FFF2-40B4-BE49-F238E27FC236}">
                <a16:creationId xmlns:a16="http://schemas.microsoft.com/office/drawing/2014/main" id="{B3A0877A-60E3-6BFE-2F16-333A2450B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1829" y="3483485"/>
            <a:ext cx="2970151" cy="190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8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-34971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499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Teste </a:t>
            </a:r>
            <a:r>
              <a:rPr lang="en-US" dirty="0" err="1"/>
              <a:t>Profesor</a:t>
            </a:r>
            <a:r>
              <a:rPr lang="en-US" dirty="0"/>
              <a:t>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17ED2AA-13AA-DBC9-BF7B-DBE3E18D7A42}"/>
              </a:ext>
            </a:extLst>
          </p:cNvPr>
          <p:cNvSpPr txBox="1"/>
          <p:nvPr/>
        </p:nvSpPr>
        <p:spPr>
          <a:xfrm>
            <a:off x="1193532" y="1142061"/>
            <a:ext cx="10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Setare</a:t>
            </a:r>
            <a:r>
              <a:rPr lang="en-US" dirty="0"/>
              <a:t> </a:t>
            </a:r>
            <a:r>
              <a:rPr lang="en-US" dirty="0" err="1"/>
              <a:t>procentaj</a:t>
            </a:r>
            <a:r>
              <a:rPr lang="en-US" dirty="0"/>
              <a:t> nota assignment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B0B83D17-E660-FF4F-D07E-2E0FC07B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572742"/>
            <a:ext cx="3396880" cy="1910745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3C12914F-0159-8ECA-CF41-15E97CBD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79" y="1572742"/>
            <a:ext cx="3396880" cy="191074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06512F5-A414-D4FC-32A4-C8D66D45A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759" y="1572743"/>
            <a:ext cx="3396881" cy="1910746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2D783E91-C691-2FC5-EF1E-493E911CA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82633"/>
            <a:ext cx="3396879" cy="1910745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48823B27-E3CA-597E-1F8F-4D5B5DE7A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6878" y="3482633"/>
            <a:ext cx="3396880" cy="19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07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ro-RO" b="1" dirty="0"/>
              <a:t>Prezentarea generală a actorilor si a diagramelor </a:t>
            </a:r>
            <a:r>
              <a:rPr lang="ro-RO" b="1" dirty="0" err="1"/>
              <a:t>use</a:t>
            </a:r>
            <a:r>
              <a:rPr lang="ro-RO" b="1" dirty="0"/>
              <a:t>-case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Actorii care vor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interacţiona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sistemul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faţă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sunt de 4 tipuri: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endParaRPr lang="en-US" sz="1800" b="1" kern="14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CB106727-1837-AABB-34B8-37EBB9C7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12939"/>
              </p:ext>
            </p:extLst>
          </p:nvPr>
        </p:nvGraphicFramePr>
        <p:xfrm>
          <a:off x="2322286" y="3091543"/>
          <a:ext cx="8418286" cy="2496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760">
                  <a:extLst>
                    <a:ext uri="{9D8B030D-6E8A-4147-A177-3AD203B41FA5}">
                      <a16:colId xmlns:a16="http://schemas.microsoft.com/office/drawing/2014/main" val="2926623031"/>
                    </a:ext>
                  </a:extLst>
                </a:gridCol>
                <a:gridCol w="1716466">
                  <a:extLst>
                    <a:ext uri="{9D8B030D-6E8A-4147-A177-3AD203B41FA5}">
                      <a16:colId xmlns:a16="http://schemas.microsoft.com/office/drawing/2014/main" val="1571069530"/>
                    </a:ext>
                  </a:extLst>
                </a:gridCol>
                <a:gridCol w="5298060">
                  <a:extLst>
                    <a:ext uri="{9D8B030D-6E8A-4147-A177-3AD203B41FA5}">
                      <a16:colId xmlns:a16="http://schemas.microsoft.com/office/drawing/2014/main" val="642649837"/>
                    </a:ext>
                  </a:extLst>
                </a:gridCol>
              </a:tblGrid>
              <a:tr h="476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Tip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Descriere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387630"/>
                  </a:ext>
                </a:extLst>
              </a:tr>
              <a:tr h="476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Administrator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Uman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Persoana care administrează/configurează sistemul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181831"/>
                  </a:ext>
                </a:extLst>
              </a:tr>
              <a:tr h="476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Secretar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Uman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Persoana care se ocupa de administrare, reclamatii si asistenta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822853"/>
                  </a:ext>
                </a:extLst>
              </a:tr>
              <a:tr h="5891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Profesor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Uman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Persoana adauga continut (materiale, teme)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32103"/>
                  </a:ext>
                </a:extLst>
              </a:tr>
              <a:tr h="476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Student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Uman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Persoana </a:t>
                      </a:r>
                      <a:r>
                        <a:rPr lang="ro-RO" sz="1200" dirty="0" err="1">
                          <a:effectLst/>
                        </a:rPr>
                        <a:t>acceseaza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continutul</a:t>
                      </a:r>
                      <a:r>
                        <a:rPr lang="ro-RO" sz="1200" dirty="0">
                          <a:effectLst/>
                        </a:rPr>
                        <a:t> pus la </a:t>
                      </a:r>
                      <a:r>
                        <a:rPr lang="ro-RO" sz="1200" dirty="0" err="1">
                          <a:effectLst/>
                        </a:rPr>
                        <a:t>dispozitie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13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64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ro-RO" b="1" dirty="0"/>
              <a:t>Descrierea detaliată a actorilor si a diagramelor </a:t>
            </a:r>
            <a:r>
              <a:rPr lang="ro-RO" b="1" dirty="0" err="1"/>
              <a:t>use</a:t>
            </a:r>
            <a:r>
              <a:rPr lang="ro-RO" b="1" dirty="0"/>
              <a:t>-case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en-US" sz="1200" b="1" kern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Actorii</a:t>
            </a:r>
            <a:r>
              <a:rPr lang="en-US" sz="1200" b="1" kern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28600" marR="0" lvl="0" indent="-228600">
              <a:spcBef>
                <a:spcPts val="1200"/>
              </a:spcBef>
              <a:spcAft>
                <a:spcPts val="1200"/>
              </a:spcAft>
              <a:buAutoNum type="arabicParenR"/>
              <a:tabLst>
                <a:tab pos="274320" algn="l"/>
              </a:tabLst>
            </a:pPr>
            <a:r>
              <a:rPr lang="en-US" sz="1200" b="1" kern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Administrator:</a:t>
            </a: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Administratorul este cel care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administreaza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platforma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avand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acces complet asupra bazei de date. Acesta este cel care v-a putea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adauga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elimina si modifica conturile profesorilor si 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studentilor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dar si celelalte date precum grupele, materiile, cataloagele. Un utilizator poate dispune de aceste privilegii doar cu ajutorul unui cont de administrator ce consta in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parola, cu care se va autentifica.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Secretar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Secretarul este cel care se ocupa in mod continuu de administrarea platformei, publicarea de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anunturi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intocmeste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orarul,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calculeaza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medii finale si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raspunde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tuturor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reclamatiilor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nelamuririlor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atat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studentilor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cat si profesorilor.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lvl="0" indent="-228600">
              <a:spcBef>
                <a:spcPts val="1200"/>
              </a:spcBef>
              <a:spcAft>
                <a:spcPts val="1200"/>
              </a:spcAft>
              <a:buAutoNum type="arabicParenR"/>
              <a:tabLst>
                <a:tab pos="274320" algn="l"/>
              </a:tabLst>
            </a:pPr>
            <a:endParaRPr lang="en-US" sz="1200" b="1" kern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ro-RO" b="1" dirty="0"/>
              <a:t>Descrierea detaliată a actorilor si a diagramelor </a:t>
            </a:r>
            <a:r>
              <a:rPr lang="ro-RO" b="1" dirty="0" err="1"/>
              <a:t>use</a:t>
            </a:r>
            <a:r>
              <a:rPr lang="ro-RO" b="1" dirty="0"/>
              <a:t>-case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en-US" sz="1200" b="1" kern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1200" b="1" kern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1200" b="1" kern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Profesorul este cel care se ocupa de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incarcarea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materialelor,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adaugarea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noi teme,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adaugarea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studentilor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echipe si notarea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studentilor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avand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acces asupra catalogului materie pe care respectivul o preda doar prin utilizarea unui cont de profesor. Acesta poate sa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interactioneze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alti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profesori, dar si cu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studentii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ajutorul unui sistem de chat</a:t>
            </a:r>
            <a:r>
              <a:rPr lang="en-US" sz="1200" b="1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en-US" sz="1200" b="1" kern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Student:</a:t>
            </a:r>
          </a:p>
          <a:p>
            <a:pPr marL="0" indent="0">
              <a:spcAft>
                <a:spcPts val="1200"/>
              </a:spcAft>
              <a:buNone/>
              <a:tabLst>
                <a:tab pos="274320" algn="l"/>
              </a:tabLst>
            </a:pP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Studentul se poate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inscrie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echipe cu ajutorul cheilor de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inrolare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poate accesa materialele, testele si restul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activitatilor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puse la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dispozitie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catre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profesori daca acestea sunt publice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instantei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echipei din care face parte. Poate comunica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impreuna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alti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studenti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dar si cu profesori. Acesta are nevoie de un cont de student ce necesita aprobare din partea </a:t>
            </a:r>
            <a:r>
              <a:rPr lang="ro-R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adminului</a:t>
            </a:r>
            <a:r>
              <a:rPr lang="ro-R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endParaRPr lang="en-US" sz="1200" b="1" kern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1200"/>
              </a:spcBef>
              <a:spcAft>
                <a:spcPts val="1200"/>
              </a:spcAft>
              <a:buNone/>
              <a:tabLst>
                <a:tab pos="274320" algn="l"/>
              </a:tabLst>
            </a:pPr>
            <a:endParaRPr lang="en-US" sz="1200" b="1" kern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Diagrame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use-case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  <a:tabLst>
                <a:tab pos="274320" algn="l"/>
              </a:tabLst>
            </a:pPr>
            <a:r>
              <a:rPr lang="en-US" sz="2000" b="1" cap="all" spc="2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Administrator</a:t>
            </a:r>
          </a:p>
        </p:txBody>
      </p:sp>
      <p:pic>
        <p:nvPicPr>
          <p:cNvPr id="2051" name="Picture 3" descr="O imagine care conține text, diagramă, captură de ecran, Font&#10;&#10;Descriere generată automat">
            <a:extLst>
              <a:ext uri="{FF2B5EF4-FFF2-40B4-BE49-F238E27FC236}">
                <a16:creationId xmlns:a16="http://schemas.microsoft.com/office/drawing/2014/main" id="{9AB36485-C870-A0B8-46F7-F617DFD6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r="2" b="9345"/>
          <a:stretch/>
        </p:blipFill>
        <p:spPr bwMode="auto">
          <a:xfrm>
            <a:off x="716551" y="640080"/>
            <a:ext cx="5137490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6" r="5613" b="-2"/>
          <a:stretch/>
        </p:blipFill>
        <p:spPr>
          <a:xfrm>
            <a:off x="6339211" y="640079"/>
            <a:ext cx="5137544" cy="3602736"/>
          </a:xfrm>
          <a:prstGeom prst="rect">
            <a:avLst/>
          </a:prstGeom>
        </p:spPr>
      </p:pic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309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8" b="4807"/>
          <a:stretch/>
        </p:blipFill>
        <p:spPr>
          <a:xfrm>
            <a:off x="-1" y="10"/>
            <a:ext cx="12188826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202" y="758952"/>
            <a:ext cx="5701477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8000" b="1">
                <a:solidFill>
                  <a:schemeClr val="tx1"/>
                </a:solidFill>
              </a:rPr>
              <a:t>Diagrame use-case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201" y="4645152"/>
            <a:ext cx="5704249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  <a:tabLst>
                <a:tab pos="274320" algn="l"/>
              </a:tabLst>
            </a:pPr>
            <a:r>
              <a:rPr lang="en-US" b="1" cap="all" spc="200">
                <a:solidFill>
                  <a:schemeClr val="tx1"/>
                </a:solidFill>
                <a:effectLst/>
              </a:rPr>
              <a:t>Secretar</a:t>
            </a: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68F43C4-AC0B-F893-6708-FA8DC6598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r="-2" b="2280"/>
          <a:stretch/>
        </p:blipFill>
        <p:spPr bwMode="auto">
          <a:xfrm>
            <a:off x="20" y="1321308"/>
            <a:ext cx="4489684" cy="421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00" name="Straight Connector 309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Diagrame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use-case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  <a:tabLst>
                <a:tab pos="274320" algn="l"/>
              </a:tabLst>
            </a:pPr>
            <a:r>
              <a:rPr lang="en-US" sz="2000" b="1" cap="all" spc="2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Profesor</a:t>
            </a:r>
            <a:endParaRPr lang="en-US" sz="2000" b="1" cap="all" spc="2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098" name="Picture 2" descr="O imagine care conține text, diagramă, captură de ecran, linie&#10;&#10;Descriere generată automat">
            <a:extLst>
              <a:ext uri="{FF2B5EF4-FFF2-40B4-BE49-F238E27FC236}">
                <a16:creationId xmlns:a16="http://schemas.microsoft.com/office/drawing/2014/main" id="{8584F3D0-1014-5DE0-8B8D-99738691B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8706" y="640080"/>
            <a:ext cx="2873181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1" r="-2" b="-2"/>
          <a:stretch/>
        </p:blipFill>
        <p:spPr>
          <a:xfrm>
            <a:off x="6339211" y="640079"/>
            <a:ext cx="5137544" cy="3602736"/>
          </a:xfrm>
          <a:prstGeom prst="rect">
            <a:avLst/>
          </a:prstGeom>
        </p:spPr>
      </p:pic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 imagine care conține plasă de păianjen, Plasă de păianjen, noapte&#10;&#10;Descriere generată automat">
            <a:extLst>
              <a:ext uri="{FF2B5EF4-FFF2-40B4-BE49-F238E27FC236}">
                <a16:creationId xmlns:a16="http://schemas.microsoft.com/office/drawing/2014/main" id="{52CBFC24-171D-1B8F-CFDC-65F5257B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8" b="4807"/>
          <a:stretch/>
        </p:blipFill>
        <p:spPr>
          <a:xfrm>
            <a:off x="-1" y="10"/>
            <a:ext cx="12188826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DC1942-AB8A-38CC-8158-67CD725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38" y="758952"/>
            <a:ext cx="555814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8000" b="1">
                <a:solidFill>
                  <a:schemeClr val="tx1"/>
                </a:solidFill>
              </a:rPr>
              <a:t>Diagrame use-case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559C301-10ED-0540-A64C-9D974ED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538" y="4645152"/>
            <a:ext cx="5560912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  <a:tabLst>
                <a:tab pos="274320" algn="l"/>
              </a:tabLst>
            </a:pPr>
            <a:r>
              <a:rPr lang="en-US" b="1" cap="all" spc="200" dirty="0">
                <a:solidFill>
                  <a:schemeClr val="tx1"/>
                </a:solidFill>
              </a:rPr>
              <a:t>Student</a:t>
            </a:r>
            <a:endParaRPr lang="en-US" b="1" cap="all" spc="200" dirty="0">
              <a:solidFill>
                <a:schemeClr val="tx1"/>
              </a:solidFill>
              <a:effectLst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939" y="1091146"/>
            <a:ext cx="3694176" cy="4581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73E745-5DC0-0B5C-A516-4EBA6B2FB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2172" b="-2"/>
          <a:stretch/>
        </p:blipFill>
        <p:spPr bwMode="auto">
          <a:xfrm>
            <a:off x="1286936" y="1254281"/>
            <a:ext cx="3364187" cy="425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43977" y="4474741"/>
            <a:ext cx="5339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</TotalTime>
  <Words>1170</Words>
  <Application>Microsoft Office PowerPoint</Application>
  <PresentationFormat>Ecran lat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Garamond</vt:lpstr>
      <vt:lpstr>Söhne</vt:lpstr>
      <vt:lpstr>Times New Roman</vt:lpstr>
      <vt:lpstr>RetrospectVTI</vt:lpstr>
      <vt:lpstr>Portal Academic</vt:lpstr>
      <vt:lpstr>Introducere</vt:lpstr>
      <vt:lpstr>Prezentarea generală a actorilor si a diagramelor use-case</vt:lpstr>
      <vt:lpstr>Descrierea detaliată a actorilor si a diagramelor use-case</vt:lpstr>
      <vt:lpstr>Descrierea detaliată a actorilor si a diagramelor use-case</vt:lpstr>
      <vt:lpstr>Diagrame use-case</vt:lpstr>
      <vt:lpstr>Diagrame use-case</vt:lpstr>
      <vt:lpstr>Diagrame use-case</vt:lpstr>
      <vt:lpstr>Diagrame use-case</vt:lpstr>
      <vt:lpstr>Lista de Functionalitati</vt:lpstr>
      <vt:lpstr>Lista de Functionalitati</vt:lpstr>
      <vt:lpstr>Similitudini cu Alte Produse Software:</vt:lpstr>
      <vt:lpstr>Fundamente Teoretice</vt:lpstr>
      <vt:lpstr>Fundamente Teoretice</vt:lpstr>
      <vt:lpstr>Tehnologie IT </vt:lpstr>
      <vt:lpstr>Diagrama generala a sistemului (Arhitectura sistemului) </vt:lpstr>
      <vt:lpstr>Diagrama generala a sistemului (Arhitectura sistemului) </vt:lpstr>
      <vt:lpstr>Diagrama generala a sistemului (Arhitectura sistemului) </vt:lpstr>
      <vt:lpstr>Diagrama generala a sistemului (Arhitectura sistemului) </vt:lpstr>
      <vt:lpstr>Diagrama bazei de date(partiala) </vt:lpstr>
      <vt:lpstr>Diagrama de Secvente Admin</vt:lpstr>
      <vt:lpstr>Diagrama de Secvente Secretar</vt:lpstr>
      <vt:lpstr>Diagrama de clase si pachete generata(partial)</vt:lpstr>
      <vt:lpstr>Buguri</vt:lpstr>
      <vt:lpstr>Teste Secretar #1</vt:lpstr>
      <vt:lpstr>Teste Secretar #2</vt:lpstr>
      <vt:lpstr>Teste Profesor #1</vt:lpstr>
      <vt:lpstr>Teste Profesor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Academic</dc:title>
  <dc:creator>Iulian Apostu</dc:creator>
  <cp:lastModifiedBy>Iulian Apostu</cp:lastModifiedBy>
  <cp:revision>7</cp:revision>
  <dcterms:created xsi:type="dcterms:W3CDTF">2023-12-05T12:17:02Z</dcterms:created>
  <dcterms:modified xsi:type="dcterms:W3CDTF">2024-01-16T00:23:54Z</dcterms:modified>
</cp:coreProperties>
</file>