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37EB-FAEA-4917-9731-53422F0870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67DB495-2880-473C-B1D8-82DE9C40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37EB-FAEA-4917-9731-53422F0870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67DB495-2880-473C-B1D8-82DE9C40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37EB-FAEA-4917-9731-53422F0870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67DB495-2880-473C-B1D8-82DE9C40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8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37EB-FAEA-4917-9731-53422F0870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7DB495-2880-473C-B1D8-82DE9C40CE3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012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37EB-FAEA-4917-9731-53422F0870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7DB495-2880-473C-B1D8-82DE9C40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9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37EB-FAEA-4917-9731-53422F0870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B495-2880-473C-B1D8-82DE9C40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32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37EB-FAEA-4917-9731-53422F0870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B495-2880-473C-B1D8-82DE9C40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85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37EB-FAEA-4917-9731-53422F0870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B495-2880-473C-B1D8-82DE9C40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2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98737EB-FAEA-4917-9731-53422F0870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67DB495-2880-473C-B1D8-82DE9C40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6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37EB-FAEA-4917-9731-53422F0870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B495-2880-473C-B1D8-82DE9C40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2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37EB-FAEA-4917-9731-53422F0870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67DB495-2880-473C-B1D8-82DE9C40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8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37EB-FAEA-4917-9731-53422F0870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B495-2880-473C-B1D8-82DE9C40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8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37EB-FAEA-4917-9731-53422F0870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B495-2880-473C-B1D8-82DE9C40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37EB-FAEA-4917-9731-53422F0870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B495-2880-473C-B1D8-82DE9C40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7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37EB-FAEA-4917-9731-53422F0870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B495-2880-473C-B1D8-82DE9C40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7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37EB-FAEA-4917-9731-53422F0870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B495-2880-473C-B1D8-82DE9C40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37EB-FAEA-4917-9731-53422F0870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B495-2880-473C-B1D8-82DE9C40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8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737EB-FAEA-4917-9731-53422F0870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B495-2880-473C-B1D8-82DE9C40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9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kobbr.eu/2021/10/10/comparison-of-python-mutation-testing-modules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D55C-27D2-4BCB-AFC6-08ED5D76A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82" y="2463961"/>
            <a:ext cx="8144134" cy="1373070"/>
          </a:xfrm>
        </p:spPr>
        <p:txBody>
          <a:bodyPr/>
          <a:lstStyle/>
          <a:p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unitara</a:t>
            </a:r>
            <a:r>
              <a:rPr lang="en-US" dirty="0"/>
              <a:t>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11337-A380-6BDA-A60F-ADD2F6BDD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8086" y="2870156"/>
            <a:ext cx="2468044" cy="111768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Apostu</a:t>
            </a:r>
            <a:r>
              <a:rPr lang="en-US" dirty="0"/>
              <a:t> Mihai-Adrian</a:t>
            </a:r>
          </a:p>
          <a:p>
            <a:r>
              <a:rPr lang="en-US" dirty="0"/>
              <a:t>Pavel Alexandru</a:t>
            </a:r>
          </a:p>
          <a:p>
            <a:r>
              <a:rPr lang="en-US" dirty="0" err="1"/>
              <a:t>Grupa</a:t>
            </a:r>
            <a:r>
              <a:rPr lang="en-US" dirty="0"/>
              <a:t> 463</a:t>
            </a:r>
          </a:p>
        </p:txBody>
      </p:sp>
    </p:spTree>
    <p:extLst>
      <p:ext uri="{BB962C8B-B14F-4D97-AF65-F5344CB8AC3E}">
        <p14:creationId xmlns:p14="http://schemas.microsoft.com/office/powerpoint/2010/main" val="184383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A261-C460-65DC-4A83-F6073BC4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Concluzie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7C62-E9D8-FEB1-D3B6-C84267F7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</a:t>
            </a:r>
            <a:r>
              <a:rPr lang="en-US" sz="2800" dirty="0" err="1"/>
              <a:t>concluzie</a:t>
            </a:r>
            <a:r>
              <a:rPr lang="en-US" sz="2800" dirty="0"/>
              <a:t>, </a:t>
            </a:r>
            <a:r>
              <a:rPr lang="en-US" sz="2800" dirty="0" err="1"/>
              <a:t>testele</a:t>
            </a:r>
            <a:r>
              <a:rPr lang="en-US" sz="2800" dirty="0"/>
              <a:t> pe care le-am </a:t>
            </a:r>
            <a:r>
              <a:rPr lang="en-US" sz="2800" dirty="0" err="1"/>
              <a:t>scris</a:t>
            </a:r>
            <a:r>
              <a:rPr lang="en-US" sz="2800" dirty="0"/>
              <a:t> </a:t>
            </a:r>
            <a:r>
              <a:rPr lang="en-US" sz="2800" dirty="0" err="1"/>
              <a:t>acopera</a:t>
            </a:r>
            <a:r>
              <a:rPr lang="en-US" sz="2800" dirty="0"/>
              <a:t> </a:t>
            </a:r>
            <a:r>
              <a:rPr lang="en-US" sz="2800" dirty="0" err="1"/>
              <a:t>toate</a:t>
            </a:r>
            <a:r>
              <a:rPr lang="en-US" sz="2800" dirty="0"/>
              <a:t> </a:t>
            </a:r>
            <a:r>
              <a:rPr lang="en-US" sz="2800" dirty="0" err="1"/>
              <a:t>functionalitatile</a:t>
            </a:r>
            <a:r>
              <a:rPr lang="en-US" sz="2800" dirty="0"/>
              <a:t> </a:t>
            </a:r>
            <a:r>
              <a:rPr lang="en-US" sz="2800" dirty="0" err="1"/>
              <a:t>principale</a:t>
            </a:r>
            <a:r>
              <a:rPr lang="en-US" sz="2800" dirty="0"/>
              <a:t> ale </a:t>
            </a:r>
            <a:r>
              <a:rPr lang="en-US" sz="2800" dirty="0" err="1"/>
              <a:t>aplicatiei</a:t>
            </a:r>
            <a:r>
              <a:rPr lang="en-US" sz="2800" dirty="0"/>
              <a:t>, </a:t>
            </a:r>
            <a:r>
              <a:rPr lang="en-US" sz="2800" dirty="0" err="1"/>
              <a:t>reusind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asigure</a:t>
            </a:r>
            <a:r>
              <a:rPr lang="en-US" sz="2800" dirty="0"/>
              <a:t> o </a:t>
            </a:r>
            <a:r>
              <a:rPr lang="en-US" sz="2800" dirty="0" err="1"/>
              <a:t>functionare</a:t>
            </a:r>
            <a:r>
              <a:rPr lang="en-US" sz="2800" dirty="0"/>
              <a:t> </a:t>
            </a:r>
            <a:r>
              <a:rPr lang="en-US" sz="2800" dirty="0" err="1"/>
              <a:t>corecta</a:t>
            </a:r>
            <a:r>
              <a:rPr lang="en-US" sz="2800" dirty="0"/>
              <a:t> </a:t>
            </a:r>
            <a:r>
              <a:rPr lang="en-US" sz="2800" dirty="0" err="1"/>
              <a:t>chiar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dupa</a:t>
            </a:r>
            <a:r>
              <a:rPr lang="en-US" sz="2800" dirty="0"/>
              <a:t> </a:t>
            </a:r>
            <a:r>
              <a:rPr lang="en-US" sz="2800" dirty="0" err="1"/>
              <a:t>schimbari</a:t>
            </a:r>
            <a:r>
              <a:rPr lang="en-US" sz="2800" dirty="0"/>
              <a:t> </a:t>
            </a:r>
            <a:r>
              <a:rPr lang="en-US" sz="2800" dirty="0" err="1"/>
              <a:t>asupra</a:t>
            </a:r>
            <a:r>
              <a:rPr lang="en-US" sz="2800" dirty="0"/>
              <a:t> </a:t>
            </a:r>
            <a:r>
              <a:rPr lang="en-US" sz="2800" dirty="0" err="1"/>
              <a:t>codului</a:t>
            </a:r>
            <a:r>
              <a:rPr lang="en-US" sz="2800" dirty="0"/>
              <a:t> </a:t>
            </a:r>
            <a:r>
              <a:rPr lang="en-US" sz="2800" dirty="0" err="1"/>
              <a:t>sursa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07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A261-C460-65DC-4A83-F6073BC4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Descrierea</a:t>
            </a:r>
            <a:r>
              <a:rPr lang="en-US" b="1" dirty="0"/>
              <a:t> </a:t>
            </a:r>
            <a:r>
              <a:rPr lang="en-US" b="1" dirty="0" err="1"/>
              <a:t>aplicatiei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7C62-E9D8-FEB1-D3B6-C84267F7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noastra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funcitonalitati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sirurilor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un sir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palindrom</a:t>
            </a:r>
            <a:r>
              <a:rPr lang="en-US" dirty="0"/>
              <a:t> (</a:t>
            </a:r>
            <a:r>
              <a:rPr lang="en-US" dirty="0" err="1"/>
              <a:t>Grup</a:t>
            </a:r>
            <a:r>
              <a:rPr lang="en-US" dirty="0"/>
              <a:t> de </a:t>
            </a:r>
            <a:r>
              <a:rPr lang="en-US" dirty="0" err="1"/>
              <a:t>cuvinte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cuvânt</a:t>
            </a:r>
            <a:r>
              <a:rPr lang="en-US" dirty="0"/>
              <a:t> care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citit</a:t>
            </a:r>
            <a:r>
              <a:rPr lang="en-US" dirty="0"/>
              <a:t> de la </a:t>
            </a:r>
            <a:r>
              <a:rPr lang="en-US" dirty="0" err="1"/>
              <a:t>stânga</a:t>
            </a:r>
            <a:r>
              <a:rPr lang="en-US" dirty="0"/>
              <a:t> la </a:t>
            </a:r>
            <a:r>
              <a:rPr lang="en-US" dirty="0" err="1"/>
              <a:t>dreapta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la </a:t>
            </a:r>
            <a:r>
              <a:rPr lang="en-US" dirty="0" err="1"/>
              <a:t>dreapta</a:t>
            </a:r>
            <a:r>
              <a:rPr lang="en-US" dirty="0"/>
              <a:t> la </a:t>
            </a:r>
            <a:r>
              <a:rPr lang="en-US" dirty="0" err="1"/>
              <a:t>stânga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să-și</a:t>
            </a:r>
            <a:r>
              <a:rPr lang="en-US" dirty="0"/>
              <a:t> </a:t>
            </a:r>
            <a:r>
              <a:rPr lang="en-US" dirty="0" err="1"/>
              <a:t>piardă</a:t>
            </a:r>
            <a:r>
              <a:rPr lang="en-US" dirty="0"/>
              <a:t> </a:t>
            </a:r>
            <a:r>
              <a:rPr lang="en-US" dirty="0" err="1"/>
              <a:t>sensul</a:t>
            </a:r>
            <a:r>
              <a:rPr lang="en-US" dirty="0"/>
              <a:t>.)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un sir </a:t>
            </a:r>
            <a:r>
              <a:rPr lang="en-US" dirty="0" err="1"/>
              <a:t>este</a:t>
            </a:r>
            <a:r>
              <a:rPr lang="en-US" dirty="0"/>
              <a:t> isogram (isogram (plural isograms) A word or phrase in which each letter occurs the same number of times.)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6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A261-C460-65DC-4A83-F6073BC4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Testare</a:t>
            </a:r>
            <a:r>
              <a:rPr lang="en-US" b="1" dirty="0"/>
              <a:t> </a:t>
            </a:r>
            <a:r>
              <a:rPr lang="en-US" b="1" dirty="0" err="1"/>
              <a:t>functionala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7C62-E9D8-FEB1-D3B6-C84267F77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15" y="2035682"/>
            <a:ext cx="11695152" cy="4378527"/>
          </a:xfrm>
        </p:spPr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functionala</a:t>
            </a:r>
            <a:r>
              <a:rPr lang="en-US" dirty="0"/>
              <a:t> am </a:t>
            </a:r>
            <a:r>
              <a:rPr lang="en-US" dirty="0" err="1"/>
              <a:t>analizat</a:t>
            </a:r>
            <a:r>
              <a:rPr lang="en-US" dirty="0"/>
              <a:t> </a:t>
            </a:r>
            <a:r>
              <a:rPr lang="en-US" dirty="0" err="1"/>
              <a:t>domeniul</a:t>
            </a:r>
            <a:r>
              <a:rPr lang="en-US" dirty="0"/>
              <a:t> de </a:t>
            </a:r>
            <a:r>
              <a:rPr lang="en-US" dirty="0" err="1"/>
              <a:t>intrari</a:t>
            </a:r>
            <a:r>
              <a:rPr lang="en-US" dirty="0"/>
              <a:t> al </a:t>
            </a:r>
            <a:r>
              <a:rPr lang="en-US" dirty="0" err="1"/>
              <a:t>programului</a:t>
            </a:r>
            <a:r>
              <a:rPr lang="en-US" dirty="0"/>
              <a:t>. </a:t>
            </a:r>
            <a:r>
              <a:rPr lang="en-US" dirty="0" err="1"/>
              <a:t>Exista</a:t>
            </a:r>
            <a:r>
              <a:rPr lang="en-US" dirty="0"/>
              <a:t> 2 </a:t>
            </a:r>
            <a:r>
              <a:rPr lang="en-US" dirty="0" err="1"/>
              <a:t>intrari</a:t>
            </a:r>
            <a:r>
              <a:rPr lang="en-US" dirty="0"/>
              <a:t>: -un </a:t>
            </a:r>
            <a:r>
              <a:rPr lang="en-US" dirty="0" err="1"/>
              <a:t>intreg</a:t>
            </a:r>
            <a:r>
              <a:rPr lang="en-US" dirty="0"/>
              <a:t> </a:t>
            </a:r>
            <a:r>
              <a:rPr lang="en-US" dirty="0" err="1"/>
              <a:t>pozitiv</a:t>
            </a:r>
            <a:r>
              <a:rPr lang="en-US" dirty="0"/>
              <a:t> n, n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1 </a:t>
            </a:r>
            <a:r>
              <a:rPr lang="en-US" dirty="0" err="1"/>
              <a:t>sau</a:t>
            </a:r>
            <a:r>
              <a:rPr lang="en-US" dirty="0"/>
              <a:t> 2 -un sir de </a:t>
            </a:r>
            <a:r>
              <a:rPr lang="en-US" dirty="0" err="1"/>
              <a:t>caractere</a:t>
            </a:r>
            <a:r>
              <a:rPr lang="en-US" dirty="0"/>
              <a:t> x, x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</a:t>
            </a:r>
            <a:r>
              <a:rPr lang="en-US" dirty="0" err="1"/>
              <a:t>lungimea</a:t>
            </a:r>
            <a:r>
              <a:rPr lang="en-US" dirty="0"/>
              <a:t> minima 2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F3C8AD-EB4C-863B-E817-9210FF78F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384"/>
              </p:ext>
            </p:extLst>
          </p:nvPr>
        </p:nvGraphicFramePr>
        <p:xfrm>
          <a:off x="1189965" y="3187084"/>
          <a:ext cx="9490806" cy="3501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602">
                  <a:extLst>
                    <a:ext uri="{9D8B030D-6E8A-4147-A177-3AD203B41FA5}">
                      <a16:colId xmlns:a16="http://schemas.microsoft.com/office/drawing/2014/main" val="1697958730"/>
                    </a:ext>
                  </a:extLst>
                </a:gridCol>
                <a:gridCol w="3163602">
                  <a:extLst>
                    <a:ext uri="{9D8B030D-6E8A-4147-A177-3AD203B41FA5}">
                      <a16:colId xmlns:a16="http://schemas.microsoft.com/office/drawing/2014/main" val="1334005345"/>
                    </a:ext>
                  </a:extLst>
                </a:gridCol>
                <a:gridCol w="3163602">
                  <a:extLst>
                    <a:ext uri="{9D8B030D-6E8A-4147-A177-3AD203B41FA5}">
                      <a16:colId xmlns:a16="http://schemas.microsoft.com/office/drawing/2014/main" val="3848798835"/>
                    </a:ext>
                  </a:extLst>
                </a:gridCol>
              </a:tblGrid>
              <a:tr h="433019">
                <a:tc gridSpan="2">
                  <a:txBody>
                    <a:bodyPr/>
                    <a:lstStyle/>
                    <a:p>
                      <a:pPr algn="ctr"/>
                      <a:r>
                        <a:rPr lang="ro-RO" sz="2100" dirty="0"/>
                        <a:t>INTRARI</a:t>
                      </a:r>
                      <a:endParaRPr lang="en-US" sz="2100" dirty="0"/>
                    </a:p>
                  </a:txBody>
                  <a:tcPr marL="149906" marR="149906" marT="74953" marB="7495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100" dirty="0"/>
                        <a:t>Rezultat</a:t>
                      </a:r>
                      <a:endParaRPr lang="en-US" sz="2100" dirty="0"/>
                    </a:p>
                  </a:txBody>
                  <a:tcPr marL="106772" marR="106772" marT="53385" marB="53385"/>
                </a:tc>
                <a:extLst>
                  <a:ext uri="{0D108BD9-81ED-4DB2-BD59-A6C34878D82A}">
                    <a16:rowId xmlns:a16="http://schemas.microsoft.com/office/drawing/2014/main" val="45252549"/>
                  </a:ext>
                </a:extLst>
              </a:tr>
              <a:tr h="433019">
                <a:tc>
                  <a:txBody>
                    <a:bodyPr/>
                    <a:lstStyle/>
                    <a:p>
                      <a:r>
                        <a:rPr lang="ro-RO" sz="2100" dirty="0"/>
                        <a:t>n</a:t>
                      </a:r>
                      <a:endParaRPr lang="en-US" sz="2100" dirty="0"/>
                    </a:p>
                  </a:txBody>
                  <a:tcPr marL="106772" marR="106772" marT="53385" marB="53385"/>
                </a:tc>
                <a:tc>
                  <a:txBody>
                    <a:bodyPr/>
                    <a:lstStyle/>
                    <a:p>
                      <a:r>
                        <a:rPr lang="ro-RO" sz="2100" dirty="0"/>
                        <a:t>x</a:t>
                      </a:r>
                      <a:endParaRPr lang="en-US" sz="2100" dirty="0"/>
                    </a:p>
                  </a:txBody>
                  <a:tcPr marL="106772" marR="106772" marT="53385" marB="53385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6772" marR="106772" marT="53385" marB="53385"/>
                </a:tc>
                <a:extLst>
                  <a:ext uri="{0D108BD9-81ED-4DB2-BD59-A6C34878D82A}">
                    <a16:rowId xmlns:a16="http://schemas.microsoft.com/office/drawing/2014/main" val="149234196"/>
                  </a:ext>
                </a:extLst>
              </a:tr>
              <a:tr h="433019">
                <a:tc>
                  <a:txBody>
                    <a:bodyPr/>
                    <a:lstStyle/>
                    <a:p>
                      <a:r>
                        <a:rPr lang="ro-RO" sz="2100" dirty="0"/>
                        <a:t>t</a:t>
                      </a:r>
                      <a:endParaRPr lang="en-US" sz="2100" dirty="0"/>
                    </a:p>
                  </a:txBody>
                  <a:tcPr marL="106772" marR="106772" marT="53385" marB="53385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6772" marR="106772" marT="53385" marB="53385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6772" marR="106772" marT="53385" marB="53385"/>
                </a:tc>
                <a:extLst>
                  <a:ext uri="{0D108BD9-81ED-4DB2-BD59-A6C34878D82A}">
                    <a16:rowId xmlns:a16="http://schemas.microsoft.com/office/drawing/2014/main" val="336591267"/>
                  </a:ext>
                </a:extLst>
              </a:tr>
              <a:tr h="433019">
                <a:tc>
                  <a:txBody>
                    <a:bodyPr/>
                    <a:lstStyle/>
                    <a:p>
                      <a:r>
                        <a:rPr lang="ro-RO" sz="2100" dirty="0"/>
                        <a:t>3</a:t>
                      </a:r>
                      <a:endParaRPr lang="en-US" sz="2100" dirty="0"/>
                    </a:p>
                  </a:txBody>
                  <a:tcPr marL="106772" marR="106772" marT="53385" marB="53385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6772" marR="106772" marT="53385" marB="53385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6772" marR="106772" marT="53385" marB="53385"/>
                </a:tc>
                <a:extLst>
                  <a:ext uri="{0D108BD9-81ED-4DB2-BD59-A6C34878D82A}">
                    <a16:rowId xmlns:a16="http://schemas.microsoft.com/office/drawing/2014/main" val="3383567776"/>
                  </a:ext>
                </a:extLst>
              </a:tr>
              <a:tr h="433019">
                <a:tc>
                  <a:txBody>
                    <a:bodyPr/>
                    <a:lstStyle/>
                    <a:p>
                      <a:r>
                        <a:rPr lang="ro-RO" sz="2100" dirty="0"/>
                        <a:t>2</a:t>
                      </a:r>
                      <a:endParaRPr lang="en-US" sz="2100" dirty="0"/>
                    </a:p>
                  </a:txBody>
                  <a:tcPr marL="106772" marR="106772" marT="53385" marB="53385"/>
                </a:tc>
                <a:tc>
                  <a:txBody>
                    <a:bodyPr/>
                    <a:lstStyle/>
                    <a:p>
                      <a:r>
                        <a:rPr lang="ro-RO" sz="2100" dirty="0"/>
                        <a:t>Isogram</a:t>
                      </a:r>
                      <a:endParaRPr lang="en-US" sz="2100" dirty="0"/>
                    </a:p>
                  </a:txBody>
                  <a:tcPr marL="106772" marR="106772" marT="53385" marB="53385"/>
                </a:tc>
                <a:tc>
                  <a:txBody>
                    <a:bodyPr/>
                    <a:lstStyle/>
                    <a:p>
                      <a:r>
                        <a:rPr lang="ro-RO" sz="2100" dirty="0"/>
                        <a:t>Yes</a:t>
                      </a:r>
                      <a:endParaRPr lang="en-US" sz="2100" dirty="0"/>
                    </a:p>
                  </a:txBody>
                  <a:tcPr marL="106772" marR="106772" marT="53385" marB="53385"/>
                </a:tc>
                <a:extLst>
                  <a:ext uri="{0D108BD9-81ED-4DB2-BD59-A6C34878D82A}">
                    <a16:rowId xmlns:a16="http://schemas.microsoft.com/office/drawing/2014/main" val="3441819908"/>
                  </a:ext>
                </a:extLst>
              </a:tr>
              <a:tr h="433019">
                <a:tc>
                  <a:txBody>
                    <a:bodyPr/>
                    <a:lstStyle/>
                    <a:p>
                      <a:r>
                        <a:rPr lang="ro-RO" sz="2100" dirty="0"/>
                        <a:t>2</a:t>
                      </a:r>
                      <a:endParaRPr lang="en-US" sz="2100" dirty="0"/>
                    </a:p>
                  </a:txBody>
                  <a:tcPr marL="106772" marR="106772" marT="53385" marB="53385"/>
                </a:tc>
                <a:tc>
                  <a:txBody>
                    <a:bodyPr/>
                    <a:lstStyle/>
                    <a:p>
                      <a:r>
                        <a:rPr lang="ro-RO" sz="2100" dirty="0"/>
                        <a:t>Abca</a:t>
                      </a:r>
                      <a:endParaRPr lang="en-US" sz="2100" dirty="0"/>
                    </a:p>
                  </a:txBody>
                  <a:tcPr marL="106772" marR="106772" marT="53385" marB="53385"/>
                </a:tc>
                <a:tc>
                  <a:txBody>
                    <a:bodyPr/>
                    <a:lstStyle/>
                    <a:p>
                      <a:r>
                        <a:rPr lang="ro-RO" sz="2100" dirty="0"/>
                        <a:t>No</a:t>
                      </a:r>
                      <a:endParaRPr lang="en-US" sz="2100" dirty="0"/>
                    </a:p>
                  </a:txBody>
                  <a:tcPr marL="106772" marR="106772" marT="53385" marB="53385"/>
                </a:tc>
                <a:extLst>
                  <a:ext uri="{0D108BD9-81ED-4DB2-BD59-A6C34878D82A}">
                    <a16:rowId xmlns:a16="http://schemas.microsoft.com/office/drawing/2014/main" val="3367863640"/>
                  </a:ext>
                </a:extLst>
              </a:tr>
              <a:tr h="433019">
                <a:tc>
                  <a:txBody>
                    <a:bodyPr/>
                    <a:lstStyle/>
                    <a:p>
                      <a:r>
                        <a:rPr lang="ro-RO" sz="2100" dirty="0"/>
                        <a:t>1</a:t>
                      </a:r>
                      <a:endParaRPr lang="en-US" sz="2100" dirty="0"/>
                    </a:p>
                  </a:txBody>
                  <a:tcPr marL="106772" marR="106772" marT="53385" marB="53385"/>
                </a:tc>
                <a:tc>
                  <a:txBody>
                    <a:bodyPr/>
                    <a:lstStyle/>
                    <a:p>
                      <a:r>
                        <a:rPr lang="ro-RO" sz="2100" dirty="0"/>
                        <a:t>Radar</a:t>
                      </a:r>
                      <a:endParaRPr lang="en-US" sz="2100" dirty="0"/>
                    </a:p>
                  </a:txBody>
                  <a:tcPr marL="106772" marR="106772" marT="53385" marB="53385"/>
                </a:tc>
                <a:tc>
                  <a:txBody>
                    <a:bodyPr/>
                    <a:lstStyle/>
                    <a:p>
                      <a:r>
                        <a:rPr lang="ro-RO" sz="2100" dirty="0"/>
                        <a:t>Yes</a:t>
                      </a:r>
                      <a:endParaRPr lang="en-US" sz="2100" dirty="0"/>
                    </a:p>
                  </a:txBody>
                  <a:tcPr marL="106772" marR="106772" marT="53385" marB="53385"/>
                </a:tc>
                <a:extLst>
                  <a:ext uri="{0D108BD9-81ED-4DB2-BD59-A6C34878D82A}">
                    <a16:rowId xmlns:a16="http://schemas.microsoft.com/office/drawing/2014/main" val="450472441"/>
                  </a:ext>
                </a:extLst>
              </a:tr>
              <a:tr h="433019">
                <a:tc>
                  <a:txBody>
                    <a:bodyPr/>
                    <a:lstStyle/>
                    <a:p>
                      <a:r>
                        <a:rPr lang="ro-RO" sz="2100" dirty="0"/>
                        <a:t>1</a:t>
                      </a:r>
                      <a:endParaRPr lang="en-US" sz="2100" dirty="0"/>
                    </a:p>
                  </a:txBody>
                  <a:tcPr marL="106772" marR="106772" marT="53385" marB="53385"/>
                </a:tc>
                <a:tc>
                  <a:txBody>
                    <a:bodyPr/>
                    <a:lstStyle/>
                    <a:p>
                      <a:r>
                        <a:rPr lang="ro-RO" sz="2100" dirty="0"/>
                        <a:t>Hello</a:t>
                      </a:r>
                      <a:endParaRPr lang="en-US" sz="2100" dirty="0"/>
                    </a:p>
                  </a:txBody>
                  <a:tcPr marL="106772" marR="106772" marT="53385" marB="53385"/>
                </a:tc>
                <a:tc>
                  <a:txBody>
                    <a:bodyPr/>
                    <a:lstStyle/>
                    <a:p>
                      <a:r>
                        <a:rPr lang="ro-RO" sz="2100" dirty="0"/>
                        <a:t>No</a:t>
                      </a:r>
                      <a:endParaRPr lang="en-US" sz="2100" dirty="0"/>
                    </a:p>
                  </a:txBody>
                  <a:tcPr marL="106772" marR="106772" marT="53385" marB="53385"/>
                </a:tc>
                <a:extLst>
                  <a:ext uri="{0D108BD9-81ED-4DB2-BD59-A6C34878D82A}">
                    <a16:rowId xmlns:a16="http://schemas.microsoft.com/office/drawing/2014/main" val="2485238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93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A261-C460-65DC-4A83-F6073BC4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Testare</a:t>
            </a:r>
            <a:r>
              <a:rPr lang="en-US" b="1" dirty="0"/>
              <a:t> </a:t>
            </a:r>
            <a:r>
              <a:rPr lang="en-US" b="1" dirty="0" err="1"/>
              <a:t>structurala</a:t>
            </a:r>
            <a:r>
              <a:rPr lang="en-US" b="1" dirty="0"/>
              <a:t>, </a:t>
            </a:r>
            <a:r>
              <a:rPr lang="en-US" b="1" dirty="0" err="1"/>
              <a:t>graful</a:t>
            </a:r>
            <a:r>
              <a:rPr lang="en-US" b="1" dirty="0"/>
              <a:t> CFG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272CC-290D-745C-25BC-3B0395503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66" y="1952616"/>
            <a:ext cx="2898771" cy="48170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DF2697-6B82-40A6-6652-A0122FEBA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0" y="2175168"/>
            <a:ext cx="78200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9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9FCC-14AD-8A23-E8F0-3F953AED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Testare structurala, coverage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152D-1CBC-62D5-D056-A8D5500F5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76" y="2265852"/>
            <a:ext cx="9613861" cy="3599316"/>
          </a:xfrm>
        </p:spPr>
        <p:txBody>
          <a:bodyPr/>
          <a:lstStyle/>
          <a:p>
            <a:r>
              <a:rPr lang="en-US" dirty="0"/>
              <a:t>Am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graful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main </a:t>
            </a:r>
            <a:r>
              <a:rPr lang="en-US" dirty="0" err="1"/>
              <a:t>si</a:t>
            </a:r>
            <a:r>
              <a:rPr lang="en-US" dirty="0"/>
              <a:t> am </a:t>
            </a:r>
            <a:r>
              <a:rPr lang="en-US" dirty="0" err="1"/>
              <a:t>dedus</a:t>
            </a:r>
            <a:r>
              <a:rPr lang="en-US" dirty="0"/>
              <a:t> ca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2 teste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acoperi</a:t>
            </a:r>
            <a:r>
              <a:rPr lang="en-US" dirty="0"/>
              <a:t> tot </a:t>
            </a:r>
            <a:r>
              <a:rPr lang="en-US" dirty="0" err="1"/>
              <a:t>codul</a:t>
            </a:r>
            <a:endParaRPr lang="ro-RO" dirty="0"/>
          </a:p>
          <a:p>
            <a:endParaRPr lang="ro-RO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0E47C7-89DA-828D-A380-44FF18686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406" y="3160450"/>
            <a:ext cx="8104284" cy="305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43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A261-C460-65DC-4A83-F6073BC4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Mutanti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7C62-E9D8-FEB1-D3B6-C84267F7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libraria</a:t>
            </a:r>
            <a:r>
              <a:rPr lang="en-US" dirty="0"/>
              <a:t> </a:t>
            </a:r>
            <a:r>
              <a:rPr lang="en-US" dirty="0" err="1"/>
              <a:t>mutmut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testele</a:t>
            </a:r>
            <a:r>
              <a:rPr lang="en-US" dirty="0"/>
              <a:t> cu </a:t>
            </a:r>
            <a:r>
              <a:rPr lang="en-US" dirty="0" err="1"/>
              <a:t>mutanti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99140-31B4-79BE-F8EB-137986121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7" y="2858610"/>
            <a:ext cx="8270428" cy="387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A261-C460-65DC-4A83-F6073BC4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Mutmut vs Mutpy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7C62-E9D8-FEB1-D3B6-C84267F7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Am ales mutmut deoarece este usor de instalat si folosit si din ce am gasit in cautarile noastre pare sa fie mai eficient decat mutpy.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10586-2D17-4BEE-618B-DD66FB6BB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337424"/>
            <a:ext cx="6545895" cy="3101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697F83-BFB3-87A8-B687-A419D7F6CDD9}"/>
              </a:ext>
            </a:extLst>
          </p:cNvPr>
          <p:cNvSpPr txBox="1"/>
          <p:nvPr/>
        </p:nvSpPr>
        <p:spPr>
          <a:xfrm>
            <a:off x="7776840" y="3734366"/>
            <a:ext cx="40038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Referinta</a:t>
            </a:r>
            <a:r>
              <a:rPr lang="en-GB" dirty="0"/>
              <a:t>: </a:t>
            </a:r>
            <a:r>
              <a:rPr lang="en-US" dirty="0">
                <a:hlinkClick r:id="rId3"/>
              </a:rPr>
              <a:t>https://jakobbr.eu/2021/10/10/comparison-of-python-mutation-testing-modules/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Accesat</a:t>
            </a:r>
            <a:r>
              <a:rPr lang="en-US" dirty="0"/>
              <a:t> ultima data pe 11/05/2024 20:00</a:t>
            </a:r>
          </a:p>
        </p:txBody>
      </p:sp>
    </p:spTree>
    <p:extLst>
      <p:ext uri="{BB962C8B-B14F-4D97-AF65-F5344CB8AC3E}">
        <p14:creationId xmlns:p14="http://schemas.microsoft.com/office/powerpoint/2010/main" val="33207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A261-C460-65DC-4A83-F6073BC4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Raport</a:t>
            </a:r>
            <a:r>
              <a:rPr lang="en-US" b="1" dirty="0"/>
              <a:t> </a:t>
            </a:r>
            <a:r>
              <a:rPr lang="en-US" b="1" dirty="0" err="1"/>
              <a:t>utilizare</a:t>
            </a:r>
            <a:r>
              <a:rPr lang="en-US" b="1" dirty="0"/>
              <a:t> tool AI: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7C62-E9D8-FEB1-D3B6-C84267F7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 </a:t>
            </a:r>
            <a:r>
              <a:rPr lang="en-US" dirty="0" err="1"/>
              <a:t>folosit</a:t>
            </a:r>
            <a:r>
              <a:rPr lang="en-US" dirty="0"/>
              <a:t> Microsoft Copilot </a:t>
            </a:r>
            <a:r>
              <a:rPr lang="en-US" dirty="0" err="1"/>
              <a:t>pentru</a:t>
            </a:r>
            <a:r>
              <a:rPr lang="en-US" dirty="0"/>
              <a:t> a genera teste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nostru</a:t>
            </a:r>
            <a:r>
              <a:rPr lang="en-US" dirty="0"/>
              <a:t>. </a:t>
            </a:r>
            <a:r>
              <a:rPr lang="en-US" dirty="0" err="1"/>
              <a:t>Acestea</a:t>
            </a:r>
            <a:r>
              <a:rPr lang="en-US" dirty="0"/>
              <a:t> sunt </a:t>
            </a:r>
            <a:r>
              <a:rPr lang="en-US" dirty="0" err="1"/>
              <a:t>testele</a:t>
            </a:r>
            <a:r>
              <a:rPr lang="en-US" dirty="0"/>
              <a:t> generate: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A0FA1-387A-FEB3-21CB-7F550E584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68" y="3107185"/>
            <a:ext cx="8238289" cy="360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5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A261-C460-65DC-4A83-F6073BC4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Concluzii</a:t>
            </a:r>
            <a:r>
              <a:rPr lang="en-GB" dirty="0"/>
              <a:t> </a:t>
            </a:r>
            <a:r>
              <a:rPr lang="en-GB" dirty="0" err="1"/>
              <a:t>utilizare</a:t>
            </a:r>
            <a:r>
              <a:rPr lang="en-GB" dirty="0"/>
              <a:t> tool AI: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7C62-E9D8-FEB1-D3B6-C84267F7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nostru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generat</a:t>
            </a:r>
            <a:r>
              <a:rPr lang="en-US" dirty="0"/>
              <a:t> de AI </a:t>
            </a:r>
            <a:r>
              <a:rPr lang="en-US" dirty="0" err="1"/>
              <a:t>este</a:t>
            </a:r>
            <a:r>
              <a:rPr lang="en-US" dirty="0"/>
              <a:t> ca </a:t>
            </a:r>
            <a:r>
              <a:rPr lang="en-US" dirty="0" err="1"/>
              <a:t>noi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unittest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Copilot a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pytest</a:t>
            </a:r>
            <a:r>
              <a:rPr lang="en-US" dirty="0"/>
              <a:t>. 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de la Copilot nu </a:t>
            </a:r>
            <a:r>
              <a:rPr lang="en-US" dirty="0" err="1"/>
              <a:t>parcurge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main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cateva</a:t>
            </a:r>
            <a:r>
              <a:rPr lang="en-US" dirty="0"/>
              <a:t> teste cu coverage mic.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99959-EFD2-B37C-415A-AD1E1A8ED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52" y="4021585"/>
            <a:ext cx="8311448" cy="25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8342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</TotalTime>
  <Words>334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Testare unitara in Python</vt:lpstr>
      <vt:lpstr>Descrierea aplicatiei </vt:lpstr>
      <vt:lpstr>Testare functionala </vt:lpstr>
      <vt:lpstr>Testare structurala, graful CFG </vt:lpstr>
      <vt:lpstr>Testare structurala, coverage</vt:lpstr>
      <vt:lpstr>Mutanti </vt:lpstr>
      <vt:lpstr>Mutmut vs Mutpy</vt:lpstr>
      <vt:lpstr>Raport utilizare tool AI: </vt:lpstr>
      <vt:lpstr>Concluzii utilizare tool AI: </vt:lpstr>
      <vt:lpstr>Concluzie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Testare unitara in Python</dc:title>
  <dc:creator>MIHAI ADRIAN APOSTU</dc:creator>
  <cp:lastModifiedBy>MIHAI ADRIAN APOSTU</cp:lastModifiedBy>
  <cp:revision>2</cp:revision>
  <dcterms:created xsi:type="dcterms:W3CDTF">2024-05-12T18:19:46Z</dcterms:created>
  <dcterms:modified xsi:type="dcterms:W3CDTF">2024-05-12T18:47:51Z</dcterms:modified>
</cp:coreProperties>
</file>