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45"/>
  </p:notesMasterIdLst>
  <p:handoutMasterIdLst>
    <p:handoutMasterId r:id="rId46"/>
  </p:handoutMasterIdLst>
  <p:sldIdLst>
    <p:sldId id="340" r:id="rId2"/>
    <p:sldId id="346" r:id="rId3"/>
    <p:sldId id="381" r:id="rId4"/>
    <p:sldId id="347" r:id="rId5"/>
    <p:sldId id="348" r:id="rId6"/>
    <p:sldId id="343" r:id="rId7"/>
    <p:sldId id="342" r:id="rId8"/>
    <p:sldId id="344" r:id="rId9"/>
    <p:sldId id="295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5" r:id="rId22"/>
    <p:sldId id="360" r:id="rId23"/>
    <p:sldId id="366" r:id="rId24"/>
    <p:sldId id="367" r:id="rId25"/>
    <p:sldId id="368" r:id="rId26"/>
    <p:sldId id="369" r:id="rId27"/>
    <p:sldId id="361" r:id="rId28"/>
    <p:sldId id="370" r:id="rId29"/>
    <p:sldId id="371" r:id="rId30"/>
    <p:sldId id="372" r:id="rId31"/>
    <p:sldId id="362" r:id="rId32"/>
    <p:sldId id="373" r:id="rId33"/>
    <p:sldId id="374" r:id="rId34"/>
    <p:sldId id="375" r:id="rId35"/>
    <p:sldId id="363" r:id="rId36"/>
    <p:sldId id="376" r:id="rId37"/>
    <p:sldId id="364" r:id="rId38"/>
    <p:sldId id="377" r:id="rId39"/>
    <p:sldId id="378" r:id="rId40"/>
    <p:sldId id="379" r:id="rId41"/>
    <p:sldId id="380" r:id="rId42"/>
    <p:sldId id="382" r:id="rId43"/>
    <p:sldId id="383" r:id="rId4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5369" autoAdjust="0"/>
  </p:normalViewPr>
  <p:slideViewPr>
    <p:cSldViewPr snapToGrid="0" snapToObjects="1">
      <p:cViewPr>
        <p:scale>
          <a:sx n="100" d="100"/>
          <a:sy n="100" d="100"/>
        </p:scale>
        <p:origin x="19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7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notesViewPr>
    <p:cSldViewPr snapToGrid="0" snapToObjects="1"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7311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17026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13077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65918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78346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73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Holds, satisfy</a:t>
            </a:r>
          </a:p>
          <a:p>
            <a:r>
              <a:rPr lang="en-US" altLang="zh-CN" dirty="0" smtClean="0"/>
              <a:t>Comes up, appear, arise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5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-20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7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7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Chapter 1 What is a Proof ?</a:t>
            </a:r>
            <a:endParaRPr lang="en-US" altLang="zh-CN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8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064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8AB62-03CE-44B3-A717-7BDC0E21C5CA}" type="datetime1">
              <a:rPr lang="zh-CN" altLang="en-US" smtClean="0"/>
              <a:pPr>
                <a:defRPr/>
              </a:pPr>
              <a:t>2021/9/26 Sunday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9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5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9592" y="143510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9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8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zh-CN" sz="6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Math. for CS</a:t>
            </a:r>
            <a:endParaRPr lang="en-GB" altLang="zh-CN" sz="6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267929" y="3188815"/>
            <a:ext cx="8582111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Prof.  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Shunxiang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Zhang</a:t>
            </a: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Anhui University of Science &amp; Technology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Computer Science and Engineering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行楷" pitchFamily="2" charset="-122"/>
            </a:endParaRPr>
          </a:p>
          <a:p>
            <a:pPr algn="ctr">
              <a:defRPr/>
            </a:pP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Mobile </a:t>
            </a:r>
            <a:r>
              <a:rPr lang="en-US" altLang="zh-CN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Phone</a:t>
            </a:r>
            <a:r>
              <a:rPr lang="zh-CN" alt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189-6377-7827</a:t>
            </a:r>
          </a:p>
          <a:p>
            <a:pPr algn="ctr">
              <a:defRPr/>
            </a:pP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Email</a:t>
            </a:r>
            <a:r>
              <a:rPr lang="zh-CN" alt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sxzh666@gmail.com;sxzhang@aust.edu.cn            </a:t>
            </a:r>
            <a:endParaRPr lang="en-US" altLang="zh-CN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            </a:t>
            </a:r>
            <a:endParaRPr lang="en-US" altLang="zh-CN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57656" y="2114792"/>
            <a:ext cx="6834235" cy="722671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kumimoji="0" lang="en-US" sz="4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Chapter 1- </a:t>
            </a:r>
            <a:r>
              <a:rPr lang="en-US" sz="3600" b="1" dirty="0">
                <a:solidFill>
                  <a:srgbClr val="46424D"/>
                </a:solidFill>
                <a:latin typeface="Arial"/>
                <a:cs typeface="Arial"/>
              </a:rPr>
              <a:t>What is a </a:t>
            </a:r>
            <a:r>
              <a:rPr lang="en-US" sz="3600" b="1" dirty="0" smtClean="0">
                <a:solidFill>
                  <a:srgbClr val="46424D"/>
                </a:solidFill>
                <a:latin typeface="Arial"/>
                <a:cs typeface="Arial"/>
              </a:rPr>
              <a:t>Proof?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en-US" altLang="zh-CN" dirty="0" smtClean="0"/>
              <a:t>Propositions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26" y="1943284"/>
            <a:ext cx="7624673" cy="408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636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en-US" altLang="zh-CN" dirty="0" smtClean="0"/>
              <a:t>Propositions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91" y="1648101"/>
            <a:ext cx="7177328" cy="463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686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en-US" altLang="zh-CN" dirty="0" smtClean="0"/>
              <a:t>Propositions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9343"/>
          <a:stretch/>
        </p:blipFill>
        <p:spPr>
          <a:xfrm>
            <a:off x="807442" y="2316461"/>
            <a:ext cx="7657582" cy="237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22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en-US" altLang="zh-CN" dirty="0" smtClean="0"/>
              <a:t>Propositions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80" y="1722409"/>
            <a:ext cx="7292380" cy="436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854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en-US" altLang="zh-CN" dirty="0" smtClean="0"/>
              <a:t>Propositions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90" y="2476619"/>
            <a:ext cx="8447619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08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en-US" altLang="zh-CN" dirty="0" smtClean="0"/>
              <a:t>Propositions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59902"/>
            <a:ext cx="8533333" cy="14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12783"/>
            <a:ext cx="8352381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937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en-US" altLang="zh-CN" dirty="0" smtClean="0"/>
              <a:t>Propositions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59902"/>
            <a:ext cx="8533333" cy="1419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49124"/>
            <a:ext cx="8304762" cy="14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6" y="4715883"/>
            <a:ext cx="8314286" cy="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886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Predicates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31" y="1631682"/>
            <a:ext cx="7323738" cy="472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719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The Axiomatic Method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06" y="1740931"/>
            <a:ext cx="7642257" cy="11814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06" y="3099757"/>
            <a:ext cx="7741686" cy="192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100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The Axiomatic Method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19" y="1762812"/>
            <a:ext cx="7543451" cy="28103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48" y="5100435"/>
            <a:ext cx="7781664" cy="31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684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28D109-2573-45A2-BDC5-4349106D2EB7}" type="slidenum">
              <a:rPr lang="zh-CN" altLang="en-GB">
                <a:solidFill>
                  <a:srgbClr val="000000"/>
                </a:solidFill>
              </a:rPr>
              <a:pPr eaLnBrk="1" hangingPunct="1"/>
              <a:t>2</a:t>
            </a:fld>
            <a:endParaRPr lang="en-GB" altLang="zh-CN">
              <a:solidFill>
                <a:srgbClr val="000000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92743"/>
            <a:ext cx="6540626" cy="838200"/>
          </a:xfrm>
        </p:spPr>
        <p:txBody>
          <a:bodyPr/>
          <a:lstStyle/>
          <a:p>
            <a:pPr>
              <a:defRPr/>
            </a:pPr>
            <a:r>
              <a:rPr lang="en-US" altLang="zh-CN" sz="32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Suggestion for postgraduate study</a:t>
            </a:r>
            <a:endParaRPr lang="zh-CN" altLang="en-US" sz="48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3900" y="2147822"/>
            <a:ext cx="7696200" cy="3962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0066CC"/>
                </a:solidFill>
              </a:rPr>
              <a:t>P1</a:t>
            </a:r>
            <a:r>
              <a:rPr lang="zh-CN" altLang="en-US" sz="2400" dirty="0" smtClean="0"/>
              <a:t>：</a:t>
            </a:r>
            <a:r>
              <a:rPr lang="en-US" altLang="zh-CN" sz="2400" b="1" dirty="0">
                <a:solidFill>
                  <a:srgbClr val="FF0000"/>
                </a:solidFill>
              </a:rPr>
              <a:t>Is postgraduate study easy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？</a:t>
            </a:r>
            <a:r>
              <a:rPr lang="zh-CN" altLang="en-US" sz="2400" dirty="0" smtClean="0"/>
              <a:t>   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脚踏实地做好自己，提高动手能力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0066CC"/>
                </a:solidFill>
              </a:rPr>
              <a:t>P2</a:t>
            </a:r>
            <a:r>
              <a:rPr lang="zh-CN" altLang="en-US" sz="2400" dirty="0" smtClean="0"/>
              <a:t> ：</a:t>
            </a:r>
            <a:r>
              <a:rPr lang="en-US" altLang="zh-CN" sz="2400" b="1" dirty="0">
                <a:solidFill>
                  <a:srgbClr val="FF0000"/>
                </a:solidFill>
              </a:rPr>
              <a:t>If you know nothing about the research direction, how can you understand the professional research direction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？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逐步了解本专业的主要研究方向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0066CC"/>
                </a:solidFill>
              </a:rPr>
              <a:t>P3</a:t>
            </a:r>
            <a:r>
              <a:rPr lang="zh-CN" altLang="en-US" sz="2400" dirty="0" smtClean="0"/>
              <a:t>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If you are </a:t>
            </a:r>
            <a:r>
              <a:rPr lang="en-US" altLang="zh-CN" sz="2400" b="1" dirty="0">
                <a:solidFill>
                  <a:srgbClr val="FF0000"/>
                </a:solidFill>
              </a:rPr>
              <a:t>not major in computer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science during the getting Bachelor degree, you should required </a:t>
            </a:r>
            <a:r>
              <a:rPr lang="en-US" altLang="zh-CN" sz="2400" b="1" dirty="0">
                <a:solidFill>
                  <a:srgbClr val="FF0000"/>
                </a:solidFill>
              </a:rPr>
              <a:t>course knowledge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？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补五大核心课程及软件工程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/>
          </a:p>
        </p:txBody>
      </p:sp>
      <p:sp>
        <p:nvSpPr>
          <p:cNvPr id="6147" name="AutoShape 5"/>
          <p:cNvSpPr>
            <a:spLocks noChangeArrowheads="1"/>
          </p:cNvSpPr>
          <p:nvPr/>
        </p:nvSpPr>
        <p:spPr bwMode="auto">
          <a:xfrm>
            <a:off x="457200" y="1536569"/>
            <a:ext cx="8229600" cy="5184906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CC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6196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Our Axioms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45" y="1615887"/>
            <a:ext cx="7307847" cy="458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475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Our Axioms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84" y="1711997"/>
            <a:ext cx="7388702" cy="42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454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Proving an Implication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93" y="1947174"/>
            <a:ext cx="8090034" cy="367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341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Proving an Implication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16" y="1489424"/>
            <a:ext cx="3219048" cy="13904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468" y="2997666"/>
            <a:ext cx="6847619" cy="3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80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Proving an Implication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3" y="1635552"/>
            <a:ext cx="7494305" cy="24981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666" y="4194928"/>
            <a:ext cx="6666667" cy="267619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685803" y="4194928"/>
            <a:ext cx="76474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7459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Proving an Implication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24" y="1885361"/>
            <a:ext cx="7200544" cy="292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018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Proving an Implication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11" y="1605560"/>
            <a:ext cx="7616601" cy="19200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24" y="3839778"/>
            <a:ext cx="7592552" cy="2516572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650720" y="3676454"/>
            <a:ext cx="76474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6373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Proving an “If and Only If”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17" y="1675729"/>
            <a:ext cx="7411242" cy="19901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337" y="3757029"/>
            <a:ext cx="7232422" cy="267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858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Proving an “If and Only If”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31" y="2149311"/>
            <a:ext cx="7522165" cy="250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329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Proving an “If and Only If”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b="16311"/>
          <a:stretch/>
        </p:blipFill>
        <p:spPr>
          <a:xfrm>
            <a:off x="656067" y="1506645"/>
            <a:ext cx="7831865" cy="338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920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28D109-2573-45A2-BDC5-4349106D2EB7}" type="slidenum">
              <a:rPr lang="zh-CN" altLang="en-GB">
                <a:solidFill>
                  <a:srgbClr val="000000"/>
                </a:solidFill>
              </a:rPr>
              <a:pPr eaLnBrk="1" hangingPunct="1"/>
              <a:t>3</a:t>
            </a:fld>
            <a:endParaRPr lang="en-GB" altLang="zh-CN">
              <a:solidFill>
                <a:srgbClr val="000000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14207"/>
            <a:ext cx="6540626" cy="838200"/>
          </a:xfrm>
        </p:spPr>
        <p:txBody>
          <a:bodyPr/>
          <a:lstStyle/>
          <a:p>
            <a:pPr>
              <a:defRPr/>
            </a:pPr>
            <a:r>
              <a:rPr lang="en-US" altLang="zh-CN" sz="32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Suggestion for postgraduate study</a:t>
            </a:r>
            <a:endParaRPr lang="zh-CN" altLang="en-US" sz="48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3912" y="1690688"/>
            <a:ext cx="7696200" cy="3962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0066CC"/>
                </a:solidFill>
              </a:rPr>
              <a:t>P4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What is your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Possible </a:t>
            </a:r>
            <a:r>
              <a:rPr lang="en-US" altLang="zh-CN" sz="2400" b="1" dirty="0">
                <a:solidFill>
                  <a:srgbClr val="FF0000"/>
                </a:solidFill>
              </a:rPr>
              <a:t>job direction after graduation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？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参考国内主要学校的研究方向，逐步深入了解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/>
              <a:t>    软件工程师、软件开发工程师、高级软件工程师、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软件工程师、软件测试工程师、嵌入式软件工程师、</a:t>
            </a:r>
            <a:r>
              <a:rPr lang="en-US" altLang="zh-CN" sz="2400" dirty="0" err="1" smtClean="0"/>
              <a:t>.net</a:t>
            </a:r>
            <a:r>
              <a:rPr lang="zh-CN" altLang="en-US" sz="2400" dirty="0" smtClean="0"/>
              <a:t>软件工程师、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开发工程师、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开发工程师、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高级软件工程师、网络维护工程师、系统安全工程师、</a:t>
            </a:r>
            <a:r>
              <a:rPr lang="en-US" altLang="zh-CN" sz="2400" dirty="0" smtClean="0"/>
              <a:t>UI</a:t>
            </a:r>
            <a:r>
              <a:rPr lang="zh-CN" altLang="en-US" sz="2400" dirty="0" smtClean="0"/>
              <a:t>界面设计。高校、科研院所、银行。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endParaRPr lang="zh-CN" altLang="en-US" sz="2400" dirty="0" smtClean="0"/>
          </a:p>
        </p:txBody>
      </p:sp>
      <p:sp>
        <p:nvSpPr>
          <p:cNvPr id="6147" name="AutoShape 5"/>
          <p:cNvSpPr>
            <a:spLocks noChangeArrowheads="1"/>
          </p:cNvSpPr>
          <p:nvPr/>
        </p:nvSpPr>
        <p:spPr bwMode="auto">
          <a:xfrm>
            <a:off x="457200" y="1536569"/>
            <a:ext cx="8229600" cy="5184906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CC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902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Proving an “If and Only If”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39" y="1593604"/>
            <a:ext cx="7629755" cy="14512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27" y="3220823"/>
            <a:ext cx="7496367" cy="293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945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 Proof by Cases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54" y="2347274"/>
            <a:ext cx="7791394" cy="223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362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 Proof by Cases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63" y="2111794"/>
            <a:ext cx="7922674" cy="262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623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 Proof by Cases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12859" b="1"/>
          <a:stretch/>
        </p:blipFill>
        <p:spPr>
          <a:xfrm>
            <a:off x="695096" y="1938280"/>
            <a:ext cx="5903668" cy="6079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8" y="3066909"/>
            <a:ext cx="6708721" cy="193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916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 Proof by Cases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76" y="1998780"/>
            <a:ext cx="7588080" cy="353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365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1.8 Proof by Contradiction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14" y="1803249"/>
            <a:ext cx="7653580" cy="402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270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1.8 Proof by Contradiction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35" y="1908206"/>
            <a:ext cx="7849875" cy="387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673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1.9 Good Proofs in Practice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73" y="1534352"/>
            <a:ext cx="7416595" cy="490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3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1.9 Good Proofs in Practice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73" y="1534352"/>
            <a:ext cx="7416595" cy="490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492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1.9 Good Proofs in Practice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91" y="1720032"/>
            <a:ext cx="6960273" cy="5443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91" y="2434830"/>
            <a:ext cx="7525882" cy="359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745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C84ED5-8EB2-4AAB-B055-23E55F4D3E2E}" type="slidenum">
              <a:rPr lang="zh-CN" altLang="en-GB">
                <a:solidFill>
                  <a:srgbClr val="000000"/>
                </a:solidFill>
              </a:rPr>
              <a:pPr eaLnBrk="1" hangingPunct="1"/>
              <a:t>4</a:t>
            </a:fld>
            <a:endParaRPr lang="en-GB" altLang="zh-CN">
              <a:solidFill>
                <a:srgbClr val="000000"/>
              </a:solidFill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4487" y="1752600"/>
            <a:ext cx="7226426" cy="5105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0066CC"/>
                </a:solidFill>
              </a:rPr>
              <a:t>P5</a:t>
            </a:r>
            <a:r>
              <a:rPr lang="zh-CN" altLang="en-US" sz="2400" dirty="0" smtClean="0"/>
              <a:t>：</a:t>
            </a:r>
            <a:r>
              <a:rPr lang="en-US" altLang="zh-CN" sz="2400" b="1" dirty="0">
                <a:solidFill>
                  <a:srgbClr val="FF0000"/>
                </a:solidFill>
              </a:rPr>
              <a:t>What is the main aspect of postgraduate training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？</a:t>
            </a:r>
            <a:r>
              <a:rPr lang="en-US" altLang="zh-CN" sz="2400" dirty="0" smtClean="0"/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严谨的治学态度与自学能力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更加严谨的逻辑思维训练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有效的表达能力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0066CC"/>
                </a:solidFill>
              </a:rPr>
              <a:t>P6</a:t>
            </a:r>
            <a:r>
              <a:rPr lang="zh-CN" altLang="en-US" sz="2400" dirty="0" smtClean="0"/>
              <a:t>：</a:t>
            </a:r>
            <a:r>
              <a:rPr lang="en-US" altLang="zh-CN" sz="2400" b="1" dirty="0">
                <a:solidFill>
                  <a:srgbClr val="FF0000"/>
                </a:solidFill>
              </a:rPr>
              <a:t>How to follow the frontiers of the discipline?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CSDN</a:t>
            </a:r>
            <a:r>
              <a:rPr lang="zh-CN" altLang="zh-CN" sz="2400" dirty="0" smtClean="0"/>
              <a:t>看看国内大牛们在讨论什么科学前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小木虫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b="1" dirty="0" smtClean="0">
                <a:solidFill>
                  <a:srgbClr val="0066CC"/>
                </a:solidFill>
              </a:rPr>
              <a:t>问题</a:t>
            </a:r>
            <a:r>
              <a:rPr lang="en-US" altLang="zh-CN" sz="2400" b="1" dirty="0" smtClean="0">
                <a:solidFill>
                  <a:srgbClr val="0066CC"/>
                </a:solidFill>
              </a:rPr>
              <a:t>7</a:t>
            </a:r>
            <a:r>
              <a:rPr lang="zh-CN" altLang="en-US" sz="2400" dirty="0" smtClean="0"/>
              <a:t>：</a:t>
            </a:r>
            <a:r>
              <a:rPr lang="en-US" altLang="zh-CN" sz="2400" b="1" dirty="0">
                <a:solidFill>
                  <a:srgbClr val="FF0000"/>
                </a:solidFill>
              </a:rPr>
              <a:t>Where to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retrieve reference from </a:t>
            </a:r>
            <a:r>
              <a:rPr lang="en-US" altLang="zh-CN" sz="2400" b="1" dirty="0">
                <a:solidFill>
                  <a:srgbClr val="FF0000"/>
                </a:solidFill>
              </a:rPr>
              <a:t>journals and conferences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？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CNKI</a:t>
            </a:r>
            <a:r>
              <a:rPr lang="zh-CN" altLang="en-US" sz="2400" dirty="0" smtClean="0"/>
              <a:t> （翟天临事件）  </a:t>
            </a:r>
            <a:r>
              <a:rPr lang="en-US" altLang="zh-CN" sz="2400" dirty="0" smtClean="0"/>
              <a:t>ACM/IEEE/Springer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Elsevier/Wiley/</a:t>
            </a:r>
            <a:r>
              <a:rPr lang="en-US" altLang="zh-CN" sz="2400" dirty="0" err="1" smtClean="0"/>
              <a:t>Inderscience</a:t>
            </a:r>
            <a:r>
              <a:rPr lang="en-US" altLang="zh-CN" sz="2400" dirty="0" smtClean="0"/>
              <a:t>/IGI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Science/Nature</a:t>
            </a:r>
          </a:p>
        </p:txBody>
      </p:sp>
      <p:sp>
        <p:nvSpPr>
          <p:cNvPr id="7171" name="AutoShape 5"/>
          <p:cNvSpPr>
            <a:spLocks noChangeArrowheads="1"/>
          </p:cNvSpPr>
          <p:nvPr/>
        </p:nvSpPr>
        <p:spPr bwMode="auto">
          <a:xfrm>
            <a:off x="685800" y="1545996"/>
            <a:ext cx="7543800" cy="5083404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CC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5036" y="490980"/>
            <a:ext cx="654062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u="none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US" altLang="zh-CN" sz="32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Suggestion for postgraduate study</a:t>
            </a:r>
            <a:endParaRPr lang="zh-CN" altLang="en-US" sz="480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8036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1.9 Good Proofs in Practice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71" y="2118215"/>
            <a:ext cx="7518350" cy="32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019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1.9 Good Proofs in Practice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23" y="1956601"/>
            <a:ext cx="7379836" cy="358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81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1.10 </a:t>
            </a:r>
            <a:r>
              <a:rPr lang="en-US" altLang="zh-CN" dirty="0" smtClean="0"/>
              <a:t>Group/Panel </a:t>
            </a:r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602" y="2327713"/>
            <a:ext cx="5000374" cy="1267868"/>
          </a:xfrm>
          <a:prstGeom prst="rect">
            <a:avLst/>
          </a:prstGeom>
        </p:spPr>
      </p:pic>
      <p:grpSp>
        <p:nvGrpSpPr>
          <p:cNvPr id="6" name="组合 9"/>
          <p:cNvGrpSpPr>
            <a:grpSpLocks/>
          </p:cNvGrpSpPr>
          <p:nvPr/>
        </p:nvGrpSpPr>
        <p:grpSpPr bwMode="auto">
          <a:xfrm>
            <a:off x="533400" y="1417638"/>
            <a:ext cx="5757863" cy="914400"/>
            <a:chOff x="304800" y="914400"/>
            <a:chExt cx="5757863" cy="685800"/>
          </a:xfrm>
        </p:grpSpPr>
        <p:pic>
          <p:nvPicPr>
            <p:cNvPr id="7" name="Picture 3" descr="bar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914400"/>
              <a:ext cx="5475288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533400" y="1033891"/>
              <a:ext cx="5529263" cy="394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3300"/>
                  </a:solidFill>
                  <a:ea typeface="仿宋_GB2312" panose="02010609030101010101" pitchFamily="49" charset="-122"/>
                </a:rPr>
                <a:t> </a:t>
              </a:r>
              <a:r>
                <a:rPr lang="en-US" altLang="zh-CN" sz="2800" b="1" dirty="0" smtClean="0">
                  <a:solidFill>
                    <a:srgbClr val="FF3300"/>
                  </a:solidFill>
                  <a:ea typeface="仿宋_GB2312" panose="02010609030101010101" pitchFamily="49" charset="-122"/>
                </a:rPr>
                <a:t>Group 1</a:t>
              </a:r>
              <a:endParaRPr lang="zh-CN" altLang="en-US" sz="2800" b="1" dirty="0">
                <a:solidFill>
                  <a:srgbClr val="FF3300"/>
                </a:solidFill>
                <a:ea typeface="仿宋_GB2312" panose="02010609030101010101" pitchFamily="49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168" y="4178407"/>
            <a:ext cx="7695165" cy="112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697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1.10 </a:t>
            </a:r>
            <a:r>
              <a:rPr lang="en-US" altLang="zh-CN" dirty="0" smtClean="0"/>
              <a:t>Group/Panel </a:t>
            </a:r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What is a Proof ?</a:t>
            </a:r>
            <a:endParaRPr lang="en-US" dirty="0"/>
          </a:p>
        </p:txBody>
      </p:sp>
      <p:grpSp>
        <p:nvGrpSpPr>
          <p:cNvPr id="6" name="组合 9"/>
          <p:cNvGrpSpPr>
            <a:grpSpLocks/>
          </p:cNvGrpSpPr>
          <p:nvPr/>
        </p:nvGrpSpPr>
        <p:grpSpPr bwMode="auto">
          <a:xfrm>
            <a:off x="533400" y="1417638"/>
            <a:ext cx="5757863" cy="914400"/>
            <a:chOff x="304800" y="914400"/>
            <a:chExt cx="5757863" cy="685800"/>
          </a:xfrm>
        </p:grpSpPr>
        <p:pic>
          <p:nvPicPr>
            <p:cNvPr id="7" name="Picture 3" descr="bar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914400"/>
              <a:ext cx="5475288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533400" y="1033891"/>
              <a:ext cx="5529263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3300"/>
                  </a:solidFill>
                  <a:ea typeface="仿宋_GB2312" panose="02010609030101010101" pitchFamily="49" charset="-122"/>
                </a:rPr>
                <a:t> </a:t>
              </a:r>
              <a:r>
                <a:rPr lang="en-US" altLang="zh-CN" sz="2800" b="1" dirty="0" smtClean="0">
                  <a:solidFill>
                    <a:srgbClr val="FF3300"/>
                  </a:solidFill>
                  <a:ea typeface="仿宋_GB2312" panose="02010609030101010101" pitchFamily="49" charset="-122"/>
                </a:rPr>
                <a:t>Group 2</a:t>
              </a:r>
              <a:endParaRPr lang="zh-CN" altLang="en-US" sz="2800" b="1" dirty="0">
                <a:solidFill>
                  <a:srgbClr val="FF3300"/>
                </a:solidFill>
                <a:ea typeface="仿宋_GB2312" panose="02010609030101010101" pitchFamily="49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573" y="2332038"/>
            <a:ext cx="5576652" cy="153112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930" y="4231721"/>
            <a:ext cx="6683402" cy="154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553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78CC04-9E3A-4F43-AB14-F768BCBC3911}" type="slidenum">
              <a:rPr lang="zh-CN" altLang="en-GB">
                <a:solidFill>
                  <a:srgbClr val="000000"/>
                </a:solidFill>
              </a:rPr>
              <a:pPr eaLnBrk="1" hangingPunct="1"/>
              <a:t>5</a:t>
            </a:fld>
            <a:endParaRPr lang="en-GB" altLang="zh-CN">
              <a:solidFill>
                <a:srgbClr val="000000"/>
              </a:solidFill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13229"/>
            <a:ext cx="7690601" cy="3886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400" b="1" dirty="0" smtClean="0">
                <a:solidFill>
                  <a:srgbClr val="0066CC"/>
                </a:solidFill>
              </a:rPr>
              <a:t>P8</a:t>
            </a:r>
            <a:r>
              <a:rPr lang="zh-CN" altLang="en-US" sz="2400" dirty="0" smtClean="0"/>
              <a:t>：</a:t>
            </a:r>
            <a:r>
              <a:rPr lang="en-US" altLang="zh-CN" sz="2400" b="1" dirty="0">
                <a:solidFill>
                  <a:srgbClr val="FF0000"/>
                </a:solidFill>
              </a:rPr>
              <a:t>Do you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want to read all references belongs to a research direction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？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zh-CN" altLang="en-US" sz="2400" dirty="0" smtClean="0"/>
              <a:t>相关期刊查阅</a:t>
            </a:r>
            <a:r>
              <a:rPr lang="en-US" altLang="zh-CN" sz="2400" dirty="0" smtClean="0"/>
              <a:t>DBLP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zh-CN" sz="2400" dirty="0" smtClean="0"/>
              <a:t>http://www.letpub.com.cn/index.php?page=journalapp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zh-CN" altLang="en-US" sz="2400" dirty="0" smtClean="0"/>
              <a:t>谷歌学术（</a:t>
            </a:r>
            <a:r>
              <a:rPr lang="en-US" altLang="zh-CN" sz="2400" dirty="0" smtClean="0"/>
              <a:t>Google Scholar</a:t>
            </a:r>
            <a:r>
              <a:rPr lang="zh-CN" altLang="en-US" sz="2400" dirty="0" smtClean="0"/>
              <a:t>）在</a:t>
            </a:r>
            <a:r>
              <a:rPr lang="en-US" altLang="zh-CN" sz="2400" dirty="0" smtClean="0"/>
              <a:t>2012</a:t>
            </a:r>
            <a:r>
              <a:rPr lang="zh-CN" altLang="en-US" sz="2400" dirty="0" smtClean="0"/>
              <a:t>年推出了一个杂志评价系统，即谷歌学术计量（</a:t>
            </a:r>
            <a:r>
              <a:rPr lang="en-US" altLang="zh-CN" sz="2400" dirty="0" smtClean="0"/>
              <a:t>Google Scholar Metrics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zh-CN" altLang="en-US" sz="2400" dirty="0" smtClean="0"/>
              <a:t>课程学习：如</a:t>
            </a:r>
            <a:r>
              <a:rPr lang="en-US" altLang="zh-CN" sz="2400" dirty="0" err="1" smtClean="0"/>
              <a:t>Coursera</a:t>
            </a:r>
            <a:endParaRPr lang="en-US" altLang="zh-CN" sz="2400" dirty="0" smtClean="0"/>
          </a:p>
          <a:p>
            <a:pPr marL="303213" lvl="1" indent="-303213">
              <a:lnSpc>
                <a:spcPct val="90000"/>
              </a:lnSpc>
              <a:spcBef>
                <a:spcPts val="713"/>
              </a:spcBef>
              <a:buFont typeface="Arial" charset="0"/>
              <a:buChar char="•"/>
              <a:defRPr/>
            </a:pPr>
            <a:r>
              <a:rPr lang="zh-CN" altLang="en-US" sz="2400" b="1" dirty="0" smtClean="0">
                <a:solidFill>
                  <a:srgbClr val="0066CC"/>
                </a:solidFill>
                <a:cs typeface="+mn-cs"/>
              </a:rPr>
              <a:t>问题</a:t>
            </a:r>
            <a:r>
              <a:rPr lang="en-US" altLang="zh-CN" sz="2400" b="1" dirty="0" smtClean="0">
                <a:solidFill>
                  <a:srgbClr val="0066CC"/>
                </a:solidFill>
                <a:cs typeface="+mn-cs"/>
              </a:rPr>
              <a:t>9</a:t>
            </a:r>
            <a:r>
              <a:rPr lang="zh-CN" altLang="en-US" sz="2400" dirty="0" smtClean="0">
                <a:cs typeface="+mn-cs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</a:rPr>
              <a:t>How to improve their writing ability, and even form their own unique writing style</a:t>
            </a:r>
            <a:r>
              <a:rPr lang="zh-CN" altLang="en-US" sz="2400" b="1" dirty="0" smtClean="0">
                <a:solidFill>
                  <a:srgbClr val="FF0000"/>
                </a:solidFill>
                <a:cs typeface="+mn-cs"/>
              </a:rPr>
              <a:t>？</a:t>
            </a:r>
            <a:endParaRPr lang="en-US" altLang="zh-CN" sz="2400" b="1" dirty="0" smtClean="0">
              <a:solidFill>
                <a:srgbClr val="FF0000"/>
              </a:solidFill>
              <a:cs typeface="+mn-cs"/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多看多模仿</a:t>
            </a:r>
          </a:p>
        </p:txBody>
      </p:sp>
      <p:sp>
        <p:nvSpPr>
          <p:cNvPr id="8195" name="AutoShape 5"/>
          <p:cNvSpPr>
            <a:spLocks noChangeArrowheads="1"/>
          </p:cNvSpPr>
          <p:nvPr/>
        </p:nvSpPr>
        <p:spPr bwMode="auto">
          <a:xfrm>
            <a:off x="685799" y="1536568"/>
            <a:ext cx="7690601" cy="5092831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CC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81697" y="5709311"/>
            <a:ext cx="7050327" cy="861774"/>
          </a:xfrm>
          <a:prstGeom prst="rect">
            <a:avLst/>
          </a:prstGeom>
          <a:noFill/>
        </p:spPr>
        <p:txBody>
          <a:bodyPr wrap="none"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学习无捷径，态度是根本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75036" y="490980"/>
            <a:ext cx="654062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u="none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US" altLang="zh-CN" sz="32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Suggestion for postgraduate study</a:t>
            </a:r>
            <a:endParaRPr lang="zh-CN" altLang="en-US" sz="480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3045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707926"/>
            <a:ext cx="6083426" cy="6194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1" noProof="0" dirty="0" smtClean="0">
                <a:solidFill>
                  <a:srgbClr val="FF0000"/>
                </a:solidFill>
                <a:latin typeface="Arial"/>
                <a:cs typeface="Arial"/>
              </a:rPr>
              <a:t>5+1 main courses in Computer  Science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5355" y="1637071"/>
            <a:ext cx="8064627" cy="45275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sz="2400" b="1" i="1" dirty="0" smtClean="0">
                <a:latin typeface="Arial"/>
                <a:cs typeface="Arial"/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  <a:latin typeface="Arial"/>
                <a:cs typeface="Arial"/>
              </a:rPr>
              <a:t>Data structure</a:t>
            </a:r>
            <a:endParaRPr lang="en-US" sz="2400" b="1" i="1" noProof="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lvl="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b="1" i="1" dirty="0" smtClean="0">
                <a:latin typeface="Arial"/>
                <a:cs typeface="Arial"/>
              </a:rPr>
              <a:t> Principles of Computer Organization</a:t>
            </a:r>
            <a:endParaRPr kumimoji="0" lang="en-US" sz="2400" b="1" i="1" u="none" strike="noStrike" kern="1200" cap="none" spc="0" normalizeH="0" baseline="0" dirty="0" smtClean="0">
              <a:ln>
                <a:noFill/>
              </a:ln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  <a:p>
            <a:pPr lvl="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b="1" i="1" dirty="0" smtClean="0">
                <a:latin typeface="Arial"/>
                <a:cs typeface="Arial"/>
              </a:rPr>
              <a:t> Database 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ü"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</a:t>
            </a:r>
            <a:r>
              <a:rPr lang="en-US" sz="2400" b="1" i="1" dirty="0" smtClean="0">
                <a:latin typeface="Arial"/>
                <a:cs typeface="Arial"/>
              </a:rPr>
              <a:t>Computer Network 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ü"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Operating System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b="1" i="1" dirty="0" smtClean="0">
                <a:latin typeface="Arial"/>
                <a:cs typeface="Arial"/>
              </a:rPr>
              <a:t> </a:t>
            </a:r>
            <a:r>
              <a:rPr lang="en-US" altLang="zh-CN" sz="2400" b="1" i="1" dirty="0" smtClean="0">
                <a:latin typeface="Arial"/>
                <a:cs typeface="Arial"/>
              </a:rPr>
              <a:t>Principles of Compiler</a:t>
            </a:r>
            <a:endParaRPr lang="en-US" sz="2400" b="1" i="1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707926"/>
            <a:ext cx="6083426" cy="6194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1" dirty="0" smtClean="0">
                <a:solidFill>
                  <a:srgbClr val="FF0000"/>
                </a:solidFill>
                <a:latin typeface="Arial"/>
                <a:cs typeface="Arial"/>
              </a:rPr>
              <a:t>4 Learning Resources</a:t>
            </a:r>
            <a:r>
              <a:rPr lang="en-US" sz="2400" b="1" i="1" noProof="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599" y="1474842"/>
            <a:ext cx="8064627" cy="452755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b="1" i="1" dirty="0" smtClean="0">
                <a:latin typeface="Arial"/>
                <a:cs typeface="Arial"/>
              </a:rPr>
              <a:t>  Bibliographic Database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ACM/IEEE/Springer/Elsevier/Wiley/</a:t>
            </a:r>
            <a:r>
              <a:rPr lang="en-US" altLang="zh-CN" sz="2400" dirty="0" err="1" smtClean="0"/>
              <a:t>Inderscience</a:t>
            </a:r>
            <a:r>
              <a:rPr lang="en-US" altLang="zh-CN" sz="2400" dirty="0" smtClean="0"/>
              <a:t>/IGI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CNKI</a:t>
            </a:r>
            <a:r>
              <a:rPr lang="zh-CN" altLang="en-US" sz="2400" dirty="0" smtClean="0"/>
              <a:t> </a:t>
            </a:r>
            <a:endParaRPr lang="en-US" sz="2400" b="1" i="1" noProof="0" dirty="0" smtClean="0">
              <a:latin typeface="Arial"/>
              <a:cs typeface="Arial"/>
            </a:endParaRPr>
          </a:p>
          <a:p>
            <a:pPr lvl="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b="1" i="1" dirty="0" smtClean="0">
                <a:latin typeface="Arial"/>
                <a:cs typeface="Arial"/>
              </a:rPr>
              <a:t> </a:t>
            </a:r>
            <a:r>
              <a:rPr lang="en-US" sz="2400" b="1" i="1" dirty="0" err="1" smtClean="0">
                <a:latin typeface="Arial"/>
                <a:cs typeface="Arial"/>
              </a:rPr>
              <a:t>Baidu</a:t>
            </a:r>
            <a:r>
              <a:rPr lang="en-US" sz="2400" b="1" i="1" dirty="0" smtClean="0">
                <a:latin typeface="Arial"/>
                <a:cs typeface="Arial"/>
              </a:rPr>
              <a:t> Scholar/Google Scholar</a:t>
            </a:r>
            <a:endParaRPr kumimoji="0" lang="en-US" sz="2400" b="1" i="1" u="none" strike="noStrike" kern="1200" cap="none" spc="0" normalizeH="0" baseline="0" dirty="0" smtClean="0">
              <a:ln>
                <a:noFill/>
              </a:ln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  <a:p>
            <a:pPr lvl="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b="1" i="1" dirty="0" smtClean="0">
                <a:latin typeface="Arial"/>
                <a:cs typeface="Arial"/>
              </a:rPr>
              <a:t> </a:t>
            </a:r>
            <a:r>
              <a:rPr lang="en-US" sz="2400" b="1" i="1" dirty="0" err="1" smtClean="0">
                <a:latin typeface="Arial"/>
                <a:cs typeface="Arial"/>
              </a:rPr>
              <a:t>Dblp</a:t>
            </a:r>
            <a:r>
              <a:rPr lang="en-US" sz="2400" b="1" i="1" dirty="0" smtClean="0">
                <a:latin typeface="Arial"/>
                <a:cs typeface="Arial"/>
              </a:rPr>
              <a:t>: computer science bibliography</a:t>
            </a:r>
          </a:p>
          <a:p>
            <a:pPr lvl="0">
              <a:lnSpc>
                <a:spcPct val="200000"/>
              </a:lnSpc>
            </a:pPr>
            <a:r>
              <a:rPr lang="en-US" sz="2400" b="1" i="1" dirty="0" smtClean="0">
                <a:latin typeface="Arial"/>
                <a:cs typeface="Arial"/>
              </a:rPr>
              <a:t>    http://dblp.org/ 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ü"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</a:t>
            </a:r>
            <a:r>
              <a:rPr lang="en-US" sz="2400" b="1" i="1" dirty="0" smtClean="0">
                <a:latin typeface="Arial"/>
                <a:cs typeface="Arial"/>
              </a:rPr>
              <a:t> </a:t>
            </a:r>
            <a:r>
              <a:rPr lang="en-US" sz="2400" b="1" i="1" dirty="0" err="1" smtClean="0">
                <a:latin typeface="Arial"/>
                <a:cs typeface="Arial"/>
              </a:rPr>
              <a:t>en.wikipedia.org</a:t>
            </a:r>
            <a:r>
              <a:rPr lang="en-US" sz="2400" b="1" i="1" dirty="0" smtClean="0">
                <a:latin typeface="Arial"/>
                <a:cs typeface="Arial"/>
              </a:rPr>
              <a:t> https://en.wikipedia.org/wiki/Main_Page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707926"/>
            <a:ext cx="6083426" cy="619432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sz="2400" b="1" i="1" dirty="0" smtClean="0">
                <a:solidFill>
                  <a:srgbClr val="FF0000"/>
                </a:solidFill>
                <a:latin typeface="Arial"/>
                <a:cs typeface="Arial"/>
              </a:rPr>
              <a:t>Score proportion of this course</a:t>
            </a:r>
            <a:r>
              <a:rPr lang="en-US" sz="2400" b="1" i="1" noProof="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6054" y="2011362"/>
            <a:ext cx="7979790" cy="28528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b="1" i="1" dirty="0" smtClean="0">
                <a:latin typeface="Arial"/>
                <a:cs typeface="Arial"/>
              </a:rPr>
              <a:t>  Oral presentation and </a:t>
            </a:r>
            <a:r>
              <a:rPr lang="en-US" altLang="zh-CN" sz="2400" b="1" dirty="0" smtClean="0"/>
              <a:t>Performance </a:t>
            </a:r>
            <a:r>
              <a:rPr lang="en-US" altLang="zh-CN" sz="2400" b="1" dirty="0"/>
              <a:t>in </a:t>
            </a:r>
            <a:r>
              <a:rPr lang="en-US" altLang="zh-CN" sz="2400" b="1" dirty="0" smtClean="0"/>
              <a:t>Class</a:t>
            </a:r>
            <a:r>
              <a:rPr lang="en-US" sz="2400" b="1" i="1" dirty="0" smtClean="0">
                <a:solidFill>
                  <a:srgbClr val="00B0F0"/>
                </a:solidFill>
                <a:latin typeface="Arial"/>
                <a:cs typeface="Arial"/>
              </a:rPr>
              <a:t>(50%)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 smtClean="0">
                <a:latin typeface="Arial"/>
                <a:cs typeface="Arial"/>
              </a:rPr>
              <a:t>   </a:t>
            </a:r>
            <a:r>
              <a:rPr lang="en-US" sz="2400" i="1" dirty="0" smtClean="0">
                <a:solidFill>
                  <a:srgbClr val="FF0000"/>
                </a:solidFill>
                <a:latin typeface="Arial"/>
                <a:cs typeface="Arial"/>
              </a:rPr>
              <a:t>Using</a:t>
            </a:r>
            <a:r>
              <a:rPr lang="en-US" sz="2400" i="1" dirty="0" smtClean="0">
                <a:latin typeface="Arial"/>
                <a:cs typeface="Arial"/>
              </a:rPr>
              <a:t> Slides/</a:t>
            </a:r>
            <a:r>
              <a:rPr lang="en-US" sz="2400" i="1" dirty="0" err="1" smtClean="0">
                <a:latin typeface="Arial"/>
                <a:cs typeface="Arial"/>
              </a:rPr>
              <a:t>ppt</a:t>
            </a:r>
            <a:endParaRPr kumimoji="0" lang="en-US" sz="2400" i="1" u="none" strike="noStrike" kern="1200" cap="none" spc="0" normalizeH="0" baseline="0" dirty="0" smtClean="0">
              <a:ln>
                <a:noFill/>
              </a:ln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  <a:p>
            <a:pPr lvl="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b="1" i="1" dirty="0" smtClean="0">
                <a:latin typeface="Arial"/>
                <a:cs typeface="Arial"/>
              </a:rPr>
              <a:t> Homework</a:t>
            </a:r>
            <a:r>
              <a:rPr lang="en-US" sz="2400" b="1" i="1" dirty="0" smtClean="0">
                <a:solidFill>
                  <a:srgbClr val="00B0F0"/>
                </a:solidFill>
                <a:latin typeface="Arial"/>
                <a:cs typeface="Arial"/>
              </a:rPr>
              <a:t>(20%) 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ü"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</a:t>
            </a:r>
            <a:r>
              <a:rPr lang="en-US" sz="2400" b="1" i="1" dirty="0" smtClean="0">
                <a:latin typeface="Arial"/>
                <a:cs typeface="Arial"/>
              </a:rPr>
              <a:t> Exam</a:t>
            </a:r>
            <a:r>
              <a:rPr lang="en-US" sz="2400" b="1" i="1" dirty="0" smtClean="0">
                <a:solidFill>
                  <a:srgbClr val="00B0F0"/>
                </a:solidFill>
                <a:latin typeface="Arial"/>
                <a:cs typeface="Arial"/>
              </a:rPr>
              <a:t>(30%)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685" y="2997722"/>
            <a:ext cx="3318399" cy="3318399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Topics covered/Contents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954" y="1578990"/>
            <a:ext cx="583047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1.1 Propositions</a:t>
            </a:r>
          </a:p>
          <a:p>
            <a:pPr marL="0" indent="0">
              <a:buNone/>
            </a:pPr>
            <a:r>
              <a:rPr lang="en-US" dirty="0"/>
              <a:t>1.2 Predicates</a:t>
            </a:r>
          </a:p>
          <a:p>
            <a:pPr marL="0" indent="0">
              <a:buNone/>
            </a:pPr>
            <a:r>
              <a:rPr lang="en-US" dirty="0"/>
              <a:t>1.3 The Axiomatic Method</a:t>
            </a:r>
          </a:p>
          <a:p>
            <a:pPr marL="0" indent="0">
              <a:buNone/>
            </a:pPr>
            <a:r>
              <a:rPr lang="en-US" dirty="0"/>
              <a:t>1.4 Our Axioms</a:t>
            </a:r>
          </a:p>
          <a:p>
            <a:pPr marL="0" indent="0">
              <a:buNone/>
            </a:pPr>
            <a:r>
              <a:rPr lang="en-US" dirty="0"/>
              <a:t>1.5 Proving an Implication</a:t>
            </a:r>
          </a:p>
          <a:p>
            <a:pPr marL="0" indent="0">
              <a:buNone/>
            </a:pPr>
            <a:r>
              <a:rPr lang="en-US" dirty="0"/>
              <a:t>1.6 Proving an “If and Only If”</a:t>
            </a:r>
          </a:p>
          <a:p>
            <a:pPr marL="0" indent="0">
              <a:buNone/>
            </a:pPr>
            <a:r>
              <a:rPr lang="en-US" dirty="0"/>
              <a:t>1.7 Proof by Cases</a:t>
            </a:r>
          </a:p>
          <a:p>
            <a:pPr marL="0" indent="0">
              <a:buNone/>
            </a:pPr>
            <a:r>
              <a:rPr lang="en-US" dirty="0"/>
              <a:t>1.8 Proof by Contradiction</a:t>
            </a:r>
          </a:p>
          <a:p>
            <a:pPr marL="0" indent="0">
              <a:buNone/>
            </a:pPr>
            <a:r>
              <a:rPr lang="en-US" dirty="0"/>
              <a:t>1.9 Good Proofs in </a:t>
            </a:r>
            <a:r>
              <a:rPr lang="en-US" dirty="0" smtClean="0"/>
              <a:t>Practice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3210</TotalTime>
  <Words>871</Words>
  <Application>Microsoft Office PowerPoint</Application>
  <PresentationFormat>全屏显示(4:3)</PresentationFormat>
  <Paragraphs>148</Paragraphs>
  <Slides>43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ＭＳ Ｐゴシック</vt:lpstr>
      <vt:lpstr>仿宋_GB2312</vt:lpstr>
      <vt:lpstr>黑体</vt:lpstr>
      <vt:lpstr>华文行楷</vt:lpstr>
      <vt:lpstr>楷体_GB2312</vt:lpstr>
      <vt:lpstr>宋体</vt:lpstr>
      <vt:lpstr>Arial</vt:lpstr>
      <vt:lpstr>Calibri</vt:lpstr>
      <vt:lpstr>Times New Roman</vt:lpstr>
      <vt:lpstr>Wingdings</vt:lpstr>
      <vt:lpstr>SE10 slides</vt:lpstr>
      <vt:lpstr>Math. for CS</vt:lpstr>
      <vt:lpstr>Suggestion for postgraduate study</vt:lpstr>
      <vt:lpstr>Suggestion for postgraduate study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Topics covered/Contents</vt:lpstr>
      <vt:lpstr>1.1 Propositions</vt:lpstr>
      <vt:lpstr>1.1 Propositions</vt:lpstr>
      <vt:lpstr>1.1 Propositions</vt:lpstr>
      <vt:lpstr>1.1 Propositions</vt:lpstr>
      <vt:lpstr>1.1 Propositions</vt:lpstr>
      <vt:lpstr>1.1 Propositions</vt:lpstr>
      <vt:lpstr>1.1 Propositions</vt:lpstr>
      <vt:lpstr>1.2 Predicates</vt:lpstr>
      <vt:lpstr>1.3 The Axiomatic Method</vt:lpstr>
      <vt:lpstr>1.3 The Axiomatic Method</vt:lpstr>
      <vt:lpstr>1.4 Our Axioms</vt:lpstr>
      <vt:lpstr>1.4 Our Axioms</vt:lpstr>
      <vt:lpstr>1.5 Proving an Implication</vt:lpstr>
      <vt:lpstr>1.5 Proving an Implication</vt:lpstr>
      <vt:lpstr>1.5 Proving an Implication</vt:lpstr>
      <vt:lpstr>1.5 Proving an Implication</vt:lpstr>
      <vt:lpstr>1.5 Proving an Implication</vt:lpstr>
      <vt:lpstr>1.6 Proving an “If and Only If”</vt:lpstr>
      <vt:lpstr>1.6 Proving an “If and Only If”</vt:lpstr>
      <vt:lpstr>1.6 Proving an “If and Only If”</vt:lpstr>
      <vt:lpstr>1.6 Proving an “If and Only If”</vt:lpstr>
      <vt:lpstr>1.7 Proof by Cases</vt:lpstr>
      <vt:lpstr>1.7 Proof by Cases</vt:lpstr>
      <vt:lpstr>1.7 Proof by Cases</vt:lpstr>
      <vt:lpstr>1.7 Proof by Cases</vt:lpstr>
      <vt:lpstr>1.8 Proof by Contradiction</vt:lpstr>
      <vt:lpstr>1.8 Proof by Contradiction</vt:lpstr>
      <vt:lpstr>1.9 Good Proofs in Practice</vt:lpstr>
      <vt:lpstr>1.9 Good Proofs in Practice</vt:lpstr>
      <vt:lpstr>1.9 Good Proofs in Practice</vt:lpstr>
      <vt:lpstr>1.9 Good Proofs in Practice</vt:lpstr>
      <vt:lpstr>1.9 Good Proofs in Practice</vt:lpstr>
      <vt:lpstr>1.10 Group/Panel discussion</vt:lpstr>
      <vt:lpstr>1.10 Group/Panel discussion</vt:lpstr>
    </vt:vector>
  </TitlesOfParts>
  <Company>St Andrews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Shunxiang Zhang</cp:lastModifiedBy>
  <cp:revision>208</cp:revision>
  <dcterms:created xsi:type="dcterms:W3CDTF">2009-12-29T10:39:27Z</dcterms:created>
  <dcterms:modified xsi:type="dcterms:W3CDTF">2021-09-26T04:47:14Z</dcterms:modified>
</cp:coreProperties>
</file>