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9"/>
  </p:notesMasterIdLst>
  <p:handoutMasterIdLst>
    <p:handoutMasterId r:id="rId50"/>
  </p:handoutMasterIdLst>
  <p:sldIdLst>
    <p:sldId id="340" r:id="rId2"/>
    <p:sldId id="295" r:id="rId3"/>
    <p:sldId id="355" r:id="rId4"/>
    <p:sldId id="350" r:id="rId5"/>
    <p:sldId id="361" r:id="rId6"/>
    <p:sldId id="363" r:id="rId7"/>
    <p:sldId id="364" r:id="rId8"/>
    <p:sldId id="365" r:id="rId9"/>
    <p:sldId id="349" r:id="rId10"/>
    <p:sldId id="352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53" r:id="rId22"/>
    <p:sldId id="376" r:id="rId23"/>
    <p:sldId id="377" r:id="rId24"/>
    <p:sldId id="378" r:id="rId25"/>
    <p:sldId id="379" r:id="rId26"/>
    <p:sldId id="380" r:id="rId27"/>
    <p:sldId id="381" r:id="rId28"/>
    <p:sldId id="392" r:id="rId29"/>
    <p:sldId id="387" r:id="rId30"/>
    <p:sldId id="385" r:id="rId31"/>
    <p:sldId id="390" r:id="rId32"/>
    <p:sldId id="391" r:id="rId33"/>
    <p:sldId id="388" r:id="rId34"/>
    <p:sldId id="389" r:id="rId35"/>
    <p:sldId id="393" r:id="rId36"/>
    <p:sldId id="396" r:id="rId37"/>
    <p:sldId id="394" r:id="rId38"/>
    <p:sldId id="397" r:id="rId39"/>
    <p:sldId id="395" r:id="rId40"/>
    <p:sldId id="386" r:id="rId41"/>
    <p:sldId id="354" r:id="rId42"/>
    <p:sldId id="356" r:id="rId43"/>
    <p:sldId id="357" r:id="rId44"/>
    <p:sldId id="358" r:id="rId45"/>
    <p:sldId id="359" r:id="rId46"/>
    <p:sldId id="360" r:id="rId47"/>
    <p:sldId id="362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327" autoAdjust="0"/>
  </p:normalViewPr>
  <p:slideViewPr>
    <p:cSldViewPr snapToGrid="0" snapToObjects="1">
      <p:cViewPr varScale="1">
        <p:scale>
          <a:sx n="101" d="100"/>
          <a:sy n="101" d="100"/>
        </p:scale>
        <p:origin x="18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11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 What is a Proof ?</a:t>
            </a:r>
            <a:endParaRPr lang="en-US" altLang="zh-C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064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AB62-03CE-44B3-A717-7BDC0E21C5CA}" type="datetime1">
              <a:rPr lang="zh-CN" altLang="en-US" smtClean="0"/>
              <a:pPr>
                <a:defRPr/>
              </a:pPr>
              <a:t>2021/11/10 Wednesday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592" y="143510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Math. for CS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Prof.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1624" y="1806896"/>
            <a:ext cx="8772376" cy="1285096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Ch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10- </a:t>
            </a:r>
          </a:p>
          <a:p>
            <a:pPr lvl="0" algn="ctr"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Arial"/>
                <a:cs typeface="Arial"/>
              </a:rPr>
              <a:t>Directed </a:t>
            </a:r>
            <a:r>
              <a:rPr lang="en-US" sz="3600" b="1" dirty="0">
                <a:solidFill>
                  <a:srgbClr val="0070C0"/>
                </a:solidFill>
                <a:latin typeface="Arial"/>
                <a:cs typeface="Arial"/>
              </a:rPr>
              <a:t>graphs &amp; Partial Orders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65" y="1902950"/>
            <a:ext cx="7196973" cy="336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0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64" y="2023356"/>
            <a:ext cx="7612704" cy="28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18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52" y="1924810"/>
            <a:ext cx="7418935" cy="267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753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1" y="2202271"/>
            <a:ext cx="7574969" cy="28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63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2" y="1939590"/>
            <a:ext cx="7238101" cy="38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517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" y="2415093"/>
            <a:ext cx="7366560" cy="13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3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17" y="1710803"/>
            <a:ext cx="7121754" cy="41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73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34" y="1582059"/>
            <a:ext cx="7097944" cy="46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51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0" y="1720516"/>
            <a:ext cx="7300475" cy="5881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27" y="2611523"/>
            <a:ext cx="7535103" cy="19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29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6" y="2108294"/>
            <a:ext cx="7661395" cy="28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73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028" y="1710966"/>
            <a:ext cx="6083404" cy="41430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10.1 Vertex Degrees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10.2 Walks and Paths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10.3 Adjacency Matrices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10.4 Walk Relations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10.5 Directed Acyclic Graphs &amp; Scheduling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10.6 Partial </a:t>
            </a:r>
            <a:r>
              <a:rPr lang="en-US" dirty="0" smtClean="0"/>
              <a:t>Orders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Walks and Paths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09" y="2228505"/>
            <a:ext cx="7661182" cy="21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277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Adjacency Matrices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62" y="2018409"/>
            <a:ext cx="7485312" cy="20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4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Adjacency Matrices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11" y="1830163"/>
            <a:ext cx="7276823" cy="39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70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Adjacency Matrices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83" y="2015781"/>
            <a:ext cx="7240322" cy="34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509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Adjacency Matrices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19" y="2073603"/>
            <a:ext cx="7150133" cy="31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98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Adjacency Matrices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40" y="1946584"/>
            <a:ext cx="7515815" cy="32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059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Adjacency Matrices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4" y="1978461"/>
            <a:ext cx="7179436" cy="33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82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Adjacency Matrices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8" y="1641627"/>
            <a:ext cx="7300668" cy="3961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98" y="5665593"/>
            <a:ext cx="7300668" cy="5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3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28660"/>
          <a:stretch/>
        </p:blipFill>
        <p:spPr>
          <a:xfrm>
            <a:off x="2001255" y="1828800"/>
            <a:ext cx="5141490" cy="30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62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5" b="29072"/>
          <a:stretch/>
        </p:blipFill>
        <p:spPr>
          <a:xfrm>
            <a:off x="1999747" y="1913642"/>
            <a:ext cx="5144506" cy="317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518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028" y="1710966"/>
            <a:ext cx="6083404" cy="4199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10.7 </a:t>
            </a:r>
            <a:r>
              <a:rPr lang="en-US" dirty="0"/>
              <a:t>Representing Partial Orders by Set Containment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10.8 Linear Orders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10.9 Product Orders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10.10 Equivalence Relations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10.11 Summary of Relational Properties</a:t>
            </a:r>
          </a:p>
        </p:txBody>
      </p:sp>
    </p:spTree>
    <p:extLst>
      <p:ext uri="{BB962C8B-B14F-4D97-AF65-F5344CB8AC3E}">
        <p14:creationId xmlns:p14="http://schemas.microsoft.com/office/powerpoint/2010/main" val="453930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29" b="27011"/>
          <a:stretch/>
        </p:blipFill>
        <p:spPr>
          <a:xfrm>
            <a:off x="1311591" y="1866613"/>
            <a:ext cx="6682340" cy="40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2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8" b="25636"/>
          <a:stretch/>
        </p:blipFill>
        <p:spPr>
          <a:xfrm>
            <a:off x="1999747" y="1970202"/>
            <a:ext cx="5144506" cy="31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442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4" b="25086"/>
          <a:stretch/>
        </p:blipFill>
        <p:spPr>
          <a:xfrm>
            <a:off x="1999747" y="1951348"/>
            <a:ext cx="5144506" cy="31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45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6" b="32784"/>
          <a:stretch/>
        </p:blipFill>
        <p:spPr>
          <a:xfrm>
            <a:off x="2084588" y="2083322"/>
            <a:ext cx="5144506" cy="31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51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2" b="21100"/>
          <a:stretch/>
        </p:blipFill>
        <p:spPr>
          <a:xfrm>
            <a:off x="1999747" y="2253006"/>
            <a:ext cx="5144506" cy="31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17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4" b="18901"/>
          <a:stretch/>
        </p:blipFill>
        <p:spPr>
          <a:xfrm>
            <a:off x="1999747" y="1913641"/>
            <a:ext cx="5144506" cy="36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279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0" b="21237"/>
          <a:stretch/>
        </p:blipFill>
        <p:spPr>
          <a:xfrm>
            <a:off x="2001255" y="2187018"/>
            <a:ext cx="5141490" cy="32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309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14296" r="-917" b="37594"/>
          <a:stretch/>
        </p:blipFill>
        <p:spPr>
          <a:xfrm>
            <a:off x="2001255" y="2139885"/>
            <a:ext cx="5141490" cy="32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215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5" b="24124"/>
          <a:stretch/>
        </p:blipFill>
        <p:spPr>
          <a:xfrm>
            <a:off x="2001255" y="1762812"/>
            <a:ext cx="5141490" cy="34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26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从项目申请看学生开题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2" b="25498"/>
          <a:stretch/>
        </p:blipFill>
        <p:spPr>
          <a:xfrm>
            <a:off x="1999747" y="1696825"/>
            <a:ext cx="5144506" cy="34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60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10- Directed </a:t>
            </a:r>
            <a:r>
              <a:rPr lang="en-US" altLang="zh-CN" dirty="0"/>
              <a:t>graphs &amp; Partial Orders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22168" y="1720198"/>
            <a:ext cx="8191893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Directed graphs</a:t>
            </a:r>
            <a:r>
              <a:rPr lang="en-US" altLang="zh-CN" dirty="0"/>
              <a:t>, called </a:t>
            </a:r>
            <a:r>
              <a:rPr lang="en-US" altLang="zh-CN" i="1" dirty="0">
                <a:solidFill>
                  <a:srgbClr val="0070C0"/>
                </a:solidFill>
              </a:rPr>
              <a:t>digraphs</a:t>
            </a:r>
            <a:r>
              <a:rPr lang="en-US" altLang="zh-CN" dirty="0"/>
              <a:t> for short, provide a handy way to represent </a:t>
            </a:r>
            <a:r>
              <a:rPr lang="en-US" altLang="zh-CN" dirty="0" smtClean="0"/>
              <a:t>how things </a:t>
            </a:r>
            <a:r>
              <a:rPr lang="en-US" altLang="zh-CN" dirty="0"/>
              <a:t>are connected together and how to get from one thing to another by </a:t>
            </a:r>
            <a:r>
              <a:rPr lang="en-US" altLang="zh-CN" dirty="0" smtClean="0"/>
              <a:t>following those </a:t>
            </a:r>
            <a:r>
              <a:rPr lang="en-US" altLang="zh-CN" dirty="0"/>
              <a:t>connections. They are usually </a:t>
            </a:r>
            <a:r>
              <a:rPr lang="en-US" altLang="zh-CN" i="1" dirty="0">
                <a:solidFill>
                  <a:srgbClr val="0070C0"/>
                </a:solidFill>
              </a:rPr>
              <a:t>pictured</a:t>
            </a:r>
            <a:r>
              <a:rPr lang="en-US" altLang="zh-CN" dirty="0"/>
              <a:t> as a bunch of </a:t>
            </a:r>
            <a:r>
              <a:rPr lang="en-US" altLang="zh-CN" i="1" dirty="0">
                <a:solidFill>
                  <a:srgbClr val="0070C0"/>
                </a:solidFill>
              </a:rPr>
              <a:t>dots or circles </a:t>
            </a:r>
            <a:r>
              <a:rPr lang="en-US" altLang="zh-CN" dirty="0" smtClean="0"/>
              <a:t>with arrows </a:t>
            </a:r>
            <a:r>
              <a:rPr lang="en-US" altLang="zh-CN" dirty="0"/>
              <a:t>between some of the dots, as in Figure 10.1. The dots are called </a:t>
            </a:r>
            <a:r>
              <a:rPr lang="en-US" altLang="zh-CN" i="1" dirty="0">
                <a:solidFill>
                  <a:srgbClr val="0070C0"/>
                </a:solidFill>
              </a:rPr>
              <a:t>nodes or vertices </a:t>
            </a:r>
            <a:r>
              <a:rPr lang="en-US" altLang="zh-CN" dirty="0"/>
              <a:t>and the lines are called </a:t>
            </a:r>
            <a:r>
              <a:rPr lang="en-US" altLang="zh-CN" i="1" dirty="0">
                <a:solidFill>
                  <a:srgbClr val="0070C0"/>
                </a:solidFill>
              </a:rPr>
              <a:t>directed edges or arrows</a:t>
            </a:r>
            <a:r>
              <a:rPr lang="en-US" altLang="zh-CN" dirty="0"/>
              <a:t>; the digraph in Figure </a:t>
            </a:r>
            <a:r>
              <a:rPr lang="en-US" altLang="zh-CN" dirty="0" smtClean="0"/>
              <a:t>10.1 has </a:t>
            </a:r>
            <a:r>
              <a:rPr lang="en-US" altLang="zh-CN" dirty="0"/>
              <a:t>4 nodes and 6 directed edges</a:t>
            </a:r>
            <a:r>
              <a:rPr lang="en-US" altLang="zh-CN" dirty="0" smtClean="0"/>
              <a:t>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n-US" altLang="zh-CN" dirty="0" smtClean="0"/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Digraphs </a:t>
            </a:r>
            <a:r>
              <a:rPr lang="en-US" altLang="zh-CN" dirty="0"/>
              <a:t>appear everywhere in computer science. For example, the digraph </a:t>
            </a:r>
            <a:r>
              <a:rPr lang="en-US" altLang="zh-CN" dirty="0" smtClean="0"/>
              <a:t>in Figure </a:t>
            </a:r>
            <a:r>
              <a:rPr lang="en-US" altLang="zh-CN" dirty="0"/>
              <a:t>10.2 represents a communication net, a </a:t>
            </a:r>
            <a:r>
              <a:rPr lang="en-US" altLang="zh-CN" i="1" dirty="0">
                <a:solidFill>
                  <a:srgbClr val="0070C0"/>
                </a:solidFill>
              </a:rPr>
              <a:t>topic</a:t>
            </a:r>
            <a:r>
              <a:rPr lang="en-US" altLang="zh-CN" dirty="0"/>
              <a:t> we’ll explore in depth in Chapter 11. Figure 10.2 has three </a:t>
            </a:r>
            <a:r>
              <a:rPr lang="en-US" altLang="zh-CN" i="1" dirty="0">
                <a:solidFill>
                  <a:srgbClr val="0070C0"/>
                </a:solidFill>
              </a:rPr>
              <a:t>“in” nodes </a:t>
            </a:r>
            <a:r>
              <a:rPr lang="en-US" altLang="zh-CN" dirty="0"/>
              <a:t>(pictured as little squares) </a:t>
            </a:r>
            <a:r>
              <a:rPr lang="en-US" altLang="zh-CN" dirty="0" smtClean="0"/>
              <a:t>representing locations </a:t>
            </a:r>
            <a:r>
              <a:rPr lang="en-US" altLang="zh-CN" dirty="0"/>
              <a:t>where packets may arrive at the net, the three </a:t>
            </a:r>
            <a:r>
              <a:rPr lang="en-US" altLang="zh-CN" i="1" dirty="0">
                <a:solidFill>
                  <a:srgbClr val="0070C0"/>
                </a:solidFill>
              </a:rPr>
              <a:t>“out” nodes</a:t>
            </a:r>
            <a:r>
              <a:rPr lang="en-US" altLang="zh-CN" dirty="0"/>
              <a:t> </a:t>
            </a:r>
            <a:r>
              <a:rPr lang="en-US" altLang="zh-CN" dirty="0" smtClean="0"/>
              <a:t>representing destination </a:t>
            </a:r>
            <a:r>
              <a:rPr lang="en-US" altLang="zh-CN" dirty="0"/>
              <a:t>locations for packets, and the remaining six nodes (pictured with little circles) represent </a:t>
            </a:r>
            <a:r>
              <a:rPr lang="en-US" altLang="zh-CN" i="1" dirty="0">
                <a:solidFill>
                  <a:srgbClr val="0070C0"/>
                </a:solidFill>
              </a:rPr>
              <a:t>switches</a:t>
            </a:r>
            <a:r>
              <a:rPr lang="en-US" altLang="zh-CN" dirty="0"/>
              <a:t>. The 16 edges indicate </a:t>
            </a:r>
            <a:r>
              <a:rPr lang="en-US" altLang="zh-CN" i="1" dirty="0">
                <a:solidFill>
                  <a:srgbClr val="0070C0"/>
                </a:solidFill>
              </a:rPr>
              <a:t>paths</a:t>
            </a:r>
            <a:r>
              <a:rPr lang="en-US" altLang="zh-CN" dirty="0"/>
              <a:t> that packets can </a:t>
            </a:r>
            <a:r>
              <a:rPr lang="en-US" altLang="zh-CN" dirty="0" smtClean="0"/>
              <a:t>take through </a:t>
            </a:r>
            <a:r>
              <a:rPr lang="en-US" altLang="zh-CN" dirty="0"/>
              <a:t>the router.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893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Adjacency Matrices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45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Walk Relations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58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Directed Acyclic Graphs &amp; Scheduling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468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10.6 Partial Orders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369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7876095" cy="1143000"/>
          </a:xfrm>
        </p:spPr>
        <p:txBody>
          <a:bodyPr/>
          <a:lstStyle/>
          <a:p>
            <a:r>
              <a:rPr lang="en-US" altLang="zh-CN" dirty="0"/>
              <a:t>10.7 Representing Partial Orders by Set Containment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53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10.9 Product Orders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447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10.11 Summary of Relational Properties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380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10.12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457200" y="1347601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sp>
        <p:nvSpPr>
          <p:cNvPr id="10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17" y="2789255"/>
            <a:ext cx="7452645" cy="21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64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10- Directed </a:t>
            </a:r>
            <a:r>
              <a:rPr lang="en-US" altLang="zh-CN" dirty="0"/>
              <a:t>graphs &amp; Partial Orders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4" y="1544136"/>
            <a:ext cx="3590476" cy="234285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4" y="4013491"/>
            <a:ext cx="3569119" cy="234285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262" y="2235048"/>
            <a:ext cx="3776008" cy="275767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537309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10- Directed </a:t>
            </a:r>
            <a:r>
              <a:rPr lang="en-US" altLang="zh-CN" dirty="0"/>
              <a:t>graphs &amp; Partial Orders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2168" y="1720198"/>
            <a:ext cx="8191893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altLang="zh-CN" dirty="0" smtClean="0"/>
              <a:t>   Another </a:t>
            </a:r>
            <a:r>
              <a:rPr lang="en-US" altLang="zh-CN" dirty="0"/>
              <a:t>place digraphs emerge in computer science is in the hyperlink </a:t>
            </a:r>
            <a:r>
              <a:rPr lang="en-US" altLang="zh-CN" dirty="0" smtClean="0"/>
              <a:t>structure of </a:t>
            </a:r>
            <a:r>
              <a:rPr lang="en-US" altLang="zh-CN" dirty="0"/>
              <a:t>the World Wide Web. Letting the vertices </a:t>
            </a:r>
            <a:r>
              <a:rPr lang="en-US" altLang="zh-CN" i="1" dirty="0"/>
              <a:t>x1 </a:t>
            </a:r>
            <a:r>
              <a:rPr lang="en-US" altLang="zh-CN" dirty="0"/>
              <a:t>; : : : ; </a:t>
            </a:r>
            <a:r>
              <a:rPr lang="en-US" altLang="zh-CN" i="1" dirty="0" err="1"/>
              <a:t>xn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correspond to</a:t>
            </a:r>
            <a:r>
              <a:rPr lang="en-US" altLang="zh-CN" dirty="0"/>
              <a:t> web </a:t>
            </a:r>
            <a:r>
              <a:rPr lang="en-US" altLang="zh-CN" dirty="0" smtClean="0"/>
              <a:t>pages, and </a:t>
            </a:r>
            <a:r>
              <a:rPr lang="en-US" altLang="zh-CN" dirty="0"/>
              <a:t>using arrows to indicate when one page has a hyperlink to another, results in </a:t>
            </a:r>
            <a:r>
              <a:rPr lang="en-US" altLang="zh-CN" dirty="0" smtClean="0"/>
              <a:t>a digraph like the one in Figure 10.3—although the graph of the real World Wide Web would </a:t>
            </a:r>
            <a:r>
              <a:rPr lang="en-US" altLang="zh-CN" dirty="0"/>
              <a:t>have </a:t>
            </a:r>
            <a:r>
              <a:rPr lang="en-US" altLang="zh-CN" i="1" dirty="0"/>
              <a:t>n</a:t>
            </a:r>
            <a:r>
              <a:rPr lang="en-US" altLang="zh-CN" dirty="0"/>
              <a:t> be a number in the </a:t>
            </a:r>
            <a:r>
              <a:rPr lang="en-US" altLang="zh-CN" i="1" dirty="0"/>
              <a:t>billions</a:t>
            </a:r>
            <a:r>
              <a:rPr lang="en-US" altLang="zh-CN" dirty="0"/>
              <a:t> and probably even the </a:t>
            </a:r>
            <a:r>
              <a:rPr lang="en-US" altLang="zh-CN" i="1" dirty="0">
                <a:solidFill>
                  <a:srgbClr val="0070C0"/>
                </a:solidFill>
              </a:rPr>
              <a:t>trillions</a:t>
            </a:r>
            <a:r>
              <a:rPr lang="en-US" altLang="zh-CN" dirty="0"/>
              <a:t>. At </a:t>
            </a:r>
            <a:r>
              <a:rPr lang="en-US" altLang="zh-CN" dirty="0" smtClean="0"/>
              <a:t>first glance</a:t>
            </a:r>
            <a:r>
              <a:rPr lang="en-US" altLang="zh-CN" dirty="0"/>
              <a:t>, this graph wouldn’t seem to be very interesting. But in 1995, two </a:t>
            </a:r>
            <a:r>
              <a:rPr lang="en-US" altLang="zh-CN" dirty="0" smtClean="0"/>
              <a:t>students at </a:t>
            </a:r>
            <a:r>
              <a:rPr lang="en-US" altLang="zh-CN" dirty="0"/>
              <a:t>Stanford, </a:t>
            </a:r>
            <a:r>
              <a:rPr lang="en-US" altLang="zh-CN" i="1" dirty="0">
                <a:solidFill>
                  <a:srgbClr val="FF0000"/>
                </a:solidFill>
              </a:rPr>
              <a:t>Larry Page </a:t>
            </a:r>
            <a:r>
              <a:rPr lang="en-US" altLang="zh-CN" dirty="0"/>
              <a:t>and </a:t>
            </a:r>
            <a:r>
              <a:rPr lang="en-US" altLang="zh-CN" i="1" dirty="0">
                <a:solidFill>
                  <a:srgbClr val="FF0000"/>
                </a:solidFill>
              </a:rPr>
              <a:t>Sergey </a:t>
            </a:r>
            <a:r>
              <a:rPr lang="en-US" altLang="zh-CN" i="1" dirty="0" err="1">
                <a:solidFill>
                  <a:srgbClr val="FF0000"/>
                </a:solidFill>
              </a:rPr>
              <a:t>Brin</a:t>
            </a:r>
            <a:r>
              <a:rPr lang="en-US" altLang="zh-CN" dirty="0"/>
              <a:t>, ultimately became </a:t>
            </a:r>
            <a:r>
              <a:rPr lang="en-US" altLang="zh-CN" i="1" dirty="0">
                <a:solidFill>
                  <a:srgbClr val="0070C0"/>
                </a:solidFill>
              </a:rPr>
              <a:t>multibillionaires</a:t>
            </a:r>
            <a:r>
              <a:rPr lang="en-US" altLang="zh-CN" dirty="0"/>
              <a:t> </a:t>
            </a:r>
            <a:r>
              <a:rPr lang="en-US" altLang="zh-CN" dirty="0" smtClean="0"/>
              <a:t>from the </a:t>
            </a:r>
            <a:r>
              <a:rPr lang="en-US" altLang="zh-CN" dirty="0"/>
              <a:t>realization of how useful the structure of this graph could be in building a </a:t>
            </a:r>
            <a:r>
              <a:rPr lang="en-US" altLang="zh-CN" i="1" dirty="0">
                <a:solidFill>
                  <a:srgbClr val="0070C0"/>
                </a:solidFill>
              </a:rPr>
              <a:t>search engine</a:t>
            </a:r>
            <a:r>
              <a:rPr lang="en-US" altLang="zh-CN" dirty="0"/>
              <a:t>. So pay attention to graph theory, and who knows what might happen!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2074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10- Directed </a:t>
            </a:r>
            <a:r>
              <a:rPr lang="en-US" altLang="zh-CN" dirty="0"/>
              <a:t>graphs &amp; Partial Orders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8" y="1820736"/>
            <a:ext cx="7338427" cy="40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6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10- Directed </a:t>
            </a:r>
            <a:r>
              <a:rPr lang="en-US" altLang="zh-CN" dirty="0"/>
              <a:t>graphs &amp; Partial Orders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30" y="1607500"/>
            <a:ext cx="7446348" cy="18550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34" y="3344863"/>
            <a:ext cx="4066667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8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Vertex </a:t>
            </a:r>
            <a:r>
              <a:rPr lang="en-US" altLang="zh-CN" dirty="0" smtClean="0"/>
              <a:t>Degrees</a:t>
            </a:r>
            <a:endParaRPr lang="en-US" altLang="zh-CN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 Directed graphs &amp; Partial </a:t>
            </a:r>
            <a:r>
              <a:rPr lang="en-US" dirty="0" smtClean="0"/>
              <a:t>Orders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3" y="1773505"/>
            <a:ext cx="7428465" cy="39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</TotalTime>
  <Words>895</Words>
  <Application>Microsoft Office PowerPoint</Application>
  <PresentationFormat>全屏显示(4:3)</PresentationFormat>
  <Paragraphs>116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ＭＳ Ｐゴシック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SE10 slides</vt:lpstr>
      <vt:lpstr>Math. for CS</vt:lpstr>
      <vt:lpstr>Topics covered/Contents</vt:lpstr>
      <vt:lpstr>Topics covered/Contents</vt:lpstr>
      <vt:lpstr>Ch 10- Directed graphs &amp; Partial Orders</vt:lpstr>
      <vt:lpstr>Ch 10- Directed graphs &amp; Partial Orders</vt:lpstr>
      <vt:lpstr>Ch 10- Directed graphs &amp; Partial Orders</vt:lpstr>
      <vt:lpstr>Ch 10- Directed graphs &amp; Partial Orders</vt:lpstr>
      <vt:lpstr>Ch 10- Directed graphs &amp; Partial Orders</vt:lpstr>
      <vt:lpstr>10.1 Vertex Degrees</vt:lpstr>
      <vt:lpstr>10.2 Walks and Paths</vt:lpstr>
      <vt:lpstr>10.2 Walks and Paths</vt:lpstr>
      <vt:lpstr>10.2 Walks and Paths</vt:lpstr>
      <vt:lpstr>10.2 Walks and Paths</vt:lpstr>
      <vt:lpstr>10.2 Walks and Paths</vt:lpstr>
      <vt:lpstr>10.2 Walks and Paths</vt:lpstr>
      <vt:lpstr>10.2 Walks and Paths</vt:lpstr>
      <vt:lpstr>10.2 Walks and Paths</vt:lpstr>
      <vt:lpstr>10.2 Walks and Paths</vt:lpstr>
      <vt:lpstr>10.2 Walks and Paths</vt:lpstr>
      <vt:lpstr>10.2 Walks and Paths</vt:lpstr>
      <vt:lpstr>10.3 Adjacency Matrices</vt:lpstr>
      <vt:lpstr>10.3 Adjacency Matrices</vt:lpstr>
      <vt:lpstr>10.3 Adjacency Matrices</vt:lpstr>
      <vt:lpstr>10.3 Adjacency Matrices</vt:lpstr>
      <vt:lpstr>10.3 Adjacency Matrices</vt:lpstr>
      <vt:lpstr>10.3 Adjacency Matrices</vt:lpstr>
      <vt:lpstr>10.3 Adjacency Matrices</vt:lpstr>
      <vt:lpstr>从项目申请看学生开题</vt:lpstr>
      <vt:lpstr>从项目申请看学生开题</vt:lpstr>
      <vt:lpstr>从项目申请看学生开题</vt:lpstr>
      <vt:lpstr>从项目申请看学生开题</vt:lpstr>
      <vt:lpstr>从项目申请看学生开题</vt:lpstr>
      <vt:lpstr>从项目申请看学生开题</vt:lpstr>
      <vt:lpstr>从项目申请看学生开题</vt:lpstr>
      <vt:lpstr>从项目申请看学生开题</vt:lpstr>
      <vt:lpstr>从项目申请看学生开题</vt:lpstr>
      <vt:lpstr>从项目申请看学生开题</vt:lpstr>
      <vt:lpstr>从项目申请看学生开题</vt:lpstr>
      <vt:lpstr>从项目申请看学生开题</vt:lpstr>
      <vt:lpstr>10.3 Adjacency Matrices</vt:lpstr>
      <vt:lpstr>10.4 Walk Relations</vt:lpstr>
      <vt:lpstr>10.5 Directed Acyclic Graphs &amp; Scheduling</vt:lpstr>
      <vt:lpstr>10.6 Partial Orders</vt:lpstr>
      <vt:lpstr>10.7 Representing Partial Orders by Set Containment</vt:lpstr>
      <vt:lpstr>10.9 Product Orders</vt:lpstr>
      <vt:lpstr>10.11 Summary of Relational Properties</vt:lpstr>
      <vt:lpstr>10.12 Group/Panel discussion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Shunxiang Zhang</cp:lastModifiedBy>
  <cp:revision>260</cp:revision>
  <dcterms:created xsi:type="dcterms:W3CDTF">2009-12-29T10:39:27Z</dcterms:created>
  <dcterms:modified xsi:type="dcterms:W3CDTF">2021-11-10T04:59:18Z</dcterms:modified>
</cp:coreProperties>
</file>