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5"/>
  </p:notesMasterIdLst>
  <p:handoutMasterIdLst>
    <p:handoutMasterId r:id="rId56"/>
  </p:handoutMasterIdLst>
  <p:sldIdLst>
    <p:sldId id="340" r:id="rId2"/>
    <p:sldId id="295" r:id="rId3"/>
    <p:sldId id="350" r:id="rId4"/>
    <p:sldId id="366" r:id="rId5"/>
    <p:sldId id="349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52" r:id="rId19"/>
    <p:sldId id="379" r:id="rId20"/>
    <p:sldId id="380" r:id="rId21"/>
    <p:sldId id="381" r:id="rId22"/>
    <p:sldId id="382" r:id="rId23"/>
    <p:sldId id="353" r:id="rId24"/>
    <p:sldId id="383" r:id="rId25"/>
    <p:sldId id="384" r:id="rId26"/>
    <p:sldId id="385" r:id="rId27"/>
    <p:sldId id="354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362" r:id="rId42"/>
    <p:sldId id="401" r:id="rId43"/>
    <p:sldId id="365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386" r:id="rId52"/>
    <p:sldId id="387" r:id="rId53"/>
    <p:sldId id="409" r:id="rId5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327" autoAdjust="0"/>
  </p:normalViewPr>
  <p:slideViewPr>
    <p:cSldViewPr snapToGrid="0" snapToObjects="1">
      <p:cViewPr varScale="1">
        <p:scale>
          <a:sx n="101" d="100"/>
          <a:sy n="101" d="100"/>
        </p:scale>
        <p:origin x="11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311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2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 What is a Proof ?</a:t>
            </a:r>
            <a:endParaRPr lang="en-US" altLang="zh-C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064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AB62-03CE-44B3-A717-7BDC0E21C5CA}" type="datetime1">
              <a:rPr lang="zh-CN" altLang="en-US" smtClean="0"/>
              <a:pPr>
                <a:defRPr/>
              </a:pPr>
              <a:t>2021/10/12 Tuesday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5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592" y="143510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CN" sz="6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Math. for CS</a:t>
            </a:r>
            <a:endParaRPr lang="en-GB" altLang="zh-CN" sz="6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67929" y="3188815"/>
            <a:ext cx="858211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Prof. 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Shunxiang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Zhang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Anhui University of Science &amp; Technology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Computer Science and Engineering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Mobile </a:t>
            </a: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Phone</a:t>
            </a:r>
            <a:r>
              <a:rPr lang="zh-CN" alt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189-6377-7827</a:t>
            </a: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Email</a:t>
            </a:r>
            <a:r>
              <a:rPr lang="zh-CN" alt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sxzh666@gmail.com;sxzhang@aust.edu.cn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2211" y="2117980"/>
            <a:ext cx="7753546" cy="72267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en-US" sz="4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Ch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3- </a:t>
            </a:r>
            <a:r>
              <a:rPr lang="en-US" sz="3600" b="1" dirty="0" smtClean="0">
                <a:solidFill>
                  <a:srgbClr val="46424D"/>
                </a:solidFill>
                <a:latin typeface="Arial"/>
                <a:cs typeface="Arial"/>
              </a:rPr>
              <a:t>Logical </a:t>
            </a:r>
            <a:r>
              <a:rPr lang="en-US" sz="3600" b="1" dirty="0">
                <a:solidFill>
                  <a:srgbClr val="46424D"/>
                </a:solidFill>
                <a:latin typeface="Arial"/>
                <a:cs typeface="Arial"/>
              </a:rPr>
              <a:t>Formulas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2" y="1685367"/>
            <a:ext cx="7638833" cy="42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202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43" y="1986240"/>
            <a:ext cx="7099982" cy="34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49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93" y="1977879"/>
            <a:ext cx="7791532" cy="35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261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0" y="1539272"/>
            <a:ext cx="7623524" cy="17767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4" y="3452831"/>
            <a:ext cx="7426467" cy="21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981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68" y="2158928"/>
            <a:ext cx="7877451" cy="30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348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21" y="2030261"/>
            <a:ext cx="7517980" cy="33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471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17108"/>
          <a:stretch/>
        </p:blipFill>
        <p:spPr>
          <a:xfrm>
            <a:off x="738745" y="1894016"/>
            <a:ext cx="7725009" cy="3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845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4" y="3260972"/>
            <a:ext cx="7931771" cy="1596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84669"/>
          <a:stretch/>
        </p:blipFill>
        <p:spPr>
          <a:xfrm>
            <a:off x="691514" y="1929368"/>
            <a:ext cx="7726525" cy="6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449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Propositional Logic in Computer Programs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38" y="1834731"/>
            <a:ext cx="7319977" cy="3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0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Propositional Logic in Computer Programs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8" y="2020251"/>
            <a:ext cx="6794574" cy="30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994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 covered/Contents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919" y="2241224"/>
            <a:ext cx="6592450" cy="3075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3.1 Propositions from Propositions</a:t>
            </a:r>
          </a:p>
          <a:p>
            <a:pPr marL="0" indent="0">
              <a:buNone/>
            </a:pPr>
            <a:r>
              <a:rPr lang="en-US" dirty="0"/>
              <a:t>3.2 Propositional Logic in Computer Programs</a:t>
            </a:r>
          </a:p>
          <a:p>
            <a:pPr marL="0" indent="0">
              <a:buNone/>
            </a:pPr>
            <a:r>
              <a:rPr lang="en-US" dirty="0"/>
              <a:t>3.3 Equivalence and Validity</a:t>
            </a:r>
          </a:p>
          <a:p>
            <a:pPr marL="0" indent="0">
              <a:buNone/>
            </a:pPr>
            <a:r>
              <a:rPr lang="en-US" dirty="0"/>
              <a:t>3.4 The Algebra of Propositions</a:t>
            </a:r>
          </a:p>
          <a:p>
            <a:pPr marL="0" indent="0">
              <a:buNone/>
            </a:pPr>
            <a:r>
              <a:rPr lang="en-US" dirty="0"/>
              <a:t>3.5 The SAT Problem</a:t>
            </a:r>
          </a:p>
          <a:p>
            <a:pPr marL="0" indent="0">
              <a:buNone/>
            </a:pPr>
            <a:r>
              <a:rPr lang="en-US" dirty="0"/>
              <a:t>3.6 Predicate Formulas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Propositional Logic in Computer Programs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83" y="1867968"/>
            <a:ext cx="6168087" cy="35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897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Propositional Logic in Computer Programs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4" y="1803735"/>
            <a:ext cx="7297362" cy="44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43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Propositional Logic in Computer Programs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9" y="2117914"/>
            <a:ext cx="7707458" cy="267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83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Equivalence and Validity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3" y="1511906"/>
            <a:ext cx="4828081" cy="9629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30" y="2474847"/>
            <a:ext cx="7440370" cy="35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4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Equivalence and Validity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0" y="1563496"/>
            <a:ext cx="6920120" cy="4195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00" y="5838573"/>
            <a:ext cx="6920120" cy="5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144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Equivalence and Validity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85" y="1620623"/>
            <a:ext cx="7173157" cy="19050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62" y="3721242"/>
            <a:ext cx="6417953" cy="26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6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Equivalence and Validity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14" y="1671856"/>
            <a:ext cx="7461168" cy="44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08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2" y="1945420"/>
            <a:ext cx="7973868" cy="35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58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45" y="1853876"/>
            <a:ext cx="7338488" cy="37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50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06" y="2191778"/>
            <a:ext cx="7450215" cy="29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46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3- </a:t>
            </a:r>
            <a:r>
              <a:rPr lang="en-US" altLang="zh-CN" dirty="0"/>
              <a:t>Logical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3  </a:t>
            </a:r>
            <a:r>
              <a:rPr lang="en-US" dirty="0"/>
              <a:t>Logical Formulas</a:t>
            </a:r>
          </a:p>
        </p:txBody>
      </p:sp>
      <p:sp>
        <p:nvSpPr>
          <p:cNvPr id="3" name="矩形 2"/>
          <p:cNvSpPr/>
          <p:nvPr/>
        </p:nvSpPr>
        <p:spPr>
          <a:xfrm>
            <a:off x="263951" y="1409108"/>
            <a:ext cx="88140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people manage to cope with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ambiguities in the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language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Here are some sentences that illustrate the issue: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have cake, or you may have ice cream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pigs can fly, then your account won’t get hacked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can solve any problem we come up with, then you get an A for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course.”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dream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What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precisely do these sentences mean? Can you have both cake and ice cream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must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choose just one dessert? Pigs can’t fly, so does the second sentence say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about the security of your account? If you can solve some problems we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up with, can you get an A for the course? And if you can’t solve a single one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problems, does it mean you can’t get an A? Finally, does the last sentence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imply that all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same dream—say of owning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house, a car—or might different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1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5" y="2039494"/>
            <a:ext cx="7704849" cy="34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84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83" y="2080111"/>
            <a:ext cx="7904484" cy="27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69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88" y="1945809"/>
            <a:ext cx="7982795" cy="33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9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5078"/>
          <a:stretch/>
        </p:blipFill>
        <p:spPr>
          <a:xfrm>
            <a:off x="823975" y="1857080"/>
            <a:ext cx="7639812" cy="9049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5" y="3011520"/>
            <a:ext cx="7810978" cy="304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362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05" y="1990904"/>
            <a:ext cx="7604170" cy="37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955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5578"/>
          <a:stretch/>
        </p:blipFill>
        <p:spPr>
          <a:xfrm>
            <a:off x="747978" y="1763205"/>
            <a:ext cx="7670157" cy="309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153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73968"/>
          <a:stretch/>
        </p:blipFill>
        <p:spPr>
          <a:xfrm>
            <a:off x="606576" y="1706252"/>
            <a:ext cx="7670157" cy="10814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13" y="3076266"/>
            <a:ext cx="7547220" cy="30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9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27" y="1864078"/>
            <a:ext cx="7650916" cy="37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803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3" y="1919476"/>
            <a:ext cx="7395849" cy="38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25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4" y="1656602"/>
            <a:ext cx="7175201" cy="45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674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3- </a:t>
            </a:r>
            <a:r>
              <a:rPr lang="en-US" altLang="zh-CN" dirty="0"/>
              <a:t>Logical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3  </a:t>
            </a:r>
            <a:r>
              <a:rPr lang="en-US" dirty="0"/>
              <a:t>Logical Formulas</a:t>
            </a:r>
          </a:p>
        </p:txBody>
      </p:sp>
      <p:sp>
        <p:nvSpPr>
          <p:cNvPr id="3" name="矩形 2"/>
          <p:cNvSpPr/>
          <p:nvPr/>
        </p:nvSpPr>
        <p:spPr>
          <a:xfrm>
            <a:off x="329939" y="1509185"/>
            <a:ext cx="88140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Some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is tolerable in normal conversation. But when we need to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ideas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precisely—as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 and programming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mbiguities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in everyday language can be a real problem. We can’t hope to make an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argument if we’re not sure exactly what the statements mean. So before we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into mathematics, we need to investigate the problem of how to talk about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mathematics.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(solve; deal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with; cope with; handle) the ambiguity of English, mathematicians have devised a special language for talking about logical relationships. This language mostly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ordinary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words and phrases such as “or,” “implies,” and “for all.”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mathematicians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these words precise and unambiguous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always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common usage.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Surprisingly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midst of learning the language of logic, we’ll come across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open problem in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science—a problem whose solution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change the world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555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The Algebra of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72" y="1581380"/>
            <a:ext cx="7311842" cy="46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74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Predicate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48" y="1474802"/>
            <a:ext cx="7118835" cy="52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247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Predicate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1" y="1905190"/>
            <a:ext cx="7282041" cy="36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66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Predicate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61" y="2018603"/>
            <a:ext cx="7383966" cy="38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7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Predicate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89" y="1907809"/>
            <a:ext cx="7707140" cy="333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86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Predicate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77" y="1887695"/>
            <a:ext cx="7814384" cy="37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19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Predicate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63" y="1770886"/>
            <a:ext cx="7184532" cy="43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71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Predicate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81" y="2090023"/>
            <a:ext cx="7683787" cy="25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Predicate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9" y="1959900"/>
            <a:ext cx="7450097" cy="312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20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Predicate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1982933"/>
            <a:ext cx="7617391" cy="33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" y="1966513"/>
            <a:ext cx="8085955" cy="379326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119513" y="4826523"/>
            <a:ext cx="2234153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Predicate Formulas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47" y="2108682"/>
            <a:ext cx="7250632" cy="2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44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3.7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3" y="2348411"/>
            <a:ext cx="7151376" cy="16494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57" y="3968410"/>
            <a:ext cx="6906351" cy="24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1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3.7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40" y="2560638"/>
            <a:ext cx="7323663" cy="1218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40" y="4009101"/>
            <a:ext cx="6378394" cy="23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15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3.7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39" y="2237777"/>
            <a:ext cx="7110722" cy="46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5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662"/>
            <a:ext cx="8154186" cy="365908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16957" y="2809186"/>
            <a:ext cx="118777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14540" y="4894083"/>
            <a:ext cx="8892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884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1" y="2073898"/>
            <a:ext cx="7944912" cy="28374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97" y="5133876"/>
            <a:ext cx="7490704" cy="5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284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4" y="2045371"/>
            <a:ext cx="7825493" cy="331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84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Propositions from Propositions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Chapter 3  Logical Formulas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3" y="2208294"/>
            <a:ext cx="7418621" cy="21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62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4487</TotalTime>
  <Words>756</Words>
  <Application>Microsoft Office PowerPoint</Application>
  <PresentationFormat>全屏显示(4:3)</PresentationFormat>
  <Paragraphs>142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ＭＳ Ｐゴシック</vt:lpstr>
      <vt:lpstr>仿宋_GB2312</vt:lpstr>
      <vt:lpstr>黑体</vt:lpstr>
      <vt:lpstr>华文行楷</vt:lpstr>
      <vt:lpstr>楷体_GB2312</vt:lpstr>
      <vt:lpstr>宋体</vt:lpstr>
      <vt:lpstr>Arial</vt:lpstr>
      <vt:lpstr>Calibri</vt:lpstr>
      <vt:lpstr>Times New Roman</vt:lpstr>
      <vt:lpstr>Wingdings</vt:lpstr>
      <vt:lpstr>SE10 slides</vt:lpstr>
      <vt:lpstr>Math. for CS</vt:lpstr>
      <vt:lpstr>Topics covered/Contents</vt:lpstr>
      <vt:lpstr>Ch 3- Logical Formulas</vt:lpstr>
      <vt:lpstr>Ch 3- Logical Formulas</vt:lpstr>
      <vt:lpstr>3.1 Propositions from Propositions</vt:lpstr>
      <vt:lpstr>3.1 Propositions from Propositions</vt:lpstr>
      <vt:lpstr>3.1 Propositions from Propositions</vt:lpstr>
      <vt:lpstr>3.1 Propositions from Propositions</vt:lpstr>
      <vt:lpstr>3.1 Propositions from Propositions</vt:lpstr>
      <vt:lpstr>3.1 Propositions from Propositions</vt:lpstr>
      <vt:lpstr>3.1 Propositions from Propositions</vt:lpstr>
      <vt:lpstr>3.1 Propositions from Propositions</vt:lpstr>
      <vt:lpstr>3.1 Propositions from Propositions</vt:lpstr>
      <vt:lpstr>3.1 Propositions from Propositions</vt:lpstr>
      <vt:lpstr>3.1 Propositions from Propositions</vt:lpstr>
      <vt:lpstr>3.1 Propositions from Propositions</vt:lpstr>
      <vt:lpstr>3.1 Propositions from Propositions</vt:lpstr>
      <vt:lpstr>3.2 Propositional Logic in Computer Programs</vt:lpstr>
      <vt:lpstr>3.2 Propositional Logic in Computer Programs</vt:lpstr>
      <vt:lpstr>3.2 Propositional Logic in Computer Programs</vt:lpstr>
      <vt:lpstr>3.2 Propositional Logic in Computer Programs</vt:lpstr>
      <vt:lpstr>3.2 Propositional Logic in Computer Programs</vt:lpstr>
      <vt:lpstr>3.3 Equivalence and Validity</vt:lpstr>
      <vt:lpstr>3.3 Equivalence and Validity</vt:lpstr>
      <vt:lpstr>3.3 Equivalence and Validity</vt:lpstr>
      <vt:lpstr>3.3 Equivalence and Validity</vt:lpstr>
      <vt:lpstr>3.4 The Algebra of Propositions</vt:lpstr>
      <vt:lpstr>3.4 The Algebra of Propositions</vt:lpstr>
      <vt:lpstr>3.4 The Algebra of Propositions</vt:lpstr>
      <vt:lpstr>3.4 The Algebra of Propositions</vt:lpstr>
      <vt:lpstr>3.4 The Algebra of Propositions</vt:lpstr>
      <vt:lpstr>3.4 The Algebra of Propositions</vt:lpstr>
      <vt:lpstr>3.4 The Algebra of Propositions</vt:lpstr>
      <vt:lpstr>3.4 The Algebra of Propositions</vt:lpstr>
      <vt:lpstr>3.4 The Algebra of Propositions</vt:lpstr>
      <vt:lpstr>3.4 The Algebra of Propositions</vt:lpstr>
      <vt:lpstr>3.4 The Algebra of Propositions</vt:lpstr>
      <vt:lpstr>3.4 The Algebra of Propositions</vt:lpstr>
      <vt:lpstr>3.4 The Algebra of Propositions</vt:lpstr>
      <vt:lpstr>3.4 The Algebra of Propositions</vt:lpstr>
      <vt:lpstr>3.6 Predicate Formulas</vt:lpstr>
      <vt:lpstr>3.6 Predicate Formulas</vt:lpstr>
      <vt:lpstr>3.6 Predicate Formulas</vt:lpstr>
      <vt:lpstr>3.6 Predicate Formulas</vt:lpstr>
      <vt:lpstr>3.6 Predicate Formulas</vt:lpstr>
      <vt:lpstr>3.6 Predicate Formulas</vt:lpstr>
      <vt:lpstr>3.6 Predicate Formulas</vt:lpstr>
      <vt:lpstr>3.6 Predicate Formulas</vt:lpstr>
      <vt:lpstr>3.6 Predicate Formulas</vt:lpstr>
      <vt:lpstr>3.6 Predicate Formulas</vt:lpstr>
      <vt:lpstr>3.7 Group/Panel discussion</vt:lpstr>
      <vt:lpstr>3.7 Group/Panel discussion</vt:lpstr>
      <vt:lpstr>3.7 Group/Panel discussion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Shunxiang Zhang</cp:lastModifiedBy>
  <cp:revision>267</cp:revision>
  <dcterms:created xsi:type="dcterms:W3CDTF">2009-12-29T10:39:27Z</dcterms:created>
  <dcterms:modified xsi:type="dcterms:W3CDTF">2021-10-12T08:27:58Z</dcterms:modified>
</cp:coreProperties>
</file>