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8"/>
  </p:notesMasterIdLst>
  <p:handoutMasterIdLst>
    <p:handoutMasterId r:id="rId29"/>
  </p:handoutMasterIdLst>
  <p:sldIdLst>
    <p:sldId id="340" r:id="rId2"/>
    <p:sldId id="295" r:id="rId3"/>
    <p:sldId id="350" r:id="rId4"/>
    <p:sldId id="349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52" r:id="rId23"/>
    <p:sldId id="373" r:id="rId24"/>
    <p:sldId id="353" r:id="rId25"/>
    <p:sldId id="372" r:id="rId26"/>
    <p:sldId id="371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7327" autoAdjust="0"/>
  </p:normalViewPr>
  <p:slideViewPr>
    <p:cSldViewPr snapToGrid="0" snapToObjects="1">
      <p:cViewPr varScale="1">
        <p:scale>
          <a:sx n="101" d="100"/>
          <a:sy n="101" d="100"/>
        </p:scale>
        <p:origin x="18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311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7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 What is a Proof ?</a:t>
            </a:r>
            <a:endParaRPr lang="en-US" altLang="zh-C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064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AB62-03CE-44B3-A717-7BDC0E21C5CA}" type="datetime1">
              <a:rPr lang="zh-CN" altLang="en-US" smtClean="0"/>
              <a:pPr>
                <a:defRPr/>
              </a:pPr>
              <a:t>2021/10/20 Wednesday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5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592" y="143510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Picture 9" descr="封面2"/>
          <p:cNvPicPr>
            <a:picLocks noChangeAspect="1" noChangeArrowheads="1"/>
          </p:cNvPicPr>
          <p:nvPr userDrawn="1"/>
        </p:nvPicPr>
        <p:blipFill>
          <a:blip r:embed="rId2"/>
          <a:srcRect r="86245" b="82683"/>
          <a:stretch>
            <a:fillRect/>
          </a:stretch>
        </p:blipFill>
        <p:spPr bwMode="auto">
          <a:xfrm>
            <a:off x="7455897" y="212818"/>
            <a:ext cx="1257796" cy="118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Chapter 1 What is a Proof ?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zh-CN" sz="6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Math. for CS</a:t>
            </a:r>
            <a:endParaRPr lang="en-GB" altLang="zh-CN" sz="6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67929" y="3188815"/>
            <a:ext cx="858211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Prof. 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Shunxiang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Zhang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Anhui University of Science &amp; Technology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Computer Science and Engineering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Mobile </a:t>
            </a: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Phone</a:t>
            </a:r>
            <a:r>
              <a:rPr lang="zh-CN" alt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189-6377-7827</a:t>
            </a:r>
          </a:p>
          <a:p>
            <a:pPr algn="ctr">
              <a:defRPr/>
            </a:pP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Email</a:t>
            </a:r>
            <a:r>
              <a:rPr lang="zh-CN" altLang="en-US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sxzh666@gmail.com;sxzhang@aust.edu.cn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</a:t>
            </a:r>
            <a:endParaRPr lang="en-US" altLang="zh-CN" sz="2800" b="1" dirty="0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2211" y="2117980"/>
            <a:ext cx="7753546" cy="722671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Ch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5- </a:t>
            </a:r>
            <a:r>
              <a:rPr lang="en-US" sz="3600" b="1" dirty="0">
                <a:solidFill>
                  <a:srgbClr val="46424D"/>
                </a:solidFill>
                <a:latin typeface="Arial"/>
                <a:cs typeface="Arial"/>
              </a:rPr>
              <a:t>Induction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5" y="1815607"/>
            <a:ext cx="7735442" cy="38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90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9" y="1632986"/>
            <a:ext cx="7558976" cy="45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63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3" y="1510400"/>
            <a:ext cx="6978888" cy="53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08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09" y="2175059"/>
            <a:ext cx="7844539" cy="2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96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23" y="1947174"/>
            <a:ext cx="7308227" cy="37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643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72" y="2059123"/>
            <a:ext cx="7540826" cy="29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540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32" y="1652033"/>
            <a:ext cx="2906154" cy="45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323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39" y="1833761"/>
            <a:ext cx="7591436" cy="39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7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sp>
        <p:nvSpPr>
          <p:cNvPr id="3" name="矩形 2"/>
          <p:cNvSpPr/>
          <p:nvPr/>
        </p:nvSpPr>
        <p:spPr>
          <a:xfrm>
            <a:off x="645735" y="1663534"/>
            <a:ext cx="782896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we’re in trouble! The ability to tile a smaller courtyard with Bill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isn’t much help in tiling a larger courtyard with Bill in the center. We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haven’t figured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how to bridge the gap between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P(n)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P(n+1).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5" y="3421239"/>
            <a:ext cx="7847059" cy="198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4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0" y="2135411"/>
            <a:ext cx="7984593" cy="29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12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 covered/Contents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248" y="2307212"/>
            <a:ext cx="7337167" cy="22647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5.1 Ordinary Induction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5.2 Strong Induction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5.3 Strong Induction vs. Induction vs. Well Ordering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91" y="1502480"/>
            <a:ext cx="5539319" cy="342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206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3" y="2241918"/>
            <a:ext cx="7896809" cy="25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859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Strong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</p:spTree>
    <p:extLst>
      <p:ext uri="{BB962C8B-B14F-4D97-AF65-F5344CB8AC3E}">
        <p14:creationId xmlns:p14="http://schemas.microsoft.com/office/powerpoint/2010/main" val="3577640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Strong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</p:spTree>
    <p:extLst>
      <p:ext uri="{BB962C8B-B14F-4D97-AF65-F5344CB8AC3E}">
        <p14:creationId xmlns:p14="http://schemas.microsoft.com/office/powerpoint/2010/main" val="14079665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249" y="266472"/>
            <a:ext cx="7791254" cy="1143000"/>
          </a:xfrm>
        </p:spPr>
        <p:txBody>
          <a:bodyPr/>
          <a:lstStyle/>
          <a:p>
            <a:r>
              <a:rPr lang="en-US" altLang="zh-CN" dirty="0"/>
              <a:t>5.3 Strong Induction vs. Induction vs. Well Ordering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</p:spTree>
    <p:extLst>
      <p:ext uri="{BB962C8B-B14F-4D97-AF65-F5344CB8AC3E}">
        <p14:creationId xmlns:p14="http://schemas.microsoft.com/office/powerpoint/2010/main" val="22258849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 smtClean="0"/>
              <a:t>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98" y="2838524"/>
            <a:ext cx="6830467" cy="15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989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Chapter 2 </a:t>
            </a:r>
            <a:r>
              <a:rPr lang="en-US" dirty="0"/>
              <a:t>The Well Ordering Principle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93232" cy="1143000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dirty="0" smtClean="0"/>
              <a:t>Group/Panel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533400" y="1417638"/>
            <a:ext cx="5757863" cy="914400"/>
            <a:chOff x="304800" y="914400"/>
            <a:chExt cx="5757863" cy="685800"/>
          </a:xfrm>
        </p:grpSpPr>
        <p:pic>
          <p:nvPicPr>
            <p:cNvPr id="8" name="Picture 3" descr="bar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14400"/>
              <a:ext cx="547528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3400" y="1033891"/>
              <a:ext cx="5529263" cy="39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ea typeface="仿宋_GB2312" panose="02010609030101010101" pitchFamily="49" charset="-122"/>
                </a:rPr>
                <a:t> </a:t>
              </a:r>
              <a:r>
                <a:rPr lang="en-US" altLang="zh-CN" sz="2800" b="1" dirty="0" smtClean="0">
                  <a:solidFill>
                    <a:srgbClr val="FF3300"/>
                  </a:solidFill>
                  <a:ea typeface="仿宋_GB2312" panose="02010609030101010101" pitchFamily="49" charset="-122"/>
                </a:rPr>
                <a:t>Group 1</a:t>
              </a:r>
              <a:endParaRPr lang="zh-CN" altLang="en-US" sz="2800" b="1" dirty="0">
                <a:solidFill>
                  <a:srgbClr val="FF3300"/>
                </a:solidFill>
                <a:ea typeface="仿宋_GB2312" panose="02010609030101010101" pitchFamily="49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91" y="2843285"/>
            <a:ext cx="7060009" cy="15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151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sp>
        <p:nvSpPr>
          <p:cNvPr id="3" name="矩形 2"/>
          <p:cNvSpPr/>
          <p:nvPr/>
        </p:nvSpPr>
        <p:spPr>
          <a:xfrm>
            <a:off x="575036" y="1955791"/>
            <a:ext cx="7880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method for showing a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 for all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nonnegative integers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Induction plays a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role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computer science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fact, its use is a defining characteristic of 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—as opposed to 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—mathematics. This chapter introduces two versions of induction, 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 and 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explains why they work and how to use them in proofs. It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introduces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 Principle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version of induction specially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for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step-by-step processes.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1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01" y="1906160"/>
            <a:ext cx="7712956" cy="35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36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46" y="1502749"/>
            <a:ext cx="6763386" cy="293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46" y="4518660"/>
            <a:ext cx="7565653" cy="16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86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2" y="1690031"/>
            <a:ext cx="7577732" cy="44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73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90" y="2221028"/>
            <a:ext cx="7794307" cy="26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257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6" y="2021610"/>
            <a:ext cx="8000967" cy="30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24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Ordinary Induction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 Induction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7" y="1602310"/>
            <a:ext cx="7850245" cy="45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73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323</Words>
  <Application>Microsoft Office PowerPoint</Application>
  <PresentationFormat>全屏显示(4:3)</PresentationFormat>
  <Paragraphs>65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ＭＳ Ｐゴシック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Times New Roman</vt:lpstr>
      <vt:lpstr>Wingdings</vt:lpstr>
      <vt:lpstr>SE10 slides</vt:lpstr>
      <vt:lpstr>Math. for CS</vt:lpstr>
      <vt:lpstr>Topics covered/Contents</vt:lpstr>
      <vt:lpstr>5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5.1 Ordinary Induction</vt:lpstr>
      <vt:lpstr>5.2 Strong Induction</vt:lpstr>
      <vt:lpstr>5.2 Strong Induction</vt:lpstr>
      <vt:lpstr>5.3 Strong Induction vs. Induction vs. Well Ordering</vt:lpstr>
      <vt:lpstr>5.3 Group/Panel discussion</vt:lpstr>
      <vt:lpstr>5.3 Group/Panel discussion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Shunxiang Zhang</cp:lastModifiedBy>
  <cp:revision>253</cp:revision>
  <dcterms:created xsi:type="dcterms:W3CDTF">2009-12-29T10:39:27Z</dcterms:created>
  <dcterms:modified xsi:type="dcterms:W3CDTF">2021-10-20T04:23:33Z</dcterms:modified>
</cp:coreProperties>
</file>