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329" r:id="rId5"/>
    <p:sldId id="260" r:id="rId6"/>
    <p:sldId id="341" r:id="rId7"/>
    <p:sldId id="296" r:id="rId8"/>
    <p:sldId id="292" r:id="rId9"/>
    <p:sldId id="258" r:id="rId10"/>
    <p:sldId id="295" r:id="rId11"/>
    <p:sldId id="259" r:id="rId12"/>
    <p:sldId id="290" r:id="rId13"/>
    <p:sldId id="279" r:id="rId14"/>
    <p:sldId id="297" r:id="rId15"/>
    <p:sldId id="293" r:id="rId16"/>
    <p:sldId id="294" r:id="rId17"/>
    <p:sldId id="321" r:id="rId18"/>
    <p:sldId id="312" r:id="rId19"/>
    <p:sldId id="313" r:id="rId20"/>
    <p:sldId id="314" r:id="rId21"/>
    <p:sldId id="315" r:id="rId22"/>
    <p:sldId id="316" r:id="rId23"/>
    <p:sldId id="317" r:id="rId24"/>
    <p:sldId id="318" r:id="rId25"/>
    <p:sldId id="319" r:id="rId26"/>
    <p:sldId id="320" r:id="rId27"/>
    <p:sldId id="335" r:id="rId28"/>
    <p:sldId id="337" r:id="rId29"/>
    <p:sldId id="338" r:id="rId30"/>
    <p:sldId id="339" r:id="rId31"/>
    <p:sldId id="328" r:id="rId32"/>
    <p:sldId id="322" r:id="rId33"/>
    <p:sldId id="323" r:id="rId34"/>
    <p:sldId id="324" r:id="rId35"/>
    <p:sldId id="325" r:id="rId36"/>
    <p:sldId id="326" r:id="rId37"/>
    <p:sldId id="330" r:id="rId38"/>
    <p:sldId id="331" r:id="rId39"/>
    <p:sldId id="332" r:id="rId40"/>
    <p:sldId id="333" r:id="rId41"/>
    <p:sldId id="334"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67"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4E6A2-4F22-CAF1-2505-BBB650A9F34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7E80023-2F5A-575A-E657-EC3FBDE723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98F9CED-3BEA-D0FD-0E6D-CA553DDC4619}"/>
              </a:ext>
            </a:extLst>
          </p:cNvPr>
          <p:cNvSpPr>
            <a:spLocks noGrp="1"/>
          </p:cNvSpPr>
          <p:nvPr>
            <p:ph type="dt" sz="half" idx="10"/>
          </p:nvPr>
        </p:nvSpPr>
        <p:spPr/>
        <p:txBody>
          <a:bodyPr/>
          <a:lstStyle/>
          <a:p>
            <a:fld id="{AFC623B0-B244-4E9A-8173-3316CA679111}" type="datetimeFigureOut">
              <a:rPr lang="zh-CN" altLang="en-US" smtClean="0"/>
              <a:t>2022/9/6</a:t>
            </a:fld>
            <a:endParaRPr lang="zh-CN" altLang="en-US"/>
          </a:p>
        </p:txBody>
      </p:sp>
      <p:sp>
        <p:nvSpPr>
          <p:cNvPr id="5" name="页脚占位符 4">
            <a:extLst>
              <a:ext uri="{FF2B5EF4-FFF2-40B4-BE49-F238E27FC236}">
                <a16:creationId xmlns:a16="http://schemas.microsoft.com/office/drawing/2014/main" id="{179CCE04-B816-A7CF-7C8C-3BA850B80E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26FF0F-8AF6-7E75-1224-931D91B15A55}"/>
              </a:ext>
            </a:extLst>
          </p:cNvPr>
          <p:cNvSpPr>
            <a:spLocks noGrp="1"/>
          </p:cNvSpPr>
          <p:nvPr>
            <p:ph type="sldNum" sz="quarter" idx="12"/>
          </p:nvPr>
        </p:nvSpPr>
        <p:spPr/>
        <p:txBody>
          <a:bodyPr/>
          <a:lstStyle/>
          <a:p>
            <a:fld id="{9D62F4FA-0748-4189-A739-54E36A04FA0C}" type="slidenum">
              <a:rPr lang="zh-CN" altLang="en-US" smtClean="0"/>
              <a:t>‹#›</a:t>
            </a:fld>
            <a:endParaRPr lang="zh-CN" altLang="en-US"/>
          </a:p>
        </p:txBody>
      </p:sp>
    </p:spTree>
    <p:extLst>
      <p:ext uri="{BB962C8B-B14F-4D97-AF65-F5344CB8AC3E}">
        <p14:creationId xmlns:p14="http://schemas.microsoft.com/office/powerpoint/2010/main" val="269994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2F8DC-8A84-5C0E-9751-F031025C2F4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97FB944-F71D-1A7C-3508-427EA53E2EE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6F1791-79AF-EE22-199E-CB8DC45A7FBF}"/>
              </a:ext>
            </a:extLst>
          </p:cNvPr>
          <p:cNvSpPr>
            <a:spLocks noGrp="1"/>
          </p:cNvSpPr>
          <p:nvPr>
            <p:ph type="dt" sz="half" idx="10"/>
          </p:nvPr>
        </p:nvSpPr>
        <p:spPr/>
        <p:txBody>
          <a:bodyPr/>
          <a:lstStyle/>
          <a:p>
            <a:fld id="{AFC623B0-B244-4E9A-8173-3316CA679111}" type="datetimeFigureOut">
              <a:rPr lang="zh-CN" altLang="en-US" smtClean="0"/>
              <a:t>2022/9/6</a:t>
            </a:fld>
            <a:endParaRPr lang="zh-CN" altLang="en-US"/>
          </a:p>
        </p:txBody>
      </p:sp>
      <p:sp>
        <p:nvSpPr>
          <p:cNvPr id="5" name="页脚占位符 4">
            <a:extLst>
              <a:ext uri="{FF2B5EF4-FFF2-40B4-BE49-F238E27FC236}">
                <a16:creationId xmlns:a16="http://schemas.microsoft.com/office/drawing/2014/main" id="{76289094-39A5-54E6-26F3-4BF162DE38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16179D-0D94-D1CA-0591-34389C5AB13B}"/>
              </a:ext>
            </a:extLst>
          </p:cNvPr>
          <p:cNvSpPr>
            <a:spLocks noGrp="1"/>
          </p:cNvSpPr>
          <p:nvPr>
            <p:ph type="sldNum" sz="quarter" idx="12"/>
          </p:nvPr>
        </p:nvSpPr>
        <p:spPr/>
        <p:txBody>
          <a:bodyPr/>
          <a:lstStyle/>
          <a:p>
            <a:fld id="{9D62F4FA-0748-4189-A739-54E36A04FA0C}" type="slidenum">
              <a:rPr lang="zh-CN" altLang="en-US" smtClean="0"/>
              <a:t>‹#›</a:t>
            </a:fld>
            <a:endParaRPr lang="zh-CN" altLang="en-US"/>
          </a:p>
        </p:txBody>
      </p:sp>
    </p:spTree>
    <p:extLst>
      <p:ext uri="{BB962C8B-B14F-4D97-AF65-F5344CB8AC3E}">
        <p14:creationId xmlns:p14="http://schemas.microsoft.com/office/powerpoint/2010/main" val="168045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01DD26-F6DF-1237-E62E-9D4343F90A9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1A86737-E3C5-E73F-EAA7-2EE8FCB9C6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486EB6-A4C9-B1A0-2644-A5C9C13D8D19}"/>
              </a:ext>
            </a:extLst>
          </p:cNvPr>
          <p:cNvSpPr>
            <a:spLocks noGrp="1"/>
          </p:cNvSpPr>
          <p:nvPr>
            <p:ph type="dt" sz="half" idx="10"/>
          </p:nvPr>
        </p:nvSpPr>
        <p:spPr/>
        <p:txBody>
          <a:bodyPr/>
          <a:lstStyle/>
          <a:p>
            <a:fld id="{AFC623B0-B244-4E9A-8173-3316CA679111}" type="datetimeFigureOut">
              <a:rPr lang="zh-CN" altLang="en-US" smtClean="0"/>
              <a:t>2022/9/6</a:t>
            </a:fld>
            <a:endParaRPr lang="zh-CN" altLang="en-US"/>
          </a:p>
        </p:txBody>
      </p:sp>
      <p:sp>
        <p:nvSpPr>
          <p:cNvPr id="5" name="页脚占位符 4">
            <a:extLst>
              <a:ext uri="{FF2B5EF4-FFF2-40B4-BE49-F238E27FC236}">
                <a16:creationId xmlns:a16="http://schemas.microsoft.com/office/drawing/2014/main" id="{D2F28321-6576-C717-EC93-E3EF00EC52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22E139-2547-1292-A7BB-A30F27A5AF27}"/>
              </a:ext>
            </a:extLst>
          </p:cNvPr>
          <p:cNvSpPr>
            <a:spLocks noGrp="1"/>
          </p:cNvSpPr>
          <p:nvPr>
            <p:ph type="sldNum" sz="quarter" idx="12"/>
          </p:nvPr>
        </p:nvSpPr>
        <p:spPr/>
        <p:txBody>
          <a:bodyPr/>
          <a:lstStyle/>
          <a:p>
            <a:fld id="{9D62F4FA-0748-4189-A739-54E36A04FA0C}" type="slidenum">
              <a:rPr lang="zh-CN" altLang="en-US" smtClean="0"/>
              <a:t>‹#›</a:t>
            </a:fld>
            <a:endParaRPr lang="zh-CN" altLang="en-US"/>
          </a:p>
        </p:txBody>
      </p:sp>
    </p:spTree>
    <p:extLst>
      <p:ext uri="{BB962C8B-B14F-4D97-AF65-F5344CB8AC3E}">
        <p14:creationId xmlns:p14="http://schemas.microsoft.com/office/powerpoint/2010/main" val="307690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CD93C-91D9-A28D-E0C3-380763FE60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EF8CEA-8809-2196-631C-28D1BDD750C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F1A07A-2575-FA94-2C6D-075C46EE2029}"/>
              </a:ext>
            </a:extLst>
          </p:cNvPr>
          <p:cNvSpPr>
            <a:spLocks noGrp="1"/>
          </p:cNvSpPr>
          <p:nvPr>
            <p:ph type="dt" sz="half" idx="10"/>
          </p:nvPr>
        </p:nvSpPr>
        <p:spPr/>
        <p:txBody>
          <a:bodyPr/>
          <a:lstStyle/>
          <a:p>
            <a:fld id="{AFC623B0-B244-4E9A-8173-3316CA679111}" type="datetimeFigureOut">
              <a:rPr lang="zh-CN" altLang="en-US" smtClean="0"/>
              <a:t>2022/9/6</a:t>
            </a:fld>
            <a:endParaRPr lang="zh-CN" altLang="en-US"/>
          </a:p>
        </p:txBody>
      </p:sp>
      <p:sp>
        <p:nvSpPr>
          <p:cNvPr id="5" name="页脚占位符 4">
            <a:extLst>
              <a:ext uri="{FF2B5EF4-FFF2-40B4-BE49-F238E27FC236}">
                <a16:creationId xmlns:a16="http://schemas.microsoft.com/office/drawing/2014/main" id="{4D16CE8B-D258-3AB5-E4E2-9005BC1988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F8A242-E588-F797-AEAD-0B56873DE966}"/>
              </a:ext>
            </a:extLst>
          </p:cNvPr>
          <p:cNvSpPr>
            <a:spLocks noGrp="1"/>
          </p:cNvSpPr>
          <p:nvPr>
            <p:ph type="sldNum" sz="quarter" idx="12"/>
          </p:nvPr>
        </p:nvSpPr>
        <p:spPr/>
        <p:txBody>
          <a:bodyPr/>
          <a:lstStyle/>
          <a:p>
            <a:fld id="{9D62F4FA-0748-4189-A739-54E36A04FA0C}" type="slidenum">
              <a:rPr lang="zh-CN" altLang="en-US" smtClean="0"/>
              <a:t>‹#›</a:t>
            </a:fld>
            <a:endParaRPr lang="zh-CN" altLang="en-US"/>
          </a:p>
        </p:txBody>
      </p:sp>
    </p:spTree>
    <p:extLst>
      <p:ext uri="{BB962C8B-B14F-4D97-AF65-F5344CB8AC3E}">
        <p14:creationId xmlns:p14="http://schemas.microsoft.com/office/powerpoint/2010/main" val="2310473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07CFB-DE71-CBD0-E0AD-2D52A080996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EFDE29E-9289-EAE1-2631-B8A4324DD6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39FD2BB-CCA3-4FAC-34AE-21F086008B57}"/>
              </a:ext>
            </a:extLst>
          </p:cNvPr>
          <p:cNvSpPr>
            <a:spLocks noGrp="1"/>
          </p:cNvSpPr>
          <p:nvPr>
            <p:ph type="dt" sz="half" idx="10"/>
          </p:nvPr>
        </p:nvSpPr>
        <p:spPr/>
        <p:txBody>
          <a:bodyPr/>
          <a:lstStyle/>
          <a:p>
            <a:fld id="{AFC623B0-B244-4E9A-8173-3316CA679111}" type="datetimeFigureOut">
              <a:rPr lang="zh-CN" altLang="en-US" smtClean="0"/>
              <a:t>2022/9/6</a:t>
            </a:fld>
            <a:endParaRPr lang="zh-CN" altLang="en-US"/>
          </a:p>
        </p:txBody>
      </p:sp>
      <p:sp>
        <p:nvSpPr>
          <p:cNvPr id="5" name="页脚占位符 4">
            <a:extLst>
              <a:ext uri="{FF2B5EF4-FFF2-40B4-BE49-F238E27FC236}">
                <a16:creationId xmlns:a16="http://schemas.microsoft.com/office/drawing/2014/main" id="{0310ACF0-B057-64CE-49A5-D3968C434E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9F7CAD-5A67-3BA3-C797-28410E73A1F1}"/>
              </a:ext>
            </a:extLst>
          </p:cNvPr>
          <p:cNvSpPr>
            <a:spLocks noGrp="1"/>
          </p:cNvSpPr>
          <p:nvPr>
            <p:ph type="sldNum" sz="quarter" idx="12"/>
          </p:nvPr>
        </p:nvSpPr>
        <p:spPr/>
        <p:txBody>
          <a:bodyPr/>
          <a:lstStyle/>
          <a:p>
            <a:fld id="{9D62F4FA-0748-4189-A739-54E36A04FA0C}" type="slidenum">
              <a:rPr lang="zh-CN" altLang="en-US" smtClean="0"/>
              <a:t>‹#›</a:t>
            </a:fld>
            <a:endParaRPr lang="zh-CN" altLang="en-US"/>
          </a:p>
        </p:txBody>
      </p:sp>
    </p:spTree>
    <p:extLst>
      <p:ext uri="{BB962C8B-B14F-4D97-AF65-F5344CB8AC3E}">
        <p14:creationId xmlns:p14="http://schemas.microsoft.com/office/powerpoint/2010/main" val="326719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3E301-E8E5-75E0-3E32-C0EC5A6C7BB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74A65B-BF3E-EB99-5071-410A5AE4F53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23B3C77-C27B-A4FC-7335-B157EB546AF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335616A-EC85-780F-CBFE-6412A9CB86D4}"/>
              </a:ext>
            </a:extLst>
          </p:cNvPr>
          <p:cNvSpPr>
            <a:spLocks noGrp="1"/>
          </p:cNvSpPr>
          <p:nvPr>
            <p:ph type="dt" sz="half" idx="10"/>
          </p:nvPr>
        </p:nvSpPr>
        <p:spPr/>
        <p:txBody>
          <a:bodyPr/>
          <a:lstStyle/>
          <a:p>
            <a:fld id="{AFC623B0-B244-4E9A-8173-3316CA679111}" type="datetimeFigureOut">
              <a:rPr lang="zh-CN" altLang="en-US" smtClean="0"/>
              <a:t>2022/9/6</a:t>
            </a:fld>
            <a:endParaRPr lang="zh-CN" altLang="en-US"/>
          </a:p>
        </p:txBody>
      </p:sp>
      <p:sp>
        <p:nvSpPr>
          <p:cNvPr id="6" name="页脚占位符 5">
            <a:extLst>
              <a:ext uri="{FF2B5EF4-FFF2-40B4-BE49-F238E27FC236}">
                <a16:creationId xmlns:a16="http://schemas.microsoft.com/office/drawing/2014/main" id="{AB0A1C82-561E-2272-B729-37EADFB351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0E6201-8B3B-6D99-F09F-432A4B4981BF}"/>
              </a:ext>
            </a:extLst>
          </p:cNvPr>
          <p:cNvSpPr>
            <a:spLocks noGrp="1"/>
          </p:cNvSpPr>
          <p:nvPr>
            <p:ph type="sldNum" sz="quarter" idx="12"/>
          </p:nvPr>
        </p:nvSpPr>
        <p:spPr/>
        <p:txBody>
          <a:bodyPr/>
          <a:lstStyle/>
          <a:p>
            <a:fld id="{9D62F4FA-0748-4189-A739-54E36A04FA0C}" type="slidenum">
              <a:rPr lang="zh-CN" altLang="en-US" smtClean="0"/>
              <a:t>‹#›</a:t>
            </a:fld>
            <a:endParaRPr lang="zh-CN" altLang="en-US"/>
          </a:p>
        </p:txBody>
      </p:sp>
    </p:spTree>
    <p:extLst>
      <p:ext uri="{BB962C8B-B14F-4D97-AF65-F5344CB8AC3E}">
        <p14:creationId xmlns:p14="http://schemas.microsoft.com/office/powerpoint/2010/main" val="3310970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57D25-FE81-8BE9-226D-13CEB74E117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F284C80-E70E-D292-69B5-7DB0D4061C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7429715-7448-1301-452C-10F4FC29752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1ED5AE5-EAE7-A256-493D-FE05BA83B1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EA81575-128F-B258-5A01-C3DB950C67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B103BC1-A8D5-5B42-EB2E-F3C9B895DAC4}"/>
              </a:ext>
            </a:extLst>
          </p:cNvPr>
          <p:cNvSpPr>
            <a:spLocks noGrp="1"/>
          </p:cNvSpPr>
          <p:nvPr>
            <p:ph type="dt" sz="half" idx="10"/>
          </p:nvPr>
        </p:nvSpPr>
        <p:spPr/>
        <p:txBody>
          <a:bodyPr/>
          <a:lstStyle/>
          <a:p>
            <a:fld id="{AFC623B0-B244-4E9A-8173-3316CA679111}" type="datetimeFigureOut">
              <a:rPr lang="zh-CN" altLang="en-US" smtClean="0"/>
              <a:t>2022/9/6</a:t>
            </a:fld>
            <a:endParaRPr lang="zh-CN" altLang="en-US"/>
          </a:p>
        </p:txBody>
      </p:sp>
      <p:sp>
        <p:nvSpPr>
          <p:cNvPr id="8" name="页脚占位符 7">
            <a:extLst>
              <a:ext uri="{FF2B5EF4-FFF2-40B4-BE49-F238E27FC236}">
                <a16:creationId xmlns:a16="http://schemas.microsoft.com/office/drawing/2014/main" id="{5885C21D-1216-20AF-3A03-EBF513C300C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9603AB7-F179-1E1C-0007-880C05F8A5B6}"/>
              </a:ext>
            </a:extLst>
          </p:cNvPr>
          <p:cNvSpPr>
            <a:spLocks noGrp="1"/>
          </p:cNvSpPr>
          <p:nvPr>
            <p:ph type="sldNum" sz="quarter" idx="12"/>
          </p:nvPr>
        </p:nvSpPr>
        <p:spPr/>
        <p:txBody>
          <a:bodyPr/>
          <a:lstStyle/>
          <a:p>
            <a:fld id="{9D62F4FA-0748-4189-A739-54E36A04FA0C}" type="slidenum">
              <a:rPr lang="zh-CN" altLang="en-US" smtClean="0"/>
              <a:t>‹#›</a:t>
            </a:fld>
            <a:endParaRPr lang="zh-CN" altLang="en-US"/>
          </a:p>
        </p:txBody>
      </p:sp>
    </p:spTree>
    <p:extLst>
      <p:ext uri="{BB962C8B-B14F-4D97-AF65-F5344CB8AC3E}">
        <p14:creationId xmlns:p14="http://schemas.microsoft.com/office/powerpoint/2010/main" val="367197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68505-2BF2-8D61-65BF-C8329713273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DE691FC-63AD-4084-8323-75278B259055}"/>
              </a:ext>
            </a:extLst>
          </p:cNvPr>
          <p:cNvSpPr>
            <a:spLocks noGrp="1"/>
          </p:cNvSpPr>
          <p:nvPr>
            <p:ph type="dt" sz="half" idx="10"/>
          </p:nvPr>
        </p:nvSpPr>
        <p:spPr/>
        <p:txBody>
          <a:bodyPr/>
          <a:lstStyle/>
          <a:p>
            <a:fld id="{AFC623B0-B244-4E9A-8173-3316CA679111}" type="datetimeFigureOut">
              <a:rPr lang="zh-CN" altLang="en-US" smtClean="0"/>
              <a:t>2022/9/6</a:t>
            </a:fld>
            <a:endParaRPr lang="zh-CN" altLang="en-US"/>
          </a:p>
        </p:txBody>
      </p:sp>
      <p:sp>
        <p:nvSpPr>
          <p:cNvPr id="4" name="页脚占位符 3">
            <a:extLst>
              <a:ext uri="{FF2B5EF4-FFF2-40B4-BE49-F238E27FC236}">
                <a16:creationId xmlns:a16="http://schemas.microsoft.com/office/drawing/2014/main" id="{B7B13567-1EA8-2A24-22C6-B1063DB10BF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1FD8280-6288-499F-5D13-CB34F037133F}"/>
              </a:ext>
            </a:extLst>
          </p:cNvPr>
          <p:cNvSpPr>
            <a:spLocks noGrp="1"/>
          </p:cNvSpPr>
          <p:nvPr>
            <p:ph type="sldNum" sz="quarter" idx="12"/>
          </p:nvPr>
        </p:nvSpPr>
        <p:spPr/>
        <p:txBody>
          <a:bodyPr/>
          <a:lstStyle/>
          <a:p>
            <a:fld id="{9D62F4FA-0748-4189-A739-54E36A04FA0C}" type="slidenum">
              <a:rPr lang="zh-CN" altLang="en-US" smtClean="0"/>
              <a:t>‹#›</a:t>
            </a:fld>
            <a:endParaRPr lang="zh-CN" altLang="en-US"/>
          </a:p>
        </p:txBody>
      </p:sp>
    </p:spTree>
    <p:extLst>
      <p:ext uri="{BB962C8B-B14F-4D97-AF65-F5344CB8AC3E}">
        <p14:creationId xmlns:p14="http://schemas.microsoft.com/office/powerpoint/2010/main" val="2807952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B00F8DC-225C-0295-3D51-E7D4CE3D4A21}"/>
              </a:ext>
            </a:extLst>
          </p:cNvPr>
          <p:cNvSpPr>
            <a:spLocks noGrp="1"/>
          </p:cNvSpPr>
          <p:nvPr>
            <p:ph type="dt" sz="half" idx="10"/>
          </p:nvPr>
        </p:nvSpPr>
        <p:spPr/>
        <p:txBody>
          <a:bodyPr/>
          <a:lstStyle/>
          <a:p>
            <a:fld id="{AFC623B0-B244-4E9A-8173-3316CA679111}" type="datetimeFigureOut">
              <a:rPr lang="zh-CN" altLang="en-US" smtClean="0"/>
              <a:t>2022/9/6</a:t>
            </a:fld>
            <a:endParaRPr lang="zh-CN" altLang="en-US"/>
          </a:p>
        </p:txBody>
      </p:sp>
      <p:sp>
        <p:nvSpPr>
          <p:cNvPr id="3" name="页脚占位符 2">
            <a:extLst>
              <a:ext uri="{FF2B5EF4-FFF2-40B4-BE49-F238E27FC236}">
                <a16:creationId xmlns:a16="http://schemas.microsoft.com/office/drawing/2014/main" id="{C23FEF9D-A895-EC09-ADAA-1E6303FE77D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947F1A2-5E7E-B540-1F75-A94C1E13C16A}"/>
              </a:ext>
            </a:extLst>
          </p:cNvPr>
          <p:cNvSpPr>
            <a:spLocks noGrp="1"/>
          </p:cNvSpPr>
          <p:nvPr>
            <p:ph type="sldNum" sz="quarter" idx="12"/>
          </p:nvPr>
        </p:nvSpPr>
        <p:spPr/>
        <p:txBody>
          <a:bodyPr/>
          <a:lstStyle/>
          <a:p>
            <a:fld id="{9D62F4FA-0748-4189-A739-54E36A04FA0C}" type="slidenum">
              <a:rPr lang="zh-CN" altLang="en-US" smtClean="0"/>
              <a:t>‹#›</a:t>
            </a:fld>
            <a:endParaRPr lang="zh-CN" altLang="en-US"/>
          </a:p>
        </p:txBody>
      </p:sp>
    </p:spTree>
    <p:extLst>
      <p:ext uri="{BB962C8B-B14F-4D97-AF65-F5344CB8AC3E}">
        <p14:creationId xmlns:p14="http://schemas.microsoft.com/office/powerpoint/2010/main" val="267082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8775F-95F8-ECFA-68D8-563B6B32E7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1EBBEC1-76E3-9B68-558C-F4BDBB5459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3ECBEE9-8377-FD5B-5A22-57545B5FC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705E3F8-9DC2-3E78-83C1-7F4A632302FD}"/>
              </a:ext>
            </a:extLst>
          </p:cNvPr>
          <p:cNvSpPr>
            <a:spLocks noGrp="1"/>
          </p:cNvSpPr>
          <p:nvPr>
            <p:ph type="dt" sz="half" idx="10"/>
          </p:nvPr>
        </p:nvSpPr>
        <p:spPr/>
        <p:txBody>
          <a:bodyPr/>
          <a:lstStyle/>
          <a:p>
            <a:fld id="{AFC623B0-B244-4E9A-8173-3316CA679111}" type="datetimeFigureOut">
              <a:rPr lang="zh-CN" altLang="en-US" smtClean="0"/>
              <a:t>2022/9/6</a:t>
            </a:fld>
            <a:endParaRPr lang="zh-CN" altLang="en-US"/>
          </a:p>
        </p:txBody>
      </p:sp>
      <p:sp>
        <p:nvSpPr>
          <p:cNvPr id="6" name="页脚占位符 5">
            <a:extLst>
              <a:ext uri="{FF2B5EF4-FFF2-40B4-BE49-F238E27FC236}">
                <a16:creationId xmlns:a16="http://schemas.microsoft.com/office/drawing/2014/main" id="{E25F55CC-A2D6-1516-4BD2-4941F2AA3F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8D839C-4FA4-C18A-DAC2-3936847EEB7C}"/>
              </a:ext>
            </a:extLst>
          </p:cNvPr>
          <p:cNvSpPr>
            <a:spLocks noGrp="1"/>
          </p:cNvSpPr>
          <p:nvPr>
            <p:ph type="sldNum" sz="quarter" idx="12"/>
          </p:nvPr>
        </p:nvSpPr>
        <p:spPr/>
        <p:txBody>
          <a:bodyPr/>
          <a:lstStyle/>
          <a:p>
            <a:fld id="{9D62F4FA-0748-4189-A739-54E36A04FA0C}" type="slidenum">
              <a:rPr lang="zh-CN" altLang="en-US" smtClean="0"/>
              <a:t>‹#›</a:t>
            </a:fld>
            <a:endParaRPr lang="zh-CN" altLang="en-US"/>
          </a:p>
        </p:txBody>
      </p:sp>
    </p:spTree>
    <p:extLst>
      <p:ext uri="{BB962C8B-B14F-4D97-AF65-F5344CB8AC3E}">
        <p14:creationId xmlns:p14="http://schemas.microsoft.com/office/powerpoint/2010/main" val="1070660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11FAE-7FFF-5661-F52D-115966CA14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19B45D0-3844-D5DE-C923-F5C84C61FB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32F98B3-9956-5FAF-E64F-DFF869E98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C980AF-1A34-1130-DB29-06EC5DC6AD5B}"/>
              </a:ext>
            </a:extLst>
          </p:cNvPr>
          <p:cNvSpPr>
            <a:spLocks noGrp="1"/>
          </p:cNvSpPr>
          <p:nvPr>
            <p:ph type="dt" sz="half" idx="10"/>
          </p:nvPr>
        </p:nvSpPr>
        <p:spPr/>
        <p:txBody>
          <a:bodyPr/>
          <a:lstStyle/>
          <a:p>
            <a:fld id="{AFC623B0-B244-4E9A-8173-3316CA679111}" type="datetimeFigureOut">
              <a:rPr lang="zh-CN" altLang="en-US" smtClean="0"/>
              <a:t>2022/9/6</a:t>
            </a:fld>
            <a:endParaRPr lang="zh-CN" altLang="en-US"/>
          </a:p>
        </p:txBody>
      </p:sp>
      <p:sp>
        <p:nvSpPr>
          <p:cNvPr id="6" name="页脚占位符 5">
            <a:extLst>
              <a:ext uri="{FF2B5EF4-FFF2-40B4-BE49-F238E27FC236}">
                <a16:creationId xmlns:a16="http://schemas.microsoft.com/office/drawing/2014/main" id="{CC6E529E-B250-A007-B749-3AF0B04053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903B0B-9C67-2298-29CC-A00747F51043}"/>
              </a:ext>
            </a:extLst>
          </p:cNvPr>
          <p:cNvSpPr>
            <a:spLocks noGrp="1"/>
          </p:cNvSpPr>
          <p:nvPr>
            <p:ph type="sldNum" sz="quarter" idx="12"/>
          </p:nvPr>
        </p:nvSpPr>
        <p:spPr/>
        <p:txBody>
          <a:bodyPr/>
          <a:lstStyle/>
          <a:p>
            <a:fld id="{9D62F4FA-0748-4189-A739-54E36A04FA0C}" type="slidenum">
              <a:rPr lang="zh-CN" altLang="en-US" smtClean="0"/>
              <a:t>‹#›</a:t>
            </a:fld>
            <a:endParaRPr lang="zh-CN" altLang="en-US"/>
          </a:p>
        </p:txBody>
      </p:sp>
    </p:spTree>
    <p:extLst>
      <p:ext uri="{BB962C8B-B14F-4D97-AF65-F5344CB8AC3E}">
        <p14:creationId xmlns:p14="http://schemas.microsoft.com/office/powerpoint/2010/main" val="3855096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92F77C7-D0BC-0522-0FD4-D425BC768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7D12F4B-7986-07C7-E768-526E0425A7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AA7224-DA04-3281-D85D-FABF354FD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C623B0-B244-4E9A-8173-3316CA679111}" type="datetimeFigureOut">
              <a:rPr lang="zh-CN" altLang="en-US" smtClean="0"/>
              <a:t>2022/9/6</a:t>
            </a:fld>
            <a:endParaRPr lang="zh-CN" altLang="en-US"/>
          </a:p>
        </p:txBody>
      </p:sp>
      <p:sp>
        <p:nvSpPr>
          <p:cNvPr id="5" name="页脚占位符 4">
            <a:extLst>
              <a:ext uri="{FF2B5EF4-FFF2-40B4-BE49-F238E27FC236}">
                <a16:creationId xmlns:a16="http://schemas.microsoft.com/office/drawing/2014/main" id="{453F3787-8C48-EC82-45E8-923E5C861A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16CDDE8-AE4A-F0EE-1B0A-904D6FF4C1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62F4FA-0748-4189-A739-54E36A04FA0C}" type="slidenum">
              <a:rPr lang="zh-CN" altLang="en-US" smtClean="0"/>
              <a:t>‹#›</a:t>
            </a:fld>
            <a:endParaRPr lang="zh-CN" altLang="en-US"/>
          </a:p>
        </p:txBody>
      </p:sp>
    </p:spTree>
    <p:extLst>
      <p:ext uri="{BB962C8B-B14F-4D97-AF65-F5344CB8AC3E}">
        <p14:creationId xmlns:p14="http://schemas.microsoft.com/office/powerpoint/2010/main" val="3974113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7A52E-6460-EF1E-43A7-9192E9AD0580}"/>
              </a:ext>
            </a:extLst>
          </p:cNvPr>
          <p:cNvSpPr>
            <a:spLocks noGrp="1"/>
          </p:cNvSpPr>
          <p:nvPr>
            <p:ph type="ctrTitle"/>
          </p:nvPr>
        </p:nvSpPr>
        <p:spPr/>
        <p:txBody>
          <a:bodyPr/>
          <a:lstStyle/>
          <a:p>
            <a:r>
              <a:rPr lang="en-US" altLang="zh-CN"/>
              <a:t>Part 2</a:t>
            </a:r>
            <a:endParaRPr lang="zh-CN" altLang="en-US" dirty="0"/>
          </a:p>
        </p:txBody>
      </p:sp>
      <p:sp>
        <p:nvSpPr>
          <p:cNvPr id="3" name="副标题 2">
            <a:extLst>
              <a:ext uri="{FF2B5EF4-FFF2-40B4-BE49-F238E27FC236}">
                <a16:creationId xmlns:a16="http://schemas.microsoft.com/office/drawing/2014/main" id="{B362420D-39D4-5092-9197-948EEB6E9514}"/>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13477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3A37341-0D3D-4575-15E7-8A115AF91A69}"/>
              </a:ext>
            </a:extLst>
          </p:cNvPr>
          <p:cNvPicPr>
            <a:picLocks noChangeAspect="1"/>
          </p:cNvPicPr>
          <p:nvPr/>
        </p:nvPicPr>
        <p:blipFill>
          <a:blip r:embed="rId2"/>
          <a:stretch>
            <a:fillRect/>
          </a:stretch>
        </p:blipFill>
        <p:spPr>
          <a:xfrm>
            <a:off x="0" y="405444"/>
            <a:ext cx="12192000" cy="6047112"/>
          </a:xfrm>
          <a:prstGeom prst="rect">
            <a:avLst/>
          </a:prstGeom>
        </p:spPr>
      </p:pic>
    </p:spTree>
    <p:extLst>
      <p:ext uri="{BB962C8B-B14F-4D97-AF65-F5344CB8AC3E}">
        <p14:creationId xmlns:p14="http://schemas.microsoft.com/office/powerpoint/2010/main" val="2746255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3AF154-3128-354D-B186-6D825BFC54D7}"/>
              </a:ext>
            </a:extLst>
          </p:cNvPr>
          <p:cNvSpPr>
            <a:spLocks noGrp="1"/>
          </p:cNvSpPr>
          <p:nvPr>
            <p:ph type="title"/>
          </p:nvPr>
        </p:nvSpPr>
        <p:spPr>
          <a:xfrm>
            <a:off x="838200" y="365125"/>
            <a:ext cx="7482840" cy="943263"/>
          </a:xfrm>
        </p:spPr>
        <p:txBody>
          <a:bodyPr>
            <a:normAutofit fontScale="90000"/>
          </a:bodyPr>
          <a:lstStyle/>
          <a:p>
            <a:r>
              <a:rPr lang="en-US" altLang="zh-CN" dirty="0"/>
              <a:t>Borrow and</a:t>
            </a:r>
            <a:r>
              <a:rPr lang="zh-CN" altLang="en-US" dirty="0"/>
              <a:t> </a:t>
            </a:r>
            <a:r>
              <a:rPr lang="en-US" altLang="zh-CN" dirty="0"/>
              <a:t>repay</a:t>
            </a:r>
            <a:r>
              <a:rPr lang="zh-CN" altLang="en-US" dirty="0"/>
              <a:t> </a:t>
            </a:r>
            <a:r>
              <a:rPr lang="en-US" altLang="zh-CN" dirty="0"/>
              <a:t>(amount of DAI)</a:t>
            </a:r>
            <a:endParaRPr lang="zh-CN" altLang="en-US" dirty="0"/>
          </a:p>
        </p:txBody>
      </p:sp>
      <p:sp>
        <p:nvSpPr>
          <p:cNvPr id="6" name="文本框 5">
            <a:extLst>
              <a:ext uri="{FF2B5EF4-FFF2-40B4-BE49-F238E27FC236}">
                <a16:creationId xmlns:a16="http://schemas.microsoft.com/office/drawing/2014/main" id="{D6C71000-06C3-8711-FEB8-E132B936E0C9}"/>
              </a:ext>
            </a:extLst>
          </p:cNvPr>
          <p:cNvSpPr txBox="1"/>
          <p:nvPr/>
        </p:nvSpPr>
        <p:spPr>
          <a:xfrm>
            <a:off x="8556651" y="365125"/>
            <a:ext cx="2686639" cy="1477328"/>
          </a:xfrm>
          <a:prstGeom prst="rect">
            <a:avLst/>
          </a:prstGeom>
          <a:noFill/>
        </p:spPr>
        <p:txBody>
          <a:bodyPr wrap="square" rtlCol="0">
            <a:spAutoFit/>
          </a:bodyPr>
          <a:lstStyle/>
          <a:p>
            <a:r>
              <a:rPr lang="en-US" altLang="zh-CN" dirty="0"/>
              <a:t>This graph shows the change in the distribution of borrow and repay transaction values, in DAI</a:t>
            </a:r>
            <a:endParaRPr lang="zh-CN" altLang="en-US" dirty="0"/>
          </a:p>
        </p:txBody>
      </p:sp>
      <p:pic>
        <p:nvPicPr>
          <p:cNvPr id="8" name="图片 7">
            <a:extLst>
              <a:ext uri="{FF2B5EF4-FFF2-40B4-BE49-F238E27FC236}">
                <a16:creationId xmlns:a16="http://schemas.microsoft.com/office/drawing/2014/main" id="{D8DF781F-BD2C-ED71-EB1B-107AAA81CE8B}"/>
              </a:ext>
            </a:extLst>
          </p:cNvPr>
          <p:cNvPicPr>
            <a:picLocks noChangeAspect="1"/>
          </p:cNvPicPr>
          <p:nvPr/>
        </p:nvPicPr>
        <p:blipFill>
          <a:blip r:embed="rId2"/>
          <a:stretch>
            <a:fillRect/>
          </a:stretch>
        </p:blipFill>
        <p:spPr>
          <a:xfrm>
            <a:off x="313742" y="1756649"/>
            <a:ext cx="10310971" cy="5101351"/>
          </a:xfrm>
          <a:prstGeom prst="rect">
            <a:avLst/>
          </a:prstGeom>
        </p:spPr>
      </p:pic>
    </p:spTree>
    <p:extLst>
      <p:ext uri="{BB962C8B-B14F-4D97-AF65-F5344CB8AC3E}">
        <p14:creationId xmlns:p14="http://schemas.microsoft.com/office/powerpoint/2010/main" val="1891374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640D681-865C-4CA6-8F37-DF3BFFA4D57C}"/>
              </a:ext>
            </a:extLst>
          </p:cNvPr>
          <p:cNvSpPr txBox="1"/>
          <p:nvPr/>
        </p:nvSpPr>
        <p:spPr>
          <a:xfrm>
            <a:off x="1315828" y="6022528"/>
            <a:ext cx="8610600" cy="646331"/>
          </a:xfrm>
          <a:prstGeom prst="rect">
            <a:avLst/>
          </a:prstGeom>
          <a:noFill/>
        </p:spPr>
        <p:txBody>
          <a:bodyPr wrap="square" rtlCol="0">
            <a:spAutoFit/>
          </a:bodyPr>
          <a:lstStyle/>
          <a:p>
            <a:r>
              <a:rPr lang="en-US" altLang="zh-CN" dirty="0"/>
              <a:t>The amount of DAI circulating in the market is the area formed by the red line and the coordinate axis in the above figure</a:t>
            </a:r>
            <a:endParaRPr lang="zh-CN" altLang="en-US" dirty="0"/>
          </a:p>
        </p:txBody>
      </p:sp>
      <p:pic>
        <p:nvPicPr>
          <p:cNvPr id="7" name="图片 6">
            <a:extLst>
              <a:ext uri="{FF2B5EF4-FFF2-40B4-BE49-F238E27FC236}">
                <a16:creationId xmlns:a16="http://schemas.microsoft.com/office/drawing/2014/main" id="{1FA7E252-D29D-D82D-3F4C-B066CBEA6E06}"/>
              </a:ext>
            </a:extLst>
          </p:cNvPr>
          <p:cNvPicPr>
            <a:picLocks noChangeAspect="1"/>
          </p:cNvPicPr>
          <p:nvPr/>
        </p:nvPicPr>
        <p:blipFill>
          <a:blip r:embed="rId2"/>
          <a:stretch>
            <a:fillRect/>
          </a:stretch>
        </p:blipFill>
        <p:spPr>
          <a:xfrm>
            <a:off x="0" y="-452905"/>
            <a:ext cx="12192000" cy="5813952"/>
          </a:xfrm>
          <a:prstGeom prst="rect">
            <a:avLst/>
          </a:prstGeom>
        </p:spPr>
      </p:pic>
    </p:spTree>
    <p:extLst>
      <p:ext uri="{BB962C8B-B14F-4D97-AF65-F5344CB8AC3E}">
        <p14:creationId xmlns:p14="http://schemas.microsoft.com/office/powerpoint/2010/main" val="2314718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18928E0F-AF95-4FE6-DD64-6109DC3A4698}"/>
              </a:ext>
            </a:extLst>
          </p:cNvPr>
          <p:cNvSpPr txBox="1"/>
          <p:nvPr/>
        </p:nvSpPr>
        <p:spPr>
          <a:xfrm>
            <a:off x="1556995" y="569478"/>
            <a:ext cx="6094428" cy="646331"/>
          </a:xfrm>
          <a:prstGeom prst="rect">
            <a:avLst/>
          </a:prstGeom>
          <a:noFill/>
        </p:spPr>
        <p:txBody>
          <a:bodyPr wrap="square">
            <a:spAutoFit/>
          </a:bodyPr>
          <a:lstStyle/>
          <a:p>
            <a:r>
              <a:rPr lang="en-US" altLang="zh-CN" sz="3600" dirty="0"/>
              <a:t>Liquidation 1.0 </a:t>
            </a:r>
            <a:endParaRPr lang="zh-CN" altLang="en-US" sz="3600" dirty="0"/>
          </a:p>
        </p:txBody>
      </p:sp>
      <p:pic>
        <p:nvPicPr>
          <p:cNvPr id="3" name="图片 2">
            <a:extLst>
              <a:ext uri="{FF2B5EF4-FFF2-40B4-BE49-F238E27FC236}">
                <a16:creationId xmlns:a16="http://schemas.microsoft.com/office/drawing/2014/main" id="{84E4357F-5C7A-FB18-1DED-7382BF7D401A}"/>
              </a:ext>
            </a:extLst>
          </p:cNvPr>
          <p:cNvPicPr>
            <a:picLocks noChangeAspect="1"/>
          </p:cNvPicPr>
          <p:nvPr/>
        </p:nvPicPr>
        <p:blipFill>
          <a:blip r:embed="rId2"/>
          <a:stretch>
            <a:fillRect/>
          </a:stretch>
        </p:blipFill>
        <p:spPr>
          <a:xfrm>
            <a:off x="0" y="0"/>
            <a:ext cx="12192000" cy="5674794"/>
          </a:xfrm>
          <a:prstGeom prst="rect">
            <a:avLst/>
          </a:prstGeom>
        </p:spPr>
      </p:pic>
    </p:spTree>
    <p:extLst>
      <p:ext uri="{BB962C8B-B14F-4D97-AF65-F5344CB8AC3E}">
        <p14:creationId xmlns:p14="http://schemas.microsoft.com/office/powerpoint/2010/main" val="1797179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185D005F-EAF3-8C65-6372-03BD5AD2E898}"/>
              </a:ext>
            </a:extLst>
          </p:cNvPr>
          <p:cNvPicPr>
            <a:picLocks noChangeAspect="1"/>
          </p:cNvPicPr>
          <p:nvPr/>
        </p:nvPicPr>
        <p:blipFill>
          <a:blip r:embed="rId2"/>
          <a:stretch>
            <a:fillRect/>
          </a:stretch>
        </p:blipFill>
        <p:spPr>
          <a:xfrm>
            <a:off x="6096000" y="697410"/>
            <a:ext cx="6005053" cy="2955724"/>
          </a:xfrm>
          <a:prstGeom prst="rect">
            <a:avLst/>
          </a:prstGeom>
        </p:spPr>
      </p:pic>
      <p:pic>
        <p:nvPicPr>
          <p:cNvPr id="11" name="图片 10">
            <a:extLst>
              <a:ext uri="{FF2B5EF4-FFF2-40B4-BE49-F238E27FC236}">
                <a16:creationId xmlns:a16="http://schemas.microsoft.com/office/drawing/2014/main" id="{F3DCFF6D-9EE3-2135-3C62-5B85FF87D1D2}"/>
              </a:ext>
            </a:extLst>
          </p:cNvPr>
          <p:cNvPicPr>
            <a:picLocks noChangeAspect="1"/>
          </p:cNvPicPr>
          <p:nvPr/>
        </p:nvPicPr>
        <p:blipFill>
          <a:blip r:embed="rId3"/>
          <a:stretch>
            <a:fillRect/>
          </a:stretch>
        </p:blipFill>
        <p:spPr>
          <a:xfrm>
            <a:off x="193040" y="579468"/>
            <a:ext cx="5303520" cy="2694006"/>
          </a:xfrm>
          <a:prstGeom prst="rect">
            <a:avLst/>
          </a:prstGeom>
        </p:spPr>
      </p:pic>
      <p:pic>
        <p:nvPicPr>
          <p:cNvPr id="13" name="图片 12">
            <a:extLst>
              <a:ext uri="{FF2B5EF4-FFF2-40B4-BE49-F238E27FC236}">
                <a16:creationId xmlns:a16="http://schemas.microsoft.com/office/drawing/2014/main" id="{7F05897E-B2F4-2C0E-03D4-9AFF122479FE}"/>
              </a:ext>
            </a:extLst>
          </p:cNvPr>
          <p:cNvPicPr>
            <a:picLocks noChangeAspect="1"/>
          </p:cNvPicPr>
          <p:nvPr/>
        </p:nvPicPr>
        <p:blipFill>
          <a:blip r:embed="rId4"/>
          <a:stretch>
            <a:fillRect/>
          </a:stretch>
        </p:blipFill>
        <p:spPr>
          <a:xfrm>
            <a:off x="193040" y="3653134"/>
            <a:ext cx="5872480" cy="2886722"/>
          </a:xfrm>
          <a:prstGeom prst="rect">
            <a:avLst/>
          </a:prstGeom>
        </p:spPr>
      </p:pic>
      <p:sp>
        <p:nvSpPr>
          <p:cNvPr id="14" name="文本框 13">
            <a:extLst>
              <a:ext uri="{FF2B5EF4-FFF2-40B4-BE49-F238E27FC236}">
                <a16:creationId xmlns:a16="http://schemas.microsoft.com/office/drawing/2014/main" id="{B62F3CB4-B09B-929F-6778-2C6F0F1DE042}"/>
              </a:ext>
            </a:extLst>
          </p:cNvPr>
          <p:cNvSpPr txBox="1"/>
          <p:nvPr/>
        </p:nvSpPr>
        <p:spPr>
          <a:xfrm>
            <a:off x="7157258" y="4364182"/>
            <a:ext cx="4123113" cy="369332"/>
          </a:xfrm>
          <a:prstGeom prst="rect">
            <a:avLst/>
          </a:prstGeom>
          <a:noFill/>
        </p:spPr>
        <p:txBody>
          <a:bodyPr wrap="square" rtlCol="0">
            <a:spAutoFit/>
          </a:bodyPr>
          <a:lstStyle/>
          <a:p>
            <a:r>
              <a:rPr lang="en-US" altLang="zh-CN" dirty="0"/>
              <a:t>Kick, tend, dent event occur numbers</a:t>
            </a:r>
            <a:endParaRPr lang="zh-CN" altLang="en-US" dirty="0"/>
          </a:p>
        </p:txBody>
      </p:sp>
    </p:spTree>
    <p:extLst>
      <p:ext uri="{BB962C8B-B14F-4D97-AF65-F5344CB8AC3E}">
        <p14:creationId xmlns:p14="http://schemas.microsoft.com/office/powerpoint/2010/main" val="3825917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A345A49-5533-39C1-6652-49B689E05433}"/>
              </a:ext>
            </a:extLst>
          </p:cNvPr>
          <p:cNvPicPr>
            <a:picLocks noChangeAspect="1"/>
          </p:cNvPicPr>
          <p:nvPr/>
        </p:nvPicPr>
        <p:blipFill>
          <a:blip r:embed="rId2"/>
          <a:stretch>
            <a:fillRect/>
          </a:stretch>
        </p:blipFill>
        <p:spPr>
          <a:xfrm>
            <a:off x="643467" y="2092854"/>
            <a:ext cx="5291666" cy="2672291"/>
          </a:xfrm>
          <a:prstGeom prst="rect">
            <a:avLst/>
          </a:prstGeom>
        </p:spPr>
      </p:pic>
      <p:pic>
        <p:nvPicPr>
          <p:cNvPr id="5" name="图片 4" descr="图表, 折线图&#10;&#10;描述已自动生成">
            <a:extLst>
              <a:ext uri="{FF2B5EF4-FFF2-40B4-BE49-F238E27FC236}">
                <a16:creationId xmlns:a16="http://schemas.microsoft.com/office/drawing/2014/main" id="{03E54CED-3E19-9A23-A8A7-09FA1DC9F305}"/>
              </a:ext>
            </a:extLst>
          </p:cNvPr>
          <p:cNvPicPr>
            <a:picLocks noChangeAspect="1"/>
          </p:cNvPicPr>
          <p:nvPr/>
        </p:nvPicPr>
        <p:blipFill>
          <a:blip r:embed="rId3"/>
          <a:stretch>
            <a:fillRect/>
          </a:stretch>
        </p:blipFill>
        <p:spPr>
          <a:xfrm>
            <a:off x="6256865" y="2145771"/>
            <a:ext cx="5291667" cy="2566458"/>
          </a:xfrm>
          <a:prstGeom prst="rect">
            <a:avLst/>
          </a:prstGeom>
        </p:spPr>
      </p:pic>
      <p:sp>
        <p:nvSpPr>
          <p:cNvPr id="8" name="文本框 7">
            <a:extLst>
              <a:ext uri="{FF2B5EF4-FFF2-40B4-BE49-F238E27FC236}">
                <a16:creationId xmlns:a16="http://schemas.microsoft.com/office/drawing/2014/main" id="{939910F8-C2AA-A49F-020C-619663094194}"/>
              </a:ext>
            </a:extLst>
          </p:cNvPr>
          <p:cNvSpPr txBox="1"/>
          <p:nvPr/>
        </p:nvSpPr>
        <p:spPr>
          <a:xfrm>
            <a:off x="2003367" y="5187142"/>
            <a:ext cx="8329353" cy="369332"/>
          </a:xfrm>
          <a:prstGeom prst="rect">
            <a:avLst/>
          </a:prstGeom>
          <a:noFill/>
        </p:spPr>
        <p:txBody>
          <a:bodyPr wrap="square" rtlCol="0">
            <a:spAutoFit/>
          </a:bodyPr>
          <a:lstStyle/>
          <a:p>
            <a:r>
              <a:rPr lang="en-US" altLang="zh-CN" dirty="0"/>
              <a:t>Take and auction start time event occur </a:t>
            </a:r>
            <a:r>
              <a:rPr lang="en-US" altLang="zh-CN"/>
              <a:t>numer</a:t>
            </a:r>
            <a:endParaRPr lang="zh-CN" altLang="en-US"/>
          </a:p>
        </p:txBody>
      </p:sp>
    </p:spTree>
    <p:extLst>
      <p:ext uri="{BB962C8B-B14F-4D97-AF65-F5344CB8AC3E}">
        <p14:creationId xmlns:p14="http://schemas.microsoft.com/office/powerpoint/2010/main" val="2018780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4C487F-830E-7BF3-0072-548D27D55D35}"/>
              </a:ext>
            </a:extLst>
          </p:cNvPr>
          <p:cNvPicPr>
            <a:picLocks noChangeAspect="1"/>
          </p:cNvPicPr>
          <p:nvPr/>
        </p:nvPicPr>
        <p:blipFill>
          <a:blip r:embed="rId2"/>
          <a:stretch>
            <a:fillRect/>
          </a:stretch>
        </p:blipFill>
        <p:spPr>
          <a:xfrm>
            <a:off x="0" y="0"/>
            <a:ext cx="8877993" cy="4388168"/>
          </a:xfrm>
          <a:prstGeom prst="rect">
            <a:avLst/>
          </a:prstGeom>
        </p:spPr>
      </p:pic>
      <p:sp>
        <p:nvSpPr>
          <p:cNvPr id="6" name="文本框 5">
            <a:extLst>
              <a:ext uri="{FF2B5EF4-FFF2-40B4-BE49-F238E27FC236}">
                <a16:creationId xmlns:a16="http://schemas.microsoft.com/office/drawing/2014/main" id="{956DB0E0-A2ED-846A-0938-D142D18CE29F}"/>
              </a:ext>
            </a:extLst>
          </p:cNvPr>
          <p:cNvSpPr txBox="1"/>
          <p:nvPr/>
        </p:nvSpPr>
        <p:spPr>
          <a:xfrm>
            <a:off x="997527" y="5212080"/>
            <a:ext cx="6841375" cy="369332"/>
          </a:xfrm>
          <a:prstGeom prst="rect">
            <a:avLst/>
          </a:prstGeom>
          <a:noFill/>
        </p:spPr>
        <p:txBody>
          <a:bodyPr wrap="square" rtlCol="0">
            <a:spAutoFit/>
          </a:bodyPr>
          <a:lstStyle/>
          <a:p>
            <a:r>
              <a:rPr lang="en-US" altLang="zh-CN" sz="1800" dirty="0"/>
              <a:t>Surplus auction  </a:t>
            </a:r>
            <a:r>
              <a:rPr lang="zh-CN" altLang="en-US" dirty="0"/>
              <a:t>这三个拟合度太高了，不好分开</a:t>
            </a:r>
          </a:p>
        </p:txBody>
      </p:sp>
    </p:spTree>
    <p:extLst>
      <p:ext uri="{BB962C8B-B14F-4D97-AF65-F5344CB8AC3E}">
        <p14:creationId xmlns:p14="http://schemas.microsoft.com/office/powerpoint/2010/main" val="2856942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2B891-461B-8324-7120-B2C6900BCF28}"/>
              </a:ext>
            </a:extLst>
          </p:cNvPr>
          <p:cNvSpPr>
            <a:spLocks noGrp="1"/>
          </p:cNvSpPr>
          <p:nvPr>
            <p:ph type="title"/>
          </p:nvPr>
        </p:nvSpPr>
        <p:spPr/>
        <p:txBody>
          <a:bodyPr/>
          <a:lstStyle/>
          <a:p>
            <a:r>
              <a:rPr lang="en-US" altLang="zh-CN" dirty="0"/>
              <a:t>9.1 Black Swan </a:t>
            </a:r>
            <a:endParaRPr lang="zh-CN" altLang="en-US" dirty="0"/>
          </a:p>
        </p:txBody>
      </p:sp>
      <p:pic>
        <p:nvPicPr>
          <p:cNvPr id="1026" name="Picture 2" descr="创意黑天鹅设计素材_图品汇">
            <a:extLst>
              <a:ext uri="{FF2B5EF4-FFF2-40B4-BE49-F238E27FC236}">
                <a16:creationId xmlns:a16="http://schemas.microsoft.com/office/drawing/2014/main" id="{74E72537-5669-EC9E-1207-FD0CC36698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30513" y="298945"/>
            <a:ext cx="4219268" cy="6260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346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hidden="1">
            <a:extLst>
              <a:ext uri="{FF2B5EF4-FFF2-40B4-BE49-F238E27FC236}">
                <a16:creationId xmlns:a16="http://schemas.microsoft.com/office/drawing/2014/main" id="{79A1E52E-5C70-728E-BF55-263FB23D4842}"/>
              </a:ext>
            </a:extLst>
          </p:cNvPr>
          <p:cNvSpPr>
            <a:spLocks noGrp="1"/>
          </p:cNvSpPr>
          <p:nvPr>
            <p:ph type="title"/>
          </p:nvPr>
        </p:nvSpPr>
        <p:spPr/>
        <p:txBody>
          <a:bodyPr/>
          <a:lstStyle/>
          <a:p>
            <a:endParaRPr lang="zh-CN" altLang="en-US"/>
          </a:p>
        </p:txBody>
      </p:sp>
      <p:pic>
        <p:nvPicPr>
          <p:cNvPr id="3" name="图片 2">
            <a:extLst>
              <a:ext uri="{FF2B5EF4-FFF2-40B4-BE49-F238E27FC236}">
                <a16:creationId xmlns:a16="http://schemas.microsoft.com/office/drawing/2014/main" id="{3AFC6ACD-B738-29AE-999E-A71281B8E3E3}"/>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3765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hidden="1">
            <a:extLst>
              <a:ext uri="{FF2B5EF4-FFF2-40B4-BE49-F238E27FC236}">
                <a16:creationId xmlns:a16="http://schemas.microsoft.com/office/drawing/2014/main" id="{C28513FA-EA9D-090E-7292-D634E675EBB0}"/>
              </a:ext>
            </a:extLst>
          </p:cNvPr>
          <p:cNvSpPr>
            <a:spLocks noGrp="1"/>
          </p:cNvSpPr>
          <p:nvPr>
            <p:ph type="title"/>
          </p:nvPr>
        </p:nvSpPr>
        <p:spPr/>
        <p:txBody>
          <a:bodyPr/>
          <a:lstStyle/>
          <a:p>
            <a:r>
              <a:rPr lang="en-US" altLang="zh-CN"/>
              <a:t>Maker Dao Development Review</a:t>
            </a:r>
            <a:endParaRPr lang="zh-CN" altLang="en-US" dirty="0"/>
          </a:p>
        </p:txBody>
      </p:sp>
      <p:pic>
        <p:nvPicPr>
          <p:cNvPr id="3" name="图片 2">
            <a:extLst>
              <a:ext uri="{FF2B5EF4-FFF2-40B4-BE49-F238E27FC236}">
                <a16:creationId xmlns:a16="http://schemas.microsoft.com/office/drawing/2014/main" id="{7E51412E-7568-D553-5042-64575A79B4CA}"/>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1674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2B840-B6B5-A349-8C22-28242C94A9D9}"/>
              </a:ext>
            </a:extLst>
          </p:cNvPr>
          <p:cNvSpPr>
            <a:spLocks noGrp="1"/>
          </p:cNvSpPr>
          <p:nvPr>
            <p:ph type="title"/>
          </p:nvPr>
        </p:nvSpPr>
        <p:spPr/>
        <p:txBody>
          <a:bodyPr/>
          <a:lstStyle/>
          <a:p>
            <a:r>
              <a:rPr lang="en-US" altLang="zh-CN" dirty="0"/>
              <a:t>Content</a:t>
            </a:r>
            <a:endParaRPr lang="zh-CN" altLang="en-US" dirty="0"/>
          </a:p>
        </p:txBody>
      </p:sp>
      <p:sp>
        <p:nvSpPr>
          <p:cNvPr id="3" name="内容占位符 2">
            <a:extLst>
              <a:ext uri="{FF2B5EF4-FFF2-40B4-BE49-F238E27FC236}">
                <a16:creationId xmlns:a16="http://schemas.microsoft.com/office/drawing/2014/main" id="{3B18F553-692B-2597-DC93-B38B796BE8E2}"/>
              </a:ext>
            </a:extLst>
          </p:cNvPr>
          <p:cNvSpPr>
            <a:spLocks noGrp="1"/>
          </p:cNvSpPr>
          <p:nvPr>
            <p:ph idx="1"/>
          </p:nvPr>
        </p:nvSpPr>
        <p:spPr/>
        <p:txBody>
          <a:bodyPr>
            <a:normAutofit fontScale="77500" lnSpcReduction="20000"/>
          </a:bodyPr>
          <a:lstStyle/>
          <a:p>
            <a:r>
              <a:rPr lang="en-US" altLang="zh-CN" dirty="0"/>
              <a:t>1. What is Maker DAO?</a:t>
            </a:r>
          </a:p>
          <a:p>
            <a:pPr lvl="1"/>
            <a:r>
              <a:rPr lang="en-US" altLang="zh-CN" dirty="0"/>
              <a:t>Maker DAO brief introduction</a:t>
            </a:r>
          </a:p>
          <a:p>
            <a:pPr lvl="1"/>
            <a:r>
              <a:rPr lang="en-US" altLang="zh-CN" dirty="0"/>
              <a:t>How to create DAI</a:t>
            </a:r>
          </a:p>
          <a:p>
            <a:pPr lvl="1"/>
            <a:r>
              <a:rPr lang="en-US" altLang="zh-CN" dirty="0"/>
              <a:t>The benefit using stable coin –DAI</a:t>
            </a:r>
          </a:p>
          <a:p>
            <a:pPr lvl="1"/>
            <a:r>
              <a:rPr lang="en-US" altLang="zh-CN" dirty="0"/>
              <a:t>Compared with other stable coins</a:t>
            </a:r>
          </a:p>
          <a:p>
            <a:r>
              <a:rPr lang="en-US" altLang="zh-CN" dirty="0"/>
              <a:t>2. Maker DAO’s ecosystem</a:t>
            </a:r>
          </a:p>
          <a:p>
            <a:pPr lvl="1"/>
            <a:r>
              <a:rPr lang="en-US" altLang="zh-CN" dirty="0"/>
              <a:t>Participate</a:t>
            </a:r>
          </a:p>
          <a:p>
            <a:pPr lvl="1"/>
            <a:r>
              <a:rPr lang="en-US" altLang="zh-CN" dirty="0"/>
              <a:t>Keeper</a:t>
            </a:r>
          </a:p>
          <a:p>
            <a:pPr lvl="1"/>
            <a:r>
              <a:rPr lang="en-US" altLang="zh-CN" dirty="0"/>
              <a:t>Auction Bidder</a:t>
            </a:r>
          </a:p>
          <a:p>
            <a:pPr lvl="1"/>
            <a:r>
              <a:rPr lang="en-US" altLang="zh-CN" dirty="0"/>
              <a:t>MKR holder</a:t>
            </a:r>
          </a:p>
          <a:p>
            <a:r>
              <a:rPr lang="en-US" altLang="zh-CN" dirty="0"/>
              <a:t>3. How to use DAI</a:t>
            </a:r>
          </a:p>
          <a:p>
            <a:pPr lvl="1"/>
            <a:r>
              <a:rPr lang="en-US" altLang="zh-CN" dirty="0"/>
              <a:t>Basic deposit </a:t>
            </a:r>
          </a:p>
          <a:p>
            <a:pPr lvl="1"/>
            <a:r>
              <a:rPr lang="en-US" altLang="zh-CN" dirty="0"/>
              <a:t>Go long and go short</a:t>
            </a:r>
          </a:p>
          <a:p>
            <a:pPr lvl="1"/>
            <a:r>
              <a:rPr lang="en-US" altLang="zh-CN" dirty="0"/>
              <a:t>Use leverage</a:t>
            </a:r>
          </a:p>
          <a:p>
            <a:pPr lvl="1"/>
            <a:r>
              <a:rPr lang="en-US" altLang="zh-CN" dirty="0"/>
              <a:t>An analogy with a home mortgage</a:t>
            </a:r>
          </a:p>
          <a:p>
            <a:pPr lvl="1"/>
            <a:endParaRPr lang="en-US" altLang="zh-CN" dirty="0"/>
          </a:p>
        </p:txBody>
      </p:sp>
    </p:spTree>
    <p:extLst>
      <p:ext uri="{BB962C8B-B14F-4D97-AF65-F5344CB8AC3E}">
        <p14:creationId xmlns:p14="http://schemas.microsoft.com/office/powerpoint/2010/main" val="385841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hidden="1">
            <a:extLst>
              <a:ext uri="{FF2B5EF4-FFF2-40B4-BE49-F238E27FC236}">
                <a16:creationId xmlns:a16="http://schemas.microsoft.com/office/drawing/2014/main" id="{51AD5EBC-B01D-EEE7-5824-FAFAE436E26F}"/>
              </a:ext>
            </a:extLst>
          </p:cNvPr>
          <p:cNvSpPr>
            <a:spLocks noGrp="1"/>
          </p:cNvSpPr>
          <p:nvPr>
            <p:ph type="title"/>
          </p:nvPr>
        </p:nvSpPr>
        <p:spPr/>
        <p:txBody>
          <a:bodyPr/>
          <a:lstStyle/>
          <a:p>
            <a:r>
              <a:rPr lang="en-US" altLang="zh-CN"/>
              <a:t>Maker Dao 1.0/1.2</a:t>
            </a:r>
            <a:br>
              <a:rPr lang="en-US" altLang="zh-CN"/>
            </a:br>
            <a:endParaRPr lang="zh-CN" altLang="en-US" dirty="0"/>
          </a:p>
        </p:txBody>
      </p:sp>
      <p:pic>
        <p:nvPicPr>
          <p:cNvPr id="3" name="图片 2">
            <a:extLst>
              <a:ext uri="{FF2B5EF4-FFF2-40B4-BE49-F238E27FC236}">
                <a16:creationId xmlns:a16="http://schemas.microsoft.com/office/drawing/2014/main" id="{6BEF7FE8-6224-CEEA-9861-D55F6790E9B1}"/>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50155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hidden="1">
            <a:extLst>
              <a:ext uri="{FF2B5EF4-FFF2-40B4-BE49-F238E27FC236}">
                <a16:creationId xmlns:a16="http://schemas.microsoft.com/office/drawing/2014/main" id="{B95D5390-B373-1CCA-340B-323B67D7F70F}"/>
              </a:ext>
            </a:extLst>
          </p:cNvPr>
          <p:cNvSpPr>
            <a:spLocks noGrp="1"/>
          </p:cNvSpPr>
          <p:nvPr>
            <p:ph type="title"/>
          </p:nvPr>
        </p:nvSpPr>
        <p:spPr/>
        <p:txBody>
          <a:bodyPr/>
          <a:lstStyle/>
          <a:p>
            <a:r>
              <a:rPr lang="en-US" altLang="zh-CN"/>
              <a:t>Black swan event!</a:t>
            </a:r>
            <a:br>
              <a:rPr lang="en-US" altLang="zh-CN"/>
            </a:br>
            <a:endParaRPr lang="zh-CN" altLang="en-US" dirty="0"/>
          </a:p>
        </p:txBody>
      </p:sp>
      <p:pic>
        <p:nvPicPr>
          <p:cNvPr id="3" name="图片 2">
            <a:extLst>
              <a:ext uri="{FF2B5EF4-FFF2-40B4-BE49-F238E27FC236}">
                <a16:creationId xmlns:a16="http://schemas.microsoft.com/office/drawing/2014/main" id="{886FA91C-7BC2-FE0A-8CC9-036A46EB01A4}"/>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06242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hidden="1">
            <a:extLst>
              <a:ext uri="{FF2B5EF4-FFF2-40B4-BE49-F238E27FC236}">
                <a16:creationId xmlns:a16="http://schemas.microsoft.com/office/drawing/2014/main" id="{E8A5AC10-68C5-A6BC-E41E-5B75855B51B8}"/>
              </a:ext>
            </a:extLst>
          </p:cNvPr>
          <p:cNvSpPr>
            <a:spLocks noGrp="1"/>
          </p:cNvSpPr>
          <p:nvPr>
            <p:ph type="title"/>
          </p:nvPr>
        </p:nvSpPr>
        <p:spPr/>
        <p:txBody>
          <a:bodyPr/>
          <a:lstStyle/>
          <a:p>
            <a:r>
              <a:rPr lang="en-US" altLang="zh-CN"/>
              <a:t>2 liquidation types</a:t>
            </a:r>
            <a:endParaRPr lang="zh-CN" altLang="en-US" dirty="0"/>
          </a:p>
        </p:txBody>
      </p:sp>
      <p:pic>
        <p:nvPicPr>
          <p:cNvPr id="3" name="图片 2">
            <a:extLst>
              <a:ext uri="{FF2B5EF4-FFF2-40B4-BE49-F238E27FC236}">
                <a16:creationId xmlns:a16="http://schemas.microsoft.com/office/drawing/2014/main" id="{A958C92D-D1E6-A4AA-C84B-631D43E83560}"/>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66124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hidden="1">
            <a:extLst>
              <a:ext uri="{FF2B5EF4-FFF2-40B4-BE49-F238E27FC236}">
                <a16:creationId xmlns:a16="http://schemas.microsoft.com/office/drawing/2014/main" id="{29BFE12E-754F-A6C7-4D87-21DFE41407B8}"/>
              </a:ext>
            </a:extLst>
          </p:cNvPr>
          <p:cNvSpPr>
            <a:spLocks noGrp="1"/>
          </p:cNvSpPr>
          <p:nvPr>
            <p:ph type="title"/>
          </p:nvPr>
        </p:nvSpPr>
        <p:spPr/>
        <p:txBody>
          <a:bodyPr/>
          <a:lstStyle/>
          <a:p>
            <a:r>
              <a:rPr lang="en-US" altLang="zh-CN"/>
              <a:t>Why congestion?</a:t>
            </a:r>
            <a:endParaRPr lang="zh-CN" altLang="en-US" dirty="0"/>
          </a:p>
        </p:txBody>
      </p:sp>
      <p:pic>
        <p:nvPicPr>
          <p:cNvPr id="3" name="图片 2">
            <a:extLst>
              <a:ext uri="{FF2B5EF4-FFF2-40B4-BE49-F238E27FC236}">
                <a16:creationId xmlns:a16="http://schemas.microsoft.com/office/drawing/2014/main" id="{9CAEBAE3-921C-FBF5-1EE3-7FDD81925930}"/>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45197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hidden="1">
            <a:extLst>
              <a:ext uri="{FF2B5EF4-FFF2-40B4-BE49-F238E27FC236}">
                <a16:creationId xmlns:a16="http://schemas.microsoft.com/office/drawing/2014/main" id="{59E35852-772F-AD5D-D5CD-8B2DD36F6E45}"/>
              </a:ext>
            </a:extLst>
          </p:cNvPr>
          <p:cNvSpPr>
            <a:spLocks noGrp="1"/>
          </p:cNvSpPr>
          <p:nvPr>
            <p:ph type="title"/>
          </p:nvPr>
        </p:nvSpPr>
        <p:spPr/>
        <p:txBody>
          <a:bodyPr/>
          <a:lstStyle/>
          <a:p>
            <a:r>
              <a:rPr lang="en-US" altLang="zh-CN"/>
              <a:t>Outcome</a:t>
            </a:r>
            <a:endParaRPr lang="zh-CN" altLang="en-US" dirty="0"/>
          </a:p>
        </p:txBody>
      </p:sp>
      <p:pic>
        <p:nvPicPr>
          <p:cNvPr id="3" name="图片 2">
            <a:extLst>
              <a:ext uri="{FF2B5EF4-FFF2-40B4-BE49-F238E27FC236}">
                <a16:creationId xmlns:a16="http://schemas.microsoft.com/office/drawing/2014/main" id="{8C45A808-2E88-4323-668D-E64C22C1BC60}"/>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54588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hidden="1">
            <a:extLst>
              <a:ext uri="{FF2B5EF4-FFF2-40B4-BE49-F238E27FC236}">
                <a16:creationId xmlns:a16="http://schemas.microsoft.com/office/drawing/2014/main" id="{64B6D88F-0FD8-A12A-EE98-7B38DFE731FC}"/>
              </a:ext>
            </a:extLst>
          </p:cNvPr>
          <p:cNvSpPr>
            <a:spLocks noGrp="1"/>
          </p:cNvSpPr>
          <p:nvPr>
            <p:ph type="title"/>
          </p:nvPr>
        </p:nvSpPr>
        <p:spPr/>
        <p:txBody>
          <a:bodyPr/>
          <a:lstStyle/>
          <a:p>
            <a:r>
              <a:rPr lang="en-US" altLang="zh-CN"/>
              <a:t>Bid with 0 ETH!</a:t>
            </a:r>
            <a:endParaRPr lang="zh-CN" altLang="en-US" dirty="0"/>
          </a:p>
        </p:txBody>
      </p:sp>
      <p:pic>
        <p:nvPicPr>
          <p:cNvPr id="3" name="图片 2">
            <a:extLst>
              <a:ext uri="{FF2B5EF4-FFF2-40B4-BE49-F238E27FC236}">
                <a16:creationId xmlns:a16="http://schemas.microsoft.com/office/drawing/2014/main" id="{A42D70DF-7A4E-9240-D979-39C1838C37F0}"/>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29490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hidden="1">
            <a:extLst>
              <a:ext uri="{FF2B5EF4-FFF2-40B4-BE49-F238E27FC236}">
                <a16:creationId xmlns:a16="http://schemas.microsoft.com/office/drawing/2014/main" id="{8EDB8CC6-8C00-98FC-909B-32E7EC5F02F2}"/>
              </a:ext>
            </a:extLst>
          </p:cNvPr>
          <p:cNvSpPr>
            <a:spLocks noGrp="1"/>
          </p:cNvSpPr>
          <p:nvPr>
            <p:ph type="title"/>
          </p:nvPr>
        </p:nvSpPr>
        <p:spPr/>
        <p:txBody>
          <a:bodyPr/>
          <a:lstStyle/>
          <a:p>
            <a:r>
              <a:rPr lang="en-US" altLang="zh-CN"/>
              <a:t>The solution</a:t>
            </a:r>
            <a:endParaRPr lang="zh-CN" altLang="en-US" dirty="0"/>
          </a:p>
        </p:txBody>
      </p:sp>
      <p:pic>
        <p:nvPicPr>
          <p:cNvPr id="3" name="图片 2">
            <a:extLst>
              <a:ext uri="{FF2B5EF4-FFF2-40B4-BE49-F238E27FC236}">
                <a16:creationId xmlns:a16="http://schemas.microsoft.com/office/drawing/2014/main" id="{649ECA43-CC59-457B-74B6-6A4DC2C762B7}"/>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74163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28404-4F13-0770-AA9D-59B0A5574BD1}"/>
              </a:ext>
            </a:extLst>
          </p:cNvPr>
          <p:cNvSpPr>
            <a:spLocks noGrp="1"/>
          </p:cNvSpPr>
          <p:nvPr>
            <p:ph type="title"/>
          </p:nvPr>
        </p:nvSpPr>
        <p:spPr/>
        <p:txBody>
          <a:bodyPr/>
          <a:lstStyle/>
          <a:p>
            <a:r>
              <a:rPr lang="en-US" altLang="zh-CN" dirty="0"/>
              <a:t>9.2 D3M (AAVE and Maker DAO)</a:t>
            </a:r>
            <a:endParaRPr lang="zh-CN" altLang="en-US" dirty="0"/>
          </a:p>
        </p:txBody>
      </p:sp>
      <p:sp>
        <p:nvSpPr>
          <p:cNvPr id="3" name="文本框 2">
            <a:extLst>
              <a:ext uri="{FF2B5EF4-FFF2-40B4-BE49-F238E27FC236}">
                <a16:creationId xmlns:a16="http://schemas.microsoft.com/office/drawing/2014/main" id="{963231FB-4949-AF56-695E-8B6FB4513132}"/>
              </a:ext>
            </a:extLst>
          </p:cNvPr>
          <p:cNvSpPr txBox="1"/>
          <p:nvPr/>
        </p:nvSpPr>
        <p:spPr>
          <a:xfrm>
            <a:off x="838200" y="2094271"/>
            <a:ext cx="9220200" cy="1200329"/>
          </a:xfrm>
          <a:prstGeom prst="rect">
            <a:avLst/>
          </a:prstGeom>
          <a:noFill/>
        </p:spPr>
        <p:txBody>
          <a:bodyPr wrap="square" rtlCol="0">
            <a:spAutoFit/>
          </a:bodyPr>
          <a:lstStyle/>
          <a:p>
            <a:r>
              <a:rPr lang="en-US" altLang="zh-CN" sz="2400" b="0" i="0" dirty="0">
                <a:solidFill>
                  <a:srgbClr val="333333"/>
                </a:solidFill>
                <a:effectLst/>
                <a:latin typeface="PingFang SC"/>
              </a:rPr>
              <a:t>MakerDAO recently announced a partnership with Aave to implement the DAI Direct Deposit Module (D3M) to minimize the uncertainty of borrowing DAI through Aave.</a:t>
            </a:r>
            <a:endParaRPr lang="zh-CN" altLang="en-US" sz="2400" dirty="0"/>
          </a:p>
        </p:txBody>
      </p:sp>
      <p:pic>
        <p:nvPicPr>
          <p:cNvPr id="4" name="Picture 2" descr="Aave price today, AAVE to USD live, marketcap and chart | CoinMarketCap">
            <a:extLst>
              <a:ext uri="{FF2B5EF4-FFF2-40B4-BE49-F238E27FC236}">
                <a16:creationId xmlns:a16="http://schemas.microsoft.com/office/drawing/2014/main" id="{D43A1960-622A-DE25-267D-C32496BA9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422" y="3563401"/>
            <a:ext cx="2835378" cy="2835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836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9DC16-D07E-8DCC-224E-4AECBC2A83AA}"/>
              </a:ext>
            </a:extLst>
          </p:cNvPr>
          <p:cNvSpPr>
            <a:spLocks noGrp="1"/>
          </p:cNvSpPr>
          <p:nvPr>
            <p:ph type="title"/>
          </p:nvPr>
        </p:nvSpPr>
        <p:spPr/>
        <p:txBody>
          <a:bodyPr/>
          <a:lstStyle/>
          <a:p>
            <a:r>
              <a:rPr lang="en-US" altLang="zh-CN" dirty="0"/>
              <a:t>What happen</a:t>
            </a:r>
            <a:endParaRPr lang="zh-CN" altLang="en-US" dirty="0"/>
          </a:p>
        </p:txBody>
      </p:sp>
      <p:sp>
        <p:nvSpPr>
          <p:cNvPr id="3" name="文本框 2">
            <a:extLst>
              <a:ext uri="{FF2B5EF4-FFF2-40B4-BE49-F238E27FC236}">
                <a16:creationId xmlns:a16="http://schemas.microsoft.com/office/drawing/2014/main" id="{8E5E8057-9812-F79F-BD10-AC84ED726B04}"/>
              </a:ext>
            </a:extLst>
          </p:cNvPr>
          <p:cNvSpPr txBox="1"/>
          <p:nvPr/>
        </p:nvSpPr>
        <p:spPr>
          <a:xfrm>
            <a:off x="838200" y="1690688"/>
            <a:ext cx="9645445" cy="5386090"/>
          </a:xfrm>
          <a:prstGeom prst="rect">
            <a:avLst/>
          </a:prstGeom>
          <a:noFill/>
        </p:spPr>
        <p:txBody>
          <a:bodyPr wrap="square" rtlCol="0">
            <a:spAutoFit/>
          </a:bodyPr>
          <a:lstStyle/>
          <a:p>
            <a:pPr marL="342900" indent="-342900">
              <a:buAutoNum type="arabicPeriod"/>
            </a:pPr>
            <a:r>
              <a:rPr lang="en-US" altLang="zh-CN" sz="2000" dirty="0"/>
              <a:t>DAI users are reluctant to borrow due to different interest rates prevailing in DeFi</a:t>
            </a:r>
          </a:p>
          <a:p>
            <a:pPr marL="342900" indent="-342900">
              <a:buAutoNum type="arabicPeriod"/>
            </a:pPr>
            <a:endParaRPr lang="en-US" altLang="zh-CN" sz="2000" dirty="0"/>
          </a:p>
          <a:p>
            <a:pPr marL="342900" indent="-342900">
              <a:buAutoNum type="arabicPeriod"/>
            </a:pPr>
            <a:r>
              <a:rPr lang="en-US" altLang="zh-CN" sz="2000" dirty="0"/>
              <a:t>It solves the problem by enforcing a maximum lending rate. The maximum borrowing rate is the maximum rate at which the loan issued will accrue interest over time, which can only be repaid by the borrower.</a:t>
            </a:r>
          </a:p>
          <a:p>
            <a:pPr marL="342900" indent="-342900">
              <a:buAutoNum type="arabicPeriod"/>
            </a:pPr>
            <a:endParaRPr lang="en-US" altLang="zh-CN" sz="2800" dirty="0"/>
          </a:p>
          <a:p>
            <a:pPr marL="342900" indent="-342900">
              <a:buAutoNum type="arabicPeriod"/>
            </a:pPr>
            <a:r>
              <a:rPr lang="en-US" altLang="zh-CN" sz="2000" dirty="0"/>
              <a:t>In the words of Dragonfly Capital managing partner Haseeb Qureshi, the D3M module “makes Aave feel like a commercial bank on top of MakerDAO’s central bank.” The token liquidity provided by Aave on L2 will allow Maker to solidify its position on L2 as the primary provider of stablecoins, while its users can enjoy the security provided by the collateral stored in L1.</a:t>
            </a:r>
          </a:p>
          <a:p>
            <a:pPr marL="342900" indent="-342900">
              <a:buAutoNum type="arabicPeriod"/>
            </a:pPr>
            <a:endParaRPr lang="en-US" altLang="zh-CN" sz="2000" dirty="0"/>
          </a:p>
          <a:p>
            <a:pPr marL="342900" indent="-342900">
              <a:buAutoNum type="arabicPeriod"/>
            </a:pPr>
            <a:r>
              <a:rPr lang="zh-CN" altLang="en-US" sz="2000" dirty="0"/>
              <a:t>解释</a:t>
            </a:r>
            <a:r>
              <a:rPr lang="en-US" altLang="zh-CN" sz="2000" dirty="0"/>
              <a:t>DAI</a:t>
            </a:r>
            <a:r>
              <a:rPr lang="zh-CN" altLang="en-US" sz="2000" dirty="0"/>
              <a:t>从哪里来是否在印前，回报是要</a:t>
            </a:r>
            <a:r>
              <a:rPr lang="en-US" altLang="zh-CN" sz="2000" dirty="0"/>
              <a:t>lock</a:t>
            </a:r>
            <a:r>
              <a:rPr lang="zh-CN" altLang="en-US" sz="2000" dirty="0"/>
              <a:t>还是如何，</a:t>
            </a:r>
            <a:r>
              <a:rPr lang="en-US" altLang="zh-CN" sz="2000" dirty="0"/>
              <a:t>incentive </a:t>
            </a:r>
            <a:r>
              <a:rPr lang="zh-CN" altLang="en-US" sz="2000" dirty="0"/>
              <a:t>，</a:t>
            </a:r>
            <a:r>
              <a:rPr lang="en-US" altLang="zh-CN" sz="2000" dirty="0"/>
              <a:t>economic theory</a:t>
            </a:r>
          </a:p>
          <a:p>
            <a:pPr marL="342900" indent="-342900">
              <a:buAutoNum type="arabicPeriod"/>
            </a:pPr>
            <a:endParaRPr lang="en-US" altLang="zh-CN" sz="2800" dirty="0"/>
          </a:p>
          <a:p>
            <a:pPr marL="342900" indent="-342900">
              <a:buAutoNum type="arabicPeriod"/>
            </a:pPr>
            <a:endParaRPr lang="zh-CN" altLang="en-US" sz="2800" dirty="0"/>
          </a:p>
        </p:txBody>
      </p:sp>
      <p:pic>
        <p:nvPicPr>
          <p:cNvPr id="4" name="Picture 2" descr="Aave price today, AAVE to USD live, marketcap and chart | CoinMarketCap">
            <a:extLst>
              <a:ext uri="{FF2B5EF4-FFF2-40B4-BE49-F238E27FC236}">
                <a16:creationId xmlns:a16="http://schemas.microsoft.com/office/drawing/2014/main" id="{D9628659-CEF5-0753-0E7C-C43F3DFDB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0" y="75406"/>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533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B8CF1-9E11-3935-D4D5-EEA0DDC642ED}"/>
              </a:ext>
            </a:extLst>
          </p:cNvPr>
          <p:cNvSpPr>
            <a:spLocks noGrp="1"/>
          </p:cNvSpPr>
          <p:nvPr>
            <p:ph type="title"/>
          </p:nvPr>
        </p:nvSpPr>
        <p:spPr/>
        <p:txBody>
          <a:bodyPr/>
          <a:lstStyle/>
          <a:p>
            <a:r>
              <a:rPr lang="en-US" altLang="zh-CN" dirty="0"/>
              <a:t>D3M brings an innovative strategy to create DAI on the Aave protocol</a:t>
            </a:r>
            <a:endParaRPr lang="zh-CN" altLang="en-US" dirty="0"/>
          </a:p>
        </p:txBody>
      </p:sp>
      <p:pic>
        <p:nvPicPr>
          <p:cNvPr id="2050" name="Picture 2" descr="读懂 Maker 与 Aave 推出的直接存款模块「D3M」：解决 DeFi 中的可变利率">
            <a:extLst>
              <a:ext uri="{FF2B5EF4-FFF2-40B4-BE49-F238E27FC236}">
                <a16:creationId xmlns:a16="http://schemas.microsoft.com/office/drawing/2014/main" id="{494D3ED9-E0BF-E648-A783-8609D241F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685" y="1771804"/>
            <a:ext cx="8016240" cy="450542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BFFB5784-BBD5-72CF-8302-965AC707B30B}"/>
              </a:ext>
            </a:extLst>
          </p:cNvPr>
          <p:cNvSpPr txBox="1"/>
          <p:nvPr/>
        </p:nvSpPr>
        <p:spPr>
          <a:xfrm>
            <a:off x="8952271" y="2079523"/>
            <a:ext cx="2861187" cy="3693319"/>
          </a:xfrm>
          <a:prstGeom prst="rect">
            <a:avLst/>
          </a:prstGeom>
          <a:noFill/>
        </p:spPr>
        <p:txBody>
          <a:bodyPr wrap="square" rtlCol="0">
            <a:spAutoFit/>
          </a:bodyPr>
          <a:lstStyle/>
          <a:p>
            <a:r>
              <a:rPr lang="en-US" altLang="zh-CN" b="0" i="0" dirty="0">
                <a:solidFill>
                  <a:srgbClr val="333333"/>
                </a:solidFill>
                <a:effectLst/>
                <a:latin typeface="PingFang SC"/>
              </a:rPr>
              <a:t>Basically, the MakerDAO community can modify the target borrowing rate for DAI on Aave to ensure maximum competitiveness of the token on the protocol. D3M functionally allows Aave users to borrow DAI at a fixed maximum interest rate (currently 4%), as the collateral stored on Aave is used to offset the additional interest</a:t>
            </a:r>
            <a:endParaRPr lang="zh-CN" altLang="en-US" dirty="0"/>
          </a:p>
        </p:txBody>
      </p:sp>
    </p:spTree>
    <p:extLst>
      <p:ext uri="{BB962C8B-B14F-4D97-AF65-F5344CB8AC3E}">
        <p14:creationId xmlns:p14="http://schemas.microsoft.com/office/powerpoint/2010/main" val="4290788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5311C-E7FD-B840-E9CE-0A1B3DB2A451}"/>
              </a:ext>
            </a:extLst>
          </p:cNvPr>
          <p:cNvSpPr>
            <a:spLocks noGrp="1"/>
          </p:cNvSpPr>
          <p:nvPr>
            <p:ph type="title"/>
          </p:nvPr>
        </p:nvSpPr>
        <p:spPr/>
        <p:txBody>
          <a:bodyPr/>
          <a:lstStyle/>
          <a:p>
            <a:r>
              <a:rPr lang="en-US" altLang="zh-CN" dirty="0"/>
              <a:t>Content</a:t>
            </a:r>
            <a:endParaRPr lang="zh-CN" altLang="en-US" dirty="0"/>
          </a:p>
        </p:txBody>
      </p:sp>
      <p:sp>
        <p:nvSpPr>
          <p:cNvPr id="3" name="内容占位符 2">
            <a:extLst>
              <a:ext uri="{FF2B5EF4-FFF2-40B4-BE49-F238E27FC236}">
                <a16:creationId xmlns:a16="http://schemas.microsoft.com/office/drawing/2014/main" id="{AB80EA29-4893-7BD8-CB4E-4205744AB311}"/>
              </a:ext>
            </a:extLst>
          </p:cNvPr>
          <p:cNvSpPr>
            <a:spLocks noGrp="1"/>
          </p:cNvSpPr>
          <p:nvPr>
            <p:ph idx="1"/>
          </p:nvPr>
        </p:nvSpPr>
        <p:spPr/>
        <p:txBody>
          <a:bodyPr>
            <a:normAutofit/>
          </a:bodyPr>
          <a:lstStyle/>
          <a:p>
            <a:pPr marL="457200" lvl="1" indent="0">
              <a:buNone/>
            </a:pPr>
            <a:endParaRPr lang="en-US" altLang="zh-CN" dirty="0"/>
          </a:p>
          <a:p>
            <a:r>
              <a:rPr lang="en-US" altLang="zh-CN" dirty="0"/>
              <a:t>4. Maker DAO system design</a:t>
            </a:r>
          </a:p>
          <a:p>
            <a:pPr lvl="1"/>
            <a:r>
              <a:rPr lang="en-US" altLang="zh-CN" dirty="0"/>
              <a:t>DSR</a:t>
            </a:r>
          </a:p>
          <a:p>
            <a:pPr lvl="1"/>
            <a:r>
              <a:rPr lang="en-US" altLang="zh-CN" dirty="0"/>
              <a:t>Collateral auction</a:t>
            </a:r>
          </a:p>
          <a:p>
            <a:pPr lvl="1"/>
            <a:r>
              <a:rPr lang="en-US" altLang="zh-CN" dirty="0"/>
              <a:t>Surplus auction</a:t>
            </a:r>
          </a:p>
          <a:p>
            <a:pPr lvl="1"/>
            <a:r>
              <a:rPr lang="en-US" altLang="zh-CN" dirty="0"/>
              <a:t>Debt auction</a:t>
            </a:r>
          </a:p>
          <a:p>
            <a:r>
              <a:rPr lang="en-US" altLang="zh-CN" dirty="0"/>
              <a:t>5. Go further in liquidation, DAR and flash loan with examples</a:t>
            </a:r>
          </a:p>
          <a:p>
            <a:r>
              <a:rPr lang="en-US" altLang="zh-CN" dirty="0"/>
              <a:t>6. The differences in Liquidation 1.0/1.2/2.0</a:t>
            </a:r>
          </a:p>
          <a:p>
            <a:r>
              <a:rPr lang="en-US" altLang="zh-CN" dirty="0"/>
              <a:t>7. How different functions make system stable </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642377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B7426-257C-B882-570C-B35F761F2990}"/>
              </a:ext>
            </a:extLst>
          </p:cNvPr>
          <p:cNvSpPr>
            <a:spLocks noGrp="1"/>
          </p:cNvSpPr>
          <p:nvPr>
            <p:ph type="title"/>
          </p:nvPr>
        </p:nvSpPr>
        <p:spPr/>
        <p:txBody>
          <a:bodyPr/>
          <a:lstStyle/>
          <a:p>
            <a:r>
              <a:rPr lang="en-US" altLang="zh-CN" dirty="0"/>
              <a:t>Influence</a:t>
            </a:r>
            <a:endParaRPr lang="zh-CN" altLang="en-US" dirty="0"/>
          </a:p>
        </p:txBody>
      </p:sp>
      <p:sp>
        <p:nvSpPr>
          <p:cNvPr id="3" name="文本框 2">
            <a:extLst>
              <a:ext uri="{FF2B5EF4-FFF2-40B4-BE49-F238E27FC236}">
                <a16:creationId xmlns:a16="http://schemas.microsoft.com/office/drawing/2014/main" id="{E28B7CBA-E726-C082-BDA4-A274F07DEA7F}"/>
              </a:ext>
            </a:extLst>
          </p:cNvPr>
          <p:cNvSpPr txBox="1"/>
          <p:nvPr/>
        </p:nvSpPr>
        <p:spPr>
          <a:xfrm>
            <a:off x="838200" y="1690688"/>
            <a:ext cx="9082549" cy="341632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Maker benefits from increased liquidity in its stablecoin as Aave users will now be encouraged to borrow after extreme volatility in stability fees eases.</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Thanks to D3M, Maker is also less reliant on USDC to expand DAI supply.</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The interest on </a:t>
            </a:r>
            <a:r>
              <a:rPr lang="en-US" altLang="zh-CN" sz="2400" dirty="0" err="1"/>
              <a:t>aDAI</a:t>
            </a:r>
            <a:r>
              <a:rPr lang="en-US" altLang="zh-CN" sz="2400" dirty="0"/>
              <a:t> resulting from depositing DAI in the Aave protocol will serve as an external source of income for Maker.</a:t>
            </a:r>
            <a:endParaRPr lang="zh-CN" altLang="en-US" sz="2400" dirty="0"/>
          </a:p>
        </p:txBody>
      </p:sp>
    </p:spTree>
    <p:extLst>
      <p:ext uri="{BB962C8B-B14F-4D97-AF65-F5344CB8AC3E}">
        <p14:creationId xmlns:p14="http://schemas.microsoft.com/office/powerpoint/2010/main" val="282879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F5CF96-FB91-0195-43CF-323008BFD907}"/>
              </a:ext>
            </a:extLst>
          </p:cNvPr>
          <p:cNvSpPr>
            <a:spLocks noGrp="1"/>
          </p:cNvSpPr>
          <p:nvPr>
            <p:ph type="title"/>
          </p:nvPr>
        </p:nvSpPr>
        <p:spPr/>
        <p:txBody>
          <a:bodyPr>
            <a:normAutofit/>
          </a:bodyPr>
          <a:lstStyle/>
          <a:p>
            <a:r>
              <a:rPr lang="en-US" altLang="zh-CN" dirty="0"/>
              <a:t>9.4. Compare Maker Dao and LUSD (Whether really decentralized)</a:t>
            </a:r>
            <a:endParaRPr lang="zh-CN" altLang="en-US" dirty="0"/>
          </a:p>
        </p:txBody>
      </p:sp>
      <p:pic>
        <p:nvPicPr>
          <p:cNvPr id="1026" name="Picture 2" descr="Liquity USD (LUSD) - The Giving Block">
            <a:extLst>
              <a:ext uri="{FF2B5EF4-FFF2-40B4-BE49-F238E27FC236}">
                <a16:creationId xmlns:a16="http://schemas.microsoft.com/office/drawing/2014/main" id="{979BBBAB-4C7F-8672-E2FC-94A9A959D2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07428" y="1840374"/>
            <a:ext cx="4351338"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4DD04488-507D-C2A2-5F49-6D29E1411259}"/>
              </a:ext>
            </a:extLst>
          </p:cNvPr>
          <p:cNvSpPr txBox="1"/>
          <p:nvPr/>
        </p:nvSpPr>
        <p:spPr>
          <a:xfrm>
            <a:off x="838199" y="2152641"/>
            <a:ext cx="4235245" cy="1077218"/>
          </a:xfrm>
          <a:prstGeom prst="rect">
            <a:avLst/>
          </a:prstGeom>
          <a:noFill/>
        </p:spPr>
        <p:txBody>
          <a:bodyPr wrap="square" rtlCol="0">
            <a:spAutoFit/>
          </a:bodyPr>
          <a:lstStyle/>
          <a:p>
            <a:r>
              <a:rPr lang="en-US" altLang="zh-CN" sz="3200" b="1" dirty="0"/>
              <a:t>LUSD</a:t>
            </a:r>
            <a:r>
              <a:rPr lang="zh-CN" altLang="en-US" sz="3200" b="1" dirty="0"/>
              <a:t> </a:t>
            </a:r>
            <a:r>
              <a:rPr lang="en-US" altLang="zh-CN" sz="3200" b="1" dirty="0"/>
              <a:t>first use Dutch auction!</a:t>
            </a:r>
            <a:endParaRPr lang="zh-CN" altLang="en-US" sz="3200" dirty="0"/>
          </a:p>
        </p:txBody>
      </p:sp>
    </p:spTree>
    <p:extLst>
      <p:ext uri="{BB962C8B-B14F-4D97-AF65-F5344CB8AC3E}">
        <p14:creationId xmlns:p14="http://schemas.microsoft.com/office/powerpoint/2010/main" val="96446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B9B87-D4E0-D4CB-B6C1-7ACF30E4ABF1}"/>
              </a:ext>
            </a:extLst>
          </p:cNvPr>
          <p:cNvSpPr>
            <a:spLocks noGrp="1"/>
          </p:cNvSpPr>
          <p:nvPr>
            <p:ph type="title"/>
          </p:nvPr>
        </p:nvSpPr>
        <p:spPr/>
        <p:txBody>
          <a:bodyPr/>
          <a:lstStyle/>
          <a:p>
            <a:r>
              <a:rPr lang="en-US" altLang="zh-CN" b="1" dirty="0"/>
              <a:t>LUSD</a:t>
            </a:r>
            <a:r>
              <a:rPr lang="zh-CN" altLang="en-US" b="1" dirty="0"/>
              <a:t> </a:t>
            </a:r>
            <a:r>
              <a:rPr lang="en-US" altLang="zh-CN" b="1" dirty="0"/>
              <a:t>first use Dutch auction!</a:t>
            </a:r>
            <a:endParaRPr lang="zh-CN" altLang="en-US" dirty="0"/>
          </a:p>
        </p:txBody>
      </p:sp>
      <p:sp>
        <p:nvSpPr>
          <p:cNvPr id="3" name="内容占位符 2">
            <a:extLst>
              <a:ext uri="{FF2B5EF4-FFF2-40B4-BE49-F238E27FC236}">
                <a16:creationId xmlns:a16="http://schemas.microsoft.com/office/drawing/2014/main" id="{0F0F6AFE-80A3-EAB2-EE54-9D20EAFB9778}"/>
              </a:ext>
            </a:extLst>
          </p:cNvPr>
          <p:cNvSpPr>
            <a:spLocks noGrp="1"/>
          </p:cNvSpPr>
          <p:nvPr>
            <p:ph idx="1"/>
          </p:nvPr>
        </p:nvSpPr>
        <p:spPr/>
        <p:txBody>
          <a:bodyPr/>
          <a:lstStyle/>
          <a:p>
            <a:pPr marL="0" indent="0">
              <a:buNone/>
            </a:pPr>
            <a:r>
              <a:rPr lang="en-US" altLang="zh-CN" dirty="0"/>
              <a:t>It is not maker that use Dutch auction first.</a:t>
            </a:r>
          </a:p>
          <a:p>
            <a:pPr marL="0" indent="0">
              <a:buNone/>
            </a:pPr>
            <a:endParaRPr lang="en-US" altLang="zh-CN" dirty="0"/>
          </a:p>
          <a:p>
            <a:pPr marL="0" indent="0">
              <a:buNone/>
            </a:pPr>
            <a:r>
              <a:rPr lang="en-US" altLang="zh-CN" dirty="0"/>
              <a:t>The first-mover advantage of stable coins is easy to defend and difficult to attack, just like the obvious problem of USDT, but given the high transfer cost, USDT still occupies the first place in the market value of stable coins. </a:t>
            </a:r>
          </a:p>
          <a:p>
            <a:pPr marL="0" indent="0">
              <a:buNone/>
            </a:pPr>
            <a:r>
              <a:rPr lang="en-US" altLang="zh-CN" dirty="0"/>
              <a:t>So LUSD ?? Dutch??</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11685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E5993-15B0-10B5-8308-CD8DA0ABA17C}"/>
              </a:ext>
            </a:extLst>
          </p:cNvPr>
          <p:cNvSpPr>
            <a:spLocks noGrp="1"/>
          </p:cNvSpPr>
          <p:nvPr>
            <p:ph type="title"/>
          </p:nvPr>
        </p:nvSpPr>
        <p:spPr/>
        <p:txBody>
          <a:bodyPr/>
          <a:lstStyle/>
          <a:p>
            <a:r>
              <a:rPr lang="en-US" altLang="zh-CN" dirty="0"/>
              <a:t>Liquity</a:t>
            </a:r>
            <a:r>
              <a:rPr lang="zh-CN" altLang="en-US" dirty="0"/>
              <a:t>！</a:t>
            </a:r>
          </a:p>
        </p:txBody>
      </p:sp>
      <p:sp>
        <p:nvSpPr>
          <p:cNvPr id="3" name="内容占位符 2">
            <a:extLst>
              <a:ext uri="{FF2B5EF4-FFF2-40B4-BE49-F238E27FC236}">
                <a16:creationId xmlns:a16="http://schemas.microsoft.com/office/drawing/2014/main" id="{DA14FB0B-6A6E-EC88-462B-E6CDECD48B89}"/>
              </a:ext>
            </a:extLst>
          </p:cNvPr>
          <p:cNvSpPr>
            <a:spLocks noGrp="1"/>
          </p:cNvSpPr>
          <p:nvPr>
            <p:ph idx="1"/>
          </p:nvPr>
        </p:nvSpPr>
        <p:spPr/>
        <p:txBody>
          <a:bodyPr/>
          <a:lstStyle/>
          <a:p>
            <a:r>
              <a:rPr lang="en-US" altLang="zh-CN" b="0" i="0" dirty="0">
                <a:solidFill>
                  <a:srgbClr val="27282D"/>
                </a:solidFill>
                <a:effectLst/>
                <a:latin typeface="Microsoft YaHei" panose="020B0503020204020204" pitchFamily="34" charset="-122"/>
                <a:ea typeface="Microsoft YaHei" panose="020B0503020204020204" pitchFamily="34" charset="-122"/>
              </a:rPr>
              <a:t>From Footprint Analytics, there is a clear gap between MakerDao and Liquity in TVL, which is about 7.6 times that of Liquity, and the market value of DAI is also nearly 12 times that of LUSD.</a:t>
            </a:r>
          </a:p>
          <a:p>
            <a:r>
              <a:rPr lang="en-US" altLang="zh-CN" b="0" i="0" dirty="0">
                <a:solidFill>
                  <a:srgbClr val="27282D"/>
                </a:solidFill>
                <a:effectLst/>
                <a:latin typeface="Microsoft YaHei" panose="020B0503020204020204" pitchFamily="34" charset="-122"/>
                <a:ea typeface="Microsoft YaHei" panose="020B0503020204020204" pitchFamily="34" charset="-122"/>
              </a:rPr>
              <a:t>However, as a latecomer to the over-collateralized stablecoin market, Liquity naturally has to learn from the previous experience. Many mechanisms of Liquity are set for the pain points of MarkerDao.</a:t>
            </a:r>
            <a:r>
              <a:rPr lang="zh-CN" altLang="en-US" b="0" i="0" dirty="0">
                <a:solidFill>
                  <a:srgbClr val="27282D"/>
                </a:solidFill>
                <a:effectLst/>
                <a:latin typeface="Microsoft YaHei" panose="020B0503020204020204" pitchFamily="34" charset="-122"/>
                <a:ea typeface="Microsoft YaHei" panose="020B0503020204020204" pitchFamily="34" charset="-122"/>
              </a:rPr>
              <a:t>。</a:t>
            </a:r>
            <a:endParaRPr lang="zh-CN" altLang="en-US" dirty="0"/>
          </a:p>
        </p:txBody>
      </p:sp>
    </p:spTree>
    <p:extLst>
      <p:ext uri="{BB962C8B-B14F-4D97-AF65-F5344CB8AC3E}">
        <p14:creationId xmlns:p14="http://schemas.microsoft.com/office/powerpoint/2010/main" val="239526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0F02D-D2A1-C10E-3791-59207F28E415}"/>
              </a:ext>
            </a:extLst>
          </p:cNvPr>
          <p:cNvSpPr>
            <a:spLocks noGrp="1"/>
          </p:cNvSpPr>
          <p:nvPr>
            <p:ph type="title"/>
          </p:nvPr>
        </p:nvSpPr>
        <p:spPr/>
        <p:txBody>
          <a:bodyPr/>
          <a:lstStyle/>
          <a:p>
            <a:r>
              <a:rPr lang="en-US" altLang="zh-CN" dirty="0"/>
              <a:t>Maker Dao and Liquity</a:t>
            </a:r>
            <a:endParaRPr lang="zh-CN" altLang="en-US" dirty="0"/>
          </a:p>
        </p:txBody>
      </p:sp>
      <p:sp>
        <p:nvSpPr>
          <p:cNvPr id="3" name="内容占位符 2">
            <a:extLst>
              <a:ext uri="{FF2B5EF4-FFF2-40B4-BE49-F238E27FC236}">
                <a16:creationId xmlns:a16="http://schemas.microsoft.com/office/drawing/2014/main" id="{17C3DF6F-2C77-A771-C6EF-C31006A57829}"/>
              </a:ext>
            </a:extLst>
          </p:cNvPr>
          <p:cNvSpPr>
            <a:spLocks noGrp="1"/>
          </p:cNvSpPr>
          <p:nvPr>
            <p:ph idx="1"/>
          </p:nvPr>
        </p:nvSpPr>
        <p:spPr/>
        <p:txBody>
          <a:bodyPr/>
          <a:lstStyle/>
          <a:p>
            <a:r>
              <a:rPr lang="en-US" altLang="zh-CN" dirty="0"/>
              <a:t>1. Lending process</a:t>
            </a:r>
          </a:p>
          <a:p>
            <a:r>
              <a:rPr lang="en-US" altLang="zh-CN" dirty="0"/>
              <a:t>2. Stablecoin mechanism</a:t>
            </a:r>
          </a:p>
          <a:p>
            <a:r>
              <a:rPr lang="en-US" altLang="zh-CN" dirty="0"/>
              <a:t>3. Governance token</a:t>
            </a:r>
          </a:p>
          <a:p>
            <a:r>
              <a:rPr lang="en-US" altLang="zh-CN" dirty="0"/>
              <a:t>4. Liquidation mechanism</a:t>
            </a:r>
            <a:endParaRPr lang="zh-CN" altLang="en-US" dirty="0"/>
          </a:p>
        </p:txBody>
      </p:sp>
    </p:spTree>
    <p:extLst>
      <p:ext uri="{BB962C8B-B14F-4D97-AF65-F5344CB8AC3E}">
        <p14:creationId xmlns:p14="http://schemas.microsoft.com/office/powerpoint/2010/main" val="3948622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8A378-9F91-9004-D90C-1589A8392147}"/>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Lending process</a:t>
            </a:r>
            <a:r>
              <a:rPr lang="en-US" altLang="zh-CN" dirty="0">
                <a:solidFill>
                  <a:srgbClr val="27282D"/>
                </a:solidFill>
                <a:latin typeface="Calibri" panose="020F0502020204030204" pitchFamily="34" charset="0"/>
                <a:ea typeface="Microsoft YaHei" panose="020B0503020204020204" pitchFamily="34" charset="-122"/>
                <a:cs typeface="Calibri" panose="020F0502020204030204" pitchFamily="34" charset="0"/>
              </a:rPr>
              <a:t>- collateral</a:t>
            </a:r>
            <a:endParaRPr lang="zh-CN" altLang="en-US"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E61D78B2-42E5-24DF-7498-00E318065920}"/>
              </a:ext>
            </a:extLst>
          </p:cNvPr>
          <p:cNvSpPr>
            <a:spLocks noGrp="1"/>
          </p:cNvSpPr>
          <p:nvPr>
            <p:ph idx="1"/>
          </p:nvPr>
        </p:nvSpPr>
        <p:spPr/>
        <p:txBody>
          <a:bodyPr>
            <a:normAutofit fontScale="92500"/>
          </a:bodyPr>
          <a:lstStyle/>
          <a:p>
            <a:r>
              <a:rPr lang="en-US" altLang="zh-CN" b="0" i="0" dirty="0">
                <a:solidFill>
                  <a:srgbClr val="27282D"/>
                </a:solidFill>
                <a:effectLst/>
                <a:latin typeface="Microsoft YaHei" panose="020B0503020204020204" pitchFamily="34" charset="-122"/>
                <a:ea typeface="Microsoft YaHei" panose="020B0503020204020204" pitchFamily="34" charset="-122"/>
              </a:rPr>
              <a:t>Compared with Liquity, which can only pledge ETH, MakerDao allows multiple collaterals</a:t>
            </a:r>
          </a:p>
          <a:p>
            <a:r>
              <a:rPr lang="en-US" altLang="zh-CN" b="0" i="0" dirty="0">
                <a:solidFill>
                  <a:srgbClr val="27282D"/>
                </a:solidFill>
                <a:effectLst/>
                <a:latin typeface="Microsoft YaHei" panose="020B0503020204020204" pitchFamily="34" charset="-122"/>
                <a:ea typeface="Microsoft YaHei" panose="020B0503020204020204" pitchFamily="34" charset="-122"/>
              </a:rPr>
              <a:t>Liquity believes that LUSD is a decentralized stable currency and using ETH as collateral is the real decentralization. However, there are centralized institutions behind such as USDT, and the stable coins produced from this are actually still centralized.</a:t>
            </a:r>
          </a:p>
          <a:p>
            <a:r>
              <a:rPr lang="en-US" altLang="zh-CN" b="0" i="0" dirty="0">
                <a:solidFill>
                  <a:srgbClr val="27282D"/>
                </a:solidFill>
                <a:effectLst/>
                <a:latin typeface="Microsoft YaHei" panose="020B0503020204020204" pitchFamily="34" charset="-122"/>
                <a:ea typeface="Microsoft YaHei" panose="020B0503020204020204" pitchFamily="34" charset="-122"/>
              </a:rPr>
              <a:t>MakerDao also only supported ETH as collateral before March 2020, but the sharp drop in the price of ETH in March 2020 accelerated MakerDao's decision to support multiple collaterals, and the opening of USDC during the crisis allowed DAI to recover fluidity.</a:t>
            </a:r>
            <a:endParaRPr lang="zh-CN" altLang="en-US" dirty="0"/>
          </a:p>
        </p:txBody>
      </p:sp>
    </p:spTree>
    <p:extLst>
      <p:ext uri="{BB962C8B-B14F-4D97-AF65-F5344CB8AC3E}">
        <p14:creationId xmlns:p14="http://schemas.microsoft.com/office/powerpoint/2010/main" val="20018149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4F42C-0030-88F6-09AF-E600E1C6B333}"/>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Lending process</a:t>
            </a:r>
            <a:r>
              <a:rPr lang="en-US" altLang="zh-CN" dirty="0">
                <a:solidFill>
                  <a:srgbClr val="27282D"/>
                </a:solidFill>
                <a:latin typeface="Calibri" panose="020F0502020204030204" pitchFamily="34" charset="0"/>
                <a:ea typeface="Microsoft YaHei" panose="020B0503020204020204" pitchFamily="34" charset="-122"/>
                <a:cs typeface="Calibri" panose="020F0502020204030204" pitchFamily="34" charset="0"/>
              </a:rPr>
              <a:t>- collateral</a:t>
            </a:r>
            <a:endParaRPr lang="zh-CN" altLang="en-US" dirty="0"/>
          </a:p>
        </p:txBody>
      </p:sp>
      <p:sp>
        <p:nvSpPr>
          <p:cNvPr id="3" name="内容占位符 2">
            <a:extLst>
              <a:ext uri="{FF2B5EF4-FFF2-40B4-BE49-F238E27FC236}">
                <a16:creationId xmlns:a16="http://schemas.microsoft.com/office/drawing/2014/main" id="{1CB6BC20-3013-A319-2BC1-5D99D73A5200}"/>
              </a:ext>
            </a:extLst>
          </p:cNvPr>
          <p:cNvSpPr>
            <a:spLocks noGrp="1"/>
          </p:cNvSpPr>
          <p:nvPr>
            <p:ph idx="1"/>
          </p:nvPr>
        </p:nvSpPr>
        <p:spPr/>
        <p:txBody>
          <a:bodyPr>
            <a:normAutofit lnSpcReduction="10000"/>
          </a:bodyPr>
          <a:lstStyle/>
          <a:p>
            <a:pPr algn="l"/>
            <a:r>
              <a:rPr lang="en-US" altLang="zh-CN" b="0" i="0" dirty="0">
                <a:solidFill>
                  <a:srgbClr val="27282D"/>
                </a:solidFill>
                <a:effectLst/>
                <a:latin typeface="Microsoft YaHei" panose="020B0503020204020204" pitchFamily="34" charset="-122"/>
                <a:ea typeface="Microsoft YaHei" panose="020B0503020204020204" pitchFamily="34" charset="-122"/>
              </a:rPr>
              <a:t>Multi-collateral is a double-edged sword. On the one hand, stablecoins such as USDT can diversify platform risks and adjust the supply and demand of DAI. On the other hand, stablecoins with USDT as collateral also have many risks, such as being sued by the SEC or insufficiently regulated by the reserve fund. At the same time, the rise and fall of other platform tokens are also highly correlated with the rise and fall of ETH.</a:t>
            </a:r>
          </a:p>
          <a:p>
            <a:pPr algn="l"/>
            <a:r>
              <a:rPr lang="en-US" altLang="zh-CN" b="0" i="0" dirty="0">
                <a:solidFill>
                  <a:srgbClr val="27282D"/>
                </a:solidFill>
                <a:effectLst/>
                <a:latin typeface="Microsoft YaHei" panose="020B0503020204020204" pitchFamily="34" charset="-122"/>
                <a:ea typeface="Microsoft YaHei" panose="020B0503020204020204" pitchFamily="34" charset="-122"/>
              </a:rPr>
              <a:t>Based on the security of the platform, it is impossible to conclude whether MakerDao or Liquity is more secure, but as a user's optionality, the options given by MakerDao will be more diverse.</a:t>
            </a:r>
            <a:endParaRPr lang="zh-CN" altLang="en-US" dirty="0"/>
          </a:p>
        </p:txBody>
      </p:sp>
    </p:spTree>
    <p:extLst>
      <p:ext uri="{BB962C8B-B14F-4D97-AF65-F5344CB8AC3E}">
        <p14:creationId xmlns:p14="http://schemas.microsoft.com/office/powerpoint/2010/main" val="1094421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8357A-894F-0F5A-ECF0-65379FFFEBB0}"/>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Lending process </a:t>
            </a:r>
            <a:r>
              <a:rPr lang="en-US" altLang="zh-CN" dirty="0">
                <a:solidFill>
                  <a:srgbClr val="27282D"/>
                </a:solidFill>
                <a:latin typeface="Calibri" panose="020F0502020204030204" pitchFamily="34" charset="0"/>
                <a:ea typeface="Microsoft YaHei" panose="020B0503020204020204" pitchFamily="34" charset="-122"/>
                <a:cs typeface="Calibri" panose="020F0502020204030204" pitchFamily="34" charset="0"/>
              </a:rPr>
              <a:t>- Interest and Minimum Mortgage Rates</a:t>
            </a:r>
            <a:endParaRPr lang="zh-CN" altLang="en-US" dirty="0"/>
          </a:p>
        </p:txBody>
      </p:sp>
      <p:sp>
        <p:nvSpPr>
          <p:cNvPr id="3" name="内容占位符 2">
            <a:extLst>
              <a:ext uri="{FF2B5EF4-FFF2-40B4-BE49-F238E27FC236}">
                <a16:creationId xmlns:a16="http://schemas.microsoft.com/office/drawing/2014/main" id="{6EC8B811-AE67-E326-8931-518227334053}"/>
              </a:ext>
            </a:extLst>
          </p:cNvPr>
          <p:cNvSpPr>
            <a:spLocks noGrp="1"/>
          </p:cNvSpPr>
          <p:nvPr>
            <p:ph idx="1"/>
          </p:nvPr>
        </p:nvSpPr>
        <p:spPr/>
        <p:txBody>
          <a:bodyPr/>
          <a:lstStyle/>
          <a:p>
            <a:r>
              <a:rPr lang="en-US" altLang="zh-CN" dirty="0"/>
              <a:t>MakerDao charges a fixed interest (Stability Fee) when borrowing, and the rate varies according to different assets and different minimum mortgage rates.</a:t>
            </a:r>
          </a:p>
          <a:p>
            <a:r>
              <a:rPr lang="en-US" altLang="zh-CN" dirty="0"/>
              <a:t>For example, ETH has 3 pools. The minimum mortgage rates from low to high are 130%, 145%, and 170%, respectively, and the corresponding fixed interest is 5%, 2%, and 0.5%. Except for some stable coins and LP Token, the minimum mortgage rate is lower, and the minimum mortgage rate of other token pools is above 130%. The higher the mortgage rate, the lower the capital utilization rate.</a:t>
            </a:r>
            <a:endParaRPr lang="zh-CN" altLang="en-US" dirty="0"/>
          </a:p>
        </p:txBody>
      </p:sp>
    </p:spTree>
    <p:extLst>
      <p:ext uri="{BB962C8B-B14F-4D97-AF65-F5344CB8AC3E}">
        <p14:creationId xmlns:p14="http://schemas.microsoft.com/office/powerpoint/2010/main" val="4172949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15724-05D6-5465-0339-74828B62589E}"/>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Lending process </a:t>
            </a:r>
            <a:r>
              <a:rPr lang="en-US" altLang="zh-CN" dirty="0">
                <a:solidFill>
                  <a:srgbClr val="27282D"/>
                </a:solidFill>
                <a:latin typeface="Calibri" panose="020F0502020204030204" pitchFamily="34" charset="0"/>
                <a:ea typeface="Microsoft YaHei" panose="020B0503020204020204" pitchFamily="34" charset="-122"/>
                <a:cs typeface="Calibri" panose="020F0502020204030204" pitchFamily="34" charset="0"/>
              </a:rPr>
              <a:t>- Interest and Minimum Mortgage Rates</a:t>
            </a:r>
            <a:endParaRPr lang="zh-CN" altLang="en-US" dirty="0"/>
          </a:p>
        </p:txBody>
      </p:sp>
      <p:sp>
        <p:nvSpPr>
          <p:cNvPr id="3" name="内容占位符 2">
            <a:extLst>
              <a:ext uri="{FF2B5EF4-FFF2-40B4-BE49-F238E27FC236}">
                <a16:creationId xmlns:a16="http://schemas.microsoft.com/office/drawing/2014/main" id="{867F2801-E946-A0EE-51DB-7FDA2ABA4596}"/>
              </a:ext>
            </a:extLst>
          </p:cNvPr>
          <p:cNvSpPr>
            <a:spLocks noGrp="1"/>
          </p:cNvSpPr>
          <p:nvPr>
            <p:ph idx="1"/>
          </p:nvPr>
        </p:nvSpPr>
        <p:spPr/>
        <p:txBody>
          <a:bodyPr/>
          <a:lstStyle/>
          <a:p>
            <a:r>
              <a:rPr lang="en-US" altLang="zh-CN" b="0" i="0" dirty="0">
                <a:solidFill>
                  <a:srgbClr val="27282D"/>
                </a:solidFill>
                <a:effectLst/>
                <a:latin typeface="Microsoft YaHei" panose="020B0503020204020204" pitchFamily="34" charset="-122"/>
                <a:ea typeface="Microsoft YaHei" panose="020B0503020204020204" pitchFamily="34" charset="-122"/>
              </a:rPr>
              <a:t>For users on Liquity, the minimum mortgage rate is only 110%, and there is no borrowing rate that increases over time. Although Liquity still has a borrowing fee of 0.5%-5%, this fee is a one-time fee that does not increase over time. This makes </a:t>
            </a:r>
            <a:r>
              <a:rPr lang="en-US" altLang="zh-CN" b="0" i="0" dirty="0" err="1">
                <a:solidFill>
                  <a:srgbClr val="27282D"/>
                </a:solidFill>
                <a:effectLst/>
                <a:latin typeface="Microsoft YaHei" panose="020B0503020204020204" pitchFamily="34" charset="-122"/>
                <a:ea typeface="Microsoft YaHei" panose="020B0503020204020204" pitchFamily="34" charset="-122"/>
              </a:rPr>
              <a:t>Liquity's</a:t>
            </a:r>
            <a:r>
              <a:rPr lang="en-US" altLang="zh-CN" b="0" i="0" dirty="0">
                <a:solidFill>
                  <a:srgbClr val="27282D"/>
                </a:solidFill>
                <a:effectLst/>
                <a:latin typeface="Microsoft YaHei" panose="020B0503020204020204" pitchFamily="34" charset="-122"/>
                <a:ea typeface="Microsoft YaHei" panose="020B0503020204020204" pitchFamily="34" charset="-122"/>
              </a:rPr>
              <a:t> users more inclined to use borrowing for a long time and is not eager to repay, thus helping </a:t>
            </a:r>
            <a:r>
              <a:rPr lang="en-US" altLang="zh-CN" b="0" i="0" dirty="0" err="1">
                <a:solidFill>
                  <a:srgbClr val="27282D"/>
                </a:solidFill>
                <a:effectLst/>
                <a:latin typeface="Microsoft YaHei" panose="020B0503020204020204" pitchFamily="34" charset="-122"/>
                <a:ea typeface="Microsoft YaHei" panose="020B0503020204020204" pitchFamily="34" charset="-122"/>
              </a:rPr>
              <a:t>Liquity's</a:t>
            </a:r>
            <a:r>
              <a:rPr lang="en-US" altLang="zh-CN" b="0" i="0" dirty="0">
                <a:solidFill>
                  <a:srgbClr val="27282D"/>
                </a:solidFill>
                <a:effectLst/>
                <a:latin typeface="Microsoft YaHei" panose="020B0503020204020204" pitchFamily="34" charset="-122"/>
                <a:ea typeface="Microsoft YaHei" panose="020B0503020204020204" pitchFamily="34" charset="-122"/>
              </a:rPr>
              <a:t> TVL to remain relatively stable.</a:t>
            </a:r>
            <a:endParaRPr lang="zh-CN" altLang="en-US" dirty="0"/>
          </a:p>
        </p:txBody>
      </p:sp>
    </p:spTree>
    <p:extLst>
      <p:ext uri="{BB962C8B-B14F-4D97-AF65-F5344CB8AC3E}">
        <p14:creationId xmlns:p14="http://schemas.microsoft.com/office/powerpoint/2010/main" val="458480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3EF72-D2A5-52E0-A490-BD397448B1AC}"/>
              </a:ext>
            </a:extLst>
          </p:cNvPr>
          <p:cNvSpPr>
            <a:spLocks noGrp="1"/>
          </p:cNvSpPr>
          <p:nvPr>
            <p:ph type="title"/>
          </p:nvPr>
        </p:nvSpPr>
        <p:spPr/>
        <p:txBody>
          <a:bodyPr/>
          <a:lstStyle/>
          <a:p>
            <a:r>
              <a:rPr lang="en-US" altLang="zh-CN" dirty="0"/>
              <a:t>Stablecoin mechanism</a:t>
            </a:r>
            <a:endParaRPr lang="zh-CN" altLang="en-US" dirty="0"/>
          </a:p>
        </p:txBody>
      </p:sp>
      <p:sp>
        <p:nvSpPr>
          <p:cNvPr id="3" name="内容占位符 2">
            <a:extLst>
              <a:ext uri="{FF2B5EF4-FFF2-40B4-BE49-F238E27FC236}">
                <a16:creationId xmlns:a16="http://schemas.microsoft.com/office/drawing/2014/main" id="{1D6D96D4-D170-A61F-F1D1-2D660EA54C82}"/>
              </a:ext>
            </a:extLst>
          </p:cNvPr>
          <p:cNvSpPr>
            <a:spLocks noGrp="1"/>
          </p:cNvSpPr>
          <p:nvPr>
            <p:ph idx="1"/>
          </p:nvPr>
        </p:nvSpPr>
        <p:spPr>
          <a:xfrm>
            <a:off x="970935" y="1442167"/>
            <a:ext cx="4471219" cy="4351338"/>
          </a:xfrm>
        </p:spPr>
        <p:txBody>
          <a:bodyPr>
            <a:normAutofit lnSpcReduction="10000"/>
          </a:bodyPr>
          <a:lstStyle/>
          <a:p>
            <a:pPr marL="0" indent="0">
              <a:buNone/>
            </a:pPr>
            <a:r>
              <a:rPr lang="en-US" altLang="zh-CN" dirty="0"/>
              <a:t>DAI</a:t>
            </a:r>
          </a:p>
          <a:p>
            <a:pPr marL="0" indent="0">
              <a:buNone/>
            </a:pPr>
            <a:r>
              <a:rPr lang="en-US" altLang="zh-CN" dirty="0"/>
              <a:t>MakerDao regulates the supply and demand of DAI through Stability Fee and Deposit Interest (DSR), but these adjustments are based on the judgment of MakerDAO members, and it goes back to the question of </a:t>
            </a:r>
            <a:r>
              <a:rPr lang="en-US" altLang="zh-CN" dirty="0">
                <a:solidFill>
                  <a:srgbClr val="FF0000"/>
                </a:solidFill>
              </a:rPr>
              <a:t>whether MakerDao is sufficiently decentralized!</a:t>
            </a:r>
            <a:endParaRPr lang="zh-CN" altLang="en-US" dirty="0">
              <a:solidFill>
                <a:srgbClr val="FF0000"/>
              </a:solidFill>
            </a:endParaRPr>
          </a:p>
        </p:txBody>
      </p:sp>
      <p:sp>
        <p:nvSpPr>
          <p:cNvPr id="4" name="内容占位符 2">
            <a:extLst>
              <a:ext uri="{FF2B5EF4-FFF2-40B4-BE49-F238E27FC236}">
                <a16:creationId xmlns:a16="http://schemas.microsoft.com/office/drawing/2014/main" id="{D208E9E7-F50F-D23D-1A8B-AF03F3EC9F07}"/>
              </a:ext>
            </a:extLst>
          </p:cNvPr>
          <p:cNvSpPr txBox="1">
            <a:spLocks/>
          </p:cNvSpPr>
          <p:nvPr/>
        </p:nvSpPr>
        <p:spPr>
          <a:xfrm>
            <a:off x="6749847" y="1442167"/>
            <a:ext cx="4198374"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LUSD</a:t>
            </a:r>
          </a:p>
          <a:p>
            <a:pPr marL="0" indent="0">
              <a:buFont typeface="Arial" panose="020B0604020202020204" pitchFamily="34" charset="0"/>
              <a:buNone/>
            </a:pPr>
            <a:r>
              <a:rPr lang="en-US" altLang="zh-CN" dirty="0"/>
              <a:t>Allow users to put LUSD into the pool to earn collateral ETH and platform token LQTY rewards for others being liquidated. The amount of income depends on how many people will be liquidated. When the market is more unstable, the rapid decline in the price of ETH will increase the income of the stable pool.</a:t>
            </a:r>
            <a:endParaRPr lang="zh-CN" altLang="en-US" dirty="0"/>
          </a:p>
        </p:txBody>
      </p:sp>
      <p:sp>
        <p:nvSpPr>
          <p:cNvPr id="5" name="文本框 4">
            <a:extLst>
              <a:ext uri="{FF2B5EF4-FFF2-40B4-BE49-F238E27FC236}">
                <a16:creationId xmlns:a16="http://schemas.microsoft.com/office/drawing/2014/main" id="{E9D104E7-32E6-925A-BA30-1D64EC5FDDB8}"/>
              </a:ext>
            </a:extLst>
          </p:cNvPr>
          <p:cNvSpPr txBox="1"/>
          <p:nvPr/>
        </p:nvSpPr>
        <p:spPr>
          <a:xfrm>
            <a:off x="2615380" y="5894374"/>
            <a:ext cx="6961239" cy="646331"/>
          </a:xfrm>
          <a:prstGeom prst="rect">
            <a:avLst/>
          </a:prstGeom>
          <a:noFill/>
        </p:spPr>
        <p:txBody>
          <a:bodyPr wrap="square" rtlCol="0">
            <a:spAutoFit/>
          </a:bodyPr>
          <a:lstStyle/>
          <a:p>
            <a:r>
              <a:rPr lang="en-US" altLang="zh-CN" dirty="0"/>
              <a:t>People are more willing to invest with DAI, while LUSD remains in the original system</a:t>
            </a:r>
            <a:endParaRPr lang="zh-CN" altLang="en-US" dirty="0"/>
          </a:p>
        </p:txBody>
      </p:sp>
    </p:spTree>
    <p:extLst>
      <p:ext uri="{BB962C8B-B14F-4D97-AF65-F5344CB8AC3E}">
        <p14:creationId xmlns:p14="http://schemas.microsoft.com/office/powerpoint/2010/main" val="1544134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4230F6-61F0-8DE0-6CC6-D492D51854C9}"/>
              </a:ext>
            </a:extLst>
          </p:cNvPr>
          <p:cNvSpPr>
            <a:spLocks noGrp="1"/>
          </p:cNvSpPr>
          <p:nvPr>
            <p:ph type="title"/>
          </p:nvPr>
        </p:nvSpPr>
        <p:spPr/>
        <p:txBody>
          <a:bodyPr/>
          <a:lstStyle/>
          <a:p>
            <a:r>
              <a:rPr lang="en-US" altLang="zh-CN" dirty="0"/>
              <a:t>Content</a:t>
            </a:r>
            <a:endParaRPr lang="zh-CN" altLang="en-US" dirty="0"/>
          </a:p>
        </p:txBody>
      </p:sp>
      <p:sp>
        <p:nvSpPr>
          <p:cNvPr id="3" name="内容占位符 2">
            <a:extLst>
              <a:ext uri="{FF2B5EF4-FFF2-40B4-BE49-F238E27FC236}">
                <a16:creationId xmlns:a16="http://schemas.microsoft.com/office/drawing/2014/main" id="{26849B51-46D1-F45A-A528-17691A125430}"/>
              </a:ext>
            </a:extLst>
          </p:cNvPr>
          <p:cNvSpPr>
            <a:spLocks noGrp="1"/>
          </p:cNvSpPr>
          <p:nvPr>
            <p:ph idx="1"/>
          </p:nvPr>
        </p:nvSpPr>
        <p:spPr/>
        <p:txBody>
          <a:bodyPr>
            <a:normAutofit lnSpcReduction="10000"/>
          </a:bodyPr>
          <a:lstStyle/>
          <a:p>
            <a:r>
              <a:rPr lang="en-US" altLang="zh-CN" dirty="0"/>
              <a:t>8. Detailed analysis (auction flow, data visualization)</a:t>
            </a:r>
          </a:p>
          <a:p>
            <a:r>
              <a:rPr lang="en-US" altLang="zh-CN" dirty="0"/>
              <a:t>9. Case study </a:t>
            </a:r>
          </a:p>
          <a:p>
            <a:pPr lvl="1"/>
            <a:r>
              <a:rPr lang="en-US" altLang="zh-CN" dirty="0"/>
              <a:t>Black swan, 5.24 plummet</a:t>
            </a:r>
          </a:p>
          <a:p>
            <a:pPr lvl="1"/>
            <a:r>
              <a:rPr lang="en-US" altLang="zh-CN" dirty="0"/>
              <a:t>PSM to after </a:t>
            </a:r>
            <a:r>
              <a:rPr lang="en-US" altLang="zh-CN"/>
              <a:t>Black swan</a:t>
            </a:r>
            <a:endParaRPr lang="en-US" altLang="zh-CN" dirty="0"/>
          </a:p>
          <a:p>
            <a:pPr lvl="1"/>
            <a:r>
              <a:rPr lang="en-US" altLang="zh-CN" dirty="0"/>
              <a:t>D3M soared (AAVE and Maker DAO)</a:t>
            </a:r>
          </a:p>
          <a:p>
            <a:pPr lvl="1"/>
            <a:r>
              <a:rPr lang="en-US" altLang="zh-CN" dirty="0"/>
              <a:t>Lending protocol “</a:t>
            </a:r>
            <a:r>
              <a:rPr lang="en-US" altLang="zh-CN" dirty="0" err="1"/>
              <a:t>bZx</a:t>
            </a:r>
            <a:r>
              <a:rPr lang="en-US" altLang="zh-CN" dirty="0"/>
              <a:t>” hacked) </a:t>
            </a:r>
          </a:p>
          <a:p>
            <a:pPr lvl="1"/>
            <a:r>
              <a:rPr lang="en-US" altLang="zh-CN" dirty="0"/>
              <a:t>Compare Maker Dao and LUSD (Whether really decentralized)</a:t>
            </a:r>
          </a:p>
          <a:p>
            <a:pPr lvl="2"/>
            <a:r>
              <a:rPr lang="en-US" altLang="zh-CN" dirty="0"/>
              <a:t>LUSD</a:t>
            </a:r>
            <a:r>
              <a:rPr lang="zh-CN" altLang="en-US" dirty="0"/>
              <a:t> </a:t>
            </a:r>
            <a:r>
              <a:rPr lang="en-US" altLang="zh-CN" dirty="0"/>
              <a:t>first use Dutch auction! </a:t>
            </a:r>
          </a:p>
          <a:p>
            <a:pPr lvl="2"/>
            <a:r>
              <a:rPr lang="en-US" altLang="zh-CN" dirty="0"/>
              <a:t>Lending process</a:t>
            </a:r>
          </a:p>
          <a:p>
            <a:pPr lvl="2"/>
            <a:r>
              <a:rPr lang="en-US" altLang="zh-CN" dirty="0"/>
              <a:t>Stablecoin mechanism</a:t>
            </a:r>
          </a:p>
          <a:p>
            <a:pPr lvl="2"/>
            <a:r>
              <a:rPr lang="en-US" altLang="zh-CN" dirty="0"/>
              <a:t>Token Mode</a:t>
            </a:r>
          </a:p>
          <a:p>
            <a:pPr lvl="2"/>
            <a:r>
              <a:rPr lang="en-US" altLang="zh-CN" dirty="0"/>
              <a:t>Liquidation mechanism</a:t>
            </a:r>
          </a:p>
          <a:p>
            <a:endParaRPr lang="zh-CN" altLang="en-US" dirty="0"/>
          </a:p>
        </p:txBody>
      </p:sp>
    </p:spTree>
    <p:extLst>
      <p:ext uri="{BB962C8B-B14F-4D97-AF65-F5344CB8AC3E}">
        <p14:creationId xmlns:p14="http://schemas.microsoft.com/office/powerpoint/2010/main" val="649270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42CB9D-9411-7533-151A-9EA4EED51CF6}"/>
              </a:ext>
            </a:extLst>
          </p:cNvPr>
          <p:cNvSpPr>
            <a:spLocks noGrp="1"/>
          </p:cNvSpPr>
          <p:nvPr>
            <p:ph type="title"/>
          </p:nvPr>
        </p:nvSpPr>
        <p:spPr/>
        <p:txBody>
          <a:bodyPr/>
          <a:lstStyle/>
          <a:p>
            <a:r>
              <a:rPr lang="en-US" altLang="zh-CN" dirty="0"/>
              <a:t>Governance token</a:t>
            </a:r>
            <a:endParaRPr lang="zh-CN" altLang="en-US" dirty="0"/>
          </a:p>
        </p:txBody>
      </p:sp>
      <p:sp>
        <p:nvSpPr>
          <p:cNvPr id="3" name="内容占位符 2">
            <a:extLst>
              <a:ext uri="{FF2B5EF4-FFF2-40B4-BE49-F238E27FC236}">
                <a16:creationId xmlns:a16="http://schemas.microsoft.com/office/drawing/2014/main" id="{F33CDA41-A893-7BB7-AF98-F7F02551BA48}"/>
              </a:ext>
            </a:extLst>
          </p:cNvPr>
          <p:cNvSpPr>
            <a:spLocks noGrp="1"/>
          </p:cNvSpPr>
          <p:nvPr>
            <p:ph idx="1"/>
          </p:nvPr>
        </p:nvSpPr>
        <p:spPr>
          <a:xfrm>
            <a:off x="838200" y="1825625"/>
            <a:ext cx="4220497" cy="4351338"/>
          </a:xfrm>
        </p:spPr>
        <p:txBody>
          <a:bodyPr>
            <a:normAutofit/>
          </a:bodyPr>
          <a:lstStyle/>
          <a:p>
            <a:pPr marL="0" indent="0">
              <a:buNone/>
            </a:pPr>
            <a:r>
              <a:rPr lang="en-US" altLang="zh-CN" dirty="0"/>
              <a:t>MKR</a:t>
            </a:r>
          </a:p>
          <a:p>
            <a:pPr marL="0" indent="0">
              <a:buNone/>
            </a:pPr>
            <a:endParaRPr lang="en-US" altLang="zh-CN" dirty="0"/>
          </a:p>
          <a:p>
            <a:pPr marL="0" indent="0">
              <a:buNone/>
            </a:pPr>
            <a:r>
              <a:rPr lang="en-US" altLang="zh-CN" b="0" i="0" dirty="0">
                <a:solidFill>
                  <a:srgbClr val="27282D"/>
                </a:solidFill>
                <a:effectLst/>
                <a:latin typeface="Microsoft YaHei" panose="020B0503020204020204" pitchFamily="34" charset="-122"/>
                <a:ea typeface="Microsoft YaHei" panose="020B0503020204020204" pitchFamily="34" charset="-122"/>
              </a:rPr>
              <a:t>The supply of MKR does not have a fixed amount, it mainly depends on the debt situation of the entire MarkerDao.</a:t>
            </a:r>
            <a:endParaRPr lang="zh-CN" altLang="en-US" dirty="0"/>
          </a:p>
        </p:txBody>
      </p:sp>
      <p:sp>
        <p:nvSpPr>
          <p:cNvPr id="4" name="内容占位符 2">
            <a:extLst>
              <a:ext uri="{FF2B5EF4-FFF2-40B4-BE49-F238E27FC236}">
                <a16:creationId xmlns:a16="http://schemas.microsoft.com/office/drawing/2014/main" id="{2EFC996D-3556-9EE8-B472-B0505EBE77D8}"/>
              </a:ext>
            </a:extLst>
          </p:cNvPr>
          <p:cNvSpPr txBox="1">
            <a:spLocks/>
          </p:cNvSpPr>
          <p:nvPr/>
        </p:nvSpPr>
        <p:spPr>
          <a:xfrm>
            <a:off x="5887064" y="1690688"/>
            <a:ext cx="5466735"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b="0" i="0" dirty="0">
                <a:solidFill>
                  <a:srgbClr val="27282D"/>
                </a:solidFill>
                <a:effectLst/>
                <a:latin typeface="Microsoft YaHei" panose="020B0503020204020204" pitchFamily="34" charset="-122"/>
                <a:ea typeface="Microsoft YaHei" panose="020B0503020204020204" pitchFamily="34" charset="-122"/>
              </a:rPr>
              <a:t>LQTY</a:t>
            </a:r>
          </a:p>
          <a:p>
            <a:pPr marL="0" indent="0">
              <a:buFont typeface="Arial" panose="020B0604020202020204" pitchFamily="34" charset="0"/>
              <a:buNone/>
            </a:pPr>
            <a:endParaRPr lang="en-US" altLang="zh-CN" dirty="0">
              <a:solidFill>
                <a:srgbClr val="27282D"/>
              </a:solidFill>
              <a:latin typeface="Microsoft YaHei" panose="020B0503020204020204" pitchFamily="34" charset="-122"/>
              <a:ea typeface="Microsoft YaHei" panose="020B0503020204020204" pitchFamily="34" charset="-122"/>
            </a:endParaRPr>
          </a:p>
          <a:p>
            <a:pPr marL="0" indent="0">
              <a:buFont typeface="Arial" panose="020B0604020202020204" pitchFamily="34" charset="0"/>
              <a:buNone/>
            </a:pPr>
            <a:r>
              <a:rPr lang="en-US" altLang="zh-CN" dirty="0"/>
              <a:t>And LQTY will not participate in the liquidation of debt, and its supply is only 100 million. The main source of LQTY comes from investing LUSD in its stable pool to get rewards. Users can also pledge the LQTY obtained to share the borrowing and redemption costs of other users. LQTY is mainly used to motivate users to invest their lent LUSD into its stable pool to improve the clearing mechanism, which explains why more than 60% of LUSD is still in </a:t>
            </a:r>
            <a:r>
              <a:rPr lang="en-US" altLang="zh-CN" dirty="0" err="1"/>
              <a:t>Liquity's</a:t>
            </a:r>
            <a:r>
              <a:rPr lang="en-US" altLang="zh-CN" dirty="0"/>
              <a:t> own system.</a:t>
            </a:r>
            <a:endParaRPr lang="zh-CN" altLang="en-US" dirty="0"/>
          </a:p>
        </p:txBody>
      </p:sp>
    </p:spTree>
    <p:extLst>
      <p:ext uri="{BB962C8B-B14F-4D97-AF65-F5344CB8AC3E}">
        <p14:creationId xmlns:p14="http://schemas.microsoft.com/office/powerpoint/2010/main" val="366405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9A58B9-F46D-42F3-F9DA-97E9B616C12D}"/>
              </a:ext>
            </a:extLst>
          </p:cNvPr>
          <p:cNvSpPr>
            <a:spLocks noGrp="1"/>
          </p:cNvSpPr>
          <p:nvPr>
            <p:ph type="title"/>
          </p:nvPr>
        </p:nvSpPr>
        <p:spPr/>
        <p:txBody>
          <a:bodyPr/>
          <a:lstStyle/>
          <a:p>
            <a:r>
              <a:rPr lang="en-US" altLang="zh-CN" dirty="0"/>
              <a:t>Governance token</a:t>
            </a:r>
            <a:endParaRPr lang="zh-CN" altLang="en-US" dirty="0"/>
          </a:p>
        </p:txBody>
      </p:sp>
      <p:sp>
        <p:nvSpPr>
          <p:cNvPr id="4" name="内容占位符 2">
            <a:extLst>
              <a:ext uri="{FF2B5EF4-FFF2-40B4-BE49-F238E27FC236}">
                <a16:creationId xmlns:a16="http://schemas.microsoft.com/office/drawing/2014/main" id="{B527EDC4-19E3-6390-2859-1ED87D55A7D2}"/>
              </a:ext>
            </a:extLst>
          </p:cNvPr>
          <p:cNvSpPr txBox="1">
            <a:spLocks/>
          </p:cNvSpPr>
          <p:nvPr/>
        </p:nvSpPr>
        <p:spPr>
          <a:xfrm>
            <a:off x="838200" y="1825625"/>
            <a:ext cx="488417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MKR</a:t>
            </a:r>
          </a:p>
          <a:p>
            <a:pPr marL="0" indent="0">
              <a:buFont typeface="Arial" panose="020B0604020202020204" pitchFamily="34" charset="0"/>
              <a:buNone/>
            </a:pPr>
            <a:endParaRPr lang="en-US" altLang="zh-CN" dirty="0"/>
          </a:p>
          <a:p>
            <a:pPr marL="0" indent="0">
              <a:buFont typeface="Arial" panose="020B0604020202020204" pitchFamily="34" charset="0"/>
              <a:buNone/>
            </a:pPr>
            <a:r>
              <a:rPr lang="en-US" altLang="zh-CN" dirty="0">
                <a:solidFill>
                  <a:srgbClr val="27282D"/>
                </a:solidFill>
                <a:latin typeface="Microsoft YaHei" panose="020B0503020204020204" pitchFamily="34" charset="-122"/>
                <a:ea typeface="Microsoft YaHei" panose="020B0503020204020204" pitchFamily="34" charset="-122"/>
              </a:rPr>
              <a:t>MKR is a governance token that allows voting on protocol parameters (such as stability fees, debt ceilings, minimum collateralization ratios) as well as important ecosystem things (such as funding working groups, grants, etc.). But most of MKR is held by early investors and big players, which makes MakerDao fall into the whirlpool of centralization.</a:t>
            </a:r>
            <a:endParaRPr lang="zh-CN" altLang="en-US" dirty="0"/>
          </a:p>
        </p:txBody>
      </p:sp>
      <p:sp>
        <p:nvSpPr>
          <p:cNvPr id="5" name="内容占位符 2">
            <a:extLst>
              <a:ext uri="{FF2B5EF4-FFF2-40B4-BE49-F238E27FC236}">
                <a16:creationId xmlns:a16="http://schemas.microsoft.com/office/drawing/2014/main" id="{15518211-FA54-1B7F-CDD2-2A6D476E5213}"/>
              </a:ext>
            </a:extLst>
          </p:cNvPr>
          <p:cNvSpPr txBox="1">
            <a:spLocks/>
          </p:cNvSpPr>
          <p:nvPr/>
        </p:nvSpPr>
        <p:spPr>
          <a:xfrm>
            <a:off x="5887064" y="1690688"/>
            <a:ext cx="5466735"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b="0" i="0" dirty="0">
                <a:solidFill>
                  <a:srgbClr val="27282D"/>
                </a:solidFill>
                <a:effectLst/>
                <a:latin typeface="Microsoft YaHei" panose="020B0503020204020204" pitchFamily="34" charset="-122"/>
                <a:ea typeface="Microsoft YaHei" panose="020B0503020204020204" pitchFamily="34" charset="-122"/>
              </a:rPr>
              <a:t>LQTY</a:t>
            </a:r>
          </a:p>
          <a:p>
            <a:pPr marL="0" indent="0">
              <a:buFont typeface="Arial" panose="020B0604020202020204" pitchFamily="34" charset="0"/>
              <a:buNone/>
            </a:pPr>
            <a:endParaRPr lang="en-US" altLang="zh-CN" dirty="0">
              <a:solidFill>
                <a:srgbClr val="27282D"/>
              </a:solidFill>
              <a:latin typeface="Microsoft YaHei" panose="020B0503020204020204" pitchFamily="34" charset="-122"/>
              <a:ea typeface="Microsoft YaHei" panose="020B0503020204020204" pitchFamily="34" charset="-122"/>
            </a:endParaRPr>
          </a:p>
          <a:p>
            <a:pPr marL="0" indent="0">
              <a:buFont typeface="Arial" panose="020B0604020202020204" pitchFamily="34" charset="0"/>
              <a:buNone/>
            </a:pPr>
            <a:r>
              <a:rPr lang="en-US" altLang="zh-CN" dirty="0"/>
              <a:t>And LQTY is not a governance token, its use case is only to help holders capture profits, so it can be seen from the price of the two that the difference is as much as 400 times. The circulating supply of the token LQTY is still rising steadily before it is fully released, while the circulating supply of MKR will basically remain stable when the market is stable.</a:t>
            </a:r>
            <a:endParaRPr lang="zh-CN" altLang="en-US" dirty="0"/>
          </a:p>
        </p:txBody>
      </p:sp>
    </p:spTree>
    <p:extLst>
      <p:ext uri="{BB962C8B-B14F-4D97-AF65-F5344CB8AC3E}">
        <p14:creationId xmlns:p14="http://schemas.microsoft.com/office/powerpoint/2010/main" val="396658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6EB25-5940-A290-F584-DBECED58784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AB208DF-19CC-2C62-C1BB-06A10BD835E0}"/>
              </a:ext>
            </a:extLst>
          </p:cNvPr>
          <p:cNvSpPr>
            <a:spLocks noGrp="1"/>
          </p:cNvSpPr>
          <p:nvPr>
            <p:ph idx="1"/>
          </p:nvPr>
        </p:nvSpPr>
        <p:spPr/>
        <p:txBody>
          <a:bodyPr>
            <a:normAutofit/>
          </a:bodyPr>
          <a:lstStyle/>
          <a:p>
            <a:r>
              <a:rPr lang="en-US" altLang="zh-CN" sz="4800" dirty="0"/>
              <a:t>Deposit Withdraw</a:t>
            </a:r>
          </a:p>
          <a:p>
            <a:r>
              <a:rPr lang="en-US" altLang="zh-CN" sz="4800" dirty="0"/>
              <a:t>Repay Borrow</a:t>
            </a:r>
            <a:endParaRPr lang="zh-CN" altLang="en-US" sz="4800" dirty="0"/>
          </a:p>
        </p:txBody>
      </p:sp>
    </p:spTree>
    <p:extLst>
      <p:ext uri="{BB962C8B-B14F-4D97-AF65-F5344CB8AC3E}">
        <p14:creationId xmlns:p14="http://schemas.microsoft.com/office/powerpoint/2010/main" val="2830191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42A3D-87DD-BCE1-5D52-0F3CC43CE513}"/>
              </a:ext>
            </a:extLst>
          </p:cNvPr>
          <p:cNvSpPr>
            <a:spLocks noGrp="1"/>
          </p:cNvSpPr>
          <p:nvPr>
            <p:ph type="title"/>
          </p:nvPr>
        </p:nvSpPr>
        <p:spPr>
          <a:xfrm>
            <a:off x="838200" y="365126"/>
            <a:ext cx="5455920" cy="687756"/>
          </a:xfrm>
        </p:spPr>
        <p:txBody>
          <a:bodyPr>
            <a:normAutofit fontScale="90000"/>
          </a:bodyPr>
          <a:lstStyle/>
          <a:p>
            <a:r>
              <a:rPr lang="en-US" altLang="zh-CN" sz="3200"/>
              <a:t>Deposit and withdraw (numbers)</a:t>
            </a:r>
            <a:endParaRPr lang="zh-CN" altLang="en-US" sz="3200" dirty="0"/>
          </a:p>
        </p:txBody>
      </p:sp>
      <p:sp>
        <p:nvSpPr>
          <p:cNvPr id="14" name="文本框 13">
            <a:extLst>
              <a:ext uri="{FF2B5EF4-FFF2-40B4-BE49-F238E27FC236}">
                <a16:creationId xmlns:a16="http://schemas.microsoft.com/office/drawing/2014/main" id="{D03B871D-B888-AA5C-D6E1-5DB5BA7EABD5}"/>
              </a:ext>
            </a:extLst>
          </p:cNvPr>
          <p:cNvSpPr txBox="1"/>
          <p:nvPr/>
        </p:nvSpPr>
        <p:spPr>
          <a:xfrm>
            <a:off x="8412480" y="1708202"/>
            <a:ext cx="3373332" cy="3970318"/>
          </a:xfrm>
          <a:prstGeom prst="rect">
            <a:avLst/>
          </a:prstGeom>
          <a:noFill/>
        </p:spPr>
        <p:txBody>
          <a:bodyPr wrap="square" rtlCol="0">
            <a:spAutoFit/>
          </a:bodyPr>
          <a:lstStyle/>
          <a:p>
            <a:r>
              <a:rPr lang="en-US" altLang="zh-CN" dirty="0"/>
              <a:t>The figure shows the distribution of the number of Deposits and withdraws, using the sum, and the unit time is 7 days.</a:t>
            </a:r>
          </a:p>
          <a:p>
            <a:endParaRPr lang="en-US" altLang="zh-CN" dirty="0"/>
          </a:p>
          <a:p>
            <a:r>
              <a:rPr lang="en-US" altLang="zh-CN" dirty="0"/>
              <a:t>The distribution of mirror images is adopted, with deposit on the top and withdraw on the bottom.</a:t>
            </a:r>
          </a:p>
          <a:p>
            <a:endParaRPr lang="en-US" altLang="zh-CN" dirty="0"/>
          </a:p>
          <a:p>
            <a:r>
              <a:rPr lang="en-US" altLang="zh-CN" dirty="0"/>
              <a:t>Although the overall is the same, there is still a difference, and the red curve shows the difference.</a:t>
            </a:r>
            <a:endParaRPr lang="zh-CN" altLang="en-US" dirty="0"/>
          </a:p>
        </p:txBody>
      </p:sp>
      <p:pic>
        <p:nvPicPr>
          <p:cNvPr id="4" name="图片 3">
            <a:extLst>
              <a:ext uri="{FF2B5EF4-FFF2-40B4-BE49-F238E27FC236}">
                <a16:creationId xmlns:a16="http://schemas.microsoft.com/office/drawing/2014/main" id="{3A17D698-BAB3-B8F5-EA97-8FC8732FA963}"/>
              </a:ext>
            </a:extLst>
          </p:cNvPr>
          <p:cNvPicPr>
            <a:picLocks noChangeAspect="1"/>
          </p:cNvPicPr>
          <p:nvPr/>
        </p:nvPicPr>
        <p:blipFill>
          <a:blip r:embed="rId2"/>
          <a:stretch>
            <a:fillRect/>
          </a:stretch>
        </p:blipFill>
        <p:spPr>
          <a:xfrm>
            <a:off x="0" y="1220574"/>
            <a:ext cx="8345864" cy="4094690"/>
          </a:xfrm>
          <a:prstGeom prst="rect">
            <a:avLst/>
          </a:prstGeom>
        </p:spPr>
      </p:pic>
    </p:spTree>
    <p:extLst>
      <p:ext uri="{BB962C8B-B14F-4D97-AF65-F5344CB8AC3E}">
        <p14:creationId xmlns:p14="http://schemas.microsoft.com/office/powerpoint/2010/main" val="488405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E439A02-1F07-63D7-1083-2B19823105B8}"/>
              </a:ext>
            </a:extLst>
          </p:cNvPr>
          <p:cNvPicPr>
            <a:picLocks noChangeAspect="1"/>
          </p:cNvPicPr>
          <p:nvPr/>
        </p:nvPicPr>
        <p:blipFill>
          <a:blip r:embed="rId2"/>
          <a:stretch>
            <a:fillRect/>
          </a:stretch>
        </p:blipFill>
        <p:spPr>
          <a:xfrm>
            <a:off x="0" y="329078"/>
            <a:ext cx="12192000" cy="6199844"/>
          </a:xfrm>
          <a:prstGeom prst="rect">
            <a:avLst/>
          </a:prstGeom>
        </p:spPr>
      </p:pic>
    </p:spTree>
    <p:extLst>
      <p:ext uri="{BB962C8B-B14F-4D97-AF65-F5344CB8AC3E}">
        <p14:creationId xmlns:p14="http://schemas.microsoft.com/office/powerpoint/2010/main" val="250914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8CDDD604-EBBC-0990-A243-0CA783F727A7}"/>
              </a:ext>
            </a:extLst>
          </p:cNvPr>
          <p:cNvPicPr>
            <a:picLocks noChangeAspect="1"/>
          </p:cNvPicPr>
          <p:nvPr/>
        </p:nvPicPr>
        <p:blipFill>
          <a:blip r:embed="rId2"/>
          <a:stretch>
            <a:fillRect/>
          </a:stretch>
        </p:blipFill>
        <p:spPr>
          <a:xfrm>
            <a:off x="0" y="0"/>
            <a:ext cx="12192000" cy="5693082"/>
          </a:xfrm>
          <a:prstGeom prst="rect">
            <a:avLst/>
          </a:prstGeom>
        </p:spPr>
      </p:pic>
    </p:spTree>
    <p:extLst>
      <p:ext uri="{BB962C8B-B14F-4D97-AF65-F5344CB8AC3E}">
        <p14:creationId xmlns:p14="http://schemas.microsoft.com/office/powerpoint/2010/main" val="505243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F0A2E-2086-4E06-873C-2E36E8E13049}"/>
              </a:ext>
            </a:extLst>
          </p:cNvPr>
          <p:cNvSpPr>
            <a:spLocks noGrp="1"/>
          </p:cNvSpPr>
          <p:nvPr>
            <p:ph type="title"/>
          </p:nvPr>
        </p:nvSpPr>
        <p:spPr/>
        <p:txBody>
          <a:bodyPr>
            <a:normAutofit/>
          </a:bodyPr>
          <a:lstStyle/>
          <a:p>
            <a:r>
              <a:rPr lang="en-US" altLang="zh-CN" sz="3200" dirty="0"/>
              <a:t>Borrow and</a:t>
            </a:r>
            <a:r>
              <a:rPr lang="zh-CN" altLang="en-US" sz="3200" dirty="0"/>
              <a:t> </a:t>
            </a:r>
            <a:r>
              <a:rPr lang="en-US" altLang="zh-CN" sz="3200" dirty="0"/>
              <a:t>Repay (numbers)</a:t>
            </a:r>
            <a:endParaRPr lang="zh-CN" altLang="en-US" sz="3200" dirty="0"/>
          </a:p>
        </p:txBody>
      </p:sp>
      <p:sp>
        <p:nvSpPr>
          <p:cNvPr id="6" name="文本框 5">
            <a:extLst>
              <a:ext uri="{FF2B5EF4-FFF2-40B4-BE49-F238E27FC236}">
                <a16:creationId xmlns:a16="http://schemas.microsoft.com/office/drawing/2014/main" id="{46B71A8F-AF6A-D7F3-0B2D-34A31A3A364B}"/>
              </a:ext>
            </a:extLst>
          </p:cNvPr>
          <p:cNvSpPr txBox="1"/>
          <p:nvPr/>
        </p:nvSpPr>
        <p:spPr>
          <a:xfrm>
            <a:off x="8743130" y="2293166"/>
            <a:ext cx="2945950" cy="1754326"/>
          </a:xfrm>
          <a:prstGeom prst="rect">
            <a:avLst/>
          </a:prstGeom>
          <a:noFill/>
        </p:spPr>
        <p:txBody>
          <a:bodyPr wrap="square" rtlCol="0">
            <a:spAutoFit/>
          </a:bodyPr>
          <a:lstStyle/>
          <a:p>
            <a:r>
              <a:rPr lang="en-US" altLang="zh-CN" dirty="0"/>
              <a:t>The figure shows the distribution of the number of borrows of repay, the number is calculated using the sum, and the unit time is 7 days.</a:t>
            </a:r>
            <a:endParaRPr lang="zh-CN" altLang="en-US" dirty="0"/>
          </a:p>
        </p:txBody>
      </p:sp>
      <p:pic>
        <p:nvPicPr>
          <p:cNvPr id="5" name="图片 4">
            <a:extLst>
              <a:ext uri="{FF2B5EF4-FFF2-40B4-BE49-F238E27FC236}">
                <a16:creationId xmlns:a16="http://schemas.microsoft.com/office/drawing/2014/main" id="{E7FACB4E-B0A2-65C5-DF9F-9A723D6CEF2B}"/>
              </a:ext>
            </a:extLst>
          </p:cNvPr>
          <p:cNvPicPr>
            <a:picLocks noChangeAspect="1"/>
          </p:cNvPicPr>
          <p:nvPr/>
        </p:nvPicPr>
        <p:blipFill>
          <a:blip r:embed="rId2"/>
          <a:stretch>
            <a:fillRect/>
          </a:stretch>
        </p:blipFill>
        <p:spPr>
          <a:xfrm>
            <a:off x="94268" y="1336321"/>
            <a:ext cx="8545104" cy="4185357"/>
          </a:xfrm>
          <a:prstGeom prst="rect">
            <a:avLst/>
          </a:prstGeom>
        </p:spPr>
      </p:pic>
    </p:spTree>
    <p:extLst>
      <p:ext uri="{BB962C8B-B14F-4D97-AF65-F5344CB8AC3E}">
        <p14:creationId xmlns:p14="http://schemas.microsoft.com/office/powerpoint/2010/main" val="17197354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TotalTime>
  <Words>1692</Words>
  <Application>Microsoft Office PowerPoint</Application>
  <PresentationFormat>宽屏</PresentationFormat>
  <Paragraphs>131</Paragraphs>
  <Slides>41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PingFang SC</vt:lpstr>
      <vt:lpstr>等线</vt:lpstr>
      <vt:lpstr>等线 Light</vt:lpstr>
      <vt:lpstr>Microsoft YaHei</vt:lpstr>
      <vt:lpstr>Arial</vt:lpstr>
      <vt:lpstr>Calibri</vt:lpstr>
      <vt:lpstr>Office 主题​​</vt:lpstr>
      <vt:lpstr>Part 2</vt:lpstr>
      <vt:lpstr>Content</vt:lpstr>
      <vt:lpstr>Content</vt:lpstr>
      <vt:lpstr>Content</vt:lpstr>
      <vt:lpstr>PowerPoint 演示文稿</vt:lpstr>
      <vt:lpstr>Deposit and withdraw (numbers)</vt:lpstr>
      <vt:lpstr>PowerPoint 演示文稿</vt:lpstr>
      <vt:lpstr>PowerPoint 演示文稿</vt:lpstr>
      <vt:lpstr>Borrow and Repay (numbers)</vt:lpstr>
      <vt:lpstr>PowerPoint 演示文稿</vt:lpstr>
      <vt:lpstr>Borrow and repay (amount of DAI)</vt:lpstr>
      <vt:lpstr>PowerPoint 演示文稿</vt:lpstr>
      <vt:lpstr>PowerPoint 演示文稿</vt:lpstr>
      <vt:lpstr>PowerPoint 演示文稿</vt:lpstr>
      <vt:lpstr>PowerPoint 演示文稿</vt:lpstr>
      <vt:lpstr>PowerPoint 演示文稿</vt:lpstr>
      <vt:lpstr>9.1 Black Swan </vt:lpstr>
      <vt:lpstr>PowerPoint 演示文稿</vt:lpstr>
      <vt:lpstr>Maker Dao Development Review</vt:lpstr>
      <vt:lpstr>Maker Dao 1.0/1.2 </vt:lpstr>
      <vt:lpstr>Black swan event! </vt:lpstr>
      <vt:lpstr>2 liquidation types</vt:lpstr>
      <vt:lpstr>Why congestion?</vt:lpstr>
      <vt:lpstr>Outcome</vt:lpstr>
      <vt:lpstr>Bid with 0 ETH!</vt:lpstr>
      <vt:lpstr>The solution</vt:lpstr>
      <vt:lpstr>9.2 D3M (AAVE and Maker DAO)</vt:lpstr>
      <vt:lpstr>What happen</vt:lpstr>
      <vt:lpstr>D3M brings an innovative strategy to create DAI on the Aave protocol</vt:lpstr>
      <vt:lpstr>Influence</vt:lpstr>
      <vt:lpstr>9.4. Compare Maker Dao and LUSD (Whether really decentralized)</vt:lpstr>
      <vt:lpstr>LUSD first use Dutch auction!</vt:lpstr>
      <vt:lpstr>Liquity！</vt:lpstr>
      <vt:lpstr>Maker Dao and Liquity</vt:lpstr>
      <vt:lpstr>Lending process- collateral</vt:lpstr>
      <vt:lpstr>Lending process- collateral</vt:lpstr>
      <vt:lpstr>Lending process - Interest and Minimum Mortgage Rates</vt:lpstr>
      <vt:lpstr>Lending process - Interest and Minimum Mortgage Rates</vt:lpstr>
      <vt:lpstr>Stablecoin mechanism</vt:lpstr>
      <vt:lpstr>Governance token</vt:lpstr>
      <vt:lpstr>Governance token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c:title>
  <dc:creator>YIN, Chenxi [Student]</dc:creator>
  <cp:lastModifiedBy>YIN, Chenxi [Student]</cp:lastModifiedBy>
  <cp:revision>7</cp:revision>
  <dcterms:created xsi:type="dcterms:W3CDTF">2022-07-12T02:44:48Z</dcterms:created>
  <dcterms:modified xsi:type="dcterms:W3CDTF">2022-09-06T13:36:05Z</dcterms:modified>
</cp:coreProperties>
</file>