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258" r:id="rId3"/>
    <p:sldId id="257" r:id="rId4"/>
    <p:sldId id="263" r:id="rId5"/>
    <p:sldId id="294" r:id="rId6"/>
    <p:sldId id="293" r:id="rId7"/>
    <p:sldId id="295" r:id="rId8"/>
    <p:sldId id="292" r:id="rId9"/>
  </p:sldIdLst>
  <p:sldSz cx="9144000" cy="5143500" type="screen16x9"/>
  <p:notesSz cx="6858000" cy="9144000"/>
  <p:embeddedFontLst>
    <p:embeddedFont>
      <p:font typeface="Bebas Neue" panose="020B0604020202020204" charset="0"/>
      <p:regular r:id="rId11"/>
    </p:embeddedFont>
    <p:embeddedFont>
      <p:font typeface="Century" panose="02040604050505020304" pitchFamily="18" charset="0"/>
      <p:regular r:id="rId12"/>
    </p:embeddedFont>
    <p:embeddedFont>
      <p:font typeface="Poppins" panose="020B0604020202020204" charset="0"/>
      <p:regular r:id="rId13"/>
      <p:bold r:id="rId14"/>
      <p:italic r:id="rId15"/>
      <p:boldItalic r:id="rId16"/>
    </p:embeddedFont>
    <p:embeddedFont>
      <p:font typeface="Poppins SemiBold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CBD8C2-BB3A-4575-A6E4-B7B25EAAC90B}">
  <a:tblStyle styleId="{27CBD8C2-BB3A-4575-A6E4-B7B25EAAC9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d4e97ef0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d4e97ef0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d4e97ef0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d4e97ef0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da052de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da052de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2da052de2e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2da052de2e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da052de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da052de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97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2da052de2e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2da052de2e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809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da052de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da052de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7456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12cdc6cee93_0_10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12cdc6cee93_0_10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926475" y="1039950"/>
            <a:ext cx="4649100" cy="19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926475" y="3373050"/>
            <a:ext cx="2656200" cy="7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6286800" y="0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0801400" scaled="0"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 flipH="1">
            <a:off x="753090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/>
          <p:nvPr/>
        </p:nvSpPr>
        <p:spPr>
          <a:xfrm rot="10800000" flipH="1">
            <a:off x="0" y="0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-777475" y="4424625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0800025" scaled="0"/>
        </a:gra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1772463" y="1654725"/>
            <a:ext cx="26385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1772463" y="2012990"/>
            <a:ext cx="2638500" cy="52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2"/>
          </p:nvPr>
        </p:nvSpPr>
        <p:spPr>
          <a:xfrm>
            <a:off x="5474937" y="1654725"/>
            <a:ext cx="26385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3"/>
          </p:nvPr>
        </p:nvSpPr>
        <p:spPr>
          <a:xfrm>
            <a:off x="5474937" y="2012990"/>
            <a:ext cx="2638500" cy="52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4" hasCustomPrompt="1"/>
          </p:nvPr>
        </p:nvSpPr>
        <p:spPr>
          <a:xfrm>
            <a:off x="1030563" y="1654725"/>
            <a:ext cx="6657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5" hasCustomPrompt="1"/>
          </p:nvPr>
        </p:nvSpPr>
        <p:spPr>
          <a:xfrm>
            <a:off x="4733038" y="1654725"/>
            <a:ext cx="6657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6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7"/>
          </p:nvPr>
        </p:nvSpPr>
        <p:spPr>
          <a:xfrm>
            <a:off x="1772463" y="3061675"/>
            <a:ext cx="26385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8"/>
          </p:nvPr>
        </p:nvSpPr>
        <p:spPr>
          <a:xfrm>
            <a:off x="1772463" y="3419940"/>
            <a:ext cx="2638500" cy="52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9"/>
          </p:nvPr>
        </p:nvSpPr>
        <p:spPr>
          <a:xfrm>
            <a:off x="5474937" y="3061675"/>
            <a:ext cx="26385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3"/>
          </p:nvPr>
        </p:nvSpPr>
        <p:spPr>
          <a:xfrm>
            <a:off x="5474937" y="3419940"/>
            <a:ext cx="2638500" cy="52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14" hasCustomPrompt="1"/>
          </p:nvPr>
        </p:nvSpPr>
        <p:spPr>
          <a:xfrm>
            <a:off x="1030563" y="3061675"/>
            <a:ext cx="6657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5" hasCustomPrompt="1"/>
          </p:nvPr>
        </p:nvSpPr>
        <p:spPr>
          <a:xfrm>
            <a:off x="4733038" y="3061675"/>
            <a:ext cx="665700" cy="35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/>
          <p:nvPr/>
        </p:nvSpPr>
        <p:spPr>
          <a:xfrm>
            <a:off x="0" y="4822200"/>
            <a:ext cx="28575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969750" y="3381325"/>
            <a:ext cx="33456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69750" y="1405475"/>
            <a:ext cx="7204500" cy="15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/>
          <p:cNvSpPr/>
          <p:nvPr/>
        </p:nvSpPr>
        <p:spPr>
          <a:xfrm rot="10800000">
            <a:off x="6286800" y="0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/>
          <p:nvPr/>
        </p:nvSpPr>
        <p:spPr>
          <a:xfrm rot="10800000" flipH="1">
            <a:off x="0" y="0"/>
            <a:ext cx="28575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8"/>
          <p:cNvSpPr/>
          <p:nvPr/>
        </p:nvSpPr>
        <p:spPr>
          <a:xfrm flipH="1">
            <a:off x="6286800" y="4822125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-542100" y="4363450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8"/>
          <p:cNvSpPr/>
          <p:nvPr/>
        </p:nvSpPr>
        <p:spPr>
          <a:xfrm>
            <a:off x="8430775" y="-818150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8"/>
          <p:cNvSpPr/>
          <p:nvPr/>
        </p:nvSpPr>
        <p:spPr>
          <a:xfrm>
            <a:off x="713225" y="479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18900732" scaled="0"/>
        </a:gra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9"/>
          <p:cNvSpPr/>
          <p:nvPr/>
        </p:nvSpPr>
        <p:spPr>
          <a:xfrm rot="10800000">
            <a:off x="7527900" y="0"/>
            <a:ext cx="1616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-561150" y="-818150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8239950" y="4237275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13225" y="-3914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1" r:id="rId5"/>
    <p:sldLayoutId id="2147483674" r:id="rId6"/>
    <p:sldLayoutId id="214748367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>
            <a:spLocks noGrp="1"/>
          </p:cNvSpPr>
          <p:nvPr>
            <p:ph type="ctrTitle"/>
          </p:nvPr>
        </p:nvSpPr>
        <p:spPr>
          <a:xfrm>
            <a:off x="932904" y="2375200"/>
            <a:ext cx="6621783" cy="119302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2"/>
                </a:solidFill>
                <a:latin typeface="Century" panose="02040604050505020304" pitchFamily="18" charset="0"/>
              </a:rPr>
              <a:t>University Network Management System </a:t>
            </a:r>
            <a:r>
              <a:rPr lang="en-US" sz="3200" dirty="0">
                <a:solidFill>
                  <a:schemeClr val="lt2"/>
                </a:solidFill>
                <a:latin typeface="Century" panose="02040604050505020304" pitchFamily="18" charset="0"/>
              </a:rPr>
              <a:t>using Cisco Packet Tracer</a:t>
            </a:r>
            <a:endParaRPr sz="3200" dirty="0">
              <a:solidFill>
                <a:schemeClr val="lt2"/>
              </a:solidFill>
              <a:latin typeface="Century" panose="02040604050505020304" pitchFamily="18" charset="0"/>
            </a:endParaRPr>
          </a:p>
        </p:txBody>
      </p:sp>
      <p:sp>
        <p:nvSpPr>
          <p:cNvPr id="237" name="Google Shape;237;p33"/>
          <p:cNvSpPr/>
          <p:nvPr/>
        </p:nvSpPr>
        <p:spPr>
          <a:xfrm>
            <a:off x="7096000" y="3825650"/>
            <a:ext cx="2981400" cy="2981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3"/>
          <p:cNvSpPr/>
          <p:nvPr/>
        </p:nvSpPr>
        <p:spPr>
          <a:xfrm>
            <a:off x="7707775" y="3165300"/>
            <a:ext cx="381000" cy="38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3"/>
          <p:cNvSpPr/>
          <p:nvPr/>
        </p:nvSpPr>
        <p:spPr>
          <a:xfrm>
            <a:off x="8549975" y="2977775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3"/>
          <p:cNvSpPr/>
          <p:nvPr/>
        </p:nvSpPr>
        <p:spPr>
          <a:xfrm>
            <a:off x="-1081350" y="-635675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3"/>
          <p:cNvSpPr/>
          <p:nvPr/>
        </p:nvSpPr>
        <p:spPr>
          <a:xfrm>
            <a:off x="2361550" y="5395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>
            <a:spLocks noGrp="1"/>
          </p:cNvSpPr>
          <p:nvPr>
            <p:ph type="title"/>
          </p:nvPr>
        </p:nvSpPr>
        <p:spPr>
          <a:xfrm>
            <a:off x="1829963" y="1667512"/>
            <a:ext cx="2638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260" name="Google Shape;260;p35"/>
          <p:cNvSpPr txBox="1">
            <a:spLocks noGrp="1"/>
          </p:cNvSpPr>
          <p:nvPr>
            <p:ph type="title" idx="2"/>
          </p:nvPr>
        </p:nvSpPr>
        <p:spPr>
          <a:xfrm>
            <a:off x="1772463" y="2188737"/>
            <a:ext cx="2638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US" dirty="0"/>
              <a:t>About Project</a:t>
            </a:r>
            <a:endParaRPr dirty="0"/>
          </a:p>
        </p:txBody>
      </p:sp>
      <p:sp>
        <p:nvSpPr>
          <p:cNvPr id="262" name="Google Shape;262;p35"/>
          <p:cNvSpPr txBox="1">
            <a:spLocks noGrp="1"/>
          </p:cNvSpPr>
          <p:nvPr>
            <p:ph type="title" idx="4"/>
          </p:nvPr>
        </p:nvSpPr>
        <p:spPr>
          <a:xfrm>
            <a:off x="1030563" y="1654725"/>
            <a:ext cx="665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63" name="Google Shape;263;p35"/>
          <p:cNvSpPr txBox="1">
            <a:spLocks noGrp="1"/>
          </p:cNvSpPr>
          <p:nvPr>
            <p:ph type="title" idx="5"/>
          </p:nvPr>
        </p:nvSpPr>
        <p:spPr>
          <a:xfrm>
            <a:off x="1030563" y="2203619"/>
            <a:ext cx="665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64" name="Google Shape;264;p35"/>
          <p:cNvSpPr txBox="1">
            <a:spLocks noGrp="1"/>
          </p:cNvSpPr>
          <p:nvPr>
            <p:ph type="title" idx="6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65" name="Google Shape;265;p35"/>
          <p:cNvSpPr txBox="1">
            <a:spLocks noGrp="1"/>
          </p:cNvSpPr>
          <p:nvPr>
            <p:ph type="title" idx="7"/>
          </p:nvPr>
        </p:nvSpPr>
        <p:spPr>
          <a:xfrm>
            <a:off x="1772463" y="2713562"/>
            <a:ext cx="3180758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US" dirty="0"/>
              <a:t>Tools &amp; Technology</a:t>
            </a:r>
            <a:endParaRPr dirty="0"/>
          </a:p>
        </p:txBody>
      </p:sp>
      <p:sp>
        <p:nvSpPr>
          <p:cNvPr id="267" name="Google Shape;267;p35"/>
          <p:cNvSpPr txBox="1">
            <a:spLocks noGrp="1"/>
          </p:cNvSpPr>
          <p:nvPr>
            <p:ph type="title" idx="9"/>
          </p:nvPr>
        </p:nvSpPr>
        <p:spPr>
          <a:xfrm>
            <a:off x="1829963" y="3251429"/>
            <a:ext cx="3123258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US" dirty="0"/>
              <a:t>Project Overview</a:t>
            </a:r>
            <a:endParaRPr dirty="0"/>
          </a:p>
        </p:txBody>
      </p:sp>
      <p:sp>
        <p:nvSpPr>
          <p:cNvPr id="269" name="Google Shape;269;p35"/>
          <p:cNvSpPr txBox="1">
            <a:spLocks noGrp="1"/>
          </p:cNvSpPr>
          <p:nvPr>
            <p:ph type="title" idx="14"/>
          </p:nvPr>
        </p:nvSpPr>
        <p:spPr>
          <a:xfrm>
            <a:off x="1030563" y="2724298"/>
            <a:ext cx="665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70" name="Google Shape;270;p35"/>
          <p:cNvSpPr txBox="1">
            <a:spLocks noGrp="1"/>
          </p:cNvSpPr>
          <p:nvPr>
            <p:ph type="title" idx="15"/>
          </p:nvPr>
        </p:nvSpPr>
        <p:spPr>
          <a:xfrm>
            <a:off x="1030563" y="3230415"/>
            <a:ext cx="665700" cy="3990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271" name="Google Shape;271;p35"/>
          <p:cNvCxnSpPr/>
          <p:nvPr/>
        </p:nvCxnSpPr>
        <p:spPr>
          <a:xfrm>
            <a:off x="1030563" y="2089200"/>
            <a:ext cx="665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" name="Google Shape;272;p35"/>
          <p:cNvCxnSpPr/>
          <p:nvPr/>
        </p:nvCxnSpPr>
        <p:spPr>
          <a:xfrm>
            <a:off x="1030563" y="2603993"/>
            <a:ext cx="665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35"/>
          <p:cNvCxnSpPr/>
          <p:nvPr/>
        </p:nvCxnSpPr>
        <p:spPr>
          <a:xfrm>
            <a:off x="1030563" y="3157514"/>
            <a:ext cx="665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" name="Google Shape;274;p35"/>
          <p:cNvCxnSpPr/>
          <p:nvPr/>
        </p:nvCxnSpPr>
        <p:spPr>
          <a:xfrm>
            <a:off x="1030563" y="3686573"/>
            <a:ext cx="665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" name="Google Shape;275;p35"/>
          <p:cNvSpPr/>
          <p:nvPr/>
        </p:nvSpPr>
        <p:spPr>
          <a:xfrm>
            <a:off x="7514650" y="-1340675"/>
            <a:ext cx="2981400" cy="2981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5"/>
          <p:cNvSpPr/>
          <p:nvPr/>
        </p:nvSpPr>
        <p:spPr>
          <a:xfrm>
            <a:off x="6586200" y="-595325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70;p35">
            <a:extLst>
              <a:ext uri="{FF2B5EF4-FFF2-40B4-BE49-F238E27FC236}">
                <a16:creationId xmlns:a16="http://schemas.microsoft.com/office/drawing/2014/main" id="{1F54F387-EF7D-470F-9C97-58EF0B61801C}"/>
              </a:ext>
            </a:extLst>
          </p:cNvPr>
          <p:cNvSpPr txBox="1">
            <a:spLocks/>
          </p:cNvSpPr>
          <p:nvPr/>
        </p:nvSpPr>
        <p:spPr>
          <a:xfrm>
            <a:off x="1030563" y="3850253"/>
            <a:ext cx="665700" cy="399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2800" b="0" i="0" u="none" strike="noStrike" cap="none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" dirty="0"/>
              <a:t>05</a:t>
            </a:r>
          </a:p>
        </p:txBody>
      </p:sp>
      <p:cxnSp>
        <p:nvCxnSpPr>
          <p:cNvPr id="26" name="Google Shape;274;p35">
            <a:extLst>
              <a:ext uri="{FF2B5EF4-FFF2-40B4-BE49-F238E27FC236}">
                <a16:creationId xmlns:a16="http://schemas.microsoft.com/office/drawing/2014/main" id="{E735BD04-4156-4E73-85CE-0A15098037FE}"/>
              </a:ext>
            </a:extLst>
          </p:cNvPr>
          <p:cNvCxnSpPr/>
          <p:nvPr/>
        </p:nvCxnSpPr>
        <p:spPr>
          <a:xfrm>
            <a:off x="1030563" y="4291873"/>
            <a:ext cx="665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267;p35">
            <a:extLst>
              <a:ext uri="{FF2B5EF4-FFF2-40B4-BE49-F238E27FC236}">
                <a16:creationId xmlns:a16="http://schemas.microsoft.com/office/drawing/2014/main" id="{7A409315-220C-476B-98FE-D4372CCAC98A}"/>
              </a:ext>
            </a:extLst>
          </p:cNvPr>
          <p:cNvSpPr txBox="1">
            <a:spLocks/>
          </p:cNvSpPr>
          <p:nvPr/>
        </p:nvSpPr>
        <p:spPr>
          <a:xfrm>
            <a:off x="1772463" y="3839001"/>
            <a:ext cx="4549573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3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5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5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5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5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5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5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5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Poppins SemiBold"/>
              <a:buNone/>
              <a:defRPr sz="25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-US" dirty="0"/>
              <a:t>Future Scope &amp; Uniqueness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/>
          <p:nvPr/>
        </p:nvSpPr>
        <p:spPr>
          <a:xfrm>
            <a:off x="7795950" y="-7833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4"/>
          <p:cNvSpPr/>
          <p:nvPr/>
        </p:nvSpPr>
        <p:spPr>
          <a:xfrm>
            <a:off x="7487450" y="38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47;p34">
            <a:extLst>
              <a:ext uri="{FF2B5EF4-FFF2-40B4-BE49-F238E27FC236}">
                <a16:creationId xmlns:a16="http://schemas.microsoft.com/office/drawing/2014/main" id="{9164B0BD-FB06-4DCD-9083-CCE1DE5BA2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8742" y="481443"/>
            <a:ext cx="4107544" cy="4782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sz="2800" b="1" dirty="0">
                <a:latin typeface="Century" panose="02040604050505020304" pitchFamily="18" charset="0"/>
              </a:rPr>
              <a:t>Introduction</a:t>
            </a:r>
            <a:endParaRPr sz="2800" b="1" dirty="0">
              <a:latin typeface="Century" panose="02040604050505020304" pitchFamily="18" charset="0"/>
            </a:endParaRPr>
          </a:p>
        </p:txBody>
      </p:sp>
      <p:sp>
        <p:nvSpPr>
          <p:cNvPr id="13" name="Google Shape;234;p33">
            <a:extLst>
              <a:ext uri="{FF2B5EF4-FFF2-40B4-BE49-F238E27FC236}">
                <a16:creationId xmlns:a16="http://schemas.microsoft.com/office/drawing/2014/main" id="{216334A6-9670-453A-A492-5479E17CFA5F}"/>
              </a:ext>
            </a:extLst>
          </p:cNvPr>
          <p:cNvSpPr txBox="1">
            <a:spLocks/>
          </p:cNvSpPr>
          <p:nvPr/>
        </p:nvSpPr>
        <p:spPr>
          <a:xfrm>
            <a:off x="1236921" y="2119424"/>
            <a:ext cx="6670157" cy="1136914"/>
          </a:xfrm>
          <a:prstGeom prst="rect">
            <a:avLst/>
          </a:prstGeom>
          <a:ln w="25400" cap="flat" cmpd="sng" algn="ctr"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0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just"/>
            <a:r>
              <a:rPr lang="en-US" sz="1800" dirty="0">
                <a:latin typeface="Century" panose="02040604050505020304" pitchFamily="18" charset="0"/>
              </a:rPr>
              <a:t>A University Network System is a computer network that serves the needs of a university, including academic, administrative, and research functions. </a:t>
            </a:r>
            <a:endParaRPr lang="en-US" sz="1800" dirty="0">
              <a:solidFill>
                <a:schemeClr val="lt2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"/>
          <p:cNvSpPr/>
          <p:nvPr/>
        </p:nvSpPr>
        <p:spPr>
          <a:xfrm>
            <a:off x="6472350" y="4379975"/>
            <a:ext cx="2981400" cy="2981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40"/>
          <p:cNvSpPr/>
          <p:nvPr/>
        </p:nvSpPr>
        <p:spPr>
          <a:xfrm>
            <a:off x="6940063" y="3615600"/>
            <a:ext cx="381000" cy="38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40"/>
          <p:cNvSpPr/>
          <p:nvPr/>
        </p:nvSpPr>
        <p:spPr>
          <a:xfrm>
            <a:off x="-928950" y="-964925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40"/>
          <p:cNvSpPr/>
          <p:nvPr/>
        </p:nvSpPr>
        <p:spPr>
          <a:xfrm>
            <a:off x="7967400" y="3247975"/>
            <a:ext cx="2162700" cy="2162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47;p34">
            <a:extLst>
              <a:ext uri="{FF2B5EF4-FFF2-40B4-BE49-F238E27FC236}">
                <a16:creationId xmlns:a16="http://schemas.microsoft.com/office/drawing/2014/main" id="{9B2D9DD6-7F27-4066-BCAF-D2D1E9F8C7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24743" y="481443"/>
            <a:ext cx="4252685" cy="4782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sz="2800" b="1" dirty="0">
                <a:latin typeface="Century" panose="02040604050505020304" pitchFamily="18" charset="0"/>
              </a:rPr>
              <a:t>About Project</a:t>
            </a:r>
            <a:endParaRPr sz="2800" b="1" dirty="0">
              <a:latin typeface="Century" panose="02040604050505020304" pitchFamily="18" charset="0"/>
            </a:endParaRPr>
          </a:p>
        </p:txBody>
      </p: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8C81073E-7A86-41CA-9576-772E962F9AF7}"/>
              </a:ext>
            </a:extLst>
          </p:cNvPr>
          <p:cNvSpPr/>
          <p:nvPr/>
        </p:nvSpPr>
        <p:spPr>
          <a:xfrm>
            <a:off x="1667173" y="1491408"/>
            <a:ext cx="228600" cy="228600"/>
          </a:xfrm>
          <a:prstGeom prst="donu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362D7E6B-AC5B-40C7-BC96-86D3E4F189FC}"/>
              </a:ext>
            </a:extLst>
          </p:cNvPr>
          <p:cNvSpPr/>
          <p:nvPr/>
        </p:nvSpPr>
        <p:spPr>
          <a:xfrm>
            <a:off x="1670539" y="2457450"/>
            <a:ext cx="228600" cy="228600"/>
          </a:xfrm>
          <a:prstGeom prst="donu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CC6BE552-4F7C-4980-BBA3-66717B4204FD}"/>
              </a:ext>
            </a:extLst>
          </p:cNvPr>
          <p:cNvSpPr/>
          <p:nvPr/>
        </p:nvSpPr>
        <p:spPr>
          <a:xfrm>
            <a:off x="1667173" y="3481040"/>
            <a:ext cx="228600" cy="228600"/>
          </a:xfrm>
          <a:prstGeom prst="donu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7012B3-53D6-48B7-8E98-16A0EA5EE481}"/>
              </a:ext>
            </a:extLst>
          </p:cNvPr>
          <p:cNvSpPr txBox="1"/>
          <p:nvPr/>
        </p:nvSpPr>
        <p:spPr>
          <a:xfrm flipH="1">
            <a:off x="2191921" y="1421042"/>
            <a:ext cx="3307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" panose="02040604050505020304" pitchFamily="18" charset="0"/>
              </a:rPr>
              <a:t>Develop an efficient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F996C2-57CC-4F58-B0D0-BDE0FF6C4D75}"/>
              </a:ext>
            </a:extLst>
          </p:cNvPr>
          <p:cNvSpPr txBox="1"/>
          <p:nvPr/>
        </p:nvSpPr>
        <p:spPr>
          <a:xfrm>
            <a:off x="2191921" y="2198413"/>
            <a:ext cx="509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" panose="02040604050505020304" pitchFamily="18" charset="0"/>
              </a:rPr>
              <a:t>Track and manage the usage of its network resources, monitor network performance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237AD4-D582-4301-AB72-2CA7ADACF8BC}"/>
              </a:ext>
            </a:extLst>
          </p:cNvPr>
          <p:cNvSpPr txBox="1"/>
          <p:nvPr/>
        </p:nvSpPr>
        <p:spPr>
          <a:xfrm>
            <a:off x="2249071" y="3247975"/>
            <a:ext cx="4325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" panose="02040604050505020304" pitchFamily="18" charset="0"/>
              </a:rPr>
              <a:t>Easy-to-use interface to manage user accounts, set up access privileges, and configure network settings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/>
          <p:nvPr/>
        </p:nvSpPr>
        <p:spPr>
          <a:xfrm>
            <a:off x="7795950" y="-783350"/>
            <a:ext cx="365760" cy="36576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4"/>
          <p:cNvSpPr/>
          <p:nvPr/>
        </p:nvSpPr>
        <p:spPr>
          <a:xfrm>
            <a:off x="7487450" y="38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47;p34">
            <a:extLst>
              <a:ext uri="{FF2B5EF4-FFF2-40B4-BE49-F238E27FC236}">
                <a16:creationId xmlns:a16="http://schemas.microsoft.com/office/drawing/2014/main" id="{9164B0BD-FB06-4DCD-9083-CCE1DE5BA2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9772" y="481443"/>
            <a:ext cx="5399314" cy="4782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sz="2800" b="1" dirty="0">
                <a:latin typeface="Century" panose="02040604050505020304" pitchFamily="18" charset="0"/>
              </a:rPr>
              <a:t>Tools &amp; Technology</a:t>
            </a:r>
            <a:endParaRPr sz="2800" b="1" dirty="0">
              <a:latin typeface="Century" panose="02040604050505020304" pitchFamily="18" charset="0"/>
            </a:endParaRPr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5825A343-BB7C-4EBB-9B58-C50BE3B6045E}"/>
              </a:ext>
            </a:extLst>
          </p:cNvPr>
          <p:cNvSpPr/>
          <p:nvPr/>
        </p:nvSpPr>
        <p:spPr>
          <a:xfrm>
            <a:off x="4948807" y="1880392"/>
            <a:ext cx="228600" cy="228600"/>
          </a:xfrm>
          <a:prstGeom prst="donu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F7CC089E-B7FA-444E-853E-76DB37F8E1BF}"/>
              </a:ext>
            </a:extLst>
          </p:cNvPr>
          <p:cNvSpPr/>
          <p:nvPr/>
        </p:nvSpPr>
        <p:spPr>
          <a:xfrm>
            <a:off x="4948807" y="1422909"/>
            <a:ext cx="228600" cy="228600"/>
          </a:xfrm>
          <a:prstGeom prst="donu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5666ECA8-A02A-46F0-BEE6-BFB799EE69A4}"/>
              </a:ext>
            </a:extLst>
          </p:cNvPr>
          <p:cNvSpPr/>
          <p:nvPr/>
        </p:nvSpPr>
        <p:spPr>
          <a:xfrm>
            <a:off x="4948807" y="2343150"/>
            <a:ext cx="228600" cy="228600"/>
          </a:xfrm>
          <a:prstGeom prst="donu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BFFD8071-82EB-4D2C-8EF8-38A0EC601BBD}"/>
              </a:ext>
            </a:extLst>
          </p:cNvPr>
          <p:cNvSpPr/>
          <p:nvPr/>
        </p:nvSpPr>
        <p:spPr>
          <a:xfrm>
            <a:off x="4948807" y="2848034"/>
            <a:ext cx="228600" cy="228600"/>
          </a:xfrm>
          <a:prstGeom prst="donu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D359C298-9022-4537-B34E-7EEB381DCCCF}"/>
              </a:ext>
            </a:extLst>
          </p:cNvPr>
          <p:cNvSpPr/>
          <p:nvPr/>
        </p:nvSpPr>
        <p:spPr>
          <a:xfrm>
            <a:off x="4948807" y="3312436"/>
            <a:ext cx="228600" cy="228600"/>
          </a:xfrm>
          <a:prstGeom prst="donu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7D747A-73A0-4867-A1BB-BAF514357ED8}"/>
              </a:ext>
            </a:extLst>
          </p:cNvPr>
          <p:cNvSpPr txBox="1"/>
          <p:nvPr/>
        </p:nvSpPr>
        <p:spPr>
          <a:xfrm>
            <a:off x="5245283" y="1340752"/>
            <a:ext cx="1690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" panose="02040604050505020304" pitchFamily="18" charset="0"/>
              </a:rPr>
              <a:t> Router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CF04DA-B912-4228-9FC0-1922C784BE6B}"/>
              </a:ext>
            </a:extLst>
          </p:cNvPr>
          <p:cNvSpPr txBox="1"/>
          <p:nvPr/>
        </p:nvSpPr>
        <p:spPr>
          <a:xfrm>
            <a:off x="5337993" y="1794637"/>
            <a:ext cx="1690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entury" panose="02040604050505020304" pitchFamily="18" charset="0"/>
              </a:rPr>
              <a:t>Switches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22D330-F38C-4A98-93A0-417378723527}"/>
              </a:ext>
            </a:extLst>
          </p:cNvPr>
          <p:cNvSpPr txBox="1"/>
          <p:nvPr/>
        </p:nvSpPr>
        <p:spPr>
          <a:xfrm>
            <a:off x="5320214" y="3174353"/>
            <a:ext cx="2167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entury" panose="02040604050505020304" pitchFamily="18" charset="0"/>
              </a:rPr>
              <a:t>Wireless Device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2024E8-87A0-4B28-9888-AC26B7531F27}"/>
              </a:ext>
            </a:extLst>
          </p:cNvPr>
          <p:cNvSpPr txBox="1"/>
          <p:nvPr/>
        </p:nvSpPr>
        <p:spPr>
          <a:xfrm>
            <a:off x="5337992" y="2275737"/>
            <a:ext cx="2786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entury" panose="02040604050505020304" pitchFamily="18" charset="0"/>
              </a:rPr>
              <a:t>Email &amp; DNS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61D50B-526D-4AFB-B176-75C5210C157E}"/>
              </a:ext>
            </a:extLst>
          </p:cNvPr>
          <p:cNvSpPr txBox="1"/>
          <p:nvPr/>
        </p:nvSpPr>
        <p:spPr>
          <a:xfrm>
            <a:off x="5337993" y="2762279"/>
            <a:ext cx="1690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entury" panose="02040604050505020304" pitchFamily="18" charset="0"/>
              </a:rPr>
              <a:t>Ftp server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C84D86-8227-4B44-9D49-C7D6965BFE2F}"/>
              </a:ext>
            </a:extLst>
          </p:cNvPr>
          <p:cNvSpPr txBox="1"/>
          <p:nvPr/>
        </p:nvSpPr>
        <p:spPr>
          <a:xfrm>
            <a:off x="5337992" y="3684164"/>
            <a:ext cx="1975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entury" panose="02040604050505020304" pitchFamily="18" charset="0"/>
              </a:rPr>
              <a:t>IoT Device</a:t>
            </a:r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BA8E1FED-8A68-48B5-85F4-C83A22757D16}"/>
              </a:ext>
            </a:extLst>
          </p:cNvPr>
          <p:cNvSpPr/>
          <p:nvPr/>
        </p:nvSpPr>
        <p:spPr>
          <a:xfrm>
            <a:off x="4948807" y="3769919"/>
            <a:ext cx="228600" cy="228600"/>
          </a:xfrm>
          <a:prstGeom prst="donu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88AE2251-9D21-4966-85BF-17B6F3A003B4}"/>
              </a:ext>
            </a:extLst>
          </p:cNvPr>
          <p:cNvSpPr/>
          <p:nvPr/>
        </p:nvSpPr>
        <p:spPr>
          <a:xfrm>
            <a:off x="1026315" y="1995548"/>
            <a:ext cx="365760" cy="365760"/>
          </a:xfrm>
          <a:prstGeom prst="donu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E0FF6139-9724-469F-B6F6-74E412A2F747}"/>
              </a:ext>
            </a:extLst>
          </p:cNvPr>
          <p:cNvSpPr/>
          <p:nvPr/>
        </p:nvSpPr>
        <p:spPr>
          <a:xfrm>
            <a:off x="1026315" y="2893753"/>
            <a:ext cx="365760" cy="365760"/>
          </a:xfrm>
          <a:prstGeom prst="donu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368C9-91BC-4D19-9411-15C8AE385327}"/>
              </a:ext>
            </a:extLst>
          </p:cNvPr>
          <p:cNvSpPr txBox="1"/>
          <p:nvPr/>
        </p:nvSpPr>
        <p:spPr>
          <a:xfrm>
            <a:off x="1699100" y="1947596"/>
            <a:ext cx="185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" panose="02040604050505020304" pitchFamily="18" charset="0"/>
              </a:rPr>
              <a:t>PC/Laptop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735389-9963-4299-9CE4-22E2448E88BE}"/>
              </a:ext>
            </a:extLst>
          </p:cNvPr>
          <p:cNvSpPr txBox="1"/>
          <p:nvPr/>
        </p:nvSpPr>
        <p:spPr>
          <a:xfrm>
            <a:off x="1626322" y="2845801"/>
            <a:ext cx="3089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" panose="02040604050505020304" pitchFamily="18" charset="0"/>
              </a:rPr>
              <a:t>Cisco Packet Tracer</a:t>
            </a:r>
          </a:p>
        </p:txBody>
      </p:sp>
    </p:spTree>
    <p:extLst>
      <p:ext uri="{BB962C8B-B14F-4D97-AF65-F5344CB8AC3E}">
        <p14:creationId xmlns:p14="http://schemas.microsoft.com/office/powerpoint/2010/main" val="372639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"/>
          <p:cNvSpPr/>
          <p:nvPr/>
        </p:nvSpPr>
        <p:spPr>
          <a:xfrm>
            <a:off x="6472350" y="4379975"/>
            <a:ext cx="2981400" cy="2981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40"/>
          <p:cNvSpPr/>
          <p:nvPr/>
        </p:nvSpPr>
        <p:spPr>
          <a:xfrm>
            <a:off x="6940063" y="3615600"/>
            <a:ext cx="381000" cy="38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40"/>
          <p:cNvSpPr/>
          <p:nvPr/>
        </p:nvSpPr>
        <p:spPr>
          <a:xfrm>
            <a:off x="-928950" y="-964925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40"/>
          <p:cNvSpPr/>
          <p:nvPr/>
        </p:nvSpPr>
        <p:spPr>
          <a:xfrm>
            <a:off x="7967400" y="3247975"/>
            <a:ext cx="2162700" cy="2162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47;p34">
            <a:extLst>
              <a:ext uri="{FF2B5EF4-FFF2-40B4-BE49-F238E27FC236}">
                <a16:creationId xmlns:a16="http://schemas.microsoft.com/office/drawing/2014/main" id="{9B2D9DD6-7F27-4066-BCAF-D2D1E9F8C7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24743" y="481443"/>
            <a:ext cx="4252685" cy="4782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entury" panose="02040604050505020304" pitchFamily="18" charset="0"/>
              </a:rPr>
              <a:t>       Project Overview</a:t>
            </a:r>
            <a:endParaRPr sz="2800" b="1" dirty="0">
              <a:latin typeface="Century" panose="020406040505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A32037-4190-4EDE-8DE5-3960CE9FD7A7}"/>
              </a:ext>
            </a:extLst>
          </p:cNvPr>
          <p:cNvSpPr txBox="1"/>
          <p:nvPr/>
        </p:nvSpPr>
        <p:spPr>
          <a:xfrm>
            <a:off x="1698171" y="2371695"/>
            <a:ext cx="543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" panose="02040604050505020304" pitchFamily="18" charset="0"/>
              </a:rPr>
              <a:t>Please wait a moment, Project is opening….</a:t>
            </a:r>
          </a:p>
        </p:txBody>
      </p:sp>
    </p:spTree>
    <p:extLst>
      <p:ext uri="{BB962C8B-B14F-4D97-AF65-F5344CB8AC3E}">
        <p14:creationId xmlns:p14="http://schemas.microsoft.com/office/powerpoint/2010/main" val="2700948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/>
          <p:nvPr/>
        </p:nvSpPr>
        <p:spPr>
          <a:xfrm>
            <a:off x="7795950" y="-783350"/>
            <a:ext cx="2162700" cy="2163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4"/>
          <p:cNvSpPr/>
          <p:nvPr/>
        </p:nvSpPr>
        <p:spPr>
          <a:xfrm>
            <a:off x="7487450" y="38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47;p34">
            <a:extLst>
              <a:ext uri="{FF2B5EF4-FFF2-40B4-BE49-F238E27FC236}">
                <a16:creationId xmlns:a16="http://schemas.microsoft.com/office/drawing/2014/main" id="{9164B0BD-FB06-4DCD-9083-CCE1DE5BA2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3486" y="539500"/>
            <a:ext cx="5007428" cy="47820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b="1" dirty="0">
                <a:latin typeface="Century" panose="02040604050505020304" pitchFamily="18" charset="0"/>
              </a:rPr>
              <a:t>  Future Scope &amp; Uniqueness</a:t>
            </a:r>
            <a:endParaRPr sz="2800" b="1" dirty="0">
              <a:latin typeface="Century" panose="02040604050505020304" pitchFamily="18" charset="0"/>
            </a:endParaRPr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14252C8C-76DA-4A8C-A865-81B3DEADD773}"/>
              </a:ext>
            </a:extLst>
          </p:cNvPr>
          <p:cNvSpPr/>
          <p:nvPr/>
        </p:nvSpPr>
        <p:spPr>
          <a:xfrm>
            <a:off x="1580606" y="1593963"/>
            <a:ext cx="365760" cy="365760"/>
          </a:xfrm>
          <a:prstGeom prst="donu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3FCA2DB2-5405-4C5E-8185-E4067AD682F2}"/>
              </a:ext>
            </a:extLst>
          </p:cNvPr>
          <p:cNvSpPr/>
          <p:nvPr/>
        </p:nvSpPr>
        <p:spPr>
          <a:xfrm>
            <a:off x="1580606" y="2462813"/>
            <a:ext cx="365760" cy="365760"/>
          </a:xfrm>
          <a:prstGeom prst="donu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11DCE6-9C3D-477E-9937-812FCD84D65F}"/>
              </a:ext>
            </a:extLst>
          </p:cNvPr>
          <p:cNvSpPr txBox="1"/>
          <p:nvPr/>
        </p:nvSpPr>
        <p:spPr>
          <a:xfrm flipH="1">
            <a:off x="2086754" y="1547804"/>
            <a:ext cx="570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" panose="02040604050505020304" pitchFamily="18" charset="0"/>
              </a:rPr>
              <a:t>Manage and monitor the cloud-based services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402398-10CC-4C55-99D4-74BF36714D8C}"/>
              </a:ext>
            </a:extLst>
          </p:cNvPr>
          <p:cNvSpPr txBox="1"/>
          <p:nvPr/>
        </p:nvSpPr>
        <p:spPr>
          <a:xfrm>
            <a:off x="2138936" y="2371695"/>
            <a:ext cx="5348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" panose="02040604050505020304" pitchFamily="18" charset="0"/>
              </a:rPr>
              <a:t>Provide improve security and efficiency</a:t>
            </a: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3B5C83C4-91EA-4A9D-856F-FB049282EACB}"/>
              </a:ext>
            </a:extLst>
          </p:cNvPr>
          <p:cNvSpPr/>
          <p:nvPr/>
        </p:nvSpPr>
        <p:spPr>
          <a:xfrm>
            <a:off x="1580606" y="3322693"/>
            <a:ext cx="365760" cy="365760"/>
          </a:xfrm>
          <a:prstGeom prst="donu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FFEB0A-9881-4434-8933-7CF29C0BB0EF}"/>
              </a:ext>
            </a:extLst>
          </p:cNvPr>
          <p:cNvSpPr txBox="1"/>
          <p:nvPr/>
        </p:nvSpPr>
        <p:spPr>
          <a:xfrm>
            <a:off x="2138936" y="3274336"/>
            <a:ext cx="5348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" panose="02040604050505020304" pitchFamily="18" charset="0"/>
              </a:rPr>
              <a:t>Automated virtual campus</a:t>
            </a:r>
          </a:p>
        </p:txBody>
      </p:sp>
    </p:spTree>
    <p:extLst>
      <p:ext uri="{BB962C8B-B14F-4D97-AF65-F5344CB8AC3E}">
        <p14:creationId xmlns:p14="http://schemas.microsoft.com/office/powerpoint/2010/main" val="1594267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69"/>
          <p:cNvSpPr/>
          <p:nvPr/>
        </p:nvSpPr>
        <p:spPr>
          <a:xfrm>
            <a:off x="6940075" y="-790750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69"/>
          <p:cNvSpPr/>
          <p:nvPr/>
        </p:nvSpPr>
        <p:spPr>
          <a:xfrm>
            <a:off x="7936500" y="220750"/>
            <a:ext cx="637500" cy="637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15;p67">
            <a:extLst>
              <a:ext uri="{FF2B5EF4-FFF2-40B4-BE49-F238E27FC236}">
                <a16:creationId xmlns:a16="http://schemas.microsoft.com/office/drawing/2014/main" id="{1E5E0CB2-2A52-4DF2-A707-C4ED972D80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0575" y="975583"/>
            <a:ext cx="4793216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Thanks!</a:t>
            </a:r>
            <a:endParaRPr sz="8000" dirty="0"/>
          </a:p>
        </p:txBody>
      </p:sp>
      <p:sp>
        <p:nvSpPr>
          <p:cNvPr id="10" name="Google Shape;916;p67">
            <a:extLst>
              <a:ext uri="{FF2B5EF4-FFF2-40B4-BE49-F238E27FC236}">
                <a16:creationId xmlns:a16="http://schemas.microsoft.com/office/drawing/2014/main" id="{2ECB54D1-4C5F-4229-88D6-F81507E07701}"/>
              </a:ext>
            </a:extLst>
          </p:cNvPr>
          <p:cNvSpPr txBox="1">
            <a:spLocks/>
          </p:cNvSpPr>
          <p:nvPr/>
        </p:nvSpPr>
        <p:spPr>
          <a:xfrm>
            <a:off x="1690575" y="2398648"/>
            <a:ext cx="5083837" cy="11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  <a:buSzPts val="1100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Do you have any questions?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A2FF53-F804-4528-8A65-047DF7811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1247552" y="2090203"/>
            <a:ext cx="5380075" cy="717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Mathematics by Slidesgo">
  <a:themeElements>
    <a:clrScheme name="Simple Light">
      <a:dk1>
        <a:srgbClr val="FFFFFF"/>
      </a:dk1>
      <a:lt1>
        <a:srgbClr val="F3F3F3"/>
      </a:lt1>
      <a:dk2>
        <a:srgbClr val="666666"/>
      </a:dk2>
      <a:lt2>
        <a:srgbClr val="D149CE"/>
      </a:lt2>
      <a:accent1>
        <a:srgbClr val="43309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666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153</Words>
  <Application>Microsoft Office PowerPoint</Application>
  <PresentationFormat>On-screen Show (16:9)</PresentationFormat>
  <Paragraphs>35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Century</vt:lpstr>
      <vt:lpstr>Poppins</vt:lpstr>
      <vt:lpstr>Arial</vt:lpstr>
      <vt:lpstr>Poppins SemiBold</vt:lpstr>
      <vt:lpstr>Bebas Neue</vt:lpstr>
      <vt:lpstr>Computer Science &amp; Mathematics Major For College: Mathematics by Slidesgo</vt:lpstr>
      <vt:lpstr>University Network Management System using Cisco Packet Tracer</vt:lpstr>
      <vt:lpstr>Introduction</vt:lpstr>
      <vt:lpstr> Introduction</vt:lpstr>
      <vt:lpstr> About Project</vt:lpstr>
      <vt:lpstr> Tools &amp; Technology</vt:lpstr>
      <vt:lpstr>       Project Overview</vt:lpstr>
      <vt:lpstr>  Future Scope &amp; Uniqueness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Network Management System using Cisco Packet Tracer</dc:title>
  <dc:creator>BELAL HOSSAIN</dc:creator>
  <cp:lastModifiedBy>user</cp:lastModifiedBy>
  <cp:revision>15</cp:revision>
  <dcterms:modified xsi:type="dcterms:W3CDTF">2023-01-04T15:51:51Z</dcterms:modified>
</cp:coreProperties>
</file>