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Source Sans Pro"/>
        <a:ea typeface="Source Sans Pro"/>
        <a:cs typeface="Source Sans Pro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Source Sans Pro"/>
          <a:ea typeface="Source Sans Pro"/>
          <a:cs typeface="Source Sans Pro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Source Sans Pro"/>
          <a:ea typeface="Source Sans Pro"/>
          <a:cs typeface="Source Sans Pro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45"/>
    <p:restoredTop sz="94720"/>
  </p:normalViewPr>
  <p:slideViewPr>
    <p:cSldViewPr snapToGrid="0" snapToObjects="1">
      <p:cViewPr varScale="1">
        <p:scale>
          <a:sx n="136" d="100"/>
          <a:sy n="136" d="100"/>
        </p:scale>
        <p:origin x="7472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6" name="Shape 12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1pPr>
    <a:lvl2pPr indent="228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2pPr>
    <a:lvl3pPr indent="457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3pPr>
    <a:lvl4pPr indent="685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4pPr>
    <a:lvl5pPr indent="9144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5pPr>
    <a:lvl6pPr indent="11430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6pPr>
    <a:lvl7pPr indent="13716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7pPr>
    <a:lvl8pPr indent="16002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8pPr>
    <a:lvl9pPr indent="1828800" defTabSz="457200" latinLnBrk="0">
      <a:lnSpc>
        <a:spcPct val="125000"/>
      </a:lnSpc>
      <a:defRPr sz="2600">
        <a:latin typeface="Avenir"/>
        <a:ea typeface="Avenir"/>
        <a:cs typeface="Avenir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158750"/>
            <a:ext cx="1396421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6357443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7216923" y="840878"/>
            <a:ext cx="5729884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7216923" y="2955478"/>
            <a:ext cx="5729884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half" idx="13"/>
          </p:nvPr>
        </p:nvSpPr>
        <p:spPr>
          <a:xfrm>
            <a:off x="1023193" y="1113730"/>
            <a:ext cx="5729884" cy="856754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216923" y="5629423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7223603" y="1113730"/>
            <a:ext cx="5729884" cy="405184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ln>
            <a:noFill/>
          </a:ln>
          <a:solidFill>
            <a:srgbClr val="585858"/>
          </a:solidFill>
          <a:uFillTx/>
          <a:latin typeface="+mn-lt"/>
          <a:ea typeface="+mn-ea"/>
          <a:cs typeface="+mn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ln>
            <a:noFill/>
          </a:ln>
          <a:solidFill>
            <a:srgbClr val="000000"/>
          </a:solidFill>
          <a:uFillTx/>
          <a:latin typeface="Source Sans Pro"/>
          <a:ea typeface="Source Sans Pro"/>
          <a:cs typeface="Source Sans Pro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Line"/>
          <p:cNvSpPr/>
          <p:nvPr/>
        </p:nvSpPr>
        <p:spPr>
          <a:xfrm>
            <a:off x="267899" y="10424562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14" name="Group"/>
          <p:cNvSpPr/>
          <p:nvPr/>
        </p:nvSpPr>
        <p:spPr>
          <a:xfrm>
            <a:off x="631032" y="4157649"/>
            <a:ext cx="5119318" cy="148457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0"/>
              </a:spcBef>
              <a:defRPr sz="1000" b="0">
                <a:solidFill>
                  <a:srgbClr val="000000"/>
                </a:solidFill>
              </a:defRPr>
            </a:pPr>
            <a:endParaRPr dirty="0"/>
          </a:p>
        </p:txBody>
      </p:sp>
      <p:sp>
        <p:nvSpPr>
          <p:cNvPr id="319" name="Basics"/>
          <p:cNvSpPr txBox="1"/>
          <p:nvPr/>
        </p:nvSpPr>
        <p:spPr>
          <a:xfrm>
            <a:off x="688848" y="3620621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dirty="0"/>
              <a:t>Basics</a:t>
            </a:r>
          </a:p>
        </p:txBody>
      </p:sp>
      <p:sp>
        <p:nvSpPr>
          <p:cNvPr id="323" name="Thank you for making a new cheatsheet for R! These cheatsheets have an important job:"/>
          <p:cNvSpPr txBox="1"/>
          <p:nvPr/>
        </p:nvSpPr>
        <p:spPr>
          <a:xfrm>
            <a:off x="748024" y="4260179"/>
            <a:ext cx="5119317" cy="1378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T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his </a:t>
            </a:r>
            <a:r>
              <a:rPr lang="en-GB" sz="1600" b="0" dirty="0">
                <a:latin typeface="Source Sans Pro" panose="020B0503030403020204" pitchFamily="34" charset="0"/>
                <a:ea typeface="Source Sans Pro" panose="020B0503030403020204" pitchFamily="34" charset="0"/>
              </a:rPr>
              <a:t>reactive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 chaos 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strategy injects </a:t>
            </a:r>
            <a:r>
              <a:rPr lang="en-GB" sz="16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outcome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(s)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(result and/or Exception) to simulate an unexpected response.</a:t>
            </a:r>
          </a:p>
          <a:p>
            <a:endParaRPr lang="en-GB" sz="1600" b="0" dirty="0">
              <a:effectLst/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You can configure the behaviour of the strategy via </a:t>
            </a:r>
            <a:b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</a:b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the </a:t>
            </a:r>
            <a:r>
              <a:rPr lang="en-GB" sz="1600" dirty="0" err="1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ChaosOutcomeStrategyOptions</a:t>
            </a:r>
            <a:r>
              <a:rPr lang="en-GB" sz="160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&lt;T&gt; </a:t>
            </a:r>
            <a:r>
              <a:rPr lang="en-GB" sz="1600" b="0" dirty="0">
                <a:effectLst/>
                <a:latin typeface="Source Sans Pro" panose="020B0503030403020204" pitchFamily="34" charset="0"/>
                <a:ea typeface="Source Sans Pro" panose="020B0503030403020204" pitchFamily="34" charset="0"/>
              </a:rPr>
              <a:t>object.</a:t>
            </a:r>
          </a:p>
        </p:txBody>
      </p:sp>
      <p:sp>
        <p:nvSpPr>
          <p:cNvPr id="334" name="Three Column Layout: : CHEAT SHEET"/>
          <p:cNvSpPr txBox="1">
            <a:spLocks noGrp="1"/>
          </p:cNvSpPr>
          <p:nvPr>
            <p:ph type="title"/>
          </p:nvPr>
        </p:nvSpPr>
        <p:spPr>
          <a:xfrm>
            <a:off x="711746" y="413496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/>
              <a:t>Outcome chaos strategy</a:t>
            </a:r>
            <a:r>
              <a:rPr dirty="0"/>
              <a:t>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335" name="Use a layout that flows and makes it easy to zero in on specific topics."/>
          <p:cNvSpPr txBox="1"/>
          <p:nvPr/>
        </p:nvSpPr>
        <p:spPr>
          <a:xfrm>
            <a:off x="688847" y="5757510"/>
            <a:ext cx="4667257" cy="387049"/>
          </a:xfrm>
          <a:prstGeom prst="rect">
            <a:avLst/>
          </a:prstGeom>
          <a:solidFill>
            <a:srgbClr val="E0EDF8">
              <a:alpha val="38000"/>
            </a:srgbClr>
          </a:solidFill>
          <a:ln w="41275">
            <a:noFill/>
            <a:miter lim="400000"/>
          </a:ln>
          <a:effectLst>
            <a:glow rad="76200">
              <a:schemeClr val="accent1">
                <a:lumMod val="60000"/>
                <a:lumOff val="40000"/>
                <a:alpha val="26515"/>
              </a:schemeClr>
            </a:glow>
            <a:softEdge rad="492847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single result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4" name="Use a layout that flows and makes it easy to zero in on specific topics.">
            <a:extLst>
              <a:ext uri="{FF2B5EF4-FFF2-40B4-BE49-F238E27FC236}">
                <a16:creationId xmlns:a16="http://schemas.microsoft.com/office/drawing/2014/main" id="{FB935594-DA21-8423-C9A7-2C7133BA93DA}"/>
              </a:ext>
            </a:extLst>
          </p:cNvPr>
          <p:cNvSpPr txBox="1"/>
          <p:nvPr/>
        </p:nvSpPr>
        <p:spPr>
          <a:xfrm>
            <a:off x="711746" y="755119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Use a layout that flows and makes it easy to zero in on specific topics.">
            <a:extLst>
              <a:ext uri="{FF2B5EF4-FFF2-40B4-BE49-F238E27FC236}">
                <a16:creationId xmlns:a16="http://schemas.microsoft.com/office/drawing/2014/main" id="{9A655DE5-CF9E-0AFC-64A6-592495C54335}"/>
              </a:ext>
            </a:extLst>
          </p:cNvPr>
          <p:cNvSpPr txBox="1"/>
          <p:nvPr/>
        </p:nvSpPr>
        <p:spPr>
          <a:xfrm>
            <a:off x="688848" y="9691548"/>
            <a:ext cx="4218940" cy="12899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2" name="Use a layout that flows and makes it easy to zero in on specific topics.">
            <a:extLst>
              <a:ext uri="{FF2B5EF4-FFF2-40B4-BE49-F238E27FC236}">
                <a16:creationId xmlns:a16="http://schemas.microsoft.com/office/drawing/2014/main" id="{797C9064-CDAE-EEB9-5C95-80D9602FE420}"/>
              </a:ext>
            </a:extLst>
          </p:cNvPr>
          <p:cNvSpPr txBox="1"/>
          <p:nvPr/>
        </p:nvSpPr>
        <p:spPr>
          <a:xfrm>
            <a:off x="6160810" y="2340631"/>
            <a:ext cx="5716092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results with switch expression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16" name="Use a layout that flows and makes it easy to zero in on specific topics.">
            <a:extLst>
              <a:ext uri="{FF2B5EF4-FFF2-40B4-BE49-F238E27FC236}">
                <a16:creationId xmlns:a16="http://schemas.microsoft.com/office/drawing/2014/main" id="{F6177BA4-6C4D-770C-95DA-91246A787ECA}"/>
              </a:ext>
            </a:extLst>
          </p:cNvPr>
          <p:cNvSpPr txBox="1"/>
          <p:nvPr/>
        </p:nvSpPr>
        <p:spPr>
          <a:xfrm>
            <a:off x="6160810" y="6346476"/>
            <a:ext cx="7254761" cy="3870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multiple results with </a:t>
            </a:r>
            <a:r>
              <a:rPr lang="en-US" sz="2000" b="0" dirty="0" err="1">
                <a:solidFill>
                  <a:srgbClr val="628DB5"/>
                </a:solidFill>
              </a:rPr>
              <a:t>OutcomeGenerator</a:t>
            </a:r>
            <a:endParaRPr sz="2000" b="0" dirty="0">
              <a:solidFill>
                <a:srgbClr val="628DB5"/>
              </a:solidFill>
            </a:endParaRPr>
          </a:p>
        </p:txBody>
      </p:sp>
      <p:sp>
        <p:nvSpPr>
          <p:cNvPr id="24" name="Use a layout that flows and makes it easy to zero in on specific topics.">
            <a:extLst>
              <a:ext uri="{FF2B5EF4-FFF2-40B4-BE49-F238E27FC236}">
                <a16:creationId xmlns:a16="http://schemas.microsoft.com/office/drawing/2014/main" id="{7317EA01-6E72-40A5-5407-1E5CF9E26A4C}"/>
              </a:ext>
            </a:extLst>
          </p:cNvPr>
          <p:cNvSpPr txBox="1"/>
          <p:nvPr/>
        </p:nvSpPr>
        <p:spPr>
          <a:xfrm>
            <a:off x="688847" y="7220213"/>
            <a:ext cx="4782879" cy="3274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sz="2000" b="0" dirty="0">
                <a:solidFill>
                  <a:srgbClr val="628DB5"/>
                </a:solidFill>
              </a:rPr>
              <a:t>Specify a delegate for injection notification </a:t>
            </a:r>
          </a:p>
          <a:p>
            <a:pPr>
              <a:lnSpc>
                <a:spcPct val="90000"/>
              </a:lnSpc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sz="2000" b="0" dirty="0">
              <a:solidFill>
                <a:srgbClr val="628DB5"/>
              </a:solidFill>
            </a:endParaRPr>
          </a:p>
        </p:txBody>
      </p:sp>
      <p:pic>
        <p:nvPicPr>
          <p:cNvPr id="30" name="Picture 29" descr="A colorful bird with a black background&#10;&#10;Description automatically generated">
            <a:extLst>
              <a:ext uri="{FF2B5EF4-FFF2-40B4-BE49-F238E27FC236}">
                <a16:creationId xmlns:a16="http://schemas.microsoft.com/office/drawing/2014/main" id="{B470676B-7696-28B1-9DFF-69F9A36AC4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43" y="1557557"/>
            <a:ext cx="1800000" cy="1800000"/>
          </a:xfrm>
          <a:prstGeom prst="rect">
            <a:avLst/>
          </a:prstGeom>
        </p:spPr>
      </p:pic>
      <p:sp>
        <p:nvSpPr>
          <p:cNvPr id="34" name="Group">
            <a:extLst>
              <a:ext uri="{FF2B5EF4-FFF2-40B4-BE49-F238E27FC236}">
                <a16:creationId xmlns:a16="http://schemas.microsoft.com/office/drawing/2014/main" id="{9458A53D-87BF-7CA8-D9E1-2D2170D7191D}"/>
              </a:ext>
            </a:extLst>
          </p:cNvPr>
          <p:cNvSpPr/>
          <p:nvPr/>
        </p:nvSpPr>
        <p:spPr>
          <a:xfrm>
            <a:off x="631033" y="6147979"/>
            <a:ext cx="5119317" cy="959831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0.1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 =&gt;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))</a:t>
            </a:r>
          </a:p>
        </p:txBody>
      </p:sp>
      <p:sp>
        <p:nvSpPr>
          <p:cNvPr id="36" name="Group">
            <a:extLst>
              <a:ext uri="{FF2B5EF4-FFF2-40B4-BE49-F238E27FC236}">
                <a16:creationId xmlns:a16="http://schemas.microsoft.com/office/drawing/2014/main" id="{4AF349EC-D5D4-6C6A-ED17-D435B23C2FBA}"/>
              </a:ext>
            </a:extLst>
          </p:cNvPr>
          <p:cNvSpPr/>
          <p:nvPr/>
        </p:nvSpPr>
        <p:spPr>
          <a:xfrm>
            <a:off x="6160811" y="2821569"/>
            <a:ext cx="6983415" cy="3253910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_ =&gt; 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{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Random.Shared.NextDouble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statusCode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rnd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switch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  &lt;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0.4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	  _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</a:t>
            </a:r>
            <a:r>
              <a:rPr lang="en-GB" b="0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RequestTimeout</a:t>
            </a:r>
            <a:endParaRPr lang="en-GB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};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var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outcome =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(status));</a:t>
            </a:r>
          </a:p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      return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ValueTask.FromResult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&lt;Outcome&lt;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&gt;?&gt;(outcome);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}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37" name="Group">
            <a:extLst>
              <a:ext uri="{FF2B5EF4-FFF2-40B4-BE49-F238E27FC236}">
                <a16:creationId xmlns:a16="http://schemas.microsoft.com/office/drawing/2014/main" id="{BAE908F7-9761-68A6-BAAF-F4F6DB2B7D5D}"/>
              </a:ext>
            </a:extLst>
          </p:cNvPr>
          <p:cNvSpPr/>
          <p:nvPr/>
        </p:nvSpPr>
        <p:spPr>
          <a:xfrm>
            <a:off x="6160810" y="6827414"/>
            <a:ext cx="6983416" cy="2393558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OutcomeGenerator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HttpStatusCode.InternalServerError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</a:t>
            </a:r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b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latin typeface="Menlo" panose="020B0609030804020204" pitchFamily="49" charset="0"/>
              </a:rPr>
              <a:t>	  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weight: 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40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AddResult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(() =&gt;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HttpStatusCode.RequestTimeout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),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	  weight: </a:t>
            </a:r>
            <a:r>
              <a:rPr lang="en-GB" b="0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-GB" b="0" dirty="0">
                <a:solidFill>
                  <a:srgbClr val="09865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})</a:t>
            </a:r>
          </a:p>
        </p:txBody>
      </p:sp>
      <p:sp>
        <p:nvSpPr>
          <p:cNvPr id="39" name="Group">
            <a:extLst>
              <a:ext uri="{FF2B5EF4-FFF2-40B4-BE49-F238E27FC236}">
                <a16:creationId xmlns:a16="http://schemas.microsoft.com/office/drawing/2014/main" id="{F01B4A33-5FBD-403C-A94A-5F649375B7DE}"/>
              </a:ext>
            </a:extLst>
          </p:cNvPr>
          <p:cNvSpPr/>
          <p:nvPr/>
        </p:nvSpPr>
        <p:spPr>
          <a:xfrm>
            <a:off x="631033" y="7605184"/>
            <a:ext cx="5119317" cy="1616285"/>
          </a:xfrm>
          <a:prstGeom prst="rect">
            <a:avLst/>
          </a:prstGeom>
          <a:solidFill>
            <a:srgbClr val="79B0DC">
              <a:alpha val="23776"/>
            </a:srgbClr>
          </a:solidFill>
          <a:ln w="12700">
            <a:miter lim="400000"/>
          </a:ln>
        </p:spPr>
        <p:txBody>
          <a:bodyPr lIns="54570" tIns="54570" rIns="54570" bIns="54570" anchor="ctr"/>
          <a:lstStyle/>
          <a:p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ResiliencePipelineBuilder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&gt;()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.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AddChaosOutcome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new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ChaosOutcomeStrategyOptions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HttpResponseMessage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{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OnOutcomeInjected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static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=&gt; </a:t>
            </a:r>
            <a:b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  </a:t>
            </a:r>
            <a:r>
              <a:rPr lang="en-GB" b="0" dirty="0">
                <a:solidFill>
                  <a:srgbClr val="0000FF"/>
                </a:solidFill>
                <a:effectLst/>
                <a:latin typeface="Menlo" panose="020B0609030804020204" pitchFamily="49" charset="0"/>
              </a:rPr>
              <a:t>await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NotifyAsync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GB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args.Outcome</a:t>
            </a:r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GB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})</a:t>
            </a:r>
          </a:p>
        </p:txBody>
      </p:sp>
      <p:sp>
        <p:nvSpPr>
          <p:cNvPr id="40" name="Line">
            <a:extLst>
              <a:ext uri="{FF2B5EF4-FFF2-40B4-BE49-F238E27FC236}">
                <a16:creationId xmlns:a16="http://schemas.microsoft.com/office/drawing/2014/main" id="{71994C9B-94F8-4DD0-9D07-B9CB0D360189}"/>
              </a:ext>
            </a:extLst>
          </p:cNvPr>
          <p:cNvSpPr/>
          <p:nvPr/>
        </p:nvSpPr>
        <p:spPr>
          <a:xfrm>
            <a:off x="267899" y="1193829"/>
            <a:ext cx="13434202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3" name="Picture 2" descr="A cartoon monkey pirate and parrot&#10;&#10;Description automatically generated">
            <a:extLst>
              <a:ext uri="{FF2B5EF4-FFF2-40B4-BE49-F238E27FC236}">
                <a16:creationId xmlns:a16="http://schemas.microsoft.com/office/drawing/2014/main" id="{DA636F9E-46CC-7801-45C8-9D504ECF9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2674" y="1404065"/>
            <a:ext cx="2794979" cy="210698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F7DCA7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 Light"/>
        <a:ea typeface="Source Sans Pro Light"/>
        <a:cs typeface="Source Sans Pro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Source Sans Pro"/>
            <a:ea typeface="Source Sans Pro"/>
            <a:cs typeface="Source Sans Pro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</TotalTime>
  <Words>278</Words>
  <Application>Microsoft Macintosh PowerPoint</Application>
  <PresentationFormat>Custom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Avenir</vt:lpstr>
      <vt:lpstr>Helvetica Light</vt:lpstr>
      <vt:lpstr>Menlo</vt:lpstr>
      <vt:lpstr>Source Sans Pro</vt:lpstr>
      <vt:lpstr>Source Sans Pro Light</vt:lpstr>
      <vt:lpstr>Source Sans Pro Semibold</vt:lpstr>
      <vt:lpstr>White</vt:lpstr>
      <vt:lpstr>Outcome chaos strategy CHEAT SHEET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Four Column Layout : : CHEAT SHEET </dc:title>
  <cp:lastModifiedBy>Peter Csala</cp:lastModifiedBy>
  <cp:revision>17</cp:revision>
  <cp:lastPrinted>2023-11-17T21:54:50Z</cp:lastPrinted>
  <dcterms:modified xsi:type="dcterms:W3CDTF">2024-03-08T14:08:46Z</dcterms:modified>
</cp:coreProperties>
</file>