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4"/>
  </p:sldMasterIdLst>
  <p:notesMasterIdLst>
    <p:notesMasterId r:id="rId89"/>
  </p:notesMasterIdLst>
  <p:handoutMasterIdLst>
    <p:handoutMasterId r:id="rId90"/>
  </p:handoutMasterIdLst>
  <p:sldIdLst>
    <p:sldId id="256" r:id="rId5"/>
    <p:sldId id="888" r:id="rId6"/>
    <p:sldId id="889" r:id="rId7"/>
    <p:sldId id="890" r:id="rId8"/>
    <p:sldId id="893" r:id="rId9"/>
    <p:sldId id="894" r:id="rId10"/>
    <p:sldId id="895" r:id="rId11"/>
    <p:sldId id="896" r:id="rId12"/>
    <p:sldId id="931" r:id="rId13"/>
    <p:sldId id="897" r:id="rId14"/>
    <p:sldId id="904" r:id="rId15"/>
    <p:sldId id="903" r:id="rId16"/>
    <p:sldId id="898" r:id="rId17"/>
    <p:sldId id="899" r:id="rId18"/>
    <p:sldId id="900" r:id="rId19"/>
    <p:sldId id="901" r:id="rId20"/>
    <p:sldId id="902" r:id="rId21"/>
    <p:sldId id="787" r:id="rId22"/>
    <p:sldId id="905" r:id="rId23"/>
    <p:sldId id="933" r:id="rId24"/>
    <p:sldId id="906" r:id="rId25"/>
    <p:sldId id="907" r:id="rId26"/>
    <p:sldId id="791" r:id="rId27"/>
    <p:sldId id="792" r:id="rId28"/>
    <p:sldId id="794" r:id="rId29"/>
    <p:sldId id="795" r:id="rId30"/>
    <p:sldId id="796" r:id="rId31"/>
    <p:sldId id="797" r:id="rId32"/>
    <p:sldId id="798" r:id="rId33"/>
    <p:sldId id="799" r:id="rId34"/>
    <p:sldId id="800" r:id="rId35"/>
    <p:sldId id="801" r:id="rId36"/>
    <p:sldId id="802" r:id="rId37"/>
    <p:sldId id="803" r:id="rId38"/>
    <p:sldId id="804" r:id="rId39"/>
    <p:sldId id="908" r:id="rId40"/>
    <p:sldId id="909" r:id="rId41"/>
    <p:sldId id="910" r:id="rId42"/>
    <p:sldId id="911" r:id="rId43"/>
    <p:sldId id="912" r:id="rId44"/>
    <p:sldId id="811" r:id="rId45"/>
    <p:sldId id="812" r:id="rId46"/>
    <p:sldId id="813" r:id="rId47"/>
    <p:sldId id="814" r:id="rId48"/>
    <p:sldId id="815" r:id="rId49"/>
    <p:sldId id="816" r:id="rId50"/>
    <p:sldId id="817" r:id="rId51"/>
    <p:sldId id="818" r:id="rId52"/>
    <p:sldId id="819" r:id="rId53"/>
    <p:sldId id="820" r:id="rId54"/>
    <p:sldId id="821" r:id="rId55"/>
    <p:sldId id="822" r:id="rId56"/>
    <p:sldId id="823" r:id="rId57"/>
    <p:sldId id="824" r:id="rId58"/>
    <p:sldId id="825" r:id="rId59"/>
    <p:sldId id="826" r:id="rId60"/>
    <p:sldId id="878" r:id="rId61"/>
    <p:sldId id="827" r:id="rId62"/>
    <p:sldId id="914" r:id="rId63"/>
    <p:sldId id="915" r:id="rId64"/>
    <p:sldId id="916" r:id="rId65"/>
    <p:sldId id="923" r:id="rId66"/>
    <p:sldId id="920" r:id="rId67"/>
    <p:sldId id="921" r:id="rId68"/>
    <p:sldId id="922" r:id="rId69"/>
    <p:sldId id="924" r:id="rId70"/>
    <p:sldId id="925" r:id="rId71"/>
    <p:sldId id="926" r:id="rId72"/>
    <p:sldId id="927" r:id="rId73"/>
    <p:sldId id="913" r:id="rId74"/>
    <p:sldId id="883" r:id="rId75"/>
    <p:sldId id="884" r:id="rId76"/>
    <p:sldId id="929" r:id="rId77"/>
    <p:sldId id="930" r:id="rId78"/>
    <p:sldId id="828" r:id="rId79"/>
    <p:sldId id="829" r:id="rId80"/>
    <p:sldId id="830" r:id="rId81"/>
    <p:sldId id="831" r:id="rId82"/>
    <p:sldId id="832" r:id="rId83"/>
    <p:sldId id="834" r:id="rId84"/>
    <p:sldId id="835" r:id="rId85"/>
    <p:sldId id="879" r:id="rId86"/>
    <p:sldId id="932" r:id="rId87"/>
    <p:sldId id="838" r:id="rId88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00FF"/>
    <a:srgbClr val="0000CC"/>
    <a:srgbClr val="106EBE"/>
    <a:srgbClr val="FFCC00"/>
    <a:srgbClr val="990000"/>
    <a:srgbClr val="CC6600"/>
    <a:srgbClr val="FF6600"/>
    <a:srgbClr val="0080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D248CD-138F-470F-A6DE-5BFC1E74C69F}" v="33" dt="2025-04-05T12:29:23.022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28" y="4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handoutMaster" Target="handoutMasters/handoutMaster1.xml"/><Relationship Id="rId95" Type="http://schemas.microsoft.com/office/2016/11/relationships/changesInfo" Target="changesInfos/changesInfo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presProps" Target="presProps.xml"/><Relationship Id="rId9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viewProps" Target="viewProp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kui XIAO" userId="ae02f808-d017-49d3-b000-25d3dfff543c" providerId="ADAL" clId="{13BCD3EB-57EE-4FE2-8CC5-52504DA1D25A}"/>
    <pc:docChg chg="modSld modNotesMaster modHandout">
      <pc:chgData name="Xiaokui XIAO" userId="ae02f808-d017-49d3-b000-25d3dfff543c" providerId="ADAL" clId="{13BCD3EB-57EE-4FE2-8CC5-52504DA1D25A}" dt="2023-03-27T02:20:32.351" v="44"/>
      <pc:docMkLst>
        <pc:docMk/>
      </pc:docMkLst>
      <pc:sldChg chg="modAnim">
        <pc:chgData name="Xiaokui XIAO" userId="ae02f808-d017-49d3-b000-25d3dfff543c" providerId="ADAL" clId="{13BCD3EB-57EE-4FE2-8CC5-52504DA1D25A}" dt="2023-03-27T01:22:28.354" v="1"/>
        <pc:sldMkLst>
          <pc:docMk/>
          <pc:sldMk cId="2104947211" sldId="787"/>
        </pc:sldMkLst>
      </pc:sldChg>
      <pc:sldChg chg="modSp modAnim">
        <pc:chgData name="Xiaokui XIAO" userId="ae02f808-d017-49d3-b000-25d3dfff543c" providerId="ADAL" clId="{13BCD3EB-57EE-4FE2-8CC5-52504DA1D25A}" dt="2023-03-27T01:24:52.833" v="38"/>
        <pc:sldMkLst>
          <pc:docMk/>
          <pc:sldMk cId="3011038875" sldId="789"/>
        </pc:sldMkLst>
      </pc:sldChg>
      <pc:sldChg chg="modAnim">
        <pc:chgData name="Xiaokui XIAO" userId="ae02f808-d017-49d3-b000-25d3dfff543c" providerId="ADAL" clId="{13BCD3EB-57EE-4FE2-8CC5-52504DA1D25A}" dt="2023-03-27T01:51:23.967" v="43"/>
        <pc:sldMkLst>
          <pc:docMk/>
          <pc:sldMk cId="634509729" sldId="822"/>
        </pc:sldMkLst>
      </pc:sldChg>
    </pc:docChg>
  </pc:docChgLst>
  <pc:docChgLst>
    <pc:chgData name="Xiaokui XIAO" userId="ae02f808-d017-49d3-b000-25d3dfff543c" providerId="ADAL" clId="{B8D248CD-138F-470F-A6DE-5BFC1E74C69F}"/>
    <pc:docChg chg="undo custSel addSld delSld modSld">
      <pc:chgData name="Xiaokui XIAO" userId="ae02f808-d017-49d3-b000-25d3dfff543c" providerId="ADAL" clId="{B8D248CD-138F-470F-A6DE-5BFC1E74C69F}" dt="2025-04-05T12:29:44.093" v="42" actId="47"/>
      <pc:docMkLst>
        <pc:docMk/>
      </pc:docMkLst>
      <pc:sldChg chg="addSp delSp del mod addAnim delAnim">
        <pc:chgData name="Xiaokui XIAO" userId="ae02f808-d017-49d3-b000-25d3dfff543c" providerId="ADAL" clId="{B8D248CD-138F-470F-A6DE-5BFC1E74C69F}" dt="2025-04-05T12:29:44.093" v="42" actId="47"/>
        <pc:sldMkLst>
          <pc:docMk/>
          <pc:sldMk cId="3011038875" sldId="789"/>
        </pc:sldMkLst>
        <pc:picChg chg="add del">
          <ac:chgData name="Xiaokui XIAO" userId="ae02f808-d017-49d3-b000-25d3dfff543c" providerId="ADAL" clId="{B8D248CD-138F-470F-A6DE-5BFC1E74C69F}" dt="2025-04-05T12:26:00.452" v="1" actId="478"/>
          <ac:picMkLst>
            <pc:docMk/>
            <pc:sldMk cId="3011038875" sldId="789"/>
            <ac:picMk id="6" creationId="{6140E90F-B51C-4667-33C1-B16212D9D286}"/>
          </ac:picMkLst>
        </pc:picChg>
        <pc:picChg chg="add del">
          <ac:chgData name="Xiaokui XIAO" userId="ae02f808-d017-49d3-b000-25d3dfff543c" providerId="ADAL" clId="{B8D248CD-138F-470F-A6DE-5BFC1E74C69F}" dt="2025-04-05T12:29:04.717" v="38" actId="478"/>
          <ac:picMkLst>
            <pc:docMk/>
            <pc:sldMk cId="3011038875" sldId="789"/>
            <ac:picMk id="1026" creationId="{B0540F5D-8B63-FEE3-C308-6CDD42447220}"/>
          </ac:picMkLst>
        </pc:picChg>
      </pc:sldChg>
      <pc:sldChg chg="add del">
        <pc:chgData name="Xiaokui XIAO" userId="ae02f808-d017-49d3-b000-25d3dfff543c" providerId="ADAL" clId="{B8D248CD-138F-470F-A6DE-5BFC1E74C69F}" dt="2025-04-05T12:26:29.812" v="4"/>
        <pc:sldMkLst>
          <pc:docMk/>
          <pc:sldMk cId="3894215994" sldId="933"/>
        </pc:sldMkLst>
      </pc:sldChg>
      <pc:sldChg chg="delSp modSp add mod delAnim modAnim">
        <pc:chgData name="Xiaokui XIAO" userId="ae02f808-d017-49d3-b000-25d3dfff543c" providerId="ADAL" clId="{B8D248CD-138F-470F-A6DE-5BFC1E74C69F}" dt="2025-04-05T12:29:23.022" v="41"/>
        <pc:sldMkLst>
          <pc:docMk/>
          <pc:sldMk cId="4175211364" sldId="933"/>
        </pc:sldMkLst>
        <pc:spChg chg="mod">
          <ac:chgData name="Xiaokui XIAO" userId="ae02f808-d017-49d3-b000-25d3dfff543c" providerId="ADAL" clId="{B8D248CD-138F-470F-A6DE-5BFC1E74C69F}" dt="2025-04-05T12:26:48.088" v="9" actId="20577"/>
          <ac:spMkLst>
            <pc:docMk/>
            <pc:sldMk cId="4175211364" sldId="933"/>
            <ac:spMk id="3" creationId="{D837B725-2D88-095F-24E7-3B597A3928CE}"/>
          </ac:spMkLst>
        </pc:spChg>
        <pc:spChg chg="mod ord">
          <ac:chgData name="Xiaokui XIAO" userId="ae02f808-d017-49d3-b000-25d3dfff543c" providerId="ADAL" clId="{B8D248CD-138F-470F-A6DE-5BFC1E74C69F}" dt="2025-04-05T12:28:57.250" v="37" actId="207"/>
          <ac:spMkLst>
            <pc:docMk/>
            <pc:sldMk cId="4175211364" sldId="933"/>
            <ac:spMk id="8" creationId="{AB932D7B-DE45-A14E-35C0-ECF04605F772}"/>
          </ac:spMkLst>
        </pc:spChg>
        <pc:picChg chg="del">
          <ac:chgData name="Xiaokui XIAO" userId="ae02f808-d017-49d3-b000-25d3dfff543c" providerId="ADAL" clId="{B8D248CD-138F-470F-A6DE-5BFC1E74C69F}" dt="2025-04-05T12:26:40.169" v="6" actId="478"/>
          <ac:picMkLst>
            <pc:docMk/>
            <pc:sldMk cId="4175211364" sldId="933"/>
            <ac:picMk id="6" creationId="{B3F03055-CA9C-E041-CE0E-1E31CF656790}"/>
          </ac:picMkLst>
        </pc:picChg>
        <pc:picChg chg="mod">
          <ac:chgData name="Xiaokui XIAO" userId="ae02f808-d017-49d3-b000-25d3dfff543c" providerId="ADAL" clId="{B8D248CD-138F-470F-A6DE-5BFC1E74C69F}" dt="2025-04-05T12:26:57.105" v="11" actId="14100"/>
          <ac:picMkLst>
            <pc:docMk/>
            <pc:sldMk cId="4175211364" sldId="933"/>
            <ac:picMk id="1026" creationId="{EBBFE9BE-AA1B-A077-DC12-64F7635B3EF2}"/>
          </ac:picMkLst>
        </pc:picChg>
      </pc:sldChg>
    </pc:docChg>
  </pc:docChgLst>
  <pc:docChgLst>
    <pc:chgData name="Xiaokui XIAO" userId="ae02f808-d017-49d3-b000-25d3dfff543c" providerId="ADAL" clId="{00A51E5A-CAAD-4178-BA7A-0CA3001DD203}"/>
    <pc:docChg chg="modSld">
      <pc:chgData name="Xiaokui XIAO" userId="ae02f808-d017-49d3-b000-25d3dfff543c" providerId="ADAL" clId="{00A51E5A-CAAD-4178-BA7A-0CA3001DD203}" dt="2024-03-25T13:12:38.327" v="152"/>
      <pc:docMkLst>
        <pc:docMk/>
      </pc:docMkLst>
      <pc:sldChg chg="addSp delSp modSp mod modAnim">
        <pc:chgData name="Xiaokui XIAO" userId="ae02f808-d017-49d3-b000-25d3dfff543c" providerId="ADAL" clId="{00A51E5A-CAAD-4178-BA7A-0CA3001DD203}" dt="2024-03-25T13:12:38.327" v="152"/>
        <pc:sldMkLst>
          <pc:docMk/>
          <pc:sldMk cId="3011038875" sldId="789"/>
        </pc:sldMkLst>
      </pc:sldChg>
    </pc:docChg>
  </pc:docChgLst>
  <pc:docChgLst>
    <pc:chgData name="Xiaokui XIAO" userId="ae02f808-d017-49d3-b000-25d3dfff543c" providerId="ADAL" clId="{C03B8B88-DC9C-4401-8A7D-8D8DD0680321}"/>
    <pc:docChg chg="custSel modSld">
      <pc:chgData name="Xiaokui XIAO" userId="ae02f808-d017-49d3-b000-25d3dfff543c" providerId="ADAL" clId="{C03B8B88-DC9C-4401-8A7D-8D8DD0680321}" dt="2025-04-02T07:04:15.072" v="13" actId="20577"/>
      <pc:docMkLst>
        <pc:docMk/>
      </pc:docMkLst>
      <pc:sldChg chg="modSp mod">
        <pc:chgData name="Xiaokui XIAO" userId="ae02f808-d017-49d3-b000-25d3dfff543c" providerId="ADAL" clId="{C03B8B88-DC9C-4401-8A7D-8D8DD0680321}" dt="2025-04-02T07:00:54.426" v="5" actId="20577"/>
        <pc:sldMkLst>
          <pc:docMk/>
          <pc:sldMk cId="2104947211" sldId="787"/>
        </pc:sldMkLst>
        <pc:spChg chg="mod">
          <ac:chgData name="Xiaokui XIAO" userId="ae02f808-d017-49d3-b000-25d3dfff543c" providerId="ADAL" clId="{C03B8B88-DC9C-4401-8A7D-8D8DD0680321}" dt="2025-04-02T07:00:54.426" v="5" actId="20577"/>
          <ac:spMkLst>
            <pc:docMk/>
            <pc:sldMk cId="2104947211" sldId="787"/>
            <ac:spMk id="3" creationId="{00000000-0000-0000-0000-000000000000}"/>
          </ac:spMkLst>
        </pc:spChg>
      </pc:sldChg>
      <pc:sldChg chg="modSp mod">
        <pc:chgData name="Xiaokui XIAO" userId="ae02f808-d017-49d3-b000-25d3dfff543c" providerId="ADAL" clId="{C03B8B88-DC9C-4401-8A7D-8D8DD0680321}" dt="2025-04-02T07:04:15.072" v="13" actId="20577"/>
        <pc:sldMkLst>
          <pc:docMk/>
          <pc:sldMk cId="1079289264" sldId="792"/>
        </pc:sldMkLst>
        <pc:spChg chg="mod">
          <ac:chgData name="Xiaokui XIAO" userId="ae02f808-d017-49d3-b000-25d3dfff543c" providerId="ADAL" clId="{C03B8B88-DC9C-4401-8A7D-8D8DD0680321}" dt="2025-04-02T07:04:15.072" v="13" actId="20577"/>
          <ac:spMkLst>
            <pc:docMk/>
            <pc:sldMk cId="1079289264" sldId="792"/>
            <ac:spMk id="3" creationId="{00000000-0000-0000-0000-000000000000}"/>
          </ac:spMkLst>
        </pc:spChg>
      </pc:sldChg>
      <pc:sldChg chg="modSp">
        <pc:chgData name="Xiaokui XIAO" userId="ae02f808-d017-49d3-b000-25d3dfff543c" providerId="ADAL" clId="{C03B8B88-DC9C-4401-8A7D-8D8DD0680321}" dt="2025-04-02T07:01:19.697" v="7" actId="20577"/>
        <pc:sldMkLst>
          <pc:docMk/>
          <pc:sldMk cId="3853551601" sldId="905"/>
        </pc:sldMkLst>
        <pc:spChg chg="mod">
          <ac:chgData name="Xiaokui XIAO" userId="ae02f808-d017-49d3-b000-25d3dfff543c" providerId="ADAL" clId="{C03B8B88-DC9C-4401-8A7D-8D8DD0680321}" dt="2025-04-02T07:01:19.697" v="7" actId="20577"/>
          <ac:spMkLst>
            <pc:docMk/>
            <pc:sldMk cId="3853551601" sldId="905"/>
            <ac:spMk id="3" creationId="{00000000-0000-0000-0000-000000000000}"/>
          </ac:spMkLst>
        </pc:spChg>
      </pc:sldChg>
    </pc:docChg>
  </pc:docChgLst>
  <pc:docChgLst>
    <pc:chgData name="Xiaokui Xiao" userId="ae02f808-d017-49d3-b000-25d3dfff543c" providerId="ADAL" clId="{E167E4BE-090B-48EA-A132-B3347795CFBC}"/>
    <pc:docChg chg="modSld">
      <pc:chgData name="Xiaokui Xiao" userId="ae02f808-d017-49d3-b000-25d3dfff543c" providerId="ADAL" clId="{E167E4BE-090B-48EA-A132-B3347795CFBC}" dt="2023-03-26T13:48:41.441" v="13" actId="20577"/>
      <pc:docMkLst>
        <pc:docMk/>
      </pc:docMkLst>
      <pc:sldChg chg="modSp">
        <pc:chgData name="Xiaokui Xiao" userId="ae02f808-d017-49d3-b000-25d3dfff543c" providerId="ADAL" clId="{E167E4BE-090B-48EA-A132-B3347795CFBC}" dt="2023-03-26T13:48:41.441" v="13" actId="20577"/>
        <pc:sldMkLst>
          <pc:docMk/>
          <pc:sldMk cId="3067048915" sldId="814"/>
        </pc:sldMkLst>
      </pc:sldChg>
      <pc:sldChg chg="modSp">
        <pc:chgData name="Xiaokui Xiao" userId="ae02f808-d017-49d3-b000-25d3dfff543c" providerId="ADAL" clId="{E167E4BE-090B-48EA-A132-B3347795CFBC}" dt="2023-03-26T12:30:49.500" v="0" actId="113"/>
        <pc:sldMkLst>
          <pc:docMk/>
          <pc:sldMk cId="686754193" sldId="909"/>
        </pc:sldMkLst>
      </pc:sldChg>
      <pc:sldChg chg="modSp modAnim">
        <pc:chgData name="Xiaokui Xiao" userId="ae02f808-d017-49d3-b000-25d3dfff543c" providerId="ADAL" clId="{E167E4BE-090B-48EA-A132-B3347795CFBC}" dt="2023-03-26T12:30:57.228" v="3" actId="113"/>
        <pc:sldMkLst>
          <pc:docMk/>
          <pc:sldMk cId="2023081961" sldId="91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2945659" cy="496333"/>
          </a:xfrm>
          <a:prstGeom prst="rect">
            <a:avLst/>
          </a:prstGeom>
        </p:spPr>
        <p:txBody>
          <a:bodyPr vert="horz" wrap="square" lIns="98411" tIns="49205" rIns="98411" bIns="49205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839" y="4"/>
            <a:ext cx="2945659" cy="496333"/>
          </a:xfrm>
          <a:prstGeom prst="rect">
            <a:avLst/>
          </a:prstGeom>
        </p:spPr>
        <p:txBody>
          <a:bodyPr vert="horz" wrap="square" lIns="98411" tIns="49205" rIns="98411" bIns="49205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1A395C66-BAC7-4947-A978-17979EC9EE5D}" type="datetimeFigureOut">
              <a:rPr lang="zh-CN" altLang="en-US"/>
              <a:pPr>
                <a:defRPr/>
              </a:pPr>
              <a:t>2025/4/5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428011"/>
            <a:ext cx="2945659" cy="496333"/>
          </a:xfrm>
          <a:prstGeom prst="rect">
            <a:avLst/>
          </a:prstGeom>
        </p:spPr>
        <p:txBody>
          <a:bodyPr vert="horz" wrap="square" lIns="98411" tIns="49205" rIns="98411" bIns="49205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839" y="9428011"/>
            <a:ext cx="2945659" cy="496333"/>
          </a:xfrm>
          <a:prstGeom prst="rect">
            <a:avLst/>
          </a:prstGeom>
        </p:spPr>
        <p:txBody>
          <a:bodyPr vert="horz" wrap="square" lIns="98411" tIns="49205" rIns="98411" bIns="49205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4239E3A9-FBC1-4C90-89C7-C86D175BA3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08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4"/>
            <a:ext cx="2945659" cy="49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11" tIns="49205" rIns="98411" bIns="4920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839" y="4"/>
            <a:ext cx="2945659" cy="49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11" tIns="49205" rIns="98411" bIns="4920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C874FDD-B067-4E5B-9185-454DDEAB3F7B}" type="datetimeFigureOut">
              <a:rPr lang="zh-CN" altLang="en-US"/>
              <a:pPr>
                <a:defRPr/>
              </a:pPr>
              <a:t>2025/4/5</a:t>
            </a:fld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2950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6"/>
            <a:ext cx="5438140" cy="446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11" tIns="49205" rIns="98411" bIns="492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28011"/>
            <a:ext cx="2945659" cy="49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11" tIns="49205" rIns="98411" bIns="4920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839" y="9428011"/>
            <a:ext cx="2945659" cy="49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11" tIns="49205" rIns="98411" bIns="4920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A4026A9-F546-4A60-85FC-C280A3E995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689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2666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4026A9-F546-4A60-85FC-C280A3E995E5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129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4026A9-F546-4A60-85FC-C280A3E995E5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8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4026A9-F546-4A60-85FC-C280A3E995E5}" type="slidenum">
              <a:rPr lang="zh-CN" altLang="en-US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6116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4026A9-F546-4A60-85FC-C280A3E995E5}" type="slidenum">
              <a:rPr lang="zh-CN" altLang="en-US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190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4026A9-F546-4A60-85FC-C280A3E995E5}" type="slidenum">
              <a:rPr lang="zh-CN" altLang="en-US" smtClean="0"/>
              <a:pPr>
                <a:defRPr/>
              </a:pPr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87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4026A9-F546-4A60-85FC-C280A3E995E5}" type="slidenum">
              <a:rPr lang="zh-CN" altLang="en-US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72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 b="1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DC86F-8AA8-4566-9413-25C64201D165}" type="datetime1">
              <a:rPr lang="zh-CN" altLang="en-US" smtClean="0"/>
              <a:t>2025/4/5</a:t>
            </a:fld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893D8-0101-4D6A-B8CF-851210C370A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5D266-02FD-46FE-9FB0-5336DB1F3B37}" type="datetime1">
              <a:rPr lang="zh-CN" altLang="en-US" smtClean="0"/>
              <a:t>2025/4/5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B01DE-58FC-4595-BD9C-BE624D0330D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C72D8-0563-49B5-8A1A-A699F519FB50}" type="datetime1">
              <a:rPr lang="zh-CN" altLang="en-US" smtClean="0"/>
              <a:t>2025/4/5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ABE93-1989-44EE-8354-A9E88BBC465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4C4AF-3AA9-4692-A304-7BBE9B154826}" type="datetime1">
              <a:rPr lang="zh-CN" altLang="en-US" smtClean="0"/>
              <a:t>2025/4/5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5DD9F-B63E-418C-A760-C389FCE7222B}" type="datetime1">
              <a:rPr lang="zh-CN" altLang="en-US" smtClean="0"/>
              <a:t>2025/4/5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B1FCB-E37F-44B7-9D6D-6A0CDE2CBD81}" type="datetime1">
              <a:rPr lang="zh-CN" altLang="en-US" smtClean="0"/>
              <a:t>2025/4/5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00FAC-C72D-4D81-B0C3-88481E26A7A1}" type="datetime1">
              <a:rPr lang="zh-CN" altLang="en-US" smtClean="0"/>
              <a:t>2025/4/5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A457B-834E-4D5C-8EF8-D8C6626BC85A}" type="datetime1">
              <a:rPr lang="zh-CN" altLang="en-US" smtClean="0"/>
              <a:t>2025/4/5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0AAB2-3B15-4F06-BFA0-4643E20448C9}" type="datetime1">
              <a:rPr lang="zh-CN" altLang="en-US" smtClean="0"/>
              <a:t>2025/4/5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D6CF1-B5B0-45CC-A494-C560F80EF8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10958-A9F2-414F-A05D-472B4B6A0356}" type="datetime1">
              <a:rPr lang="zh-CN" altLang="en-US" smtClean="0"/>
              <a:t>2025/4/5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94451-DE8C-4F17-A5F8-6E9471C791F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A9E15-2228-4FA7-B61D-5B2880CAC41C}" type="datetime1">
              <a:rPr lang="zh-CN" altLang="en-US" smtClean="0"/>
              <a:t>2025/4/5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CD14B-0E03-45C4-9CB4-EC1BF9DBC28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5BF3B-BBCB-435A-A091-C06222CD918E}" type="datetime1">
              <a:rPr lang="zh-CN" altLang="en-US" smtClean="0"/>
              <a:t>2025/4/5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499DB-596E-406E-A850-ADBBE4ACAF6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6F8EC-A43B-4839-90E1-FD8B0F580DAC}" type="datetime1">
              <a:rPr lang="zh-CN" altLang="en-US" smtClean="0"/>
              <a:t>2025/4/5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21A6B-41C5-43CE-82EC-EE99A774C93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7CD42-F3B4-4EF5-968F-A96F793140CB}" type="datetime1">
              <a:rPr lang="zh-CN" altLang="en-US" smtClean="0"/>
              <a:t>2025/4/5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BB9F9-E069-4585-84F6-CF7DDE5C2DA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8ACBF-2193-4D14-9A9B-B4DA4C8D0143}" type="datetime1">
              <a:rPr lang="zh-CN" altLang="en-US" smtClean="0"/>
              <a:t>2025/4/5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185E5-D22F-4151-B7A0-3D1C0E84A9F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pPr>
              <a:defRPr/>
            </a:pPr>
            <a:fld id="{249F59B8-6970-4C4B-9EAD-22C2C9503027}" type="datetime1">
              <a:rPr lang="zh-CN" altLang="en-US" smtClean="0"/>
              <a:t>2025/4/5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Calibri" pitchFamily="34" charset="0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Calibri" pitchFamily="34" charset="0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Calibri" pitchFamily="34" charset="0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/>
              <a:t>CS2102</a:t>
            </a:r>
            <a:br>
              <a:rPr lang="en-US" altLang="zh-CN" sz="4400"/>
            </a:br>
            <a:r>
              <a:rPr lang="en-US" altLang="zh-CN" sz="4400"/>
              <a:t>Database Systems</a:t>
            </a:r>
            <a:endParaRPr lang="en-US" sz="4400">
              <a:solidFill>
                <a:schemeClr val="tx1"/>
              </a:solidFill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2538434"/>
          </a:xfrm>
        </p:spPr>
        <p:txBody>
          <a:bodyPr>
            <a:normAutofit/>
          </a:bodyPr>
          <a:lstStyle/>
          <a:p>
            <a:pPr marL="26988" eaLnBrk="1" hangingPunct="1"/>
            <a:endParaRPr lang="en-US" altLang="zh-CN" sz="2600">
              <a:ea typeface="宋体" pitchFamily="2" charset="-12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936687-3DE1-4387-8371-0BE50BF85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C893D8-0101-4D6A-B8CF-851210C370AF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C628-CF57-425F-AB78-47224D81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Non-trivial and Decomposed 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218D0-4D72-49AF-B060-669B66CB1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Non-trivial and decomposed FDs can be found using closures, in a way similar to finding keys</a:t>
            </a:r>
          </a:p>
          <a:p>
            <a:r>
              <a:rPr lang="en-US"/>
              <a:t>Example: R(A, B, C), with A</a:t>
            </a:r>
            <a:r>
              <a:rPr lang="en-US">
                <a:sym typeface="Wingdings" panose="05000000000000000000" pitchFamily="2" charset="2"/>
              </a:rPr>
              <a:t>B, BA, BC given</a:t>
            </a:r>
          </a:p>
          <a:p>
            <a:r>
              <a:rPr lang="en-US">
                <a:sym typeface="Wingdings" panose="05000000000000000000" pitchFamily="2" charset="2"/>
              </a:rPr>
              <a:t>Step 1: Consider all attribute subsets in R</a:t>
            </a:r>
            <a:br>
              <a:rPr lang="en-US">
                <a:sym typeface="Wingdings" panose="05000000000000000000" pitchFamily="2" charset="2"/>
              </a:rPr>
            </a:br>
            <a:endParaRPr lang="en-US">
              <a:sym typeface="Wingdings" panose="05000000000000000000" pitchFamily="2" charset="2"/>
            </a:endParaRPr>
          </a:p>
          <a:p>
            <a:pPr lvl="1"/>
            <a:r>
              <a:rPr lang="en-US">
                <a:sym typeface="Wingdings" panose="05000000000000000000" pitchFamily="2" charset="2"/>
              </a:rPr>
              <a:t>{A}		{B}			{C}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{AB}		{AC}			{BC}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F433B-A789-412E-9BBF-E9A66CF1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53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C628-CF57-425F-AB78-47224D81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Non-trivial and Decomposed 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218D0-4D72-49AF-B060-669B66CB1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Non-trivial and decomposed FDs can be found using closures, in a way similar to finding keys</a:t>
            </a:r>
          </a:p>
          <a:p>
            <a:r>
              <a:rPr lang="en-US"/>
              <a:t>Example: R(A, B, C), with A</a:t>
            </a:r>
            <a:r>
              <a:rPr lang="en-US">
                <a:sym typeface="Wingdings" panose="05000000000000000000" pitchFamily="2" charset="2"/>
              </a:rPr>
              <a:t>B, BA, BC given</a:t>
            </a:r>
          </a:p>
          <a:p>
            <a:r>
              <a:rPr lang="en-US">
                <a:sym typeface="Wingdings" panose="05000000000000000000" pitchFamily="2" charset="2"/>
              </a:rPr>
              <a:t>Step </a:t>
            </a:r>
            <a:r>
              <a:rPr lang="en-US" altLang="zh-CN">
                <a:sym typeface="Wingdings" panose="05000000000000000000" pitchFamily="2" charset="2"/>
              </a:rPr>
              <a:t>2</a:t>
            </a:r>
            <a:r>
              <a:rPr lang="en-US">
                <a:sym typeface="Wingdings" panose="05000000000000000000" pitchFamily="2" charset="2"/>
              </a:rPr>
              <a:t>: Compute the closure of each subset</a:t>
            </a:r>
            <a:br>
              <a:rPr lang="en-US">
                <a:sym typeface="Wingdings" panose="05000000000000000000" pitchFamily="2" charset="2"/>
              </a:rPr>
            </a:br>
            <a:endParaRPr lang="en-US">
              <a:sym typeface="Wingdings" panose="05000000000000000000" pitchFamily="2" charset="2"/>
            </a:endParaRPr>
          </a:p>
          <a:p>
            <a:pPr lvl="1"/>
            <a:r>
              <a:rPr lang="en-US">
                <a:sym typeface="Wingdings" panose="05000000000000000000" pitchFamily="2" charset="2"/>
              </a:rPr>
              <a:t>{A}		{B}			{C}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{AB}		{AC}			{BC}</a:t>
            </a:r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}</a:t>
            </a:r>
          </a:p>
          <a:p>
            <a:pPr marL="344487" lvl="1" indent="0">
              <a:buNone/>
            </a:pPr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C}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19D94-6921-40E7-8D36-2AF1774C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17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C628-CF57-425F-AB78-47224D81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Non-trivial and Decomposed 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218D0-4D72-49AF-B060-669B66CB1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Non-trivial and decomposed FDs can be found using closures, in a way similar to finding keys</a:t>
            </a:r>
          </a:p>
          <a:p>
            <a:r>
              <a:rPr lang="en-US"/>
              <a:t>Example: R(A, B, C), with A</a:t>
            </a:r>
            <a:r>
              <a:rPr lang="en-US">
                <a:sym typeface="Wingdings" panose="05000000000000000000" pitchFamily="2" charset="2"/>
              </a:rPr>
              <a:t>B, BA, BC given</a:t>
            </a:r>
          </a:p>
          <a:p>
            <a:r>
              <a:rPr lang="en-US">
                <a:sym typeface="Wingdings" panose="05000000000000000000" pitchFamily="2" charset="2"/>
              </a:rPr>
              <a:t>Step </a:t>
            </a:r>
            <a:r>
              <a:rPr lang="en-US" altLang="zh-CN">
                <a:sym typeface="Wingdings" panose="05000000000000000000" pitchFamily="2" charset="2"/>
              </a:rPr>
              <a:t>2</a:t>
            </a:r>
            <a:r>
              <a:rPr lang="en-US">
                <a:sym typeface="Wingdings" panose="05000000000000000000" pitchFamily="2" charset="2"/>
              </a:rPr>
              <a:t>: Compute the closure of each subset</a:t>
            </a:r>
            <a:br>
              <a:rPr lang="en-US">
                <a:sym typeface="Wingdings" panose="05000000000000000000" pitchFamily="2" charset="2"/>
              </a:rPr>
            </a:br>
            <a:endParaRPr lang="en-US">
              <a:sym typeface="Wingdings" panose="05000000000000000000" pitchFamily="2" charset="2"/>
            </a:endParaRPr>
          </a:p>
          <a:p>
            <a:pPr lvl="1"/>
            <a:r>
              <a:rPr lang="en-US">
                <a:sym typeface="Wingdings" panose="05000000000000000000" pitchFamily="2" charset="2"/>
              </a:rPr>
              <a:t>{A}</a:t>
            </a:r>
            <a:r>
              <a:rPr lang="en-US" baseline="30000">
                <a:sym typeface="Wingdings" panose="05000000000000000000" pitchFamily="2" charset="2"/>
              </a:rPr>
              <a:t>+</a:t>
            </a:r>
            <a:r>
              <a:rPr lang="en-US">
                <a:sym typeface="Wingdings" panose="05000000000000000000" pitchFamily="2" charset="2"/>
              </a:rPr>
              <a:t> = </a:t>
            </a:r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{ABC},</a:t>
            </a:r>
            <a:r>
              <a:rPr lang="en-US">
                <a:sym typeface="Wingdings" panose="05000000000000000000" pitchFamily="2" charset="2"/>
              </a:rPr>
              <a:t> 	{B}</a:t>
            </a:r>
            <a:r>
              <a:rPr lang="en-US" baseline="30000">
                <a:sym typeface="Wingdings" panose="05000000000000000000" pitchFamily="2" charset="2"/>
              </a:rPr>
              <a:t>+</a:t>
            </a:r>
            <a:r>
              <a:rPr lang="en-US">
                <a:sym typeface="Wingdings" panose="05000000000000000000" pitchFamily="2" charset="2"/>
              </a:rPr>
              <a:t> = </a:t>
            </a:r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{ABC},</a:t>
            </a:r>
            <a:r>
              <a:rPr lang="en-US">
                <a:sym typeface="Wingdings" panose="05000000000000000000" pitchFamily="2" charset="2"/>
              </a:rPr>
              <a:t>		{C}</a:t>
            </a:r>
            <a:r>
              <a:rPr lang="en-US" baseline="30000">
                <a:sym typeface="Wingdings" panose="05000000000000000000" pitchFamily="2" charset="2"/>
              </a:rPr>
              <a:t>+</a:t>
            </a:r>
            <a:r>
              <a:rPr lang="en-US">
                <a:sym typeface="Wingdings" panose="05000000000000000000" pitchFamily="2" charset="2"/>
              </a:rPr>
              <a:t> = </a:t>
            </a:r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{C}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{AB}</a:t>
            </a:r>
            <a:r>
              <a:rPr lang="en-US" baseline="30000">
                <a:sym typeface="Wingdings" panose="05000000000000000000" pitchFamily="2" charset="2"/>
              </a:rPr>
              <a:t>+</a:t>
            </a:r>
            <a:r>
              <a:rPr lang="en-US">
                <a:sym typeface="Wingdings" panose="05000000000000000000" pitchFamily="2" charset="2"/>
              </a:rPr>
              <a:t> = </a:t>
            </a:r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{ABC},</a:t>
            </a:r>
            <a:r>
              <a:rPr lang="en-US">
                <a:sym typeface="Wingdings" panose="05000000000000000000" pitchFamily="2" charset="2"/>
              </a:rPr>
              <a:t>	{AC}</a:t>
            </a:r>
            <a:r>
              <a:rPr lang="en-US" baseline="30000">
                <a:sym typeface="Wingdings" panose="05000000000000000000" pitchFamily="2" charset="2"/>
              </a:rPr>
              <a:t>+</a:t>
            </a:r>
            <a:r>
              <a:rPr lang="en-US">
                <a:sym typeface="Wingdings" panose="05000000000000000000" pitchFamily="2" charset="2"/>
              </a:rPr>
              <a:t> = </a:t>
            </a:r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{ABC},</a:t>
            </a:r>
            <a:r>
              <a:rPr lang="en-US">
                <a:sym typeface="Wingdings" panose="05000000000000000000" pitchFamily="2" charset="2"/>
              </a:rPr>
              <a:t>	{BC}</a:t>
            </a:r>
            <a:r>
              <a:rPr lang="en-US" baseline="30000">
                <a:sym typeface="Wingdings" panose="05000000000000000000" pitchFamily="2" charset="2"/>
              </a:rPr>
              <a:t>+</a:t>
            </a:r>
            <a:r>
              <a:rPr lang="en-US">
                <a:sym typeface="Wingdings" panose="05000000000000000000" pitchFamily="2" charset="2"/>
              </a:rPr>
              <a:t> = </a:t>
            </a:r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{ABC}</a:t>
            </a:r>
          </a:p>
          <a:p>
            <a:pPr marL="344487" lvl="1" indent="0">
              <a:buNone/>
            </a:pPr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C}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97C1B-CFD8-4318-A6B1-20755B07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8087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C628-CF57-425F-AB78-47224D81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Non-trivial and Decomposed 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218D0-4D72-49AF-B060-669B66CB1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Non-trivial and decomposed FDs can be found using closures, in a way similar to finding keys</a:t>
            </a:r>
          </a:p>
          <a:p>
            <a:r>
              <a:rPr lang="en-US"/>
              <a:t>Example: R(A, B, C), with A</a:t>
            </a:r>
            <a:r>
              <a:rPr lang="en-US">
                <a:sym typeface="Wingdings" panose="05000000000000000000" pitchFamily="2" charset="2"/>
              </a:rPr>
              <a:t>B, BA, BC given</a:t>
            </a:r>
          </a:p>
          <a:p>
            <a:r>
              <a:rPr lang="en-US">
                <a:sym typeface="Wingdings" panose="05000000000000000000" pitchFamily="2" charset="2"/>
              </a:rPr>
              <a:t>Step </a:t>
            </a:r>
            <a:r>
              <a:rPr lang="en-US" altLang="zh-CN">
                <a:sym typeface="Wingdings" panose="05000000000000000000" pitchFamily="2" charset="2"/>
              </a:rPr>
              <a:t>2</a:t>
            </a:r>
            <a:r>
              <a:rPr lang="en-US">
                <a:sym typeface="Wingdings" panose="05000000000000000000" pitchFamily="2" charset="2"/>
              </a:rPr>
              <a:t>: Compute the closure of each subset</a:t>
            </a:r>
            <a:br>
              <a:rPr lang="en-US">
                <a:sym typeface="Wingdings" panose="05000000000000000000" pitchFamily="2" charset="2"/>
              </a:rPr>
            </a:br>
            <a:endParaRPr lang="en-US">
              <a:sym typeface="Wingdings" panose="05000000000000000000" pitchFamily="2" charset="2"/>
            </a:endParaRPr>
          </a:p>
          <a:p>
            <a:pPr lvl="1"/>
            <a:r>
              <a:rPr lang="en-US">
                <a:sym typeface="Wingdings" panose="05000000000000000000" pitchFamily="2" charset="2"/>
              </a:rPr>
              <a:t>{A}</a:t>
            </a:r>
            <a:r>
              <a:rPr lang="en-US" baseline="30000">
                <a:sym typeface="Wingdings" panose="05000000000000000000" pitchFamily="2" charset="2"/>
              </a:rPr>
              <a:t>+</a:t>
            </a:r>
            <a:r>
              <a:rPr lang="en-US">
                <a:sym typeface="Wingdings" panose="05000000000000000000" pitchFamily="2" charset="2"/>
              </a:rPr>
              <a:t> = {ABC}, 	{B}</a:t>
            </a:r>
            <a:r>
              <a:rPr lang="en-US" baseline="30000">
                <a:sym typeface="Wingdings" panose="05000000000000000000" pitchFamily="2" charset="2"/>
              </a:rPr>
              <a:t>+</a:t>
            </a:r>
            <a:r>
              <a:rPr lang="en-US">
                <a:sym typeface="Wingdings" panose="05000000000000000000" pitchFamily="2" charset="2"/>
              </a:rPr>
              <a:t> = {ABC},		{C}</a:t>
            </a:r>
            <a:r>
              <a:rPr lang="en-US" baseline="30000">
                <a:sym typeface="Wingdings" panose="05000000000000000000" pitchFamily="2" charset="2"/>
              </a:rPr>
              <a:t>+</a:t>
            </a:r>
            <a:r>
              <a:rPr lang="en-US">
                <a:sym typeface="Wingdings" panose="05000000000000000000" pitchFamily="2" charset="2"/>
              </a:rPr>
              <a:t> = {C}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{AB}</a:t>
            </a:r>
            <a:r>
              <a:rPr lang="en-US" baseline="30000">
                <a:sym typeface="Wingdings" panose="05000000000000000000" pitchFamily="2" charset="2"/>
              </a:rPr>
              <a:t>+</a:t>
            </a:r>
            <a:r>
              <a:rPr lang="en-US">
                <a:sym typeface="Wingdings" panose="05000000000000000000" pitchFamily="2" charset="2"/>
              </a:rPr>
              <a:t> = {ABC},	{AC}</a:t>
            </a:r>
            <a:r>
              <a:rPr lang="en-US" baseline="30000">
                <a:sym typeface="Wingdings" panose="05000000000000000000" pitchFamily="2" charset="2"/>
              </a:rPr>
              <a:t>+</a:t>
            </a:r>
            <a:r>
              <a:rPr lang="en-US">
                <a:sym typeface="Wingdings" panose="05000000000000000000" pitchFamily="2" charset="2"/>
              </a:rPr>
              <a:t> = {ABC},	{BC}</a:t>
            </a:r>
            <a:r>
              <a:rPr lang="en-US" baseline="30000">
                <a:sym typeface="Wingdings" panose="05000000000000000000" pitchFamily="2" charset="2"/>
              </a:rPr>
              <a:t>+</a:t>
            </a:r>
            <a:r>
              <a:rPr lang="en-US">
                <a:sym typeface="Wingdings" panose="05000000000000000000" pitchFamily="2" charset="2"/>
              </a:rPr>
              <a:t> = {ABC}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64148-852C-4AF8-A6EA-932C96E1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807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C628-CF57-425F-AB78-47224D81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Non-trivial and Decomposed 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218D0-4D72-49AF-B060-669B66CB1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Non-trivial and decomposed FDs can be found using closures, in a way similar to finding keys</a:t>
            </a:r>
          </a:p>
          <a:p>
            <a:r>
              <a:rPr lang="en-US"/>
              <a:t>Example: R(A, B, C), with A</a:t>
            </a:r>
            <a:r>
              <a:rPr lang="en-US">
                <a:sym typeface="Wingdings" panose="05000000000000000000" pitchFamily="2" charset="2"/>
              </a:rPr>
              <a:t>B, BA, BC given</a:t>
            </a:r>
          </a:p>
          <a:p>
            <a:r>
              <a:rPr lang="en-US">
                <a:sym typeface="Wingdings" panose="05000000000000000000" pitchFamily="2" charset="2"/>
              </a:rPr>
              <a:t>Step 3: From each closure, remove the "trivial" attributes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{A}</a:t>
            </a:r>
            <a:r>
              <a:rPr lang="en-US" baseline="30000">
                <a:sym typeface="Wingdings" panose="05000000000000000000" pitchFamily="2" charset="2"/>
              </a:rPr>
              <a:t>+</a:t>
            </a:r>
            <a:r>
              <a:rPr lang="en-US">
                <a:sym typeface="Wingdings" panose="05000000000000000000" pitchFamily="2" charset="2"/>
              </a:rPr>
              <a:t> = {ABC}, 	{B}</a:t>
            </a:r>
            <a:r>
              <a:rPr lang="en-US" baseline="30000">
                <a:sym typeface="Wingdings" panose="05000000000000000000" pitchFamily="2" charset="2"/>
              </a:rPr>
              <a:t>+</a:t>
            </a:r>
            <a:r>
              <a:rPr lang="en-US">
                <a:sym typeface="Wingdings" panose="05000000000000000000" pitchFamily="2" charset="2"/>
              </a:rPr>
              <a:t> = {ABC},		{C}</a:t>
            </a:r>
            <a:r>
              <a:rPr lang="en-US" baseline="30000">
                <a:sym typeface="Wingdings" panose="05000000000000000000" pitchFamily="2" charset="2"/>
              </a:rPr>
              <a:t>+</a:t>
            </a:r>
            <a:r>
              <a:rPr lang="en-US">
                <a:sym typeface="Wingdings" panose="05000000000000000000" pitchFamily="2" charset="2"/>
              </a:rPr>
              <a:t> = {C}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{AB}</a:t>
            </a:r>
            <a:r>
              <a:rPr lang="en-US" baseline="30000">
                <a:sym typeface="Wingdings" panose="05000000000000000000" pitchFamily="2" charset="2"/>
              </a:rPr>
              <a:t>+</a:t>
            </a:r>
            <a:r>
              <a:rPr lang="en-US">
                <a:sym typeface="Wingdings" panose="05000000000000000000" pitchFamily="2" charset="2"/>
              </a:rPr>
              <a:t> = {ABC},	{AC}</a:t>
            </a:r>
            <a:r>
              <a:rPr lang="en-US" baseline="30000">
                <a:sym typeface="Wingdings" panose="05000000000000000000" pitchFamily="2" charset="2"/>
              </a:rPr>
              <a:t>+</a:t>
            </a:r>
            <a:r>
              <a:rPr lang="en-US">
                <a:sym typeface="Wingdings" panose="05000000000000000000" pitchFamily="2" charset="2"/>
              </a:rPr>
              <a:t> = {ABC},	{BC}</a:t>
            </a:r>
            <a:r>
              <a:rPr lang="en-US" baseline="30000">
                <a:sym typeface="Wingdings" panose="05000000000000000000" pitchFamily="2" charset="2"/>
              </a:rPr>
              <a:t>+</a:t>
            </a:r>
            <a:r>
              <a:rPr lang="en-US">
                <a:sym typeface="Wingdings" panose="05000000000000000000" pitchFamily="2" charset="2"/>
              </a:rPr>
              <a:t> = {ABC}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7DFEF-3C3C-40EB-8BBC-B1D25C47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5509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C628-CF57-425F-AB78-47224D81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Non-trivial and Decomposed 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218D0-4D72-49AF-B060-669B66CB1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Non-trivial and decomposed FDs can be found using closures, in a way similar to finding keys</a:t>
            </a:r>
          </a:p>
          <a:p>
            <a:r>
              <a:rPr lang="en-US"/>
              <a:t>Example: R(A, B, C), with A</a:t>
            </a:r>
            <a:r>
              <a:rPr lang="en-US">
                <a:sym typeface="Wingdings" panose="05000000000000000000" pitchFamily="2" charset="2"/>
              </a:rPr>
              <a:t>B, BA, BC given</a:t>
            </a:r>
          </a:p>
          <a:p>
            <a:r>
              <a:rPr lang="en-US">
                <a:sym typeface="Wingdings" panose="05000000000000000000" pitchFamily="2" charset="2"/>
              </a:rPr>
              <a:t>Step 3: From each closure, remove the "trivial" attributes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{A}</a:t>
            </a:r>
            <a:r>
              <a:rPr lang="en-US" baseline="30000">
                <a:sym typeface="Wingdings" panose="05000000000000000000" pitchFamily="2" charset="2"/>
              </a:rPr>
              <a:t>+</a:t>
            </a:r>
            <a:r>
              <a:rPr lang="en-US">
                <a:sym typeface="Wingdings" panose="05000000000000000000" pitchFamily="2" charset="2"/>
              </a:rPr>
              <a:t> = {</a:t>
            </a:r>
            <a:r>
              <a:rPr lang="en-US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A</a:t>
            </a:r>
            <a:r>
              <a:rPr lang="en-US">
                <a:sym typeface="Wingdings" panose="05000000000000000000" pitchFamily="2" charset="2"/>
              </a:rPr>
              <a:t>BC}, 	{B}</a:t>
            </a:r>
            <a:r>
              <a:rPr lang="en-US" baseline="30000">
                <a:sym typeface="Wingdings" panose="05000000000000000000" pitchFamily="2" charset="2"/>
              </a:rPr>
              <a:t>+</a:t>
            </a:r>
            <a:r>
              <a:rPr lang="en-US">
                <a:sym typeface="Wingdings" panose="05000000000000000000" pitchFamily="2" charset="2"/>
              </a:rPr>
              <a:t> = {A</a:t>
            </a:r>
            <a:r>
              <a:rPr lang="en-US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B</a:t>
            </a:r>
            <a:r>
              <a:rPr lang="en-US">
                <a:sym typeface="Wingdings" panose="05000000000000000000" pitchFamily="2" charset="2"/>
              </a:rPr>
              <a:t>C},		{C}</a:t>
            </a:r>
            <a:r>
              <a:rPr lang="en-US" baseline="30000">
                <a:sym typeface="Wingdings" panose="05000000000000000000" pitchFamily="2" charset="2"/>
              </a:rPr>
              <a:t>+</a:t>
            </a:r>
            <a:r>
              <a:rPr lang="en-US">
                <a:sym typeface="Wingdings" panose="05000000000000000000" pitchFamily="2" charset="2"/>
              </a:rPr>
              <a:t> = {</a:t>
            </a:r>
            <a:r>
              <a:rPr lang="en-US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en-US">
                <a:sym typeface="Wingdings" panose="05000000000000000000" pitchFamily="2" charset="2"/>
              </a:rPr>
              <a:t>}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{AB}</a:t>
            </a:r>
            <a:r>
              <a:rPr lang="en-US" baseline="30000">
                <a:sym typeface="Wingdings" panose="05000000000000000000" pitchFamily="2" charset="2"/>
              </a:rPr>
              <a:t>+</a:t>
            </a:r>
            <a:r>
              <a:rPr lang="en-US">
                <a:sym typeface="Wingdings" panose="05000000000000000000" pitchFamily="2" charset="2"/>
              </a:rPr>
              <a:t> = {</a:t>
            </a:r>
            <a:r>
              <a:rPr lang="en-US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AB</a:t>
            </a:r>
            <a:r>
              <a:rPr lang="en-US">
                <a:sym typeface="Wingdings" panose="05000000000000000000" pitchFamily="2" charset="2"/>
              </a:rPr>
              <a:t>C},	{AC}</a:t>
            </a:r>
            <a:r>
              <a:rPr lang="en-US" baseline="30000">
                <a:sym typeface="Wingdings" panose="05000000000000000000" pitchFamily="2" charset="2"/>
              </a:rPr>
              <a:t>+</a:t>
            </a:r>
            <a:r>
              <a:rPr lang="en-US">
                <a:sym typeface="Wingdings" panose="05000000000000000000" pitchFamily="2" charset="2"/>
              </a:rPr>
              <a:t> = {</a:t>
            </a:r>
            <a:r>
              <a:rPr lang="en-US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A</a:t>
            </a:r>
            <a:r>
              <a:rPr lang="en-US">
                <a:sym typeface="Wingdings" panose="05000000000000000000" pitchFamily="2" charset="2"/>
              </a:rPr>
              <a:t>B</a:t>
            </a:r>
            <a:r>
              <a:rPr lang="en-US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en-US">
                <a:sym typeface="Wingdings" panose="05000000000000000000" pitchFamily="2" charset="2"/>
              </a:rPr>
              <a:t>},	{BC}</a:t>
            </a:r>
            <a:r>
              <a:rPr lang="en-US" baseline="30000">
                <a:sym typeface="Wingdings" panose="05000000000000000000" pitchFamily="2" charset="2"/>
              </a:rPr>
              <a:t>+</a:t>
            </a:r>
            <a:r>
              <a:rPr lang="en-US">
                <a:sym typeface="Wingdings" panose="05000000000000000000" pitchFamily="2" charset="2"/>
              </a:rPr>
              <a:t> = {A</a:t>
            </a:r>
            <a:r>
              <a:rPr lang="en-US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BC</a:t>
            </a:r>
            <a:r>
              <a:rPr lang="en-US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4698A-E65B-441A-ABE1-4E2F760E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766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C628-CF57-425F-AB78-47224D81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Non-trivial and Decomposed 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218D0-4D72-49AF-B060-669B66CB1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Non-trivial and decomposed FDs can be found using closures, in a way similar to finding keys</a:t>
            </a:r>
          </a:p>
          <a:p>
            <a:r>
              <a:rPr lang="en-US"/>
              <a:t>Example: R(A, B, C), with A</a:t>
            </a:r>
            <a:r>
              <a:rPr lang="en-US">
                <a:sym typeface="Wingdings" panose="05000000000000000000" pitchFamily="2" charset="2"/>
              </a:rPr>
              <a:t>B, BA, BC given</a:t>
            </a:r>
          </a:p>
          <a:p>
            <a:r>
              <a:rPr lang="en-US">
                <a:sym typeface="Wingdings" panose="05000000000000000000" pitchFamily="2" charset="2"/>
              </a:rPr>
              <a:t>Step </a:t>
            </a:r>
            <a:r>
              <a:rPr lang="en-US" altLang="zh-CN">
                <a:sym typeface="Wingdings" panose="05000000000000000000" pitchFamily="2" charset="2"/>
              </a:rPr>
              <a:t>4</a:t>
            </a:r>
            <a:r>
              <a:rPr lang="en-US">
                <a:sym typeface="Wingdings" panose="05000000000000000000" pitchFamily="2" charset="2"/>
              </a:rPr>
              <a:t>: Derive non-trivial and decomposed FDs from each closure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{A}</a:t>
            </a:r>
            <a:r>
              <a:rPr lang="en-US" baseline="30000">
                <a:sym typeface="Wingdings" panose="05000000000000000000" pitchFamily="2" charset="2"/>
              </a:rPr>
              <a:t>+</a:t>
            </a:r>
            <a:r>
              <a:rPr lang="en-US">
                <a:sym typeface="Wingdings" panose="05000000000000000000" pitchFamily="2" charset="2"/>
              </a:rPr>
              <a:t> = {</a:t>
            </a:r>
            <a:r>
              <a:rPr lang="en-US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A</a:t>
            </a:r>
            <a:r>
              <a:rPr lang="en-US">
                <a:sym typeface="Wingdings" panose="05000000000000000000" pitchFamily="2" charset="2"/>
              </a:rPr>
              <a:t>BC}, 	{B}</a:t>
            </a:r>
            <a:r>
              <a:rPr lang="en-US" baseline="30000">
                <a:sym typeface="Wingdings" panose="05000000000000000000" pitchFamily="2" charset="2"/>
              </a:rPr>
              <a:t>+</a:t>
            </a:r>
            <a:r>
              <a:rPr lang="en-US">
                <a:sym typeface="Wingdings" panose="05000000000000000000" pitchFamily="2" charset="2"/>
              </a:rPr>
              <a:t> = {A</a:t>
            </a:r>
            <a:r>
              <a:rPr lang="en-US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B</a:t>
            </a:r>
            <a:r>
              <a:rPr lang="en-US">
                <a:sym typeface="Wingdings" panose="05000000000000000000" pitchFamily="2" charset="2"/>
              </a:rPr>
              <a:t>C},		{C}</a:t>
            </a:r>
            <a:r>
              <a:rPr lang="en-US" baseline="30000">
                <a:sym typeface="Wingdings" panose="05000000000000000000" pitchFamily="2" charset="2"/>
              </a:rPr>
              <a:t>+</a:t>
            </a:r>
            <a:r>
              <a:rPr lang="en-US">
                <a:sym typeface="Wingdings" panose="05000000000000000000" pitchFamily="2" charset="2"/>
              </a:rPr>
              <a:t> = {</a:t>
            </a:r>
            <a:r>
              <a:rPr lang="en-US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en-US">
                <a:sym typeface="Wingdings" panose="05000000000000000000" pitchFamily="2" charset="2"/>
              </a:rPr>
              <a:t>}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{AB}</a:t>
            </a:r>
            <a:r>
              <a:rPr lang="en-US" baseline="30000">
                <a:sym typeface="Wingdings" panose="05000000000000000000" pitchFamily="2" charset="2"/>
              </a:rPr>
              <a:t>+</a:t>
            </a:r>
            <a:r>
              <a:rPr lang="en-US">
                <a:sym typeface="Wingdings" panose="05000000000000000000" pitchFamily="2" charset="2"/>
              </a:rPr>
              <a:t> = {</a:t>
            </a:r>
            <a:r>
              <a:rPr lang="en-US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AB</a:t>
            </a:r>
            <a:r>
              <a:rPr lang="en-US">
                <a:sym typeface="Wingdings" panose="05000000000000000000" pitchFamily="2" charset="2"/>
              </a:rPr>
              <a:t>C},	{AC}</a:t>
            </a:r>
            <a:r>
              <a:rPr lang="en-US" baseline="30000">
                <a:sym typeface="Wingdings" panose="05000000000000000000" pitchFamily="2" charset="2"/>
              </a:rPr>
              <a:t>+</a:t>
            </a:r>
            <a:r>
              <a:rPr lang="en-US">
                <a:sym typeface="Wingdings" panose="05000000000000000000" pitchFamily="2" charset="2"/>
              </a:rPr>
              <a:t> = {</a:t>
            </a:r>
            <a:r>
              <a:rPr lang="en-US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A</a:t>
            </a:r>
            <a:r>
              <a:rPr lang="en-US">
                <a:sym typeface="Wingdings" panose="05000000000000000000" pitchFamily="2" charset="2"/>
              </a:rPr>
              <a:t>B</a:t>
            </a:r>
            <a:r>
              <a:rPr lang="en-US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en-US">
                <a:sym typeface="Wingdings" panose="05000000000000000000" pitchFamily="2" charset="2"/>
              </a:rPr>
              <a:t>},	{BC}</a:t>
            </a:r>
            <a:r>
              <a:rPr lang="en-US" baseline="30000">
                <a:sym typeface="Wingdings" panose="05000000000000000000" pitchFamily="2" charset="2"/>
              </a:rPr>
              <a:t>+</a:t>
            </a:r>
            <a:r>
              <a:rPr lang="en-US">
                <a:sym typeface="Wingdings" panose="05000000000000000000" pitchFamily="2" charset="2"/>
              </a:rPr>
              <a:t> = {A</a:t>
            </a:r>
            <a:r>
              <a:rPr lang="en-US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BC</a:t>
            </a:r>
            <a:r>
              <a:rPr lang="en-US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9A7C4-CD48-4DCD-AACF-1800057B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025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C628-CF57-425F-AB78-47224D81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Non-trivial and Decomposed 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218D0-4D72-49AF-B060-669B66CB1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Non-trivial and decomposed FDs can be found using closures, in a way similar to finding keys</a:t>
            </a:r>
          </a:p>
          <a:p>
            <a:r>
              <a:rPr lang="en-US"/>
              <a:t>Example: R(A, B, C), with A</a:t>
            </a:r>
            <a:r>
              <a:rPr lang="en-US">
                <a:sym typeface="Wingdings" panose="05000000000000000000" pitchFamily="2" charset="2"/>
              </a:rPr>
              <a:t>B, BA, BC given</a:t>
            </a:r>
          </a:p>
          <a:p>
            <a:r>
              <a:rPr lang="en-US">
                <a:sym typeface="Wingdings" panose="05000000000000000000" pitchFamily="2" charset="2"/>
              </a:rPr>
              <a:t>Step </a:t>
            </a:r>
            <a:r>
              <a:rPr lang="en-US" altLang="zh-CN">
                <a:sym typeface="Wingdings" panose="05000000000000000000" pitchFamily="2" charset="2"/>
              </a:rPr>
              <a:t>4</a:t>
            </a:r>
            <a:r>
              <a:rPr lang="en-US">
                <a:sym typeface="Wingdings" panose="05000000000000000000" pitchFamily="2" charset="2"/>
              </a:rPr>
              <a:t>: Derive non-trivial and decomposed FDs from each closure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AB, 		AC,		BA,		BC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ABC,		ACB,	BCA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BCC15-B868-4E73-ABCB-37BE540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282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BCNF: Definition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>
            <a:normAutofit fontScale="92500"/>
          </a:bodyPr>
          <a:lstStyle/>
          <a:p>
            <a:r>
              <a:rPr lang="en-US" dirty="0"/>
              <a:t>A table R is in BCNF, if every non-trivial and decomposed FD has a </a:t>
            </a:r>
            <a:r>
              <a:rPr lang="en-US" dirty="0" err="1"/>
              <a:t>superkey</a:t>
            </a:r>
            <a:r>
              <a:rPr lang="en-US" dirty="0"/>
              <a:t> on its left hand side</a:t>
            </a:r>
          </a:p>
          <a:p>
            <a:r>
              <a:rPr lang="en-US" dirty="0"/>
              <a:t>Example: R(A, B, C), with A</a:t>
            </a:r>
            <a:r>
              <a:rPr lang="en-US" dirty="0">
                <a:sym typeface="Wingdings" pitchFamily="2" charset="2"/>
              </a:rPr>
              <a:t>B, BA, BC given</a:t>
            </a:r>
          </a:p>
          <a:p>
            <a:r>
              <a:rPr lang="en-US" dirty="0">
                <a:sym typeface="Wingdings" pitchFamily="2" charset="2"/>
              </a:rPr>
              <a:t>Non-trivial and decomposed FDs on R: </a:t>
            </a:r>
          </a:p>
          <a:p>
            <a:pPr lvl="1"/>
            <a:r>
              <a:rPr lang="en-US" dirty="0">
                <a:sym typeface="Wingdings" pitchFamily="2" charset="2"/>
              </a:rPr>
              <a:t>AB, 		AC,		BA,		BC</a:t>
            </a:r>
          </a:p>
          <a:p>
            <a:pPr lvl="1"/>
            <a:r>
              <a:rPr lang="en-US" dirty="0">
                <a:sym typeface="Wingdings" pitchFamily="2" charset="2"/>
              </a:rPr>
              <a:t>ABC,		ACB,		BCA</a:t>
            </a:r>
          </a:p>
          <a:p>
            <a:r>
              <a:rPr lang="en-US" dirty="0">
                <a:sym typeface="Wingdings" pitchFamily="2" charset="2"/>
              </a:rPr>
              <a:t>Keys: A, B</a:t>
            </a:r>
          </a:p>
          <a:p>
            <a:r>
              <a:rPr lang="en-US" dirty="0">
                <a:sym typeface="Wingdings" pitchFamily="2" charset="2"/>
              </a:rPr>
              <a:t>For each of the above FD, the left hand side is a </a:t>
            </a:r>
            <a:r>
              <a:rPr lang="en-US" dirty="0" err="1">
                <a:sym typeface="Wingdings" pitchFamily="2" charset="2"/>
              </a:rPr>
              <a:t>superkey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So R satisfies BCNF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2926E-71A5-4FB2-9087-54024DFB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94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BCNF: Definition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A table R is in BCNF, if every non-trivial and decomposed FD has a </a:t>
            </a:r>
            <a:r>
              <a:rPr lang="en-US" dirty="0" err="1">
                <a:latin typeface="Calibri"/>
                <a:cs typeface="Calibri"/>
              </a:rPr>
              <a:t>superkey</a:t>
            </a:r>
            <a:r>
              <a:rPr lang="en-US" dirty="0">
                <a:latin typeface="Calibri"/>
                <a:cs typeface="Calibri"/>
              </a:rPr>
              <a:t> on its left hand side</a:t>
            </a:r>
          </a:p>
          <a:p>
            <a:r>
              <a:rPr lang="en-US" dirty="0"/>
              <a:t>Example: R(A, B, C), with A</a:t>
            </a:r>
            <a:r>
              <a:rPr lang="en-US" dirty="0">
                <a:sym typeface="Wingdings" pitchFamily="2" charset="2"/>
              </a:rPr>
              <a:t>B, BC given</a:t>
            </a:r>
          </a:p>
          <a:p>
            <a:r>
              <a:rPr lang="en-US" dirty="0">
                <a:sym typeface="Wingdings" pitchFamily="2" charset="2"/>
              </a:rPr>
              <a:t>Key: A</a:t>
            </a:r>
          </a:p>
          <a:p>
            <a:r>
              <a:rPr lang="en-US" dirty="0">
                <a:latin typeface="Calibri"/>
                <a:cs typeface="Calibri"/>
              </a:rPr>
              <a:t>Observe that </a:t>
            </a:r>
          </a:p>
          <a:p>
            <a:pPr lvl="1" indent="-325120"/>
            <a:r>
              <a:rPr lang="en-US" dirty="0">
                <a:latin typeface="Calibri"/>
                <a:cs typeface="Calibri"/>
              </a:rPr>
              <a:t>B-&gt;C is a non-trivial and decomposed FD</a:t>
            </a:r>
            <a:endParaRPr lang="en-US" dirty="0">
              <a:cs typeface="Calibri"/>
            </a:endParaRPr>
          </a:p>
          <a:p>
            <a:pPr lvl="1" indent="-325120"/>
            <a:r>
              <a:rPr lang="en-US" dirty="0">
                <a:latin typeface="Calibri"/>
                <a:cs typeface="Calibri"/>
                <a:sym typeface="Wingdings" pitchFamily="2" charset="2"/>
              </a:rPr>
              <a:t>The left hand side of BC is not a </a:t>
            </a:r>
            <a:r>
              <a:rPr lang="en-US" dirty="0" err="1">
                <a:latin typeface="Calibri"/>
                <a:cs typeface="Calibri"/>
                <a:sym typeface="Wingdings" pitchFamily="2" charset="2"/>
              </a:rPr>
              <a:t>superkey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  <a:sym typeface="Wingdings" pitchFamily="2" charset="2"/>
              </a:rPr>
              <a:t>So R does </a:t>
            </a:r>
            <a:r>
              <a:rPr lang="en-US" dirty="0">
                <a:solidFill>
                  <a:srgbClr val="0000CC"/>
                </a:solidFill>
                <a:latin typeface="Calibri"/>
                <a:cs typeface="Calibri"/>
                <a:sym typeface="Wingdings" pitchFamily="2" charset="2"/>
              </a:rPr>
              <a:t>not</a:t>
            </a:r>
            <a:r>
              <a:rPr lang="en-US" dirty="0">
                <a:latin typeface="Calibri"/>
                <a:cs typeface="Calibri"/>
                <a:sym typeface="Wingdings" pitchFamily="2" charset="2"/>
              </a:rPr>
              <a:t> satisfy BCNF  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BD12C-1BFE-4E80-97AE-17A1892C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55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5C21-BE37-41CF-8A07-E713D337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Last</a:t>
            </a:r>
            <a:r>
              <a:rPr lang="zh-CN" altLang="en-US"/>
              <a:t> </a:t>
            </a:r>
            <a:r>
              <a:rPr lang="en-SG" altLang="zh-CN"/>
              <a:t>Lecture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7319F-7C2F-40CD-9A84-5D03943F5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>
            <a:normAutofit fontScale="92500" lnSpcReduction="10000"/>
          </a:bodyPr>
          <a:lstStyle/>
          <a:p>
            <a:r>
              <a:rPr lang="en-SG"/>
              <a:t>Functional dependencies (FD)</a:t>
            </a:r>
          </a:p>
          <a:p>
            <a:pPr lvl="1"/>
            <a:r>
              <a:rPr lang="en-SG"/>
              <a:t>Example above: A</a:t>
            </a:r>
            <a:r>
              <a:rPr lang="en-SG">
                <a:sym typeface="Wingdings" panose="05000000000000000000" pitchFamily="2" charset="2"/>
              </a:rPr>
              <a:t>B, BC</a:t>
            </a:r>
            <a:endParaRPr lang="en-SG"/>
          </a:p>
          <a:p>
            <a:r>
              <a:rPr lang="en-SG" err="1"/>
              <a:t>Superkeys</a:t>
            </a:r>
            <a:r>
              <a:rPr lang="en-SG"/>
              <a:t> of a table R</a:t>
            </a:r>
          </a:p>
          <a:p>
            <a:pPr lvl="1"/>
            <a:r>
              <a:rPr lang="en-SG"/>
              <a:t>A set of attribute that can decide all other attributes in R</a:t>
            </a:r>
          </a:p>
          <a:p>
            <a:pPr lvl="1"/>
            <a:r>
              <a:rPr lang="en-SG"/>
              <a:t>Example above: A, AB, AC, ABC are all </a:t>
            </a:r>
            <a:r>
              <a:rPr lang="en-SG" err="1"/>
              <a:t>superkeys</a:t>
            </a:r>
            <a:r>
              <a:rPr lang="en-SG"/>
              <a:t> of R</a:t>
            </a:r>
          </a:p>
          <a:p>
            <a:r>
              <a:rPr lang="en-SG"/>
              <a:t>Keys</a:t>
            </a:r>
          </a:p>
          <a:p>
            <a:pPr lvl="1"/>
            <a:r>
              <a:rPr lang="en-SG"/>
              <a:t>A </a:t>
            </a:r>
            <a:r>
              <a:rPr lang="en-SG" err="1"/>
              <a:t>superkey</a:t>
            </a:r>
            <a:r>
              <a:rPr lang="en-SG"/>
              <a:t> that is </a:t>
            </a:r>
            <a:r>
              <a:rPr lang="en-SG">
                <a:solidFill>
                  <a:srgbClr val="0000CC"/>
                </a:solidFill>
              </a:rPr>
              <a:t>minimal</a:t>
            </a:r>
          </a:p>
          <a:p>
            <a:pPr lvl="1"/>
            <a:r>
              <a:rPr lang="en-SG"/>
              <a:t>Example above: A is the only key of R</a:t>
            </a:r>
          </a:p>
          <a:p>
            <a:r>
              <a:rPr lang="en-SG"/>
              <a:t>Finding </a:t>
            </a:r>
            <a:r>
              <a:rPr lang="en-SG" err="1"/>
              <a:t>superkeys</a:t>
            </a:r>
            <a:r>
              <a:rPr lang="en-SG"/>
              <a:t>/keys from R</a:t>
            </a:r>
          </a:p>
          <a:p>
            <a:pPr lvl="1"/>
            <a:r>
              <a:rPr lang="en-SG"/>
              <a:t>Using closures, based on the given FDs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9DD58E-AE14-4E14-93E3-51BD26B4AC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0470852"/>
              </p:ext>
            </p:extLst>
          </p:nvPr>
        </p:nvGraphicFramePr>
        <p:xfrm>
          <a:off x="7068186" y="341367"/>
          <a:ext cx="1209735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72D98FA-1A7D-4924-A813-01C186E65EFA}"/>
              </a:ext>
            </a:extLst>
          </p:cNvPr>
          <p:cNvSpPr/>
          <p:nvPr/>
        </p:nvSpPr>
        <p:spPr>
          <a:xfrm>
            <a:off x="6617498" y="332656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18615E-239F-4C22-AEF8-9256756F04DD}"/>
              </a:ext>
            </a:extLst>
          </p:cNvPr>
          <p:cNvSpPr/>
          <p:nvPr/>
        </p:nvSpPr>
        <p:spPr>
          <a:xfrm>
            <a:off x="6257458" y="1095127"/>
            <a:ext cx="2274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/>
              <a:t>A</a:t>
            </a:r>
            <a:r>
              <a:rPr lang="en-US" sz="2400">
                <a:sym typeface="Wingdings" pitchFamily="2" charset="2"/>
              </a:rPr>
              <a:t>B, BC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ECE7C-D920-44CE-809A-28AED09B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285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5541E-9021-8BA0-C76F-86EDE8268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7B725-2D88-095F-24E7-3B597A392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BCNF requires that if there is any non-trivial and decomposed FD 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…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 err="1">
                <a:sym typeface="Wingdings" panose="05000000000000000000" pitchFamily="2" charset="2"/>
              </a:rPr>
              <a:t>B</a:t>
            </a:r>
            <a:r>
              <a:rPr lang="en-US" dirty="0">
                <a:sym typeface="Wingdings" panose="05000000000000000000" pitchFamily="2" charset="2"/>
              </a:rPr>
              <a:t>, then 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…A</a:t>
            </a:r>
            <a:r>
              <a:rPr lang="en-US" baseline="-25000" dirty="0"/>
              <a:t>n</a:t>
            </a:r>
            <a:r>
              <a:rPr lang="en-US" dirty="0"/>
              <a:t> must be a </a:t>
            </a:r>
            <a:r>
              <a:rPr lang="en-US" dirty="0" err="1"/>
              <a:t>superkey</a:t>
            </a:r>
            <a:endParaRPr lang="en-US" dirty="0"/>
          </a:p>
          <a:p>
            <a:r>
              <a:rPr lang="en-US" dirty="0"/>
              <a:t>In other words, all attributes B can depend </a:t>
            </a:r>
            <a:r>
              <a:rPr lang="en-US" dirty="0">
                <a:solidFill>
                  <a:srgbClr val="0000CC"/>
                </a:solidFill>
              </a:rPr>
              <a:t>only</a:t>
            </a:r>
            <a:r>
              <a:rPr lang="en-US" dirty="0"/>
              <a:t> on </a:t>
            </a:r>
            <a:r>
              <a:rPr lang="en-US" dirty="0" err="1"/>
              <a:t>superkeys</a:t>
            </a:r>
            <a:endParaRPr lang="en-US" dirty="0"/>
          </a:p>
          <a:p>
            <a:r>
              <a:rPr lang="en-SG" dirty="0"/>
              <a:t>Any dependency on </a:t>
            </a:r>
            <a:br>
              <a:rPr lang="en-SG" dirty="0"/>
            </a:br>
            <a:r>
              <a:rPr lang="en-SG" dirty="0"/>
              <a:t>non-</a:t>
            </a:r>
            <a:r>
              <a:rPr lang="en-SG" dirty="0" err="1"/>
              <a:t>superkeys</a:t>
            </a:r>
            <a:br>
              <a:rPr lang="en-SG" dirty="0"/>
            </a:br>
            <a:r>
              <a:rPr lang="en-SG" dirty="0"/>
              <a:t>is prohibited by BCNF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1C8BB-549F-9A6B-02FF-1D7AAD34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BCNF: Intuition</a:t>
            </a:r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50A81-2580-D991-690A-9945DD6A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20</a:t>
            </a:fld>
            <a:endParaRPr lang="en-US" altLang="zh-CN" dirty="0"/>
          </a:p>
        </p:txBody>
      </p:sp>
      <p:pic>
        <p:nvPicPr>
          <p:cNvPr id="1026" name="Picture 2" descr="How Lyanna Mormont became Game of Thrones' youngest and bravest hero">
            <a:extLst>
              <a:ext uri="{FF2B5EF4-FFF2-40B4-BE49-F238E27FC236}">
                <a16:creationId xmlns:a16="http://schemas.microsoft.com/office/drawing/2014/main" id="{EBBFE9BE-AA1B-A077-DC12-64F7635B3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13249"/>
            <a:ext cx="41148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932D7B-DE45-A14E-35C0-ECF04605F772}"/>
              </a:ext>
            </a:extLst>
          </p:cNvPr>
          <p:cNvSpPr txBox="1"/>
          <p:nvPr/>
        </p:nvSpPr>
        <p:spPr>
          <a:xfrm>
            <a:off x="4572000" y="4899124"/>
            <a:ext cx="4114800" cy="95410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BCNF knows no king but the </a:t>
            </a:r>
            <a:r>
              <a:rPr lang="en-US" altLang="zh-CN" sz="2800" dirty="0" err="1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superkeys</a:t>
            </a:r>
            <a:r>
              <a:rPr lang="en-US" altLang="zh-CN" sz="2800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SG" sz="2800" dirty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21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D89E-52C7-4A45-B7D1-216238C2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BCNF: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7D304-B071-4D89-AEC1-9E3094A01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49307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/>
              <a:t>In other words, any attribute B can depend </a:t>
            </a:r>
            <a:r>
              <a:rPr lang="en-US">
                <a:solidFill>
                  <a:srgbClr val="0000CC"/>
                </a:solidFill>
              </a:rPr>
              <a:t>only</a:t>
            </a:r>
            <a:r>
              <a:rPr lang="en-US"/>
              <a:t> on </a:t>
            </a:r>
            <a:r>
              <a:rPr lang="en-US" err="1"/>
              <a:t>superkeys</a:t>
            </a:r>
            <a:endParaRPr lang="en-US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/>
              <a:t>Why does this make sense?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/>
              <a:t>Suppose that B depends on a non-</a:t>
            </a:r>
            <a:r>
              <a:rPr lang="en-US" err="1"/>
              <a:t>superkey</a:t>
            </a:r>
            <a:r>
              <a:rPr lang="en-US"/>
              <a:t> C</a:t>
            </a:r>
            <a:r>
              <a:rPr lang="en-US" baseline="-25000"/>
              <a:t>1</a:t>
            </a:r>
            <a:r>
              <a:rPr lang="en-US"/>
              <a:t>C</a:t>
            </a:r>
            <a:r>
              <a:rPr lang="en-US" baseline="-25000"/>
              <a:t>2</a:t>
            </a:r>
            <a:r>
              <a:rPr lang="en-US"/>
              <a:t>…C</a:t>
            </a:r>
            <a:r>
              <a:rPr lang="en-US" baseline="-25000"/>
              <a:t>n</a:t>
            </a:r>
            <a:endParaRPr lang="en-US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/>
              <a:t>Since C</a:t>
            </a:r>
            <a:r>
              <a:rPr lang="en-US" baseline="-25000"/>
              <a:t>1</a:t>
            </a:r>
            <a:r>
              <a:rPr lang="en-US"/>
              <a:t>C</a:t>
            </a:r>
            <a:r>
              <a:rPr lang="en-US" baseline="-25000"/>
              <a:t>2</a:t>
            </a:r>
            <a:r>
              <a:rPr lang="en-US"/>
              <a:t>…C</a:t>
            </a:r>
            <a:r>
              <a:rPr lang="en-US" baseline="-25000"/>
              <a:t>n</a:t>
            </a:r>
            <a:r>
              <a:rPr lang="en-US"/>
              <a:t> is not a </a:t>
            </a:r>
            <a:r>
              <a:rPr lang="en-US" err="1"/>
              <a:t>superkey</a:t>
            </a:r>
            <a:r>
              <a:rPr lang="en-US"/>
              <a:t>, the same C</a:t>
            </a:r>
            <a:r>
              <a:rPr lang="en-US" baseline="-25000"/>
              <a:t>1</a:t>
            </a:r>
            <a:r>
              <a:rPr lang="en-US"/>
              <a:t>C</a:t>
            </a:r>
            <a:r>
              <a:rPr lang="en-US" baseline="-25000"/>
              <a:t>2</a:t>
            </a:r>
            <a:r>
              <a:rPr lang="en-US"/>
              <a:t>…C</a:t>
            </a:r>
            <a:r>
              <a:rPr lang="en-US" baseline="-25000"/>
              <a:t>n</a:t>
            </a:r>
            <a:r>
              <a:rPr lang="en-US"/>
              <a:t> may appear multiple times in the table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/>
              <a:t>Whenever this happens, the same B would appear multiple times in the table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/>
              <a:t>This leads to redundancy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/>
              <a:t>BCNF prevents this from happening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6571F-62EF-42A4-BD0E-EA54DFE0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16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336C-56D1-4D46-B264-290C0F79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BCNF: Intuition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55DBF7-48EA-4E08-93C7-B9B04F734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852936"/>
            <a:ext cx="8433707" cy="345638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Key: {NRIC, Phone}</a:t>
            </a:r>
          </a:p>
          <a:p>
            <a:r>
              <a:rPr lang="en-US"/>
              <a:t>We have NRIC </a:t>
            </a:r>
            <a:r>
              <a:rPr lang="en-US" dirty="0">
                <a:sym typeface="Wingdings" pitchFamily="2" charset="2"/>
              </a:rPr>
              <a:t> Name, which violates BCNF</a:t>
            </a:r>
            <a:endParaRPr lang="en-US" dirty="0"/>
          </a:p>
          <a:p>
            <a:r>
              <a:rPr lang="en-US" dirty="0"/>
              <a:t>Since NRIC is not a </a:t>
            </a:r>
            <a:r>
              <a:rPr lang="en-US" dirty="0" err="1"/>
              <a:t>superkey</a:t>
            </a:r>
            <a:r>
              <a:rPr lang="en-US" dirty="0"/>
              <a:t>, the same NRIC can appear multiple times in the table</a:t>
            </a:r>
          </a:p>
          <a:p>
            <a:r>
              <a:rPr lang="en-US" dirty="0"/>
              <a:t>Every time the same NRIC is repeated, the corresponding Name and Address are also be repeated</a:t>
            </a:r>
          </a:p>
          <a:p>
            <a:r>
              <a:rPr lang="en-US" dirty="0"/>
              <a:t>This leads to redundancy</a:t>
            </a:r>
          </a:p>
          <a:p>
            <a:r>
              <a:rPr lang="en-US" dirty="0"/>
              <a:t>BCNF prevents this</a:t>
            </a:r>
            <a:endParaRPr lang="en-SG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0594D2F-FE8E-4C4C-B2BE-7D03CB3237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447071"/>
              </p:ext>
            </p:extLst>
          </p:nvPr>
        </p:nvGraphicFramePr>
        <p:xfrm>
          <a:off x="457200" y="1052736"/>
          <a:ext cx="8229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alibri" pitchFamily="34" charset="0"/>
                        </a:rPr>
                        <a:t>Name</a:t>
                      </a:r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>
                          <a:latin typeface="Calibri" pitchFamily="34" charset="0"/>
                        </a:rPr>
                        <a:t>NRIC</a:t>
                      </a:r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>
                          <a:latin typeface="Calibri" pitchFamily="34" charset="0"/>
                        </a:rPr>
                        <a:t>Phone</a:t>
                      </a:r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alibri" pitchFamily="34" charset="0"/>
                        </a:rPr>
                        <a:t>Address</a:t>
                      </a:r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alibri" pitchFamily="34" charset="0"/>
                        </a:rPr>
                        <a:t>Alice</a:t>
                      </a:r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alibri" pitchFamily="34" charset="0"/>
                        </a:rPr>
                        <a:t>1234</a:t>
                      </a:r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alibri" pitchFamily="34" charset="0"/>
                        </a:rPr>
                        <a:t>67899876</a:t>
                      </a:r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>
                          <a:latin typeface="Calibri" pitchFamily="34" charset="0"/>
                        </a:rPr>
                        <a:t> East</a:t>
                      </a:r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alibri" pitchFamily="34" charset="0"/>
                        </a:rPr>
                        <a:t>Alice</a:t>
                      </a:r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alibri" pitchFamily="34" charset="0"/>
                        </a:rPr>
                        <a:t>1234</a:t>
                      </a:r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alibri" pitchFamily="34" charset="0"/>
                        </a:rPr>
                        <a:t>83848384</a:t>
                      </a:r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err="1">
                          <a:latin typeface="Calibri" pitchFamily="34" charset="0"/>
                        </a:rPr>
                        <a:t>Jurong</a:t>
                      </a:r>
                      <a:r>
                        <a:rPr lang="en-US" sz="2800">
                          <a:latin typeface="Calibri" pitchFamily="34" charset="0"/>
                        </a:rPr>
                        <a:t> East</a:t>
                      </a:r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alibri" pitchFamily="34" charset="0"/>
                        </a:rPr>
                        <a:t>Bob</a:t>
                      </a:r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alibri" pitchFamily="34" charset="0"/>
                        </a:rPr>
                        <a:t>5678</a:t>
                      </a:r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alibri" pitchFamily="34" charset="0"/>
                        </a:rPr>
                        <a:t>98765432</a:t>
                      </a:r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err="1">
                          <a:latin typeface="Calibri" pitchFamily="34" charset="0"/>
                        </a:rPr>
                        <a:t>Pasir</a:t>
                      </a:r>
                      <a:r>
                        <a:rPr lang="en-US" sz="2800">
                          <a:latin typeface="Calibri" pitchFamily="34" charset="0"/>
                        </a:rPr>
                        <a:t> </a:t>
                      </a:r>
                      <a:r>
                        <a:rPr lang="en-US" sz="2800" err="1">
                          <a:latin typeface="Calibri" pitchFamily="34" charset="0"/>
                        </a:rPr>
                        <a:t>Ris</a:t>
                      </a:r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09A95-8111-4597-9881-67EDA0DF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035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Coming Next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check whether a table is in BCNF?</a:t>
            </a:r>
          </a:p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1811E-46E5-49A7-BE63-7EF68B34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9245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Check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table R is in BCNF, if every non-trivial and decomposed FD has a </a:t>
            </a:r>
            <a:r>
              <a:rPr lang="en-US" dirty="0" err="1"/>
              <a:t>superkey</a:t>
            </a:r>
            <a:r>
              <a:rPr lang="en-US" dirty="0"/>
              <a:t> on its left hand side</a:t>
            </a:r>
          </a:p>
          <a:p>
            <a:r>
              <a:rPr lang="en-US" dirty="0"/>
              <a:t>Algorithm for checking BCNF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Compute the closure of each attribute subset</a:t>
            </a:r>
          </a:p>
          <a:p>
            <a:pPr lvl="1"/>
            <a:r>
              <a:rPr lang="en-US" dirty="0">
                <a:sym typeface="Wingdings" pitchFamily="2" charset="2"/>
              </a:rPr>
              <a:t>Derive the keys of R (using closures)</a:t>
            </a:r>
          </a:p>
          <a:p>
            <a:pPr lvl="1"/>
            <a:r>
              <a:rPr lang="en-US" dirty="0">
                <a:sym typeface="Wingdings" pitchFamily="2" charset="2"/>
              </a:rPr>
              <a:t>Derive all non-trivial and decomposed FDs on R (again, using closures)</a:t>
            </a:r>
          </a:p>
          <a:p>
            <a:pPr lvl="1"/>
            <a:r>
              <a:rPr lang="en-US" dirty="0">
                <a:sym typeface="Wingdings" pitchFamily="2" charset="2"/>
              </a:rPr>
              <a:t>Check the non-trivial and decomposed FDs to see if they satisfy the BCNF requirement</a:t>
            </a:r>
          </a:p>
          <a:p>
            <a:pPr lvl="1"/>
            <a:r>
              <a:rPr lang="en-US" dirty="0">
                <a:sym typeface="Wingdings" pitchFamily="2" charset="2"/>
              </a:rPr>
              <a:t>If all of them satisfy the requirement, then R is in BCNF</a:t>
            </a: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23219-47B6-49BA-9EA0-AC9659E2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28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Check: Example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/>
              <a:t>R(A, B, C, D) with FDs AB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C, C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D, and D</a:t>
            </a:r>
            <a:r>
              <a:rPr lang="en-SG">
                <a:sym typeface="Wingdings" pitchFamily="2" charset="2"/>
              </a:rPr>
              <a:t>A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FD791-BD82-47C9-AA5B-B1396915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786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Check: Example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/>
              <a:t>R(A, B, C, D) with FDs AB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C, C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D, and D</a:t>
            </a:r>
            <a:r>
              <a:rPr lang="en-SG">
                <a:sym typeface="Wingdings" pitchFamily="2" charset="2"/>
              </a:rPr>
              <a:t>A</a:t>
            </a:r>
            <a:endParaRPr lang="en-US">
              <a:sym typeface="Wingdings" pitchFamily="2" charset="2"/>
            </a:endParaRPr>
          </a:p>
          <a:p>
            <a:pPr marL="344487" lvl="1" indent="0">
              <a:buNone/>
            </a:pPr>
            <a:r>
              <a:rPr lang="en-US">
                <a:sym typeface="Wingdings" pitchFamily="2" charset="2"/>
              </a:rPr>
              <a:t>1. </a:t>
            </a:r>
            <a:r>
              <a:rPr lang="en-US"/>
              <a:t>Compute the closure for each subset of the attributes in R</a:t>
            </a:r>
          </a:p>
          <a:p>
            <a:pPr lvl="1"/>
            <a:r>
              <a:rPr lang="en-US"/>
              <a:t>{A}</a:t>
            </a:r>
            <a:r>
              <a:rPr lang="en-US" sz="4000" baseline="30000"/>
              <a:t>+</a:t>
            </a:r>
            <a:r>
              <a:rPr lang="en-US"/>
              <a:t>= {A},  {B}</a:t>
            </a:r>
            <a:r>
              <a:rPr lang="en-US" sz="4000" baseline="30000"/>
              <a:t>+</a:t>
            </a:r>
            <a:r>
              <a:rPr lang="en-US"/>
              <a:t>= {B},  {C}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{ACD},  {D}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{AD}</a:t>
            </a:r>
            <a:endParaRPr lang="en-US" baseline="-25000"/>
          </a:p>
          <a:p>
            <a:pPr lvl="1"/>
            <a:r>
              <a:rPr lang="en-US"/>
              <a:t>{AB}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{ABCD},  {AC}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{ACD},  {AD}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{AD}</a:t>
            </a:r>
          </a:p>
          <a:p>
            <a:pPr lvl="1"/>
            <a:r>
              <a:rPr lang="en-US"/>
              <a:t>{BC}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{ABCD},  {BD}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{ABCD},  {CD}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{ACD}</a:t>
            </a:r>
            <a:endParaRPr lang="en-US" baseline="-25000"/>
          </a:p>
          <a:p>
            <a:pPr lvl="1"/>
            <a:r>
              <a:rPr lang="en-US"/>
              <a:t>{ABC}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{ABD}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{BCD}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 = {ABCD} 	</a:t>
            </a:r>
          </a:p>
          <a:p>
            <a:pPr lvl="1"/>
            <a:r>
              <a:rPr lang="en-US"/>
              <a:t>{ACD}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 sz="2800" baseline="-25000">
                <a:solidFill>
                  <a:srgbClr val="000000"/>
                </a:solidFill>
              </a:rPr>
              <a:t> </a:t>
            </a:r>
            <a:r>
              <a:rPr lang="en-US"/>
              <a:t>= {ACD}</a:t>
            </a:r>
          </a:p>
          <a:p>
            <a:pPr lvl="1"/>
            <a:r>
              <a:rPr lang="en-US"/>
              <a:t>{ABCD}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 sz="2800" baseline="-25000">
                <a:solidFill>
                  <a:srgbClr val="000000"/>
                </a:solidFill>
              </a:rPr>
              <a:t> </a:t>
            </a:r>
            <a:r>
              <a:rPr lang="en-US" sz="2800"/>
              <a:t>= {ABCD}	</a:t>
            </a:r>
            <a:endParaRPr lang="en-US"/>
          </a:p>
          <a:p>
            <a:pPr marL="841375" lvl="1" indent="-51435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C0CE3-BF51-4A51-B94F-3A0318D4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82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Check: Example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/>
              <a:t>R(A, B, C, D) with FDs AB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C, C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D, and D</a:t>
            </a:r>
            <a:r>
              <a:rPr lang="en-SG">
                <a:sym typeface="Wingdings" pitchFamily="2" charset="2"/>
              </a:rPr>
              <a:t>A</a:t>
            </a:r>
          </a:p>
          <a:p>
            <a:pPr marL="344487" lvl="1" indent="0">
              <a:buNone/>
            </a:pPr>
            <a:r>
              <a:rPr lang="en-US">
                <a:sym typeface="Wingdings" pitchFamily="2" charset="2"/>
              </a:rPr>
              <a:t>2. Derive the keys of R</a:t>
            </a:r>
            <a:br>
              <a:rPr lang="en-US">
                <a:sym typeface="Wingdings" pitchFamily="2" charset="2"/>
              </a:rPr>
            </a:br>
            <a:endParaRPr lang="en-US">
              <a:sym typeface="Wingdings" pitchFamily="2" charset="2"/>
            </a:endParaRPr>
          </a:p>
          <a:p>
            <a:pPr lvl="1"/>
            <a:r>
              <a:rPr lang="en-US"/>
              <a:t>{A}</a:t>
            </a:r>
            <a:r>
              <a:rPr lang="en-US" sz="4000" baseline="30000"/>
              <a:t>+</a:t>
            </a:r>
            <a:r>
              <a:rPr lang="en-US"/>
              <a:t>= {A},  {B}</a:t>
            </a:r>
            <a:r>
              <a:rPr lang="en-US" sz="4000" baseline="30000"/>
              <a:t>+</a:t>
            </a:r>
            <a:r>
              <a:rPr lang="en-US"/>
              <a:t>= {B},  {C}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{ACD},  {D}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{AD}</a:t>
            </a:r>
            <a:endParaRPr lang="en-US" baseline="-25000"/>
          </a:p>
          <a:p>
            <a:pPr lvl="1"/>
            <a:r>
              <a:rPr lang="en-US"/>
              <a:t>{AB}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{ABCD},  {AC}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{ACD},  {AD}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{AD}</a:t>
            </a:r>
          </a:p>
          <a:p>
            <a:pPr lvl="1"/>
            <a:r>
              <a:rPr lang="en-US"/>
              <a:t>{BC}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{ABCD},  {BD}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{ABCD},  {CD}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{ACD}</a:t>
            </a:r>
            <a:endParaRPr lang="en-US" baseline="-25000"/>
          </a:p>
          <a:p>
            <a:pPr lvl="1"/>
            <a:r>
              <a:rPr lang="en-US"/>
              <a:t>{ABC}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{ABD}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{BCD}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 = {ABCD} 	</a:t>
            </a:r>
          </a:p>
          <a:p>
            <a:pPr lvl="1"/>
            <a:r>
              <a:rPr lang="en-US"/>
              <a:t>{ACD}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 sz="2800" baseline="-25000">
                <a:solidFill>
                  <a:srgbClr val="000000"/>
                </a:solidFill>
              </a:rPr>
              <a:t> </a:t>
            </a:r>
            <a:r>
              <a:rPr lang="en-US"/>
              <a:t>= {ACD}</a:t>
            </a:r>
          </a:p>
          <a:p>
            <a:pPr lvl="1"/>
            <a:r>
              <a:rPr lang="en-US"/>
              <a:t>{ABCD}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 sz="2800" baseline="-25000">
                <a:solidFill>
                  <a:srgbClr val="000000"/>
                </a:solidFill>
              </a:rPr>
              <a:t> </a:t>
            </a:r>
            <a:r>
              <a:rPr lang="en-US" sz="2800"/>
              <a:t>= {ABCD}	</a:t>
            </a:r>
            <a:endParaRPr lang="en-US"/>
          </a:p>
          <a:p>
            <a:pPr marL="841375" lvl="1" indent="-51435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5F9DB-ADB8-4B1D-9190-E9FCA1D9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359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Check: Example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/>
              <a:t>R(A, B, C, D) with FDs AB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C, C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D, and D</a:t>
            </a:r>
            <a:r>
              <a:rPr lang="en-SG">
                <a:sym typeface="Wingdings" pitchFamily="2" charset="2"/>
              </a:rPr>
              <a:t>A</a:t>
            </a:r>
          </a:p>
          <a:p>
            <a:pPr marL="344487" lvl="1" indent="0">
              <a:buNone/>
            </a:pPr>
            <a:r>
              <a:rPr lang="en-US">
                <a:sym typeface="Wingdings" pitchFamily="2" charset="2"/>
              </a:rPr>
              <a:t>2. Derive the keys of R: AB, BC, BD</a:t>
            </a:r>
            <a:br>
              <a:rPr lang="en-US">
                <a:sym typeface="Wingdings" pitchFamily="2" charset="2"/>
              </a:rPr>
            </a:br>
            <a:endParaRPr lang="en-US">
              <a:sym typeface="Wingdings" pitchFamily="2" charset="2"/>
            </a:endParaRPr>
          </a:p>
          <a:p>
            <a:pPr lvl="1"/>
            <a:r>
              <a:rPr lang="en-US"/>
              <a:t>{A}</a:t>
            </a:r>
            <a:r>
              <a:rPr lang="en-US" sz="4000" baseline="30000"/>
              <a:t>+</a:t>
            </a:r>
            <a:r>
              <a:rPr lang="en-US"/>
              <a:t>= {A},  {B}</a:t>
            </a:r>
            <a:r>
              <a:rPr lang="en-US" sz="4000" baseline="30000"/>
              <a:t>+</a:t>
            </a:r>
            <a:r>
              <a:rPr lang="en-US"/>
              <a:t>= {B},  {C}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{ACD},  {D}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{AD}</a:t>
            </a:r>
            <a:endParaRPr lang="en-US" baseline="-25000"/>
          </a:p>
          <a:p>
            <a:pPr lvl="1"/>
            <a:r>
              <a:rPr lang="en-US"/>
              <a:t>{AB}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{ABCD},  {AC}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{ACD},  {AD}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{AD}</a:t>
            </a:r>
          </a:p>
          <a:p>
            <a:pPr lvl="1"/>
            <a:r>
              <a:rPr lang="en-US"/>
              <a:t>{BC}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{ABCD},  {BD}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{ABCD},  {CD}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{ACD}</a:t>
            </a:r>
            <a:endParaRPr lang="en-US" baseline="-25000"/>
          </a:p>
          <a:p>
            <a:pPr lvl="1"/>
            <a:r>
              <a:rPr lang="en-US"/>
              <a:t>{ABC}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{ABD}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{BCD}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 = {ABCD} 	</a:t>
            </a:r>
          </a:p>
          <a:p>
            <a:pPr lvl="1"/>
            <a:r>
              <a:rPr lang="en-US"/>
              <a:t>{ACD}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 sz="2800" baseline="-25000">
                <a:solidFill>
                  <a:srgbClr val="000000"/>
                </a:solidFill>
              </a:rPr>
              <a:t> </a:t>
            </a:r>
            <a:r>
              <a:rPr lang="en-US"/>
              <a:t>= {ACD}</a:t>
            </a:r>
          </a:p>
          <a:p>
            <a:pPr lvl="1"/>
            <a:r>
              <a:rPr lang="en-US"/>
              <a:t>{ABCD}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 sz="2800" baseline="-25000">
                <a:solidFill>
                  <a:srgbClr val="000000"/>
                </a:solidFill>
              </a:rPr>
              <a:t> </a:t>
            </a:r>
            <a:r>
              <a:rPr lang="en-US" sz="2800"/>
              <a:t>= {ABCD}	</a:t>
            </a:r>
            <a:endParaRPr lang="en-US"/>
          </a:p>
          <a:p>
            <a:pPr marL="841375" lvl="1" indent="-51435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C7B44-B861-4210-9E0C-EC314178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696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Check: Example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/>
              <a:t>R(A, B, C, D) with FDs AB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C, C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D, and D</a:t>
            </a:r>
            <a:r>
              <a:rPr lang="en-SG">
                <a:sym typeface="Wingdings" pitchFamily="2" charset="2"/>
              </a:rPr>
              <a:t>A</a:t>
            </a:r>
          </a:p>
          <a:p>
            <a:pPr marL="344487" lvl="1" indent="0">
              <a:buNone/>
            </a:pPr>
            <a:r>
              <a:rPr lang="en-US">
                <a:sym typeface="Wingdings" pitchFamily="2" charset="2"/>
              </a:rPr>
              <a:t>2. Derive the keys of R: AB, BC, BD</a:t>
            </a:r>
            <a:br>
              <a:rPr lang="en-US">
                <a:sym typeface="Wingdings" pitchFamily="2" charset="2"/>
              </a:rPr>
            </a:br>
            <a:r>
              <a:rPr lang="en-US">
                <a:sym typeface="Wingdings" pitchFamily="2" charset="2"/>
              </a:rPr>
              <a:t>3. Derive the non-trivial and decomposed FDs on R</a:t>
            </a:r>
          </a:p>
          <a:p>
            <a:pPr lvl="1"/>
            <a:r>
              <a:rPr lang="en-US"/>
              <a:t>{A}</a:t>
            </a:r>
            <a:r>
              <a:rPr lang="en-US" sz="4000" baseline="30000"/>
              <a:t>+</a:t>
            </a:r>
            <a:r>
              <a:rPr lang="en-US"/>
              <a:t>= {A},  {B}</a:t>
            </a:r>
            <a:r>
              <a:rPr lang="en-US" sz="4000" baseline="30000"/>
              <a:t>+</a:t>
            </a:r>
            <a:r>
              <a:rPr lang="en-US"/>
              <a:t>= {B},  {C}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{ACD},  {D}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{AD}</a:t>
            </a:r>
            <a:endParaRPr lang="en-US" baseline="-25000"/>
          </a:p>
          <a:p>
            <a:pPr lvl="1"/>
            <a:r>
              <a:rPr lang="en-US"/>
              <a:t>{AB}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{ABCD},  {AC}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{ACD},  {AD}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{AD}</a:t>
            </a:r>
          </a:p>
          <a:p>
            <a:pPr lvl="1"/>
            <a:r>
              <a:rPr lang="en-US"/>
              <a:t>{BC}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{ABCD},  {BD}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{ABCD},  {CD}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{ACD}</a:t>
            </a:r>
            <a:endParaRPr lang="en-US" baseline="-25000"/>
          </a:p>
          <a:p>
            <a:pPr lvl="1"/>
            <a:r>
              <a:rPr lang="en-US"/>
              <a:t>{ABC}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{ABD}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{BCD}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 = {ABCD} 	</a:t>
            </a:r>
          </a:p>
          <a:p>
            <a:pPr lvl="1"/>
            <a:r>
              <a:rPr lang="en-US"/>
              <a:t>{ACD}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 sz="2800" baseline="-25000">
                <a:solidFill>
                  <a:srgbClr val="000000"/>
                </a:solidFill>
              </a:rPr>
              <a:t> </a:t>
            </a:r>
            <a:r>
              <a:rPr lang="en-US"/>
              <a:t>= {ACD}</a:t>
            </a:r>
          </a:p>
          <a:p>
            <a:pPr lvl="1"/>
            <a:r>
              <a:rPr lang="en-US"/>
              <a:t>{ABCD}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 sz="2800" baseline="-25000">
                <a:solidFill>
                  <a:srgbClr val="000000"/>
                </a:solidFill>
              </a:rPr>
              <a:t> </a:t>
            </a:r>
            <a:r>
              <a:rPr lang="en-US" sz="2800"/>
              <a:t>= {ABCD}	</a:t>
            </a:r>
            <a:endParaRPr lang="en-US"/>
          </a:p>
          <a:p>
            <a:pPr marL="841375" lvl="1" indent="-51435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76F17-29C5-4760-84C9-5AC2604D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3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DAA-FFF1-47FE-967A-F1DFA9A0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Coming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072D1-3549-4B3A-8222-0CB87033C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Normal 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17019-0357-4B6C-ADEE-7B24C1DC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4994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Check: Example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/>
              <a:t>R(A, B, C, D) with FDs AB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C, C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D, and D</a:t>
            </a:r>
            <a:r>
              <a:rPr lang="en-SG">
                <a:sym typeface="Wingdings" pitchFamily="2" charset="2"/>
              </a:rPr>
              <a:t>A</a:t>
            </a:r>
          </a:p>
          <a:p>
            <a:pPr marL="344487" lvl="1" indent="0">
              <a:buNone/>
            </a:pPr>
            <a:r>
              <a:rPr lang="en-US">
                <a:sym typeface="Wingdings" pitchFamily="2" charset="2"/>
              </a:rPr>
              <a:t>2. Derive the keys of R: AB, BC, BD</a:t>
            </a:r>
            <a:br>
              <a:rPr lang="en-US">
                <a:sym typeface="Wingdings" pitchFamily="2" charset="2"/>
              </a:rPr>
            </a:br>
            <a:r>
              <a:rPr lang="en-US">
                <a:sym typeface="Wingdings" pitchFamily="2" charset="2"/>
              </a:rPr>
              <a:t>3. Derive the non-trivial and decomposed FDs on R</a:t>
            </a:r>
          </a:p>
          <a:p>
            <a:pPr lvl="1"/>
            <a:r>
              <a:rPr lang="en-US"/>
              <a:t>C</a:t>
            </a:r>
            <a:r>
              <a:rPr lang="en-US">
                <a:sym typeface="Wingdings" pitchFamily="2" charset="2"/>
              </a:rPr>
              <a:t>A, CD, DA</a:t>
            </a:r>
            <a:endParaRPr lang="en-US" baseline="-25000"/>
          </a:p>
          <a:p>
            <a:pPr lvl="1"/>
            <a:r>
              <a:rPr lang="en-US"/>
              <a:t>{AB}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{ABCD},  {AC}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{ACD},  {AD}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{AD}</a:t>
            </a:r>
          </a:p>
          <a:p>
            <a:pPr lvl="1"/>
            <a:r>
              <a:rPr lang="en-US"/>
              <a:t>{BC}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{ABCD},  {BD}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{ABCD},  {CD}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{ACD}</a:t>
            </a:r>
            <a:endParaRPr lang="en-US" baseline="-25000"/>
          </a:p>
          <a:p>
            <a:pPr lvl="1"/>
            <a:r>
              <a:rPr lang="en-US"/>
              <a:t>{ABC}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{ABD}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{BCD}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 = {ABCD} 	</a:t>
            </a:r>
          </a:p>
          <a:p>
            <a:pPr lvl="1"/>
            <a:r>
              <a:rPr lang="en-US"/>
              <a:t>{ACD}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 sz="2800" baseline="-25000">
                <a:solidFill>
                  <a:srgbClr val="000000"/>
                </a:solidFill>
              </a:rPr>
              <a:t> </a:t>
            </a:r>
            <a:r>
              <a:rPr lang="en-US"/>
              <a:t>= {ACD}</a:t>
            </a:r>
          </a:p>
          <a:p>
            <a:pPr lvl="1"/>
            <a:r>
              <a:rPr lang="en-US"/>
              <a:t>{ABCD}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 sz="2800" baseline="-25000">
                <a:solidFill>
                  <a:srgbClr val="000000"/>
                </a:solidFill>
              </a:rPr>
              <a:t> </a:t>
            </a:r>
            <a:r>
              <a:rPr lang="en-US" sz="2800"/>
              <a:t>= {ABCD}	</a:t>
            </a:r>
            <a:endParaRPr lang="en-US"/>
          </a:p>
          <a:p>
            <a:pPr marL="841375" lvl="1" indent="-51435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BA3EE-806D-45FF-A8CE-322D2D49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616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Check: Example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/>
              <a:t>R(A, B, C, D) with FDs AB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C, C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D, and D</a:t>
            </a:r>
            <a:r>
              <a:rPr lang="en-SG">
                <a:sym typeface="Wingdings" pitchFamily="2" charset="2"/>
              </a:rPr>
              <a:t>A</a:t>
            </a:r>
          </a:p>
          <a:p>
            <a:pPr marL="344487" lvl="1" indent="0">
              <a:buNone/>
            </a:pPr>
            <a:r>
              <a:rPr lang="en-US">
                <a:sym typeface="Wingdings" pitchFamily="2" charset="2"/>
              </a:rPr>
              <a:t>2. Derive the keys of R: AB, BC, BD</a:t>
            </a:r>
            <a:br>
              <a:rPr lang="en-US">
                <a:sym typeface="Wingdings" pitchFamily="2" charset="2"/>
              </a:rPr>
            </a:br>
            <a:r>
              <a:rPr lang="en-US">
                <a:sym typeface="Wingdings" pitchFamily="2" charset="2"/>
              </a:rPr>
              <a:t>3. Derive the non-trivial and decomposed FDs on R</a:t>
            </a:r>
          </a:p>
          <a:p>
            <a:pPr lvl="1"/>
            <a:r>
              <a:rPr lang="en-US"/>
              <a:t>C</a:t>
            </a:r>
            <a:r>
              <a:rPr lang="en-US">
                <a:sym typeface="Wingdings" pitchFamily="2" charset="2"/>
              </a:rPr>
              <a:t>A,</a:t>
            </a:r>
            <a:r>
              <a:rPr lang="zh-CN" altLang="en-US">
                <a:sym typeface="Wingdings" pitchFamily="2" charset="2"/>
              </a:rPr>
              <a:t> </a:t>
            </a:r>
            <a:r>
              <a:rPr lang="en-US" altLang="zh-CN">
                <a:sym typeface="Wingdings" pitchFamily="2" charset="2"/>
              </a:rPr>
              <a:t>C</a:t>
            </a:r>
            <a:r>
              <a:rPr lang="en-US">
                <a:sym typeface="Wingdings" pitchFamily="2" charset="2"/>
              </a:rPr>
              <a:t>D, DA</a:t>
            </a:r>
            <a:endParaRPr lang="en-US" baseline="-25000"/>
          </a:p>
          <a:p>
            <a:pPr lvl="1"/>
            <a:r>
              <a:rPr lang="en-US"/>
              <a:t>AB</a:t>
            </a:r>
            <a:r>
              <a:rPr lang="en-US">
                <a:sym typeface="Wingdings" pitchFamily="2" charset="2"/>
              </a:rPr>
              <a:t>C, ABD</a:t>
            </a:r>
            <a:r>
              <a:rPr lang="en-US"/>
              <a:t>, AC</a:t>
            </a:r>
            <a:r>
              <a:rPr lang="en-US">
                <a:sym typeface="Wingdings" pitchFamily="2" charset="2"/>
              </a:rPr>
              <a:t>D</a:t>
            </a:r>
            <a:endParaRPr lang="en-US"/>
          </a:p>
          <a:p>
            <a:pPr lvl="1"/>
            <a:r>
              <a:rPr lang="en-US"/>
              <a:t>{BC}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{ABCD},  {BD}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{ABCD},  {CD}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{ACD}</a:t>
            </a:r>
            <a:endParaRPr lang="en-US" baseline="-25000"/>
          </a:p>
          <a:p>
            <a:pPr lvl="1"/>
            <a:r>
              <a:rPr lang="en-US"/>
              <a:t>{ABC}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{ABD}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{BCD}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 = {ABCD} 	</a:t>
            </a:r>
          </a:p>
          <a:p>
            <a:pPr lvl="1"/>
            <a:r>
              <a:rPr lang="en-US"/>
              <a:t>{ACD}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 sz="2800" baseline="-25000">
                <a:solidFill>
                  <a:srgbClr val="000000"/>
                </a:solidFill>
              </a:rPr>
              <a:t> </a:t>
            </a:r>
            <a:r>
              <a:rPr lang="en-US"/>
              <a:t>= {ACD}</a:t>
            </a:r>
          </a:p>
          <a:p>
            <a:pPr lvl="1"/>
            <a:r>
              <a:rPr lang="en-US"/>
              <a:t>{ABCD}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 sz="2800" baseline="-25000">
                <a:solidFill>
                  <a:srgbClr val="000000"/>
                </a:solidFill>
              </a:rPr>
              <a:t> </a:t>
            </a:r>
            <a:r>
              <a:rPr lang="en-US" sz="2800"/>
              <a:t>= {ABCD}	</a:t>
            </a:r>
            <a:endParaRPr lang="en-US"/>
          </a:p>
          <a:p>
            <a:pPr marL="841375" lvl="1" indent="-51435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24A06-1E36-4A4A-BE44-745F9D17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738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Check: Example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/>
              <a:t>R(A, B, C, D) with FDs AB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C, C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D, and D</a:t>
            </a:r>
            <a:r>
              <a:rPr lang="en-SG">
                <a:sym typeface="Wingdings" pitchFamily="2" charset="2"/>
              </a:rPr>
              <a:t>A</a:t>
            </a:r>
          </a:p>
          <a:p>
            <a:pPr marL="344487" lvl="1" indent="0">
              <a:buNone/>
            </a:pPr>
            <a:r>
              <a:rPr lang="en-US">
                <a:sym typeface="Wingdings" pitchFamily="2" charset="2"/>
              </a:rPr>
              <a:t>2. Derive the keys of R: AB, BC, BD</a:t>
            </a:r>
            <a:br>
              <a:rPr lang="en-US">
                <a:sym typeface="Wingdings" pitchFamily="2" charset="2"/>
              </a:rPr>
            </a:br>
            <a:r>
              <a:rPr lang="en-US">
                <a:sym typeface="Wingdings" pitchFamily="2" charset="2"/>
              </a:rPr>
              <a:t>3. Derive the non-trivial and decomposed FDs on R</a:t>
            </a:r>
          </a:p>
          <a:p>
            <a:pPr lvl="1"/>
            <a:r>
              <a:rPr lang="en-US"/>
              <a:t>C</a:t>
            </a:r>
            <a:r>
              <a:rPr lang="en-US">
                <a:sym typeface="Wingdings" pitchFamily="2" charset="2"/>
              </a:rPr>
              <a:t>A,</a:t>
            </a:r>
            <a:r>
              <a:rPr lang="zh-CN" altLang="en-US">
                <a:sym typeface="Wingdings" pitchFamily="2" charset="2"/>
              </a:rPr>
              <a:t> </a:t>
            </a:r>
            <a:r>
              <a:rPr lang="en-US" altLang="zh-CN">
                <a:sym typeface="Wingdings" pitchFamily="2" charset="2"/>
              </a:rPr>
              <a:t>C</a:t>
            </a:r>
            <a:r>
              <a:rPr lang="en-US">
                <a:sym typeface="Wingdings" pitchFamily="2" charset="2"/>
              </a:rPr>
              <a:t>D, DA</a:t>
            </a:r>
            <a:endParaRPr lang="en-US" baseline="-25000"/>
          </a:p>
          <a:p>
            <a:pPr lvl="1"/>
            <a:r>
              <a:rPr lang="en-US"/>
              <a:t>AB</a:t>
            </a:r>
            <a:r>
              <a:rPr lang="en-US">
                <a:sym typeface="Wingdings" pitchFamily="2" charset="2"/>
              </a:rPr>
              <a:t>C, ABD</a:t>
            </a:r>
            <a:r>
              <a:rPr lang="en-US"/>
              <a:t>, AC</a:t>
            </a:r>
            <a:r>
              <a:rPr lang="en-US">
                <a:sym typeface="Wingdings" pitchFamily="2" charset="2"/>
              </a:rPr>
              <a:t>D</a:t>
            </a:r>
            <a:endParaRPr lang="en-US"/>
          </a:p>
          <a:p>
            <a:pPr lvl="1"/>
            <a:r>
              <a:rPr lang="en-US"/>
              <a:t>BC</a:t>
            </a:r>
            <a:r>
              <a:rPr lang="en-US">
                <a:sym typeface="Wingdings" pitchFamily="2" charset="2"/>
              </a:rPr>
              <a:t>A,</a:t>
            </a:r>
            <a:r>
              <a:rPr lang="zh-CN" altLang="en-US">
                <a:sym typeface="Wingdings" pitchFamily="2" charset="2"/>
              </a:rPr>
              <a:t> </a:t>
            </a:r>
            <a:r>
              <a:rPr lang="en-US" altLang="zh-CN">
                <a:sym typeface="Wingdings" pitchFamily="2" charset="2"/>
              </a:rPr>
              <a:t>BC</a:t>
            </a:r>
            <a:r>
              <a:rPr lang="en-US">
                <a:sym typeface="Wingdings" pitchFamily="2" charset="2"/>
              </a:rPr>
              <a:t>D</a:t>
            </a:r>
            <a:r>
              <a:rPr lang="en-US"/>
              <a:t>, BD</a:t>
            </a:r>
            <a:r>
              <a:rPr lang="en-US">
                <a:sym typeface="Wingdings" pitchFamily="2" charset="2"/>
              </a:rPr>
              <a:t>A, BDC</a:t>
            </a:r>
            <a:r>
              <a:rPr lang="en-US"/>
              <a:t>,  CD</a:t>
            </a:r>
            <a:r>
              <a:rPr lang="en-US">
                <a:sym typeface="Wingdings" pitchFamily="2" charset="2"/>
              </a:rPr>
              <a:t>A</a:t>
            </a:r>
            <a:endParaRPr lang="en-US" baseline="-25000"/>
          </a:p>
          <a:p>
            <a:pPr lvl="1"/>
            <a:r>
              <a:rPr lang="en-US"/>
              <a:t>{ABC}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{ABD}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{BCD}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 = {ABCD} 	</a:t>
            </a:r>
          </a:p>
          <a:p>
            <a:pPr lvl="1"/>
            <a:r>
              <a:rPr lang="en-US"/>
              <a:t>{ACD}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 sz="2800" baseline="-25000">
                <a:solidFill>
                  <a:srgbClr val="000000"/>
                </a:solidFill>
              </a:rPr>
              <a:t> </a:t>
            </a:r>
            <a:r>
              <a:rPr lang="en-US"/>
              <a:t>= {ACD}</a:t>
            </a:r>
          </a:p>
          <a:p>
            <a:pPr lvl="1"/>
            <a:r>
              <a:rPr lang="en-US"/>
              <a:t>{ABCD}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 sz="2800" baseline="-25000">
                <a:solidFill>
                  <a:srgbClr val="000000"/>
                </a:solidFill>
              </a:rPr>
              <a:t> </a:t>
            </a:r>
            <a:r>
              <a:rPr lang="en-US" sz="2800"/>
              <a:t>= {ABCD}	</a:t>
            </a:r>
            <a:endParaRPr lang="en-US"/>
          </a:p>
          <a:p>
            <a:pPr marL="841375" lvl="1" indent="-51435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E09D5-816B-44E6-B316-6B0A7E84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937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Check: Example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/>
              <a:t>R(A, B, C, D) with FDs AB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C, C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D, and D</a:t>
            </a:r>
            <a:r>
              <a:rPr lang="en-SG">
                <a:sym typeface="Wingdings" pitchFamily="2" charset="2"/>
              </a:rPr>
              <a:t>A</a:t>
            </a:r>
          </a:p>
          <a:p>
            <a:pPr marL="344487" lvl="1" indent="0">
              <a:buNone/>
            </a:pPr>
            <a:r>
              <a:rPr lang="en-US">
                <a:sym typeface="Wingdings" pitchFamily="2" charset="2"/>
              </a:rPr>
              <a:t>2. Derive the keys of R: AB, BC, BD</a:t>
            </a:r>
            <a:br>
              <a:rPr lang="en-US">
                <a:sym typeface="Wingdings" pitchFamily="2" charset="2"/>
              </a:rPr>
            </a:br>
            <a:r>
              <a:rPr lang="en-US">
                <a:sym typeface="Wingdings" pitchFamily="2" charset="2"/>
              </a:rPr>
              <a:t>3. Derive the non-trivial and decomposed FDs on R</a:t>
            </a:r>
          </a:p>
          <a:p>
            <a:pPr lvl="1"/>
            <a:r>
              <a:rPr lang="en-US"/>
              <a:t>C</a:t>
            </a:r>
            <a:r>
              <a:rPr lang="en-US">
                <a:sym typeface="Wingdings" pitchFamily="2" charset="2"/>
              </a:rPr>
              <a:t>A,</a:t>
            </a:r>
            <a:r>
              <a:rPr lang="zh-CN" altLang="en-US">
                <a:sym typeface="Wingdings" pitchFamily="2" charset="2"/>
              </a:rPr>
              <a:t> </a:t>
            </a:r>
            <a:r>
              <a:rPr lang="en-US" altLang="zh-CN">
                <a:sym typeface="Wingdings" pitchFamily="2" charset="2"/>
              </a:rPr>
              <a:t>C</a:t>
            </a:r>
            <a:r>
              <a:rPr lang="en-US">
                <a:sym typeface="Wingdings" pitchFamily="2" charset="2"/>
              </a:rPr>
              <a:t>D, DA</a:t>
            </a:r>
            <a:endParaRPr lang="en-US" baseline="-25000"/>
          </a:p>
          <a:p>
            <a:pPr lvl="1"/>
            <a:r>
              <a:rPr lang="en-US"/>
              <a:t>AB</a:t>
            </a:r>
            <a:r>
              <a:rPr lang="en-US">
                <a:sym typeface="Wingdings" pitchFamily="2" charset="2"/>
              </a:rPr>
              <a:t>C, ABD</a:t>
            </a:r>
            <a:r>
              <a:rPr lang="en-US"/>
              <a:t>, AC</a:t>
            </a:r>
            <a:r>
              <a:rPr lang="en-US">
                <a:sym typeface="Wingdings" pitchFamily="2" charset="2"/>
              </a:rPr>
              <a:t>D</a:t>
            </a:r>
            <a:endParaRPr lang="en-US"/>
          </a:p>
          <a:p>
            <a:pPr lvl="1"/>
            <a:r>
              <a:rPr lang="en-US"/>
              <a:t>BC</a:t>
            </a:r>
            <a:r>
              <a:rPr lang="en-US">
                <a:sym typeface="Wingdings" pitchFamily="2" charset="2"/>
              </a:rPr>
              <a:t>A,</a:t>
            </a:r>
            <a:r>
              <a:rPr lang="zh-CN" altLang="en-US">
                <a:sym typeface="Wingdings" pitchFamily="2" charset="2"/>
              </a:rPr>
              <a:t> </a:t>
            </a:r>
            <a:r>
              <a:rPr lang="en-US" altLang="zh-CN">
                <a:sym typeface="Wingdings" pitchFamily="2" charset="2"/>
              </a:rPr>
              <a:t>BC</a:t>
            </a:r>
            <a:r>
              <a:rPr lang="en-US">
                <a:sym typeface="Wingdings" pitchFamily="2" charset="2"/>
              </a:rPr>
              <a:t>D</a:t>
            </a:r>
            <a:r>
              <a:rPr lang="en-US"/>
              <a:t>, BD</a:t>
            </a:r>
            <a:r>
              <a:rPr lang="en-US">
                <a:sym typeface="Wingdings" pitchFamily="2" charset="2"/>
              </a:rPr>
              <a:t>A, BDC</a:t>
            </a:r>
            <a:r>
              <a:rPr lang="en-US"/>
              <a:t>,  CD</a:t>
            </a:r>
            <a:r>
              <a:rPr lang="en-US">
                <a:sym typeface="Wingdings" pitchFamily="2" charset="2"/>
              </a:rPr>
              <a:t>A</a:t>
            </a:r>
            <a:endParaRPr lang="en-US" baseline="-25000"/>
          </a:p>
          <a:p>
            <a:pPr lvl="1"/>
            <a:r>
              <a:rPr lang="en-US"/>
              <a:t>ABC</a:t>
            </a:r>
            <a:r>
              <a:rPr lang="en-US">
                <a:sym typeface="Wingdings" pitchFamily="2" charset="2"/>
              </a:rPr>
              <a:t>D, </a:t>
            </a:r>
            <a:r>
              <a:rPr lang="en-US"/>
              <a:t>ABD</a:t>
            </a:r>
            <a:r>
              <a:rPr lang="en-US">
                <a:sym typeface="Wingdings" pitchFamily="2" charset="2"/>
              </a:rPr>
              <a:t>C</a:t>
            </a:r>
            <a:r>
              <a:rPr lang="en-US"/>
              <a:t>, BCD</a:t>
            </a:r>
            <a:r>
              <a:rPr lang="en-US">
                <a:sym typeface="Wingdings" pitchFamily="2" charset="2"/>
              </a:rPr>
              <a:t>A </a:t>
            </a:r>
            <a:r>
              <a:rPr lang="en-US"/>
              <a:t> 	</a:t>
            </a:r>
          </a:p>
          <a:p>
            <a:pPr marL="344487" lvl="1" indent="0">
              <a:buNone/>
            </a:pPr>
            <a:r>
              <a:rPr lang="en-US"/>
              <a:t> </a:t>
            </a:r>
          </a:p>
          <a:p>
            <a:pPr marL="327025" lvl="1" indent="0">
              <a:buNone/>
            </a:pPr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81115-3044-406A-BC89-975BB1A8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0271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Check: Example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/>
              <a:t>R(A, B, C, D) with FDs AB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C, C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D, and D</a:t>
            </a:r>
            <a:r>
              <a:rPr lang="en-SG">
                <a:sym typeface="Wingdings" pitchFamily="2" charset="2"/>
              </a:rPr>
              <a:t>A</a:t>
            </a:r>
          </a:p>
          <a:p>
            <a:pPr marL="344487" lvl="1" indent="0">
              <a:buNone/>
            </a:pPr>
            <a:r>
              <a:rPr lang="en-US">
                <a:sym typeface="Wingdings" pitchFamily="2" charset="2"/>
              </a:rPr>
              <a:t>2. Derive the keys of R: AB, BC, BD</a:t>
            </a:r>
            <a:br>
              <a:rPr lang="en-US">
                <a:sym typeface="Wingdings" pitchFamily="2" charset="2"/>
              </a:rPr>
            </a:br>
            <a:r>
              <a:rPr lang="en-US">
                <a:sym typeface="Wingdings" pitchFamily="2" charset="2"/>
              </a:rPr>
              <a:t>3. Derive the non-trivial and decomposed FDs on R</a:t>
            </a:r>
          </a:p>
          <a:p>
            <a:pPr lvl="1"/>
            <a:r>
              <a:rPr lang="en-US"/>
              <a:t>C</a:t>
            </a:r>
            <a:r>
              <a:rPr lang="en-US">
                <a:sym typeface="Wingdings" pitchFamily="2" charset="2"/>
              </a:rPr>
              <a:t>A,</a:t>
            </a:r>
            <a:r>
              <a:rPr lang="zh-CN" altLang="en-US">
                <a:sym typeface="Wingdings" pitchFamily="2" charset="2"/>
              </a:rPr>
              <a:t> </a:t>
            </a:r>
            <a:r>
              <a:rPr lang="en-US" altLang="zh-CN">
                <a:sym typeface="Wingdings" pitchFamily="2" charset="2"/>
              </a:rPr>
              <a:t>C</a:t>
            </a:r>
            <a:r>
              <a:rPr lang="en-US">
                <a:sym typeface="Wingdings" pitchFamily="2" charset="2"/>
              </a:rPr>
              <a:t>D, DA</a:t>
            </a:r>
            <a:endParaRPr lang="en-US" baseline="-25000"/>
          </a:p>
          <a:p>
            <a:pPr lvl="1"/>
            <a:r>
              <a:rPr lang="en-US"/>
              <a:t>AB</a:t>
            </a:r>
            <a:r>
              <a:rPr lang="en-US">
                <a:sym typeface="Wingdings" pitchFamily="2" charset="2"/>
              </a:rPr>
              <a:t>C, ABD</a:t>
            </a:r>
            <a:r>
              <a:rPr lang="en-US"/>
              <a:t>, AC</a:t>
            </a:r>
            <a:r>
              <a:rPr lang="en-US">
                <a:sym typeface="Wingdings" pitchFamily="2" charset="2"/>
              </a:rPr>
              <a:t>D</a:t>
            </a:r>
            <a:endParaRPr lang="en-US"/>
          </a:p>
          <a:p>
            <a:pPr lvl="1"/>
            <a:r>
              <a:rPr lang="en-US"/>
              <a:t>BC</a:t>
            </a:r>
            <a:r>
              <a:rPr lang="en-US">
                <a:sym typeface="Wingdings" pitchFamily="2" charset="2"/>
              </a:rPr>
              <a:t>A,</a:t>
            </a:r>
            <a:r>
              <a:rPr lang="zh-CN" altLang="en-US">
                <a:sym typeface="Wingdings" pitchFamily="2" charset="2"/>
              </a:rPr>
              <a:t> </a:t>
            </a:r>
            <a:r>
              <a:rPr lang="en-US" altLang="zh-CN">
                <a:sym typeface="Wingdings" pitchFamily="2" charset="2"/>
              </a:rPr>
              <a:t>BC</a:t>
            </a:r>
            <a:r>
              <a:rPr lang="en-US">
                <a:sym typeface="Wingdings" pitchFamily="2" charset="2"/>
              </a:rPr>
              <a:t>D</a:t>
            </a:r>
            <a:r>
              <a:rPr lang="en-US"/>
              <a:t>, BD</a:t>
            </a:r>
            <a:r>
              <a:rPr lang="en-US">
                <a:sym typeface="Wingdings" pitchFamily="2" charset="2"/>
              </a:rPr>
              <a:t>A, BDC</a:t>
            </a:r>
            <a:r>
              <a:rPr lang="en-US"/>
              <a:t>,  CD</a:t>
            </a:r>
            <a:r>
              <a:rPr lang="en-US">
                <a:sym typeface="Wingdings" pitchFamily="2" charset="2"/>
              </a:rPr>
              <a:t>A</a:t>
            </a:r>
            <a:endParaRPr lang="en-US" baseline="-25000"/>
          </a:p>
          <a:p>
            <a:pPr lvl="1"/>
            <a:r>
              <a:rPr lang="en-US"/>
              <a:t>ABC</a:t>
            </a:r>
            <a:r>
              <a:rPr lang="en-US">
                <a:sym typeface="Wingdings" pitchFamily="2" charset="2"/>
              </a:rPr>
              <a:t>D, </a:t>
            </a:r>
            <a:r>
              <a:rPr lang="en-US"/>
              <a:t>ABD</a:t>
            </a:r>
            <a:r>
              <a:rPr lang="en-US">
                <a:sym typeface="Wingdings" pitchFamily="2" charset="2"/>
              </a:rPr>
              <a:t>C</a:t>
            </a:r>
            <a:r>
              <a:rPr lang="en-US"/>
              <a:t>, BCD</a:t>
            </a:r>
            <a:r>
              <a:rPr lang="en-US">
                <a:sym typeface="Wingdings" pitchFamily="2" charset="2"/>
              </a:rPr>
              <a:t>A </a:t>
            </a:r>
            <a:r>
              <a:rPr lang="en-US"/>
              <a:t> 	</a:t>
            </a:r>
          </a:p>
          <a:p>
            <a:pPr marL="344487" lvl="1" indent="0">
              <a:buNone/>
            </a:pPr>
            <a:r>
              <a:rPr lang="en-US"/>
              <a:t>4. For each non-trivial and decomposed FD, check whether its left hand side is a super-key</a:t>
            </a:r>
          </a:p>
          <a:p>
            <a:pPr marL="344487" lvl="1" indent="0">
              <a:buNone/>
            </a:pPr>
            <a:endParaRPr lang="en-US"/>
          </a:p>
          <a:p>
            <a:pPr marL="841375" lvl="1" indent="-51435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C82F3-45A2-4EB3-A0A9-0E747C7B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2462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Check: Example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/>
              <a:t>R(A, B, C, D) with FDs AB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C, C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D, and D</a:t>
            </a:r>
            <a:r>
              <a:rPr lang="en-SG">
                <a:sym typeface="Wingdings" pitchFamily="2" charset="2"/>
              </a:rPr>
              <a:t>A</a:t>
            </a:r>
          </a:p>
          <a:p>
            <a:pPr marL="344487" lvl="1" indent="0">
              <a:buNone/>
            </a:pPr>
            <a:r>
              <a:rPr lang="en-US">
                <a:sym typeface="Wingdings" pitchFamily="2" charset="2"/>
              </a:rPr>
              <a:t>2. Derive the keys of R: AB, BC, BD</a:t>
            </a:r>
            <a:br>
              <a:rPr lang="en-US">
                <a:sym typeface="Wingdings" pitchFamily="2" charset="2"/>
              </a:rPr>
            </a:br>
            <a:r>
              <a:rPr lang="en-US">
                <a:sym typeface="Wingdings" pitchFamily="2" charset="2"/>
              </a:rPr>
              <a:t>3. Derive the non-trivial and decomposed FDs on R</a:t>
            </a:r>
          </a:p>
          <a:p>
            <a:pPr lvl="1"/>
            <a:r>
              <a:rPr lang="en-US"/>
              <a:t>C</a:t>
            </a:r>
            <a:r>
              <a:rPr lang="en-US">
                <a:sym typeface="Wingdings" pitchFamily="2" charset="2"/>
              </a:rPr>
              <a:t>A,</a:t>
            </a:r>
            <a:r>
              <a:rPr lang="zh-CN" altLang="en-US">
                <a:sym typeface="Wingdings" pitchFamily="2" charset="2"/>
              </a:rPr>
              <a:t> </a:t>
            </a:r>
            <a:r>
              <a:rPr lang="en-US" altLang="zh-CN">
                <a:sym typeface="Wingdings" pitchFamily="2" charset="2"/>
              </a:rPr>
              <a:t>C</a:t>
            </a:r>
            <a:r>
              <a:rPr lang="en-US">
                <a:sym typeface="Wingdings" pitchFamily="2" charset="2"/>
              </a:rPr>
              <a:t>D, DA</a:t>
            </a:r>
            <a:endParaRPr lang="en-US" baseline="-25000"/>
          </a:p>
          <a:p>
            <a:pPr lvl="1"/>
            <a:r>
              <a:rPr lang="en-US"/>
              <a:t>AB</a:t>
            </a:r>
            <a:r>
              <a:rPr lang="en-US">
                <a:sym typeface="Wingdings" pitchFamily="2" charset="2"/>
              </a:rPr>
              <a:t>C, ABD</a:t>
            </a:r>
            <a:r>
              <a:rPr lang="en-US"/>
              <a:t>, AC</a:t>
            </a:r>
            <a:r>
              <a:rPr lang="en-US">
                <a:sym typeface="Wingdings" pitchFamily="2" charset="2"/>
              </a:rPr>
              <a:t>D</a:t>
            </a:r>
            <a:endParaRPr lang="en-US"/>
          </a:p>
          <a:p>
            <a:pPr lvl="1"/>
            <a:r>
              <a:rPr lang="en-US"/>
              <a:t>BC</a:t>
            </a:r>
            <a:r>
              <a:rPr lang="en-US">
                <a:sym typeface="Wingdings" pitchFamily="2" charset="2"/>
              </a:rPr>
              <a:t>A,</a:t>
            </a:r>
            <a:r>
              <a:rPr lang="zh-CN" altLang="en-US">
                <a:sym typeface="Wingdings" pitchFamily="2" charset="2"/>
              </a:rPr>
              <a:t> </a:t>
            </a:r>
            <a:r>
              <a:rPr lang="en-US" altLang="zh-CN">
                <a:sym typeface="Wingdings" pitchFamily="2" charset="2"/>
              </a:rPr>
              <a:t>BC</a:t>
            </a:r>
            <a:r>
              <a:rPr lang="en-US">
                <a:sym typeface="Wingdings" pitchFamily="2" charset="2"/>
              </a:rPr>
              <a:t>D</a:t>
            </a:r>
            <a:r>
              <a:rPr lang="en-US"/>
              <a:t>, BD</a:t>
            </a:r>
            <a:r>
              <a:rPr lang="en-US">
                <a:sym typeface="Wingdings" pitchFamily="2" charset="2"/>
              </a:rPr>
              <a:t>A, BDC</a:t>
            </a:r>
            <a:r>
              <a:rPr lang="en-US"/>
              <a:t>,  CD</a:t>
            </a:r>
            <a:r>
              <a:rPr lang="en-US">
                <a:sym typeface="Wingdings" pitchFamily="2" charset="2"/>
              </a:rPr>
              <a:t>A</a:t>
            </a:r>
            <a:endParaRPr lang="en-US" baseline="-25000"/>
          </a:p>
          <a:p>
            <a:pPr lvl="1"/>
            <a:r>
              <a:rPr lang="en-US"/>
              <a:t>ABC</a:t>
            </a:r>
            <a:r>
              <a:rPr lang="en-US">
                <a:sym typeface="Wingdings" pitchFamily="2" charset="2"/>
              </a:rPr>
              <a:t>D, </a:t>
            </a:r>
            <a:r>
              <a:rPr lang="en-US"/>
              <a:t>ABD</a:t>
            </a:r>
            <a:r>
              <a:rPr lang="en-US">
                <a:sym typeface="Wingdings" pitchFamily="2" charset="2"/>
              </a:rPr>
              <a:t>C</a:t>
            </a:r>
            <a:r>
              <a:rPr lang="en-US"/>
              <a:t>, BCD</a:t>
            </a:r>
            <a:r>
              <a:rPr lang="en-US">
                <a:sym typeface="Wingdings" pitchFamily="2" charset="2"/>
              </a:rPr>
              <a:t>A </a:t>
            </a:r>
            <a:r>
              <a:rPr lang="en-US"/>
              <a:t> 	</a:t>
            </a:r>
          </a:p>
          <a:p>
            <a:pPr marL="344487" lvl="1" indent="0">
              <a:buNone/>
            </a:pPr>
            <a:r>
              <a:rPr lang="en-US"/>
              <a:t>4. For each non-trivial and decomposed FD, check whether its left hand side is a super-key</a:t>
            </a:r>
          </a:p>
          <a:p>
            <a:pPr marL="344487" lvl="1" indent="0">
              <a:buNone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84168" y="3429000"/>
            <a:ext cx="2579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00CC"/>
                </a:solidFill>
                <a:latin typeface="+mn-lt"/>
              </a:rPr>
              <a:t>Not in BCNF</a:t>
            </a:r>
            <a:endParaRPr lang="en-SG" sz="320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39810-5447-4B12-82BD-57B5F396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7440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5B9B-C9BA-4CBC-8913-69D62812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Check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1B6CD-7104-4C5D-A0AE-1315583C9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>
            <a:normAutofit fontScale="92500" lnSpcReduction="10000"/>
          </a:bodyPr>
          <a:lstStyle/>
          <a:p>
            <a:r>
              <a:rPr lang="en-SG"/>
              <a:t>The previous algorithm</a:t>
            </a:r>
          </a:p>
          <a:p>
            <a:pPr lvl="1"/>
            <a:r>
              <a:rPr lang="en-US">
                <a:sym typeface="Wingdings" pitchFamily="2" charset="2"/>
              </a:rPr>
              <a:t>Compute the closure of each attribute subset</a:t>
            </a:r>
          </a:p>
          <a:p>
            <a:pPr lvl="1"/>
            <a:r>
              <a:rPr lang="en-US">
                <a:sym typeface="Wingdings" pitchFamily="2" charset="2"/>
              </a:rPr>
              <a:t>Derive the keys of R (using closures)</a:t>
            </a:r>
          </a:p>
          <a:p>
            <a:pPr lvl="1"/>
            <a:r>
              <a:rPr lang="en-US">
                <a:sym typeface="Wingdings" pitchFamily="2" charset="2"/>
              </a:rPr>
              <a:t>Derive all non-trivial and decomposed FDs on R (again, using closures)</a:t>
            </a:r>
          </a:p>
          <a:p>
            <a:pPr lvl="1"/>
            <a:r>
              <a:rPr lang="en-US">
                <a:sym typeface="Wingdings" pitchFamily="2" charset="2"/>
              </a:rPr>
              <a:t>Check the non-trivial and decomposed FDs to see if they satisfy BCNF requirement</a:t>
            </a:r>
          </a:p>
          <a:p>
            <a:pPr lvl="1"/>
            <a:r>
              <a:rPr lang="en-US">
                <a:sym typeface="Wingdings" pitchFamily="2" charset="2"/>
              </a:rPr>
              <a:t>If all of them satisfy the requirement, then R is in BCNF</a:t>
            </a:r>
          </a:p>
          <a:p>
            <a:r>
              <a:rPr lang="en-SG"/>
              <a:t>Observation:</a:t>
            </a:r>
          </a:p>
          <a:p>
            <a:pPr lvl="1"/>
            <a:r>
              <a:rPr lang="en-SG"/>
              <a:t>The three steps in </a:t>
            </a:r>
            <a:r>
              <a:rPr lang="en-SG">
                <a:solidFill>
                  <a:srgbClr val="0000CC"/>
                </a:solidFill>
              </a:rPr>
              <a:t>blue</a:t>
            </a:r>
            <a:r>
              <a:rPr lang="en-SG"/>
              <a:t> are quite tedious</a:t>
            </a:r>
          </a:p>
          <a:p>
            <a:pPr lvl="1"/>
            <a:r>
              <a:rPr lang="en-SG"/>
              <a:t>We will simplify them by combing them together, again using closures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4661F-1BBE-4D72-9B76-B6CC90452BC8}"/>
              </a:ext>
            </a:extLst>
          </p:cNvPr>
          <p:cNvSpPr/>
          <p:nvPr/>
        </p:nvSpPr>
        <p:spPr bwMode="auto">
          <a:xfrm>
            <a:off x="710293" y="1983922"/>
            <a:ext cx="7666264" cy="1869622"/>
          </a:xfrm>
          <a:prstGeom prst="rect">
            <a:avLst/>
          </a:prstGeom>
          <a:noFill/>
          <a:ln w="254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B98C7-B279-405D-BB23-1F55C5A1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185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5B9B-C9BA-4CBC-8913-69D62812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Simplified</a:t>
            </a:r>
            <a:r>
              <a:rPr lang="en-US"/>
              <a:t> BCNF Check: </a:t>
            </a:r>
            <a:r>
              <a:rPr lang="en-SG"/>
              <a:t>How? </a:t>
            </a:r>
            <a:br>
              <a:rPr lang="en-SG"/>
            </a:b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1B6CD-7104-4C5D-A0AE-1315583C9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9329"/>
            <a:ext cx="8229600" cy="4971596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000"/>
              </a:spcBef>
            </a:pPr>
            <a:r>
              <a:rPr lang="en-SG" dirty="0">
                <a:latin typeface="Calibri"/>
                <a:cs typeface="Calibri"/>
              </a:rPr>
              <a:t>What we need: check if there is a non-trivial and decomposed FD </a:t>
            </a:r>
            <a:r>
              <a:rPr lang="en-US" dirty="0">
                <a:solidFill>
                  <a:srgbClr val="0000CC"/>
                </a:solidFill>
                <a:latin typeface="Calibri"/>
                <a:cs typeface="Calibri"/>
              </a:rPr>
              <a:t>A</a:t>
            </a:r>
            <a:r>
              <a:rPr lang="en-US" baseline="-25000" dirty="0">
                <a:solidFill>
                  <a:srgbClr val="0000CC"/>
                </a:solidFill>
                <a:latin typeface="Calibri"/>
                <a:cs typeface="Calibri"/>
              </a:rPr>
              <a:t>1</a:t>
            </a:r>
            <a:r>
              <a:rPr lang="en-US" dirty="0">
                <a:solidFill>
                  <a:srgbClr val="0000CC"/>
                </a:solidFill>
                <a:latin typeface="Calibri"/>
                <a:cs typeface="Calibri"/>
              </a:rPr>
              <a:t>A</a:t>
            </a:r>
            <a:r>
              <a:rPr lang="en-US" baseline="-25000" dirty="0">
                <a:solidFill>
                  <a:srgbClr val="0000CC"/>
                </a:solidFill>
                <a:latin typeface="Calibri"/>
                <a:cs typeface="Calibri"/>
              </a:rPr>
              <a:t>2</a:t>
            </a:r>
            <a:r>
              <a:rPr lang="en-US" dirty="0">
                <a:solidFill>
                  <a:srgbClr val="0000CC"/>
                </a:solidFill>
                <a:latin typeface="Calibri"/>
                <a:cs typeface="Calibri"/>
              </a:rPr>
              <a:t>…A</a:t>
            </a:r>
            <a:r>
              <a:rPr lang="en-US" baseline="-25000" dirty="0">
                <a:solidFill>
                  <a:srgbClr val="0000CC"/>
                </a:solidFill>
                <a:latin typeface="Calibri"/>
                <a:cs typeface="Calibri"/>
              </a:rPr>
              <a:t>k</a:t>
            </a: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CC6600"/>
                </a:solidFill>
                <a:latin typeface="Calibri"/>
                <a:cs typeface="Calibri"/>
              </a:rPr>
              <a:t>B</a:t>
            </a:r>
            <a:r>
              <a:rPr lang="en-US" baseline="-25000" dirty="0">
                <a:solidFill>
                  <a:srgbClr val="CC6600"/>
                </a:solidFill>
                <a:latin typeface="Calibri"/>
                <a:cs typeface="Calibri"/>
              </a:rPr>
              <a:t>1</a:t>
            </a:r>
            <a:r>
              <a:rPr lang="en-SG" dirty="0">
                <a:latin typeface="Calibri"/>
                <a:cs typeface="Calibri"/>
              </a:rPr>
              <a:t>, such that </a:t>
            </a:r>
            <a:r>
              <a:rPr lang="en-US" dirty="0">
                <a:solidFill>
                  <a:srgbClr val="0000CC"/>
                </a:solidFill>
                <a:latin typeface="Calibri"/>
                <a:cs typeface="Calibri"/>
              </a:rPr>
              <a:t>A</a:t>
            </a:r>
            <a:r>
              <a:rPr lang="en-US" baseline="-25000" dirty="0">
                <a:solidFill>
                  <a:srgbClr val="0000CC"/>
                </a:solidFill>
                <a:latin typeface="Calibri"/>
                <a:cs typeface="Calibri"/>
              </a:rPr>
              <a:t>1</a:t>
            </a:r>
            <a:r>
              <a:rPr lang="en-US" dirty="0">
                <a:solidFill>
                  <a:srgbClr val="0000CC"/>
                </a:solidFill>
                <a:latin typeface="Calibri"/>
                <a:cs typeface="Calibri"/>
              </a:rPr>
              <a:t>A</a:t>
            </a:r>
            <a:r>
              <a:rPr lang="en-US" baseline="-25000" dirty="0">
                <a:solidFill>
                  <a:srgbClr val="0000CC"/>
                </a:solidFill>
                <a:latin typeface="Calibri"/>
                <a:cs typeface="Calibri"/>
              </a:rPr>
              <a:t>2</a:t>
            </a:r>
            <a:r>
              <a:rPr lang="en-US" dirty="0">
                <a:solidFill>
                  <a:srgbClr val="0000CC"/>
                </a:solidFill>
                <a:latin typeface="Calibri"/>
                <a:cs typeface="Calibri"/>
              </a:rPr>
              <a:t>…A</a:t>
            </a:r>
            <a:r>
              <a:rPr lang="en-US" baseline="-25000" dirty="0">
                <a:solidFill>
                  <a:srgbClr val="0000CC"/>
                </a:solidFill>
                <a:latin typeface="Calibri"/>
                <a:cs typeface="Calibri"/>
              </a:rPr>
              <a:t>k</a:t>
            </a: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 is not a </a:t>
            </a:r>
            <a:r>
              <a:rPr lang="en-US" dirty="0" err="1">
                <a:latin typeface="Calibri"/>
                <a:cs typeface="Calibri"/>
                <a:sym typeface="Wingdings" panose="05000000000000000000" pitchFamily="2" charset="2"/>
              </a:rPr>
              <a:t>superkey</a:t>
            </a:r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pPr>
              <a:spcBef>
                <a:spcPts val="1000"/>
              </a:spcBef>
            </a:pP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Question: if </a:t>
            </a:r>
            <a:r>
              <a:rPr lang="en-US" dirty="0">
                <a:solidFill>
                  <a:srgbClr val="0000CC"/>
                </a:solidFill>
                <a:latin typeface="Calibri"/>
                <a:cs typeface="Calibri"/>
              </a:rPr>
              <a:t>A</a:t>
            </a:r>
            <a:r>
              <a:rPr lang="en-US" baseline="-25000" dirty="0">
                <a:solidFill>
                  <a:srgbClr val="0000CC"/>
                </a:solidFill>
                <a:latin typeface="Calibri"/>
                <a:cs typeface="Calibri"/>
              </a:rPr>
              <a:t>1</a:t>
            </a:r>
            <a:r>
              <a:rPr lang="en-US" dirty="0">
                <a:solidFill>
                  <a:srgbClr val="0000CC"/>
                </a:solidFill>
                <a:latin typeface="Calibri"/>
                <a:cs typeface="Calibri"/>
              </a:rPr>
              <a:t>A</a:t>
            </a:r>
            <a:r>
              <a:rPr lang="en-US" baseline="-25000" dirty="0">
                <a:solidFill>
                  <a:srgbClr val="0000CC"/>
                </a:solidFill>
                <a:latin typeface="Calibri"/>
                <a:cs typeface="Calibri"/>
              </a:rPr>
              <a:t>2</a:t>
            </a:r>
            <a:r>
              <a:rPr lang="en-US" dirty="0">
                <a:solidFill>
                  <a:srgbClr val="0000CC"/>
                </a:solidFill>
                <a:latin typeface="Calibri"/>
                <a:cs typeface="Calibri"/>
              </a:rPr>
              <a:t>…A</a:t>
            </a:r>
            <a:r>
              <a:rPr lang="en-US" baseline="-25000" dirty="0">
                <a:solidFill>
                  <a:srgbClr val="0000CC"/>
                </a:solidFill>
                <a:latin typeface="Calibri"/>
                <a:cs typeface="Calibri"/>
              </a:rPr>
              <a:t>k</a:t>
            </a:r>
            <a:r>
              <a:rPr lang="en-US" baseline="-2500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is not a </a:t>
            </a:r>
            <a:r>
              <a:rPr lang="en-US" dirty="0" err="1">
                <a:latin typeface="Calibri"/>
                <a:cs typeface="Calibri"/>
                <a:sym typeface="Wingdings" panose="05000000000000000000" pitchFamily="2" charset="2"/>
              </a:rPr>
              <a:t>superkey</a:t>
            </a: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, what would its closure {</a:t>
            </a:r>
            <a:r>
              <a:rPr lang="en-US" dirty="0">
                <a:solidFill>
                  <a:srgbClr val="0000CC"/>
                </a:solidFill>
                <a:latin typeface="Calibri"/>
                <a:cs typeface="Calibri"/>
              </a:rPr>
              <a:t>A</a:t>
            </a:r>
            <a:r>
              <a:rPr lang="en-US" baseline="-25000" dirty="0">
                <a:solidFill>
                  <a:srgbClr val="0000CC"/>
                </a:solidFill>
                <a:latin typeface="Calibri"/>
                <a:cs typeface="Calibri"/>
              </a:rPr>
              <a:t>1</a:t>
            </a:r>
            <a:r>
              <a:rPr lang="en-US" dirty="0">
                <a:solidFill>
                  <a:srgbClr val="0000CC"/>
                </a:solidFill>
                <a:latin typeface="Calibri"/>
                <a:cs typeface="Calibri"/>
              </a:rPr>
              <a:t>A</a:t>
            </a:r>
            <a:r>
              <a:rPr lang="en-US" baseline="-25000" dirty="0">
                <a:solidFill>
                  <a:srgbClr val="0000CC"/>
                </a:solidFill>
                <a:latin typeface="Calibri"/>
                <a:cs typeface="Calibri"/>
              </a:rPr>
              <a:t>2</a:t>
            </a:r>
            <a:r>
              <a:rPr lang="en-US" dirty="0">
                <a:solidFill>
                  <a:srgbClr val="0000CC"/>
                </a:solidFill>
                <a:latin typeface="Calibri"/>
                <a:cs typeface="Calibri"/>
              </a:rPr>
              <a:t>…A</a:t>
            </a:r>
            <a:r>
              <a:rPr lang="en-US" baseline="-25000" dirty="0">
                <a:solidFill>
                  <a:srgbClr val="0000CC"/>
                </a:solidFill>
                <a:latin typeface="Calibri"/>
                <a:cs typeface="Calibri"/>
              </a:rPr>
              <a:t>k</a:t>
            </a:r>
            <a:r>
              <a:rPr lang="en-US" dirty="0">
                <a:latin typeface="Calibri"/>
                <a:cs typeface="Calibri"/>
              </a:rPr>
              <a:t>}</a:t>
            </a:r>
            <a:r>
              <a:rPr lang="en-US" baseline="30000" dirty="0">
                <a:latin typeface="Calibri"/>
                <a:cs typeface="Calibri"/>
              </a:rPr>
              <a:t>+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look like?</a:t>
            </a:r>
            <a:endParaRPr lang="en-US" dirty="0">
              <a:latin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First, the closure</a:t>
            </a:r>
            <a:r>
              <a:rPr lang="en-US" dirty="0">
                <a:latin typeface="Calibri"/>
                <a:cs typeface="Calibri"/>
              </a:rPr>
              <a:t> should contain </a:t>
            </a:r>
            <a:r>
              <a:rPr lang="en-US" dirty="0">
                <a:solidFill>
                  <a:srgbClr val="CC6600"/>
                </a:solidFill>
                <a:latin typeface="Calibri"/>
                <a:cs typeface="Calibri"/>
              </a:rPr>
              <a:t>B</a:t>
            </a:r>
            <a:r>
              <a:rPr lang="en-US" baseline="-25000" dirty="0">
                <a:solidFill>
                  <a:srgbClr val="CC6600"/>
                </a:solidFill>
                <a:latin typeface="Calibri"/>
                <a:cs typeface="Calibri"/>
              </a:rPr>
              <a:t>1</a:t>
            </a:r>
            <a:r>
              <a:rPr lang="en-US" dirty="0">
                <a:latin typeface="Calibri"/>
                <a:cs typeface="Calibri"/>
              </a:rPr>
              <a:t>, since </a:t>
            </a:r>
            <a:r>
              <a:rPr lang="en-US" dirty="0">
                <a:solidFill>
                  <a:srgbClr val="0000CC"/>
                </a:solidFill>
                <a:latin typeface="Calibri"/>
                <a:cs typeface="Calibri"/>
              </a:rPr>
              <a:t>A</a:t>
            </a:r>
            <a:r>
              <a:rPr lang="en-US" baseline="-25000" dirty="0">
                <a:solidFill>
                  <a:srgbClr val="0000CC"/>
                </a:solidFill>
                <a:latin typeface="Calibri"/>
                <a:cs typeface="Calibri"/>
              </a:rPr>
              <a:t>1</a:t>
            </a:r>
            <a:r>
              <a:rPr lang="en-US" dirty="0">
                <a:solidFill>
                  <a:srgbClr val="0000CC"/>
                </a:solidFill>
                <a:latin typeface="Calibri"/>
                <a:cs typeface="Calibri"/>
              </a:rPr>
              <a:t>A</a:t>
            </a:r>
            <a:r>
              <a:rPr lang="en-US" baseline="-25000" dirty="0">
                <a:solidFill>
                  <a:srgbClr val="0000CC"/>
                </a:solidFill>
                <a:latin typeface="Calibri"/>
                <a:cs typeface="Calibri"/>
              </a:rPr>
              <a:t>2</a:t>
            </a:r>
            <a:r>
              <a:rPr lang="en-US" dirty="0">
                <a:solidFill>
                  <a:srgbClr val="0000CC"/>
                </a:solidFill>
                <a:latin typeface="Calibri"/>
                <a:cs typeface="Calibri"/>
              </a:rPr>
              <a:t>…A</a:t>
            </a:r>
            <a:r>
              <a:rPr lang="en-US" baseline="-25000" dirty="0">
                <a:solidFill>
                  <a:srgbClr val="0000CC"/>
                </a:solidFill>
                <a:latin typeface="Calibri"/>
                <a:cs typeface="Calibri"/>
              </a:rPr>
              <a:t>k</a:t>
            </a: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CC6600"/>
                </a:solidFill>
                <a:latin typeface="Calibri"/>
                <a:cs typeface="Calibri"/>
              </a:rPr>
              <a:t>B</a:t>
            </a:r>
            <a:r>
              <a:rPr lang="en-US" baseline="-25000" dirty="0">
                <a:solidFill>
                  <a:srgbClr val="CC6600"/>
                </a:solidFill>
                <a:latin typeface="Calibri"/>
                <a:cs typeface="Calibri"/>
              </a:rPr>
              <a:t>1 </a:t>
            </a:r>
            <a:endParaRPr lang="en-US" dirty="0">
              <a:latin typeface="Calibri"/>
              <a:cs typeface="Calibri"/>
            </a:endParaRPr>
          </a:p>
          <a:p>
            <a:pPr lvl="1" indent="-325120">
              <a:spcBef>
                <a:spcPts val="1000"/>
              </a:spcBef>
            </a:pPr>
            <a:r>
              <a:rPr lang="en-US" dirty="0">
                <a:latin typeface="Calibri"/>
                <a:cs typeface="Calibri"/>
              </a:rPr>
              <a:t>i.e., the closure contains </a:t>
            </a:r>
            <a:r>
              <a:rPr lang="en-US" b="1" dirty="0">
                <a:latin typeface="Calibri"/>
                <a:cs typeface="Calibri"/>
              </a:rPr>
              <a:t>more</a:t>
            </a:r>
            <a:r>
              <a:rPr lang="en-US" dirty="0">
                <a:latin typeface="Calibri"/>
                <a:cs typeface="Calibri"/>
              </a:rPr>
              <a:t> attributes than </a:t>
            </a: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{</a:t>
            </a:r>
            <a:r>
              <a:rPr lang="en-US" dirty="0">
                <a:solidFill>
                  <a:srgbClr val="0000CC"/>
                </a:solidFill>
                <a:latin typeface="Calibri"/>
                <a:cs typeface="Calibri"/>
              </a:rPr>
              <a:t>A</a:t>
            </a:r>
            <a:r>
              <a:rPr lang="en-US" baseline="-25000" dirty="0">
                <a:solidFill>
                  <a:srgbClr val="0000CC"/>
                </a:solidFill>
                <a:latin typeface="Calibri"/>
                <a:cs typeface="Calibri"/>
              </a:rPr>
              <a:t>1</a:t>
            </a:r>
            <a:r>
              <a:rPr lang="en-US" dirty="0">
                <a:solidFill>
                  <a:srgbClr val="0000CC"/>
                </a:solidFill>
                <a:latin typeface="Calibri"/>
                <a:cs typeface="Calibri"/>
              </a:rPr>
              <a:t>A</a:t>
            </a:r>
            <a:r>
              <a:rPr lang="en-US" baseline="-25000" dirty="0">
                <a:solidFill>
                  <a:srgbClr val="0000CC"/>
                </a:solidFill>
                <a:latin typeface="Calibri"/>
                <a:cs typeface="Calibri"/>
              </a:rPr>
              <a:t>2</a:t>
            </a:r>
            <a:r>
              <a:rPr lang="en-US" dirty="0">
                <a:solidFill>
                  <a:srgbClr val="0000CC"/>
                </a:solidFill>
                <a:latin typeface="Calibri"/>
                <a:cs typeface="Calibri"/>
              </a:rPr>
              <a:t>…A</a:t>
            </a:r>
            <a:r>
              <a:rPr lang="en-US" baseline="-25000" dirty="0">
                <a:solidFill>
                  <a:srgbClr val="0000CC"/>
                </a:solidFill>
                <a:latin typeface="Calibri"/>
                <a:cs typeface="Calibri"/>
              </a:rPr>
              <a:t>k</a:t>
            </a:r>
            <a:r>
              <a:rPr lang="en-US" dirty="0">
                <a:latin typeface="Calibri"/>
                <a:cs typeface="Calibri"/>
              </a:rPr>
              <a:t>} does</a:t>
            </a:r>
          </a:p>
          <a:p>
            <a:pPr>
              <a:spcBef>
                <a:spcPts val="1000"/>
              </a:spcBef>
            </a:pPr>
            <a:r>
              <a:rPr lang="en-SG" dirty="0">
                <a:latin typeface="Calibri"/>
                <a:cs typeface="Calibri"/>
              </a:rPr>
              <a:t>Second, the closure should not contain all attributes in the table, since </a:t>
            </a:r>
            <a:r>
              <a:rPr lang="en-US" dirty="0">
                <a:solidFill>
                  <a:srgbClr val="0000CC"/>
                </a:solidFill>
                <a:latin typeface="Calibri"/>
                <a:cs typeface="Calibri"/>
              </a:rPr>
              <a:t>A</a:t>
            </a:r>
            <a:r>
              <a:rPr lang="en-US" baseline="-25000" dirty="0">
                <a:solidFill>
                  <a:srgbClr val="0000CC"/>
                </a:solidFill>
                <a:latin typeface="Calibri"/>
                <a:cs typeface="Calibri"/>
              </a:rPr>
              <a:t>1</a:t>
            </a:r>
            <a:r>
              <a:rPr lang="en-US" dirty="0">
                <a:solidFill>
                  <a:srgbClr val="0000CC"/>
                </a:solidFill>
                <a:latin typeface="Calibri"/>
                <a:cs typeface="Calibri"/>
              </a:rPr>
              <a:t>A</a:t>
            </a:r>
            <a:r>
              <a:rPr lang="en-US" baseline="-25000" dirty="0">
                <a:solidFill>
                  <a:srgbClr val="0000CC"/>
                </a:solidFill>
                <a:latin typeface="Calibri"/>
                <a:cs typeface="Calibri"/>
              </a:rPr>
              <a:t>2</a:t>
            </a:r>
            <a:r>
              <a:rPr lang="en-US" dirty="0">
                <a:solidFill>
                  <a:srgbClr val="0000CC"/>
                </a:solidFill>
                <a:latin typeface="Calibri"/>
                <a:cs typeface="Calibri"/>
              </a:rPr>
              <a:t>…A</a:t>
            </a:r>
            <a:r>
              <a:rPr lang="en-US" baseline="-25000" dirty="0">
                <a:solidFill>
                  <a:srgbClr val="0000CC"/>
                </a:solidFill>
                <a:latin typeface="Calibri"/>
                <a:cs typeface="Calibri"/>
              </a:rPr>
              <a:t>k</a:t>
            </a:r>
            <a:r>
              <a:rPr lang="en-US" baseline="-2500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is not a </a:t>
            </a:r>
            <a:r>
              <a:rPr lang="en-US" dirty="0" err="1">
                <a:latin typeface="Calibri"/>
                <a:cs typeface="Calibri"/>
                <a:sym typeface="Wingdings" panose="05000000000000000000" pitchFamily="2" charset="2"/>
              </a:rPr>
              <a:t>superkey</a:t>
            </a:r>
            <a:endParaRPr lang="en-US" dirty="0">
              <a:latin typeface="Calibri"/>
              <a:cs typeface="Calibri"/>
              <a:sym typeface="Wingdings" panose="05000000000000000000" pitchFamily="2" charset="2"/>
            </a:endParaRPr>
          </a:p>
          <a:p>
            <a:pPr lvl="1" indent="-325120">
              <a:spcBef>
                <a:spcPts val="1000"/>
              </a:spcBef>
            </a:pP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i.e., the closure contains </a:t>
            </a:r>
            <a:r>
              <a:rPr lang="en-US" b="1" dirty="0">
                <a:latin typeface="Calibri"/>
                <a:cs typeface="Calibri"/>
                <a:sym typeface="Wingdings" panose="05000000000000000000" pitchFamily="2" charset="2"/>
              </a:rPr>
              <a:t>not all</a:t>
            </a: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 attributes in the table</a:t>
            </a:r>
            <a:endParaRPr lang="en-US" dirty="0">
              <a:latin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SG" dirty="0">
                <a:latin typeface="Calibri"/>
                <a:cs typeface="Calibri"/>
              </a:rPr>
              <a:t>Conclusion: we have a violation of BCNF, </a:t>
            </a:r>
            <a:r>
              <a:rPr lang="en-SG" dirty="0" err="1">
                <a:latin typeface="Calibri"/>
                <a:cs typeface="Calibri"/>
              </a:rPr>
              <a:t>iff</a:t>
            </a:r>
            <a:r>
              <a:rPr lang="en-SG" dirty="0">
                <a:latin typeface="Calibri"/>
                <a:cs typeface="Calibri"/>
              </a:rPr>
              <a:t> we have a closure that satisfies the "</a:t>
            </a:r>
            <a:r>
              <a:rPr lang="en-SG" b="1" dirty="0">
                <a:latin typeface="Calibri"/>
                <a:cs typeface="Calibri"/>
              </a:rPr>
              <a:t>more but not all</a:t>
            </a:r>
            <a:r>
              <a:rPr lang="en-SG" dirty="0">
                <a:latin typeface="Calibri"/>
                <a:cs typeface="Calibri"/>
              </a:rPr>
              <a:t>" condition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8BB80-BFD7-4F99-88E0-3D0E03C4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75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5B9B-C9BA-4CBC-8913-69D62812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Simplified</a:t>
            </a:r>
            <a:r>
              <a:rPr lang="en-US"/>
              <a:t> BCNF Check: </a:t>
            </a:r>
            <a:r>
              <a:rPr lang="en-SG"/>
              <a:t>Algorithm</a:t>
            </a:r>
            <a:br>
              <a:rPr lang="en-SG"/>
            </a:b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1B6CD-7104-4C5D-A0AE-1315583C9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8121"/>
            <a:ext cx="8229600" cy="4906281"/>
          </a:xfrm>
        </p:spPr>
        <p:txBody>
          <a:bodyPr>
            <a:normAutofit/>
          </a:bodyPr>
          <a:lstStyle/>
          <a:p>
            <a:r>
              <a:rPr lang="en-SG" dirty="0"/>
              <a:t>Conclusion: we have a violation of BCNF, </a:t>
            </a:r>
            <a:r>
              <a:rPr lang="en-SG" dirty="0" err="1"/>
              <a:t>iff</a:t>
            </a:r>
            <a:r>
              <a:rPr lang="en-SG" dirty="0"/>
              <a:t> we have a closure that satisfies the "more but not all" condition</a:t>
            </a:r>
          </a:p>
          <a:p>
            <a:r>
              <a:rPr lang="en-SG" dirty="0"/>
              <a:t>Simplified Algorithm for BCNF check:</a:t>
            </a:r>
          </a:p>
          <a:p>
            <a:pPr lvl="1"/>
            <a:r>
              <a:rPr lang="en-US" dirty="0">
                <a:sym typeface="Wingdings" pitchFamily="2" charset="2"/>
              </a:rPr>
              <a:t>Compute the closure of each attribute subset</a:t>
            </a:r>
          </a:p>
          <a:p>
            <a:pPr lvl="1"/>
            <a:r>
              <a:rPr lang="en-US" dirty="0">
                <a:sym typeface="Wingdings" pitchFamily="2" charset="2"/>
              </a:rPr>
              <a:t>Check if there is a closure {A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A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…A</a:t>
            </a:r>
            <a:r>
              <a:rPr lang="en-US" baseline="-25000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, such that</a:t>
            </a:r>
          </a:p>
          <a:p>
            <a:pPr lvl="2"/>
            <a:r>
              <a:rPr lang="en-US" dirty="0">
                <a:sym typeface="Wingdings" pitchFamily="2" charset="2"/>
              </a:rPr>
              <a:t>The closure contains some attribute not in {A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A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…A</a:t>
            </a:r>
            <a:r>
              <a:rPr lang="en-US" baseline="-25000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}</a:t>
            </a:r>
          </a:p>
          <a:p>
            <a:pPr lvl="2"/>
            <a:r>
              <a:rPr lang="en-US" dirty="0">
                <a:sym typeface="Wingdings" pitchFamily="2" charset="2"/>
              </a:rPr>
              <a:t>The closure does not contain all attributes in the table</a:t>
            </a:r>
          </a:p>
          <a:p>
            <a:pPr lvl="2"/>
            <a:r>
              <a:rPr lang="en-US" dirty="0">
                <a:sym typeface="Wingdings" pitchFamily="2" charset="2"/>
              </a:rPr>
              <a:t>i.e., a "</a:t>
            </a:r>
            <a:r>
              <a:rPr lang="en-US" b="1" dirty="0">
                <a:sym typeface="Wingdings" pitchFamily="2" charset="2"/>
              </a:rPr>
              <a:t>more but not all</a:t>
            </a:r>
            <a:r>
              <a:rPr lang="en-US" dirty="0">
                <a:sym typeface="Wingdings" pitchFamily="2" charset="2"/>
              </a:rPr>
              <a:t>" closure</a:t>
            </a:r>
          </a:p>
          <a:p>
            <a:pPr lvl="1"/>
            <a:r>
              <a:rPr lang="en-US" dirty="0">
                <a:sym typeface="Wingdings" pitchFamily="2" charset="2"/>
              </a:rPr>
              <a:t>If such a closure exists, then R is NOT in BCNF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4388F-7529-4E46-8FAF-DB983D06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308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Simplified BCNF Check: Example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/>
              <a:t>R(A, B, C, D) with FDs AB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C, C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D, and D</a:t>
            </a:r>
            <a:r>
              <a:rPr lang="en-SG">
                <a:sym typeface="Wingdings" pitchFamily="2" charset="2"/>
              </a:rPr>
              <a:t>A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B615D-61A1-4D13-B7C9-3E494029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424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1DAA-FFF1-47FE-967A-F1DFA9A0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Coming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072D1-3549-4B3A-8222-0CB87033C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23330"/>
          </a:xfrm>
        </p:spPr>
        <p:txBody>
          <a:bodyPr/>
          <a:lstStyle/>
          <a:p>
            <a:r>
              <a:rPr lang="en-SG"/>
              <a:t>Normal form</a:t>
            </a:r>
            <a:r>
              <a:rPr lang="en-SG" b="1">
                <a:solidFill>
                  <a:srgbClr val="C00000"/>
                </a:solidFill>
              </a:rPr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999AF9-6138-4624-A587-093CB75BCEA1}"/>
              </a:ext>
            </a:extLst>
          </p:cNvPr>
          <p:cNvSpPr txBox="1"/>
          <p:nvPr/>
        </p:nvSpPr>
        <p:spPr>
          <a:xfrm>
            <a:off x="1492113" y="3148037"/>
            <a:ext cx="8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1NF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98D6A0-CBF5-4247-8A6C-C5445B1C1CAD}"/>
              </a:ext>
            </a:extLst>
          </p:cNvPr>
          <p:cNvSpPr txBox="1"/>
          <p:nvPr/>
        </p:nvSpPr>
        <p:spPr>
          <a:xfrm>
            <a:off x="2432149" y="3148037"/>
            <a:ext cx="8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2NF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0BF4E1-6243-474A-92D6-0C1DC163CE34}"/>
              </a:ext>
            </a:extLst>
          </p:cNvPr>
          <p:cNvSpPr txBox="1"/>
          <p:nvPr/>
        </p:nvSpPr>
        <p:spPr>
          <a:xfrm>
            <a:off x="3372185" y="3148037"/>
            <a:ext cx="8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3NF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05D573-1EEA-4366-8162-8D72BF8ADED9}"/>
              </a:ext>
            </a:extLst>
          </p:cNvPr>
          <p:cNvSpPr txBox="1"/>
          <p:nvPr/>
        </p:nvSpPr>
        <p:spPr>
          <a:xfrm>
            <a:off x="4205005" y="3148037"/>
            <a:ext cx="1093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BCNF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3DDCBF-4E2E-4AD7-A86F-004EFE3B1174}"/>
              </a:ext>
            </a:extLst>
          </p:cNvPr>
          <p:cNvCxnSpPr>
            <a:cxnSpLocks/>
            <a:endCxn id="15" idx="0"/>
          </p:cNvCxnSpPr>
          <p:nvPr/>
        </p:nvCxnSpPr>
        <p:spPr bwMode="auto">
          <a:xfrm flipH="1">
            <a:off x="1918673" y="2109299"/>
            <a:ext cx="2888498" cy="10387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ED9791-125D-44EE-9BE0-CC145F7BC62C}"/>
              </a:ext>
            </a:extLst>
          </p:cNvPr>
          <p:cNvCxnSpPr>
            <a:cxnSpLocks/>
            <a:endCxn id="16" idx="0"/>
          </p:cNvCxnSpPr>
          <p:nvPr/>
        </p:nvCxnSpPr>
        <p:spPr bwMode="auto">
          <a:xfrm flipH="1">
            <a:off x="2858709" y="2250152"/>
            <a:ext cx="2027373" cy="8978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F4EC4E-CB13-414A-AD08-BDDE91F3E468}"/>
              </a:ext>
            </a:extLst>
          </p:cNvPr>
          <p:cNvCxnSpPr>
            <a:cxnSpLocks/>
            <a:endCxn id="17" idx="0"/>
          </p:cNvCxnSpPr>
          <p:nvPr/>
        </p:nvCxnSpPr>
        <p:spPr bwMode="auto">
          <a:xfrm flipH="1">
            <a:off x="3798745" y="2371755"/>
            <a:ext cx="1157179" cy="7762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EBCEA1-C2D6-4DA8-B873-F7AF023C94BC}"/>
              </a:ext>
            </a:extLst>
          </p:cNvPr>
          <p:cNvCxnSpPr>
            <a:cxnSpLocks/>
            <a:endCxn id="18" idx="0"/>
          </p:cNvCxnSpPr>
          <p:nvPr/>
        </p:nvCxnSpPr>
        <p:spPr bwMode="auto">
          <a:xfrm flipH="1">
            <a:off x="4751790" y="2437385"/>
            <a:ext cx="309162" cy="7106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C006ECF-0ECF-4FE6-97A0-4936E3380A38}"/>
              </a:ext>
            </a:extLst>
          </p:cNvPr>
          <p:cNvCxnSpPr>
            <a:cxnSpLocks/>
            <a:endCxn id="31" idx="0"/>
          </p:cNvCxnSpPr>
          <p:nvPr/>
        </p:nvCxnSpPr>
        <p:spPr bwMode="auto">
          <a:xfrm>
            <a:off x="5306565" y="2371755"/>
            <a:ext cx="355184" cy="77429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E11FD0B-7085-4629-8E13-B1181D62CFE2}"/>
              </a:ext>
            </a:extLst>
          </p:cNvPr>
          <p:cNvSpPr txBox="1"/>
          <p:nvPr/>
        </p:nvSpPr>
        <p:spPr>
          <a:xfrm>
            <a:off x="5235189" y="3146052"/>
            <a:ext cx="8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3200" b="1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NF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4EC50A-AB71-4E79-A828-9D9DD26378BC}"/>
              </a:ext>
            </a:extLst>
          </p:cNvPr>
          <p:cNvCxnSpPr>
            <a:cxnSpLocks/>
            <a:endCxn id="30" idx="0"/>
          </p:cNvCxnSpPr>
          <p:nvPr/>
        </p:nvCxnSpPr>
        <p:spPr bwMode="auto">
          <a:xfrm>
            <a:off x="5443644" y="2355243"/>
            <a:ext cx="1144059" cy="7888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C563B5-986F-4886-A08A-684CAA15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1026" name="Picture 2" descr="Creating A Stylized Universe for Sony's 'Spider-Man: Into the Spider-Verse'  | Animation World Network">
            <a:extLst>
              <a:ext uri="{FF2B5EF4-FFF2-40B4-BE49-F238E27FC236}">
                <a16:creationId xmlns:a16="http://schemas.microsoft.com/office/drawing/2014/main" id="{85C6738D-4C7C-4EC8-B8DB-FFEEF43EB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132" y="3776279"/>
            <a:ext cx="5578870" cy="233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4331AD8-D223-406A-9C8A-07BB15497D9E}"/>
              </a:ext>
            </a:extLst>
          </p:cNvPr>
          <p:cNvSpPr txBox="1"/>
          <p:nvPr/>
        </p:nvSpPr>
        <p:spPr>
          <a:xfrm>
            <a:off x="6161143" y="3144067"/>
            <a:ext cx="8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3200" b="1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25D2DA-3D3C-4A3D-BD81-1C93900F5DB3}"/>
              </a:ext>
            </a:extLst>
          </p:cNvPr>
          <p:cNvSpPr/>
          <p:nvPr/>
        </p:nvSpPr>
        <p:spPr>
          <a:xfrm>
            <a:off x="7101822" y="4284873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5400" b="1"/>
              <a:t>…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5AA5C4-C384-4B1D-9764-A05B602C50FF}"/>
              </a:ext>
            </a:extLst>
          </p:cNvPr>
          <p:cNvSpPr/>
          <p:nvPr/>
        </p:nvSpPr>
        <p:spPr>
          <a:xfrm>
            <a:off x="7098193" y="2787773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5400" b="1"/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7F0482-1452-46A6-B40E-27A1E466511E}"/>
              </a:ext>
            </a:extLst>
          </p:cNvPr>
          <p:cNvCxnSpPr>
            <a:cxnSpLocks/>
          </p:cNvCxnSpPr>
          <p:nvPr/>
        </p:nvCxnSpPr>
        <p:spPr bwMode="auto">
          <a:xfrm>
            <a:off x="5587438" y="2129786"/>
            <a:ext cx="1945427" cy="10577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pic>
        <p:nvPicPr>
          <p:cNvPr id="1028" name="Picture 4" descr="Spiderman Vector - 21 Free Spiderman Graphics download">
            <a:extLst>
              <a:ext uri="{FF2B5EF4-FFF2-40B4-BE49-F238E27FC236}">
                <a16:creationId xmlns:a16="http://schemas.microsoft.com/office/drawing/2014/main" id="{6E37EC66-CF0D-4501-875B-56800A6B0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367" y="1332701"/>
            <a:ext cx="1104684" cy="110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6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31" grpId="0"/>
      <p:bldP spid="30" grpId="0"/>
      <p:bldP spid="32" grpId="0"/>
      <p:bldP spid="3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Simplified BCNF Check: Example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R(A, B, C, D) with FDs AB </a:t>
            </a:r>
            <a:r>
              <a:rPr lang="en-SG" dirty="0">
                <a:sym typeface="Wingdings" pitchFamily="2" charset="2"/>
              </a:rPr>
              <a:t></a:t>
            </a:r>
            <a:r>
              <a:rPr lang="en-SG" dirty="0"/>
              <a:t> C, C </a:t>
            </a:r>
            <a:r>
              <a:rPr lang="en-SG" dirty="0">
                <a:sym typeface="Wingdings" pitchFamily="2" charset="2"/>
              </a:rPr>
              <a:t></a:t>
            </a:r>
            <a:r>
              <a:rPr lang="en-SG" dirty="0"/>
              <a:t> D, and D</a:t>
            </a:r>
            <a:r>
              <a:rPr lang="en-SG" dirty="0">
                <a:sym typeface="Wingdings" pitchFamily="2" charset="2"/>
              </a:rPr>
              <a:t>A</a:t>
            </a:r>
            <a:endParaRPr lang="en-US" dirty="0">
              <a:sym typeface="Wingdings" pitchFamily="2" charset="2"/>
            </a:endParaRPr>
          </a:p>
          <a:p>
            <a:pPr marL="344487" lvl="1" indent="0">
              <a:buNone/>
            </a:pPr>
            <a:r>
              <a:rPr lang="en-US" dirty="0">
                <a:sym typeface="Wingdings" pitchFamily="2" charset="2"/>
              </a:rPr>
              <a:t>1. </a:t>
            </a:r>
            <a:r>
              <a:rPr lang="en-US" dirty="0"/>
              <a:t>Compute the closure of each attribute subset</a:t>
            </a:r>
          </a:p>
          <a:p>
            <a:pPr lvl="2"/>
            <a:r>
              <a:rPr lang="en-US" dirty="0"/>
              <a:t>{A}</a:t>
            </a:r>
            <a:r>
              <a:rPr lang="en-US" sz="3600" baseline="30000" dirty="0"/>
              <a:t>+</a:t>
            </a:r>
            <a:r>
              <a:rPr lang="en-US" dirty="0"/>
              <a:t>= {A},  {B}</a:t>
            </a:r>
            <a:r>
              <a:rPr lang="en-US" sz="3600" baseline="30000" dirty="0"/>
              <a:t>+</a:t>
            </a:r>
            <a:r>
              <a:rPr lang="en-US" dirty="0"/>
              <a:t>= {B},  {C}</a:t>
            </a:r>
            <a:r>
              <a:rPr lang="en-US" sz="3600" baseline="30000" dirty="0">
                <a:solidFill>
                  <a:srgbClr val="000000"/>
                </a:solidFill>
              </a:rPr>
              <a:t>+</a:t>
            </a:r>
            <a:r>
              <a:rPr lang="en-US" dirty="0"/>
              <a:t>= {ACD},  {D}</a:t>
            </a:r>
            <a:r>
              <a:rPr lang="en-US" sz="3600" baseline="30000" dirty="0">
                <a:solidFill>
                  <a:srgbClr val="000000"/>
                </a:solidFill>
              </a:rPr>
              <a:t>+</a:t>
            </a:r>
            <a:r>
              <a:rPr lang="en-US" dirty="0"/>
              <a:t>= {AD}</a:t>
            </a:r>
          </a:p>
          <a:p>
            <a:pPr marL="514350" indent="-514350"/>
            <a:r>
              <a:rPr lang="en-US" dirty="0"/>
              <a:t>Stop right there…</a:t>
            </a:r>
          </a:p>
          <a:p>
            <a:pPr marL="514350" indent="-514350"/>
            <a:r>
              <a:rPr lang="en-US" dirty="0"/>
              <a:t>Take a look at {C}</a:t>
            </a:r>
            <a:r>
              <a:rPr lang="en-US" sz="4000" baseline="30000" dirty="0">
                <a:solidFill>
                  <a:srgbClr val="000000"/>
                </a:solidFill>
              </a:rPr>
              <a:t>+</a:t>
            </a:r>
            <a:r>
              <a:rPr lang="en-US" dirty="0"/>
              <a:t>= {ACD}</a:t>
            </a:r>
          </a:p>
          <a:p>
            <a:pPr marL="841375" lvl="1" indent="-514350"/>
            <a:r>
              <a:rPr lang="en-US" dirty="0"/>
              <a:t>{C}</a:t>
            </a:r>
            <a:r>
              <a:rPr lang="en-US" sz="3200" baseline="30000" dirty="0">
                <a:solidFill>
                  <a:srgbClr val="000000"/>
                </a:solidFill>
              </a:rPr>
              <a:t>+</a:t>
            </a:r>
            <a:r>
              <a:rPr lang="en-US" dirty="0"/>
              <a:t> contains more attributes than {C} does</a:t>
            </a:r>
          </a:p>
          <a:p>
            <a:pPr marL="841375" lvl="1" indent="-514350"/>
            <a:r>
              <a:rPr lang="en-US" dirty="0"/>
              <a:t>{C}</a:t>
            </a:r>
            <a:r>
              <a:rPr lang="en-US" sz="2800" baseline="30000" dirty="0">
                <a:solidFill>
                  <a:srgbClr val="000000"/>
                </a:solidFill>
              </a:rPr>
              <a:t>+</a:t>
            </a:r>
            <a:r>
              <a:rPr lang="en-US" dirty="0"/>
              <a:t> does not contain all attributes in R</a:t>
            </a:r>
          </a:p>
          <a:p>
            <a:pPr marL="514350" indent="-514350"/>
            <a:r>
              <a:rPr lang="en-SG" dirty="0"/>
              <a:t>"</a:t>
            </a:r>
            <a:r>
              <a:rPr lang="en-US" dirty="0"/>
              <a:t>More but not all", which is a violation of BCNF</a:t>
            </a:r>
          </a:p>
          <a:p>
            <a:pPr marL="514350" indent="-514350"/>
            <a:r>
              <a:rPr lang="en-US" dirty="0"/>
              <a:t>So R is not in BCNF</a:t>
            </a:r>
          </a:p>
          <a:p>
            <a:pPr marL="514350" indent="-51435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5A97B-5CB8-4B4B-BB4E-2D9950F9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785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/>
              <a:t>R(A, B, C, D) with FDs B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C, B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D</a:t>
            </a:r>
          </a:p>
          <a:p>
            <a:r>
              <a:rPr lang="en-SG"/>
              <a:t>Is R in BCNF?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71E42-23D9-45CD-A8B7-6489F125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8095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R(A, B, C, D) with FDs B </a:t>
            </a:r>
            <a:r>
              <a:rPr lang="en-SG" dirty="0">
                <a:sym typeface="Wingdings" pitchFamily="2" charset="2"/>
              </a:rPr>
              <a:t></a:t>
            </a:r>
            <a:r>
              <a:rPr lang="en-SG" dirty="0"/>
              <a:t> C, B </a:t>
            </a:r>
            <a:r>
              <a:rPr lang="en-SG" dirty="0">
                <a:sym typeface="Wingdings" pitchFamily="2" charset="2"/>
              </a:rPr>
              <a:t></a:t>
            </a:r>
            <a:r>
              <a:rPr lang="en-SG" dirty="0"/>
              <a:t> D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Compute the closure of each attribute subset</a:t>
            </a:r>
          </a:p>
          <a:p>
            <a:pPr lvl="2"/>
            <a:r>
              <a:rPr lang="en-US" dirty="0"/>
              <a:t>{A}</a:t>
            </a:r>
            <a:r>
              <a:rPr lang="en-US" sz="3600" baseline="30000" dirty="0"/>
              <a:t>+</a:t>
            </a:r>
            <a:r>
              <a:rPr lang="en-US" dirty="0"/>
              <a:t>= {A},  {B}</a:t>
            </a:r>
            <a:r>
              <a:rPr lang="en-US" sz="3600" baseline="30000" dirty="0"/>
              <a:t>+</a:t>
            </a:r>
            <a:r>
              <a:rPr lang="en-US" dirty="0"/>
              <a:t>= {BCD},  {C}</a:t>
            </a:r>
            <a:r>
              <a:rPr lang="en-US" sz="3600" baseline="30000" dirty="0">
                <a:solidFill>
                  <a:srgbClr val="000000"/>
                </a:solidFill>
              </a:rPr>
              <a:t>+</a:t>
            </a:r>
            <a:r>
              <a:rPr lang="en-US" dirty="0"/>
              <a:t>= {C},  {D}</a:t>
            </a:r>
            <a:r>
              <a:rPr lang="en-US" sz="3600" baseline="30000" dirty="0">
                <a:solidFill>
                  <a:srgbClr val="000000"/>
                </a:solidFill>
              </a:rPr>
              <a:t>+</a:t>
            </a:r>
            <a:r>
              <a:rPr lang="en-US" dirty="0"/>
              <a:t>= {D}</a:t>
            </a:r>
          </a:p>
          <a:p>
            <a:pPr lvl="1"/>
            <a:r>
              <a:rPr lang="en-US" dirty="0"/>
              <a:t>{B}</a:t>
            </a:r>
            <a:r>
              <a:rPr lang="en-US" sz="3200" baseline="30000" dirty="0"/>
              <a:t>+</a:t>
            </a:r>
            <a:r>
              <a:rPr lang="en-US" dirty="0"/>
              <a:t>= {BCD} stratifies the "more but not all" property</a:t>
            </a:r>
          </a:p>
          <a:p>
            <a:pPr lvl="1"/>
            <a:r>
              <a:rPr lang="en-US" dirty="0"/>
              <a:t>So it indicates a violation of BCNF</a:t>
            </a:r>
          </a:p>
          <a:p>
            <a:pPr marL="327025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2160" y="836712"/>
            <a:ext cx="2579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00CC"/>
                </a:solidFill>
                <a:latin typeface="+mn-lt"/>
              </a:rPr>
              <a:t>Not in BCNF</a:t>
            </a:r>
            <a:endParaRPr lang="en-SG" sz="320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D3054-2352-41C8-A8FE-1D7C1A9E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22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/>
              <a:t>R(A, B, C, D) with FDs A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B, B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C, C</a:t>
            </a:r>
            <a:r>
              <a:rPr lang="en-SG">
                <a:sym typeface="Wingdings" pitchFamily="2" charset="2"/>
              </a:rPr>
              <a:t>D, and DA</a:t>
            </a:r>
            <a:endParaRPr lang="en-US">
              <a:sym typeface="Wingdings" pitchFamily="2" charset="2"/>
            </a:endParaRPr>
          </a:p>
          <a:p>
            <a:r>
              <a:rPr lang="en-SG"/>
              <a:t>Is R in BCNF?</a:t>
            </a:r>
          </a:p>
          <a:p>
            <a:pPr marL="327025" lvl="1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BE9AA-7E59-4370-B451-20E138E9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155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R(A, B, C, D) with FDs A </a:t>
            </a:r>
            <a:r>
              <a:rPr lang="en-SG" dirty="0">
                <a:sym typeface="Wingdings" pitchFamily="2" charset="2"/>
              </a:rPr>
              <a:t></a:t>
            </a:r>
            <a:r>
              <a:rPr lang="en-SG" dirty="0"/>
              <a:t> B, B </a:t>
            </a:r>
            <a:r>
              <a:rPr lang="en-SG" dirty="0">
                <a:sym typeface="Wingdings" pitchFamily="2" charset="2"/>
              </a:rPr>
              <a:t></a:t>
            </a:r>
            <a:r>
              <a:rPr lang="en-SG" dirty="0"/>
              <a:t> C, C</a:t>
            </a:r>
            <a:r>
              <a:rPr lang="en-SG" dirty="0">
                <a:sym typeface="Wingdings" pitchFamily="2" charset="2"/>
              </a:rPr>
              <a:t>D, and DA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Compute the closure for each subset of the attributes in R</a:t>
            </a:r>
          </a:p>
          <a:p>
            <a:pPr lvl="2"/>
            <a:r>
              <a:rPr lang="en-US" dirty="0"/>
              <a:t>{A}</a:t>
            </a:r>
            <a:r>
              <a:rPr lang="en-US" sz="3600" baseline="30000" dirty="0"/>
              <a:t>+</a:t>
            </a:r>
            <a:r>
              <a:rPr lang="en-US" dirty="0"/>
              <a:t>= {ABCD},  {B}</a:t>
            </a:r>
            <a:r>
              <a:rPr lang="en-US" sz="3600" baseline="30000" dirty="0"/>
              <a:t>+</a:t>
            </a:r>
            <a:r>
              <a:rPr lang="en-US" dirty="0"/>
              <a:t>= {ABCD},  {C}</a:t>
            </a:r>
            <a:r>
              <a:rPr lang="en-US" sz="3600" baseline="30000" dirty="0">
                <a:solidFill>
                  <a:srgbClr val="000000"/>
                </a:solidFill>
              </a:rPr>
              <a:t>+</a:t>
            </a:r>
            <a:r>
              <a:rPr lang="en-US" dirty="0"/>
              <a:t>= {ABCD},  {D}</a:t>
            </a:r>
            <a:r>
              <a:rPr lang="en-US" sz="3600" baseline="30000" dirty="0">
                <a:solidFill>
                  <a:srgbClr val="000000"/>
                </a:solidFill>
              </a:rPr>
              <a:t>+</a:t>
            </a:r>
            <a:r>
              <a:rPr lang="en-US" dirty="0"/>
              <a:t>= {ABCD}</a:t>
            </a:r>
            <a:endParaRPr lang="en-US" baseline="-25000" dirty="0"/>
          </a:p>
          <a:p>
            <a:pPr lvl="2"/>
            <a:r>
              <a:rPr lang="en-US" sz="2400" dirty="0"/>
              <a:t>The other closures are all {ABCD}</a:t>
            </a:r>
          </a:p>
          <a:p>
            <a:pPr lvl="1"/>
            <a:r>
              <a:rPr lang="en-US" sz="2800" dirty="0"/>
              <a:t>There would be no closure satisfying the "more but not all" property</a:t>
            </a:r>
          </a:p>
          <a:p>
            <a:pPr lvl="1"/>
            <a:r>
              <a:rPr lang="en-US" sz="2800" dirty="0"/>
              <a:t>So there is no violation of BCNF</a:t>
            </a:r>
            <a:endParaRPr lang="en-US" dirty="0"/>
          </a:p>
          <a:p>
            <a:pPr marL="327025" lvl="1" indent="0">
              <a:buNone/>
            </a:pPr>
            <a:endParaRPr lang="en-US" dirty="0"/>
          </a:p>
          <a:p>
            <a:pPr marL="841375" lvl="1" indent="-514350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60680" y="764704"/>
            <a:ext cx="1757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00CC"/>
                </a:solidFill>
                <a:latin typeface="+mn-lt"/>
              </a:rPr>
              <a:t>In BCNF</a:t>
            </a:r>
            <a:endParaRPr lang="en-SG" sz="320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7F35E-9AAF-46F9-91CD-4A08C588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704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/>
              <a:t>R(A, B, C, D, E) with FDs AB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C, C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E, E </a:t>
            </a:r>
            <a:r>
              <a:rPr lang="en-SG">
                <a:sym typeface="Wingdings" pitchFamily="2" charset="2"/>
              </a:rPr>
              <a:t> A, and E  D</a:t>
            </a:r>
          </a:p>
          <a:p>
            <a:r>
              <a:rPr lang="en-US">
                <a:sym typeface="Wingdings" pitchFamily="2" charset="2"/>
              </a:rPr>
              <a:t>Is R in BCNF?</a:t>
            </a:r>
          </a:p>
          <a:p>
            <a:pPr marL="841375" lvl="1" indent="-51435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BF6EE-6B62-40E3-82FD-755A6E14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5375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/>
              <a:t>R(A, B, C, D, E) with FDs AB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C, C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E, E </a:t>
            </a:r>
            <a:r>
              <a:rPr lang="en-SG">
                <a:sym typeface="Wingdings" pitchFamily="2" charset="2"/>
              </a:rPr>
              <a:t> A, and E  D</a:t>
            </a:r>
            <a:endParaRPr lang="en-US">
              <a:sym typeface="Wingdings" pitchFamily="2" charset="2"/>
            </a:endParaRPr>
          </a:p>
          <a:p>
            <a:pPr lvl="1"/>
            <a:r>
              <a:rPr lang="en-US"/>
              <a:t>Compute the closure for each subset of the attributes in R</a:t>
            </a:r>
          </a:p>
          <a:p>
            <a:pPr lvl="2"/>
            <a:r>
              <a:rPr lang="en-US"/>
              <a:t>{A}</a:t>
            </a:r>
            <a:r>
              <a:rPr lang="en-US" sz="3600" baseline="30000"/>
              <a:t>+</a:t>
            </a:r>
            <a:r>
              <a:rPr lang="en-US"/>
              <a:t>= {A},  {B}</a:t>
            </a:r>
            <a:r>
              <a:rPr lang="en-US" sz="3600" baseline="30000"/>
              <a:t>+</a:t>
            </a:r>
            <a:r>
              <a:rPr lang="en-US"/>
              <a:t>= {B},  {C}</a:t>
            </a:r>
            <a:r>
              <a:rPr lang="en-US" sz="3600" baseline="30000">
                <a:solidFill>
                  <a:srgbClr val="000000"/>
                </a:solidFill>
              </a:rPr>
              <a:t>+</a:t>
            </a:r>
            <a:r>
              <a:rPr lang="en-US"/>
              <a:t>= {ACDE},  {D}</a:t>
            </a:r>
            <a:r>
              <a:rPr lang="en-US" sz="3600" baseline="30000">
                <a:solidFill>
                  <a:srgbClr val="000000"/>
                </a:solidFill>
              </a:rPr>
              <a:t>+</a:t>
            </a:r>
            <a:r>
              <a:rPr lang="en-US"/>
              <a:t>= {D} ,  {E}</a:t>
            </a:r>
            <a:r>
              <a:rPr lang="en-US" sz="3200" baseline="30000">
                <a:solidFill>
                  <a:srgbClr val="000000"/>
                </a:solidFill>
              </a:rPr>
              <a:t>+</a:t>
            </a:r>
            <a:r>
              <a:rPr lang="en-US"/>
              <a:t>= {ADE}</a:t>
            </a:r>
            <a:endParaRPr lang="en-US" baseline="-25000"/>
          </a:p>
          <a:p>
            <a:pPr lvl="1"/>
            <a:r>
              <a:rPr lang="en-US"/>
              <a:t>{E}</a:t>
            </a:r>
            <a:r>
              <a:rPr lang="en-US" sz="2800" baseline="30000">
                <a:solidFill>
                  <a:srgbClr val="000000"/>
                </a:solidFill>
              </a:rPr>
              <a:t>+</a:t>
            </a:r>
            <a:r>
              <a:rPr lang="en-US"/>
              <a:t>= {ADE} satisfies the "more but not all" property</a:t>
            </a:r>
          </a:p>
          <a:p>
            <a:pPr lvl="1"/>
            <a:r>
              <a:rPr lang="en-US"/>
              <a:t>So {E}</a:t>
            </a:r>
            <a:r>
              <a:rPr lang="en-US" sz="2400" baseline="30000">
                <a:solidFill>
                  <a:srgbClr val="000000"/>
                </a:solidFill>
              </a:rPr>
              <a:t>+</a:t>
            </a:r>
            <a:r>
              <a:rPr lang="en-US"/>
              <a:t>= {ADE} indicates a violation of BCNF</a:t>
            </a:r>
          </a:p>
          <a:p>
            <a:pPr marL="841375" lvl="1" indent="-514350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2160" y="764704"/>
            <a:ext cx="2509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00CC"/>
                </a:solidFill>
                <a:latin typeface="+mn-lt"/>
              </a:rPr>
              <a:t>Not In BCNF</a:t>
            </a:r>
            <a:endParaRPr lang="en-SG" sz="320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E9B7D-21BA-4103-8C16-86F97EE5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085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3852"/>
          </a:xfrm>
        </p:spPr>
        <p:txBody>
          <a:bodyPr>
            <a:normAutofit fontScale="92500" lnSpcReduction="10000"/>
          </a:bodyPr>
          <a:lstStyle/>
          <a:p>
            <a:r>
              <a:rPr lang="en-SG" dirty="0"/>
              <a:t>R(A, B, C, D) with FDs AB </a:t>
            </a:r>
            <a:r>
              <a:rPr lang="en-SG" dirty="0">
                <a:sym typeface="Wingdings" pitchFamily="2" charset="2"/>
              </a:rPr>
              <a:t></a:t>
            </a:r>
            <a:r>
              <a:rPr lang="en-SG" dirty="0"/>
              <a:t> D, BD </a:t>
            </a:r>
            <a:r>
              <a:rPr lang="en-SG" dirty="0">
                <a:sym typeface="Wingdings" pitchFamily="2" charset="2"/>
              </a:rPr>
              <a:t></a:t>
            </a:r>
            <a:r>
              <a:rPr lang="en-SG" dirty="0"/>
              <a:t> C, CD </a:t>
            </a:r>
            <a:r>
              <a:rPr lang="en-SG" dirty="0">
                <a:sym typeface="Wingdings" pitchFamily="2" charset="2"/>
              </a:rPr>
              <a:t> A, and AC  B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Is R in BCNF?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27C3D-E15C-44D2-8703-A1388FF8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60413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/>
              <a:t>R(A, B, C, D) with FDs AB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D, BD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C, CD </a:t>
            </a:r>
            <a:r>
              <a:rPr lang="en-SG">
                <a:sym typeface="Wingdings" pitchFamily="2" charset="2"/>
              </a:rPr>
              <a:t> A, and AC  B</a:t>
            </a:r>
            <a:endParaRPr lang="en-US">
              <a:sym typeface="Wingdings" pitchFamily="2" charset="2"/>
            </a:endParaRPr>
          </a:p>
          <a:p>
            <a:pPr lvl="1"/>
            <a:r>
              <a:rPr lang="en-US"/>
              <a:t>Compute the closure for each subset of the attributes in R</a:t>
            </a:r>
          </a:p>
          <a:p>
            <a:pPr lvl="2"/>
            <a:r>
              <a:rPr lang="en-US"/>
              <a:t>{A}</a:t>
            </a:r>
            <a:r>
              <a:rPr lang="en-US" sz="3600" baseline="30000"/>
              <a:t>+</a:t>
            </a:r>
            <a:r>
              <a:rPr lang="en-US"/>
              <a:t>= {A},  {B}</a:t>
            </a:r>
            <a:r>
              <a:rPr lang="en-US" sz="3600" baseline="30000"/>
              <a:t>+</a:t>
            </a:r>
            <a:r>
              <a:rPr lang="en-US"/>
              <a:t>= {B},  {C}</a:t>
            </a:r>
            <a:r>
              <a:rPr lang="en-US" sz="3600" baseline="30000">
                <a:solidFill>
                  <a:srgbClr val="000000"/>
                </a:solidFill>
              </a:rPr>
              <a:t>+</a:t>
            </a:r>
            <a:r>
              <a:rPr lang="en-US"/>
              <a:t>= {C},  {D}</a:t>
            </a:r>
            <a:r>
              <a:rPr lang="en-US" sz="3600" baseline="30000">
                <a:solidFill>
                  <a:srgbClr val="000000"/>
                </a:solidFill>
              </a:rPr>
              <a:t>+</a:t>
            </a:r>
            <a:r>
              <a:rPr lang="en-US"/>
              <a:t>= {D}</a:t>
            </a:r>
            <a:endParaRPr lang="en-US" baseline="-25000"/>
          </a:p>
          <a:p>
            <a:pPr lvl="2"/>
            <a:r>
              <a:rPr lang="en-US"/>
              <a:t>{AB}</a:t>
            </a:r>
            <a:r>
              <a:rPr lang="en-US" sz="3600" baseline="30000">
                <a:solidFill>
                  <a:srgbClr val="000000"/>
                </a:solidFill>
              </a:rPr>
              <a:t>+</a:t>
            </a:r>
            <a:r>
              <a:rPr lang="en-US"/>
              <a:t>= {BD}</a:t>
            </a:r>
            <a:r>
              <a:rPr lang="en-US" sz="3600" baseline="30000">
                <a:solidFill>
                  <a:srgbClr val="000000"/>
                </a:solidFill>
              </a:rPr>
              <a:t>+</a:t>
            </a:r>
            <a:r>
              <a:rPr lang="en-US"/>
              <a:t>= {CD}</a:t>
            </a:r>
            <a:r>
              <a:rPr lang="en-US" sz="3200" baseline="30000">
                <a:solidFill>
                  <a:srgbClr val="000000"/>
                </a:solidFill>
              </a:rPr>
              <a:t>+</a:t>
            </a:r>
            <a:r>
              <a:rPr lang="en-US"/>
              <a:t>= {AC}</a:t>
            </a:r>
            <a:r>
              <a:rPr lang="en-US" sz="3200" baseline="30000">
                <a:solidFill>
                  <a:srgbClr val="000000"/>
                </a:solidFill>
              </a:rPr>
              <a:t>+</a:t>
            </a:r>
            <a:r>
              <a:rPr lang="en-US"/>
              <a:t>= {ABCD},  </a:t>
            </a:r>
          </a:p>
          <a:p>
            <a:pPr lvl="2"/>
            <a:r>
              <a:rPr lang="en-US"/>
              <a:t>{AD}</a:t>
            </a:r>
            <a:r>
              <a:rPr lang="en-US" sz="3200" baseline="30000">
                <a:solidFill>
                  <a:srgbClr val="000000"/>
                </a:solidFill>
              </a:rPr>
              <a:t>+</a:t>
            </a:r>
            <a:r>
              <a:rPr lang="en-US"/>
              <a:t>= {AD}, {BC}</a:t>
            </a:r>
            <a:r>
              <a:rPr lang="en-US" sz="3600" baseline="30000">
                <a:solidFill>
                  <a:srgbClr val="000000"/>
                </a:solidFill>
              </a:rPr>
              <a:t>+</a:t>
            </a:r>
            <a:r>
              <a:rPr lang="en-US"/>
              <a:t>= {BC}</a:t>
            </a:r>
            <a:endParaRPr lang="en-US" baseline="-25000"/>
          </a:p>
          <a:p>
            <a:pPr lvl="2"/>
            <a:r>
              <a:rPr lang="en-US"/>
              <a:t>{ABC}</a:t>
            </a:r>
            <a:r>
              <a:rPr lang="en-US" sz="3600" baseline="30000">
                <a:solidFill>
                  <a:srgbClr val="000000"/>
                </a:solidFill>
              </a:rPr>
              <a:t>+</a:t>
            </a:r>
            <a:r>
              <a:rPr lang="en-US"/>
              <a:t>= {ABD}</a:t>
            </a:r>
            <a:r>
              <a:rPr lang="en-US" sz="3600" baseline="30000">
                <a:solidFill>
                  <a:srgbClr val="000000"/>
                </a:solidFill>
              </a:rPr>
              <a:t>+</a:t>
            </a:r>
            <a:r>
              <a:rPr lang="en-US"/>
              <a:t>= {BCD}</a:t>
            </a:r>
            <a:r>
              <a:rPr lang="en-US" sz="3600" baseline="30000">
                <a:solidFill>
                  <a:srgbClr val="000000"/>
                </a:solidFill>
              </a:rPr>
              <a:t>+</a:t>
            </a:r>
            <a:r>
              <a:rPr lang="en-US"/>
              <a:t> = {ACD}</a:t>
            </a:r>
            <a:r>
              <a:rPr lang="en-US" sz="3200" baseline="30000">
                <a:solidFill>
                  <a:srgbClr val="000000"/>
                </a:solidFill>
              </a:rPr>
              <a:t>+ </a:t>
            </a:r>
            <a:r>
              <a:rPr lang="en-US"/>
              <a:t>= {ABCD} 	</a:t>
            </a:r>
          </a:p>
          <a:p>
            <a:pPr lvl="2"/>
            <a:r>
              <a:rPr lang="en-US"/>
              <a:t>{ABCD}</a:t>
            </a:r>
            <a:r>
              <a:rPr lang="en-US" sz="3600" baseline="30000">
                <a:solidFill>
                  <a:srgbClr val="000000"/>
                </a:solidFill>
              </a:rPr>
              <a:t>+</a:t>
            </a:r>
            <a:r>
              <a:rPr lang="en-US" sz="2400" baseline="-25000">
                <a:solidFill>
                  <a:srgbClr val="000000"/>
                </a:solidFill>
              </a:rPr>
              <a:t> </a:t>
            </a:r>
            <a:r>
              <a:rPr lang="en-US" sz="2400"/>
              <a:t>= {ABCD} </a:t>
            </a:r>
          </a:p>
          <a:p>
            <a:pPr lvl="1"/>
            <a:r>
              <a:rPr lang="en-US"/>
              <a:t>There is no closure satisfying the "more but not all" property</a:t>
            </a:r>
          </a:p>
          <a:p>
            <a:pPr lvl="1"/>
            <a:r>
              <a:rPr lang="en-US"/>
              <a:t>So there is no violation of BCNF</a:t>
            </a:r>
          </a:p>
          <a:p>
            <a:pPr marL="841375" lvl="1" indent="-514350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12160" y="764704"/>
            <a:ext cx="1757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00CC"/>
                </a:solidFill>
                <a:latin typeface="+mn-lt"/>
              </a:rPr>
              <a:t>In BCNF</a:t>
            </a:r>
            <a:endParaRPr lang="en-SG" sz="320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22C4B-218E-4063-83A4-BBFCC42D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612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Now we know how to check whether a table is in BCNF</a:t>
            </a:r>
          </a:p>
          <a:p>
            <a:r>
              <a:rPr lang="en-US"/>
              <a:t>But if a table is not in BCNF, how can we improve it?</a:t>
            </a:r>
          </a:p>
          <a:p>
            <a:r>
              <a:rPr lang="en-US"/>
              <a:t>We can </a:t>
            </a:r>
            <a:r>
              <a:rPr lang="en-US">
                <a:solidFill>
                  <a:srgbClr val="0000CC"/>
                </a:solidFill>
              </a:rPr>
              <a:t>decompose</a:t>
            </a:r>
            <a:r>
              <a:rPr lang="en-US"/>
              <a:t> it into smaller tables</a:t>
            </a:r>
          </a:p>
          <a:p>
            <a:pPr lvl="1"/>
            <a:r>
              <a:rPr lang="en-US"/>
              <a:t>This is also called a </a:t>
            </a:r>
            <a:r>
              <a:rPr lang="en-US">
                <a:solidFill>
                  <a:srgbClr val="0000CC"/>
                </a:solidFill>
              </a:rPr>
              <a:t>normalization</a:t>
            </a:r>
          </a:p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11DB5-B9EA-46F2-9F95-D362FA5B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96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6F29-6B0F-407F-AAA5-C96586B1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BFC7B-6B78-4878-9ED9-1EA5AA69E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>
            <a:normAutofit/>
          </a:bodyPr>
          <a:lstStyle/>
          <a:p>
            <a:r>
              <a:rPr lang="en-US"/>
              <a:t>Conditions that a “good” table should satisfy</a:t>
            </a:r>
          </a:p>
          <a:p>
            <a:r>
              <a:rPr lang="en-US"/>
              <a:t>Various normal forms </a:t>
            </a:r>
            <a:br>
              <a:rPr lang="en-US"/>
            </a:br>
            <a:r>
              <a:rPr lang="en-US"/>
              <a:t>(in increasing order of strictness)</a:t>
            </a:r>
          </a:p>
          <a:p>
            <a:pPr lvl="1"/>
            <a:r>
              <a:rPr lang="en-US"/>
              <a:t>1st NF</a:t>
            </a:r>
          </a:p>
          <a:p>
            <a:pPr lvl="1"/>
            <a:r>
              <a:rPr lang="en-US"/>
              <a:t>2nd NF</a:t>
            </a:r>
          </a:p>
          <a:p>
            <a:pPr lvl="1"/>
            <a:r>
              <a:rPr lang="en-US"/>
              <a:t>3rd NF (3NF)</a:t>
            </a:r>
          </a:p>
          <a:p>
            <a:pPr lvl="1"/>
            <a:r>
              <a:rPr lang="en-US"/>
              <a:t>Boyce-Codd NF (BCNF)</a:t>
            </a:r>
          </a:p>
          <a:p>
            <a:pPr lvl="1"/>
            <a:r>
              <a:rPr lang="en-US"/>
              <a:t>4th NF</a:t>
            </a:r>
          </a:p>
          <a:p>
            <a:pPr lvl="1"/>
            <a:r>
              <a:rPr lang="en-US"/>
              <a:t>5th NF</a:t>
            </a:r>
          </a:p>
          <a:p>
            <a:pPr lvl="1"/>
            <a:r>
              <a:rPr lang="en-US"/>
              <a:t>6th NF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C52CC-546A-45A5-87E2-98146503054F}"/>
              </a:ext>
            </a:extLst>
          </p:cNvPr>
          <p:cNvSpPr/>
          <p:nvPr/>
        </p:nvSpPr>
        <p:spPr bwMode="auto">
          <a:xfrm>
            <a:off x="827584" y="2787024"/>
            <a:ext cx="1440160" cy="857999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2CB4C5-1684-4EA5-8193-7FAC075648C9}"/>
              </a:ext>
            </a:extLst>
          </p:cNvPr>
          <p:cNvCxnSpPr>
            <a:cxnSpLocks/>
          </p:cNvCxnSpPr>
          <p:nvPr/>
        </p:nvCxnSpPr>
        <p:spPr bwMode="auto">
          <a:xfrm>
            <a:off x="2267744" y="3212976"/>
            <a:ext cx="75608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EB4BAB-A8D7-44F0-98E2-FEABF45D4BD4}"/>
              </a:ext>
            </a:extLst>
          </p:cNvPr>
          <p:cNvSpPr txBox="1"/>
          <p:nvPr/>
        </p:nvSpPr>
        <p:spPr>
          <a:xfrm>
            <a:off x="2987824" y="286513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Easy to satisfy</a:t>
            </a:r>
          </a:p>
          <a:p>
            <a:r>
              <a:rPr lang="en-US" sz="2000"/>
              <a:t>May have high redundancy</a:t>
            </a:r>
          </a:p>
        </p:txBody>
      </p:sp>
      <p:pic>
        <p:nvPicPr>
          <p:cNvPr id="2052" name="Picture 4" descr="Not good enough! - | Make a Meme">
            <a:extLst>
              <a:ext uri="{FF2B5EF4-FFF2-40B4-BE49-F238E27FC236}">
                <a16:creationId xmlns:a16="http://schemas.microsoft.com/office/drawing/2014/main" id="{A2340E0C-DD16-42CF-9C1F-EFC5113D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886" y="2494509"/>
            <a:ext cx="2397578" cy="143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54A4362-8E6B-4E7E-A5F4-4B6978267A3E}"/>
              </a:ext>
            </a:extLst>
          </p:cNvPr>
          <p:cNvSpPr/>
          <p:nvPr/>
        </p:nvSpPr>
        <p:spPr bwMode="auto">
          <a:xfrm>
            <a:off x="827584" y="4725144"/>
            <a:ext cx="1440160" cy="1290047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FF001F-DF87-4360-A86C-1ED1D59D77F7}"/>
              </a:ext>
            </a:extLst>
          </p:cNvPr>
          <p:cNvCxnSpPr>
            <a:cxnSpLocks/>
            <a:stCxn id="16" idx="3"/>
          </p:cNvCxnSpPr>
          <p:nvPr/>
        </p:nvCxnSpPr>
        <p:spPr bwMode="auto">
          <a:xfrm>
            <a:off x="2267744" y="5370168"/>
            <a:ext cx="75608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345F89-8F92-459F-A697-00AA6EEA5B52}"/>
              </a:ext>
            </a:extLst>
          </p:cNvPr>
          <p:cNvSpPr txBox="1"/>
          <p:nvPr/>
        </p:nvSpPr>
        <p:spPr>
          <a:xfrm>
            <a:off x="2987824" y="5029751"/>
            <a:ext cx="3533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Very little redundancy</a:t>
            </a:r>
          </a:p>
          <a:p>
            <a:r>
              <a:rPr lang="en-US" sz="2000"/>
              <a:t>Not always possible to satisfy</a:t>
            </a:r>
          </a:p>
        </p:txBody>
      </p:sp>
      <p:pic>
        <p:nvPicPr>
          <p:cNvPr id="2054" name="Picture 6" descr="It's just too hard - Dawson Crying | Meme Generator">
            <a:extLst>
              <a:ext uri="{FF2B5EF4-FFF2-40B4-BE49-F238E27FC236}">
                <a16:creationId xmlns:a16="http://schemas.microsoft.com/office/drawing/2014/main" id="{570FD994-2E22-4CCE-986B-780E9C22F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040" y="4500721"/>
            <a:ext cx="2176406" cy="163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AB6E9-BB5E-40CD-A895-37F1A758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924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6" grpId="0" animBg="1"/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</a:t>
            </a:r>
            <a:endParaRPr lang="en-SG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435280" cy="1080120"/>
          </a:xfrm>
        </p:spPr>
        <p:txBody>
          <a:bodyPr>
            <a:normAutofit/>
          </a:bodyPr>
          <a:lstStyle/>
          <a:p>
            <a:r>
              <a:rPr lang="en-US"/>
              <a:t>Decomposing non-BCNF tables into smaller ones in BCNF</a:t>
            </a:r>
          </a:p>
          <a:p>
            <a:endParaRPr lang="en-SG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6702793"/>
              </p:ext>
            </p:extLst>
          </p:nvPr>
        </p:nvGraphicFramePr>
        <p:xfrm>
          <a:off x="457200" y="1124744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Name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>
                          <a:latin typeface="Calibri" pitchFamily="34" charset="0"/>
                        </a:rPr>
                        <a:t>NRIC</a:t>
                      </a:r>
                      <a:endParaRPr lang="en-SG" sz="2400" u="sng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err="1">
                          <a:latin typeface="Calibri" pitchFamily="34" charset="0"/>
                        </a:rPr>
                        <a:t>PhoneNumber</a:t>
                      </a:r>
                      <a:endParaRPr lang="en-SG" sz="2400" u="sng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>
                          <a:latin typeface="Calibri" pitchFamily="34" charset="0"/>
                        </a:rPr>
                        <a:t>HomeAddress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1234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67899876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>
                          <a:latin typeface="Calibri" pitchFamily="34" charset="0"/>
                        </a:rPr>
                        <a:t>Jurong</a:t>
                      </a:r>
                      <a:r>
                        <a:rPr lang="en-US" sz="2400">
                          <a:latin typeface="Calibri" pitchFamily="34" charset="0"/>
                        </a:rPr>
                        <a:t> East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1234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83848384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err="1">
                          <a:latin typeface="Calibri" pitchFamily="34" charset="0"/>
                        </a:rPr>
                        <a:t>Jurong</a:t>
                      </a:r>
                      <a:r>
                        <a:rPr lang="en-US" sz="2400">
                          <a:latin typeface="Calibri" pitchFamily="34" charset="0"/>
                        </a:rPr>
                        <a:t> East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Bob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5678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98765432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>
                          <a:latin typeface="Calibri" pitchFamily="34" charset="0"/>
                        </a:rPr>
                        <a:t>Pasir</a:t>
                      </a:r>
                      <a:r>
                        <a:rPr lang="en-US" sz="2400">
                          <a:latin typeface="Calibri" pitchFamily="34" charset="0"/>
                        </a:rPr>
                        <a:t> </a:t>
                      </a:r>
                      <a:r>
                        <a:rPr lang="en-US" sz="2400" err="1">
                          <a:latin typeface="Calibri" pitchFamily="34" charset="0"/>
                        </a:rPr>
                        <a:t>Ris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9874541"/>
              </p:ext>
            </p:extLst>
          </p:nvPr>
        </p:nvGraphicFramePr>
        <p:xfrm>
          <a:off x="467544" y="4221088"/>
          <a:ext cx="446449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Name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>
                          <a:latin typeface="Calibri" pitchFamily="34" charset="0"/>
                        </a:rPr>
                        <a:t>NRIC</a:t>
                      </a:r>
                      <a:endParaRPr lang="en-SG" sz="2400" u="sng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>
                          <a:latin typeface="Calibri" pitchFamily="34" charset="0"/>
                        </a:rPr>
                        <a:t>HomeAddress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1234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>
                          <a:latin typeface="Calibri" pitchFamily="34" charset="0"/>
                        </a:rPr>
                        <a:t>Jurong</a:t>
                      </a:r>
                      <a:r>
                        <a:rPr lang="en-US" sz="2400">
                          <a:latin typeface="Calibri" pitchFamily="34" charset="0"/>
                        </a:rPr>
                        <a:t> East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Bob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5678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>
                          <a:latin typeface="Calibri" pitchFamily="34" charset="0"/>
                        </a:rPr>
                        <a:t>Pasir</a:t>
                      </a:r>
                      <a:r>
                        <a:rPr lang="en-US" sz="2400">
                          <a:latin typeface="Calibri" pitchFamily="34" charset="0"/>
                        </a:rPr>
                        <a:t> </a:t>
                      </a:r>
                      <a:r>
                        <a:rPr lang="en-US" sz="2400" err="1">
                          <a:latin typeface="Calibri" pitchFamily="34" charset="0"/>
                        </a:rPr>
                        <a:t>Ris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685749"/>
              </p:ext>
            </p:extLst>
          </p:nvPr>
        </p:nvGraphicFramePr>
        <p:xfrm>
          <a:off x="5292080" y="4249688"/>
          <a:ext cx="33843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>
                          <a:latin typeface="Calibri" pitchFamily="34" charset="0"/>
                        </a:rPr>
                        <a:t>NRIC</a:t>
                      </a:r>
                      <a:endParaRPr lang="en-SG" sz="2400" u="sng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err="1">
                          <a:latin typeface="Calibri" pitchFamily="34" charset="0"/>
                        </a:rPr>
                        <a:t>PhoneNumber</a:t>
                      </a:r>
                      <a:endParaRPr lang="en-SG" sz="2400" u="sng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1234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67899876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1234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83848384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5678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98765432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FC4710-79C6-4D3F-9BC3-5F2A5D0C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40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Decompose, until all </a:t>
            </a:r>
            <a:r>
              <a:rPr lang="en-US" altLang="zh-CN"/>
              <a:t>are </a:t>
            </a:r>
            <a:r>
              <a:rPr lang="en-US"/>
              <a:t>in BCNF</a:t>
            </a:r>
            <a:endParaRPr lang="en-SG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328131"/>
              </p:ext>
            </p:extLst>
          </p:nvPr>
        </p:nvGraphicFramePr>
        <p:xfrm>
          <a:off x="4262545" y="1196752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3823349"/>
              </p:ext>
            </p:extLst>
          </p:nvPr>
        </p:nvGraphicFramePr>
        <p:xfrm>
          <a:off x="2843808" y="2689756"/>
          <a:ext cx="151216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3319776"/>
              </p:ext>
            </p:extLst>
          </p:nvPr>
        </p:nvGraphicFramePr>
        <p:xfrm>
          <a:off x="6134753" y="2689756"/>
          <a:ext cx="151216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917752"/>
              </p:ext>
            </p:extLst>
          </p:nvPr>
        </p:nvGraphicFramePr>
        <p:xfrm>
          <a:off x="1547664" y="4375760"/>
          <a:ext cx="100811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208005"/>
              </p:ext>
            </p:extLst>
          </p:nvPr>
        </p:nvGraphicFramePr>
        <p:xfrm>
          <a:off x="4283968" y="4375760"/>
          <a:ext cx="100811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041974" y="1124744"/>
            <a:ext cx="2193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Not in BCNF? </a:t>
            </a:r>
            <a:endParaRPr lang="en-SG" sz="2800">
              <a:latin typeface="Calibri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3698158" y="2132856"/>
            <a:ext cx="1284468" cy="4848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842174" y="3625860"/>
            <a:ext cx="1296144" cy="69365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6892502" y="3573016"/>
            <a:ext cx="15776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In BCNF? </a:t>
            </a:r>
            <a:endParaRPr lang="en-SG" sz="2800">
              <a:latin typeface="Calibri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>
            <a:off x="2174313" y="3625860"/>
            <a:ext cx="1152128" cy="7200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9" name="Rectangle 18"/>
          <p:cNvSpPr/>
          <p:nvPr/>
        </p:nvSpPr>
        <p:spPr>
          <a:xfrm>
            <a:off x="506563" y="2617748"/>
            <a:ext cx="2193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Not in BCNF? </a:t>
            </a:r>
            <a:endParaRPr lang="en-SG" sz="2800">
              <a:latin typeface="Calibri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5558689" y="2132856"/>
            <a:ext cx="1595853" cy="4848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2041974" y="1537628"/>
            <a:ext cx="1988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Decompose </a:t>
            </a:r>
            <a:endParaRPr lang="en-SG" sz="2800"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9806" y="3049796"/>
            <a:ext cx="1988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Decompose </a:t>
            </a:r>
            <a:endParaRPr lang="en-SG" sz="2800">
              <a:latin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76256" y="4005064"/>
            <a:ext cx="926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Stop </a:t>
            </a:r>
            <a:endParaRPr lang="en-SG" sz="2800"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53136" y="5229200"/>
            <a:ext cx="15776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In BCNF? </a:t>
            </a:r>
            <a:endParaRPr lang="en-SG" sz="2800"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36890" y="5661248"/>
            <a:ext cx="926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Stop </a:t>
            </a:r>
            <a:endParaRPr lang="en-SG" sz="2800"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84190" y="5229200"/>
            <a:ext cx="15776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In BCNF? </a:t>
            </a:r>
            <a:endParaRPr lang="en-SG" sz="280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67944" y="5661248"/>
            <a:ext cx="926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Stop </a:t>
            </a:r>
            <a:endParaRPr lang="en-SG" sz="2800">
              <a:latin typeface="Calibri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05DFC-9F02-4088-BE4F-16BE07D6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708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9" grpId="0"/>
      <p:bldP spid="21" grpId="0"/>
      <p:bldP spid="22" grpId="0"/>
      <p:bldP spid="23" grpId="0"/>
      <p:bldP spid="29" grpId="0"/>
      <p:bldP spid="30" grpId="0"/>
      <p:bldP spid="31" grpId="0"/>
      <p:bldP spid="3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2572439" cy="1139825"/>
          </a:xfrm>
        </p:spPr>
        <p:txBody>
          <a:bodyPr/>
          <a:lstStyle/>
          <a:p>
            <a:r>
              <a:rPr lang="en-US"/>
              <a:t>Algorithm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1710"/>
            <a:ext cx="8229600" cy="42792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Input: a table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 subset X of the attributes in R, such that its closure {X}</a:t>
            </a:r>
            <a:r>
              <a:rPr lang="en-US" sz="4000" baseline="30000" dirty="0"/>
              <a:t>+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) contains more attributes than X does, but (ii) does not contain all attributes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Decompose R into two tables R</a:t>
            </a:r>
            <a:r>
              <a:rPr lang="en-US" baseline="-25000" dirty="0"/>
              <a:t>1</a:t>
            </a:r>
            <a:r>
              <a:rPr lang="en-US" dirty="0"/>
              <a:t> and R</a:t>
            </a:r>
            <a:r>
              <a:rPr lang="en-US" baseline="-25000" dirty="0"/>
              <a:t>2</a:t>
            </a:r>
            <a:r>
              <a:rPr lang="en-US" dirty="0"/>
              <a:t>, such that</a:t>
            </a:r>
          </a:p>
          <a:p>
            <a:pPr marL="841375" lvl="1" indent="-514350"/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 contains all attributes in {X}</a:t>
            </a:r>
            <a:r>
              <a:rPr lang="en-US" sz="3600" baseline="30000" dirty="0"/>
              <a:t>+</a:t>
            </a:r>
          </a:p>
          <a:p>
            <a:pPr marL="841375" lvl="1" indent="-514350"/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 contains all attributes in X as well as the attributes not in {X}</a:t>
            </a:r>
            <a:r>
              <a:rPr lang="en-US" sz="3500" baseline="30000" dirty="0"/>
              <a:t>+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R</a:t>
            </a:r>
            <a:r>
              <a:rPr lang="en-US" baseline="-25000" dirty="0"/>
              <a:t>1 </a:t>
            </a:r>
            <a:r>
              <a:rPr lang="en-US" dirty="0"/>
              <a:t>is not in BCNF, further decompose R</a:t>
            </a:r>
            <a:r>
              <a:rPr lang="en-US" baseline="-25000" dirty="0"/>
              <a:t>1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If R</a:t>
            </a:r>
            <a:r>
              <a:rPr lang="en-US" baseline="-25000" dirty="0"/>
              <a:t>2 </a:t>
            </a:r>
            <a:r>
              <a:rPr lang="en-US" dirty="0"/>
              <a:t>is not in BCNF, further decompose R</a:t>
            </a:r>
            <a:r>
              <a:rPr lang="en-US" baseline="-25000" dirty="0"/>
              <a:t>2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841375" lvl="1" indent="-514350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AC117-E883-437D-8D91-EE916639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09394A5B-DFD0-42AC-B495-E0F6996501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52471"/>
              </p:ext>
            </p:extLst>
          </p:nvPr>
        </p:nvGraphicFramePr>
        <p:xfrm>
          <a:off x="5320250" y="300355"/>
          <a:ext cx="122997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9312">
                <a:tc>
                  <a:txBody>
                    <a:bodyPr/>
                    <a:lstStyle/>
                    <a:p>
                      <a:pPr algn="ctr"/>
                      <a:endParaRPr lang="en-SG" sz="18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800" u="sng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800" u="sng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8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12">
                <a:tc>
                  <a:txBody>
                    <a:bodyPr/>
                    <a:lstStyle/>
                    <a:p>
                      <a:pPr algn="ctr"/>
                      <a:endParaRPr lang="en-SG" sz="18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8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8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8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F88E210F-8990-4BE2-904D-D2DBB2FF4E70}"/>
              </a:ext>
            </a:extLst>
          </p:cNvPr>
          <p:cNvSpPr/>
          <p:nvPr/>
        </p:nvSpPr>
        <p:spPr>
          <a:xfrm>
            <a:off x="3555793" y="374620"/>
            <a:ext cx="1764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{X}</a:t>
            </a:r>
            <a:r>
              <a:rPr lang="en-US" sz="2000" baseline="30000" dirty="0">
                <a:latin typeface="Calibri" pitchFamily="34" charset="0"/>
              </a:rPr>
              <a:t>+</a:t>
            </a:r>
            <a:r>
              <a:rPr lang="en-US" sz="2000" dirty="0">
                <a:latin typeface="Calibri" pitchFamily="34" charset="0"/>
                <a:sym typeface="Wingdings" pitchFamily="2" charset="2"/>
              </a:rPr>
              <a:t> a violation</a:t>
            </a:r>
            <a:r>
              <a:rPr lang="en-US" sz="2000" dirty="0">
                <a:latin typeface="Calibri" pitchFamily="34" charset="0"/>
              </a:rPr>
              <a:t> </a:t>
            </a:r>
            <a:endParaRPr lang="en-SG" sz="2000" dirty="0">
              <a:latin typeface="Calibr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158648-7740-4542-92D6-570B516608B1}"/>
              </a:ext>
            </a:extLst>
          </p:cNvPr>
          <p:cNvSpPr/>
          <p:nvPr/>
        </p:nvSpPr>
        <p:spPr>
          <a:xfrm>
            <a:off x="2071513" y="1005420"/>
            <a:ext cx="19734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CC"/>
                </a:solidFill>
                <a:latin typeface="Calibri" pitchFamily="34" charset="0"/>
              </a:rPr>
              <a:t>Attributes in {X}</a:t>
            </a:r>
            <a:r>
              <a:rPr lang="en-US" sz="2000" baseline="30000">
                <a:solidFill>
                  <a:srgbClr val="0000CC"/>
                </a:solidFill>
                <a:latin typeface="Calibri" pitchFamily="34" charset="0"/>
              </a:rPr>
              <a:t>+</a:t>
            </a:r>
            <a:r>
              <a:rPr lang="en-US" sz="2000">
                <a:solidFill>
                  <a:srgbClr val="0000CC"/>
                </a:solidFill>
                <a:latin typeface="Calibri" pitchFamily="34" charset="0"/>
              </a:rPr>
              <a:t> </a:t>
            </a:r>
            <a:endParaRPr lang="en-SG" sz="200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43690D-61E2-4991-99D9-FA6E417CC347}"/>
              </a:ext>
            </a:extLst>
          </p:cNvPr>
          <p:cNvSpPr/>
          <p:nvPr/>
        </p:nvSpPr>
        <p:spPr>
          <a:xfrm>
            <a:off x="7557254" y="567330"/>
            <a:ext cx="16625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CC"/>
                </a:solidFill>
                <a:latin typeface="Calibri" pitchFamily="34" charset="0"/>
              </a:rPr>
              <a:t>X + Attributes </a:t>
            </a:r>
            <a:br>
              <a:rPr lang="en-US" sz="2000">
                <a:solidFill>
                  <a:srgbClr val="0000CC"/>
                </a:solidFill>
                <a:latin typeface="Calibri" pitchFamily="34" charset="0"/>
              </a:rPr>
            </a:br>
            <a:r>
              <a:rPr lang="en-US" sz="2000">
                <a:solidFill>
                  <a:srgbClr val="0000CC"/>
                </a:solidFill>
                <a:latin typeface="Calibri" pitchFamily="34" charset="0"/>
              </a:rPr>
              <a:t>NOT in {X}</a:t>
            </a:r>
            <a:r>
              <a:rPr lang="en-US" sz="2000" baseline="30000">
                <a:solidFill>
                  <a:srgbClr val="0000CC"/>
                </a:solidFill>
                <a:latin typeface="Calibri" pitchFamily="34" charset="0"/>
              </a:rPr>
              <a:t>+</a:t>
            </a:r>
            <a:r>
              <a:rPr lang="en-US" sz="2000">
                <a:solidFill>
                  <a:srgbClr val="0000CC"/>
                </a:solidFill>
                <a:latin typeface="Calibri" pitchFamily="34" charset="0"/>
              </a:rPr>
              <a:t> </a:t>
            </a:r>
            <a:endParaRPr lang="en-SG" sz="2000">
              <a:solidFill>
                <a:srgbClr val="0000CC"/>
              </a:solidFill>
              <a:latin typeface="Calibri" pitchFamily="34" charset="0"/>
            </a:endParaRP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60293AFE-3076-445B-B89E-CBDD866207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797054"/>
              </p:ext>
            </p:extLst>
          </p:nvPr>
        </p:nvGraphicFramePr>
        <p:xfrm>
          <a:off x="3820318" y="1343368"/>
          <a:ext cx="92247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9312">
                <a:tc>
                  <a:txBody>
                    <a:bodyPr/>
                    <a:lstStyle/>
                    <a:p>
                      <a:pPr algn="ctr"/>
                      <a:endParaRPr lang="en-SG" sz="18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800" u="sng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800" u="sng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12">
                <a:tc>
                  <a:txBody>
                    <a:bodyPr/>
                    <a:lstStyle/>
                    <a:p>
                      <a:pPr algn="ctr"/>
                      <a:endParaRPr lang="en-SG" sz="18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8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8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3">
            <a:extLst>
              <a:ext uri="{FF2B5EF4-FFF2-40B4-BE49-F238E27FC236}">
                <a16:creationId xmlns:a16="http://schemas.microsoft.com/office/drawing/2014/main" id="{2A0E85DA-6E5A-41C4-B103-C5BA8450BD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86416"/>
              </p:ext>
            </p:extLst>
          </p:nvPr>
        </p:nvGraphicFramePr>
        <p:xfrm>
          <a:off x="7104842" y="1295175"/>
          <a:ext cx="92247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9312">
                <a:tc>
                  <a:txBody>
                    <a:bodyPr/>
                    <a:lstStyle/>
                    <a:p>
                      <a:pPr algn="ctr"/>
                      <a:endParaRPr lang="en-SG" sz="18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800" u="sng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800" u="sng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12">
                <a:tc>
                  <a:txBody>
                    <a:bodyPr/>
                    <a:lstStyle/>
                    <a:p>
                      <a:pPr algn="ctr"/>
                      <a:endParaRPr lang="en-SG" sz="18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8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800">
                        <a:latin typeface="Calibri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69C491-7202-4DA0-B7F3-9E50B680A5B7}"/>
              </a:ext>
            </a:extLst>
          </p:cNvPr>
          <p:cNvCxnSpPr>
            <a:cxnSpLocks/>
            <a:stCxn id="14" idx="2"/>
            <a:endCxn id="26" idx="0"/>
          </p:cNvCxnSpPr>
          <p:nvPr/>
        </p:nvCxnSpPr>
        <p:spPr bwMode="auto">
          <a:xfrm>
            <a:off x="5935236" y="848995"/>
            <a:ext cx="1630845" cy="4461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C987E8-6758-462A-8AD5-16C0DCA8C8FD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 bwMode="auto">
          <a:xfrm flipH="1">
            <a:off x="4281557" y="848995"/>
            <a:ext cx="1653679" cy="49437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0786942-21DA-4E76-A734-8FAA8DC55B91}"/>
              </a:ext>
            </a:extLst>
          </p:cNvPr>
          <p:cNvSpPr/>
          <p:nvPr/>
        </p:nvSpPr>
        <p:spPr>
          <a:xfrm>
            <a:off x="6553886" y="384903"/>
            <a:ext cx="370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F54617-D695-4952-AEAA-DBBF64D264FB}"/>
              </a:ext>
            </a:extLst>
          </p:cNvPr>
          <p:cNvSpPr/>
          <p:nvPr/>
        </p:nvSpPr>
        <p:spPr>
          <a:xfrm>
            <a:off x="4783095" y="1384950"/>
            <a:ext cx="465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R</a:t>
            </a:r>
            <a:r>
              <a:rPr lang="en-US" sz="2000" baseline="-25000"/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5DDFD5-3EF3-4C0A-ACA2-D32DFF7AEE5B}"/>
              </a:ext>
            </a:extLst>
          </p:cNvPr>
          <p:cNvSpPr/>
          <p:nvPr/>
        </p:nvSpPr>
        <p:spPr>
          <a:xfrm>
            <a:off x="8027321" y="1384950"/>
            <a:ext cx="465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R</a:t>
            </a:r>
            <a:r>
              <a:rPr lang="en-US" sz="2000" baseline="-25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450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31" grpId="0"/>
      <p:bldP spid="3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Decomposition: Example</a:t>
            </a:r>
            <a:endParaRPr lang="en-SG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435280" cy="3024336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FD: NRIC </a:t>
            </a:r>
            <a:r>
              <a:rPr lang="en-US">
                <a:sym typeface="Wingdings" pitchFamily="2" charset="2"/>
              </a:rPr>
              <a:t> Name, </a:t>
            </a:r>
            <a:r>
              <a:rPr lang="en-US" err="1">
                <a:sym typeface="Wingdings" pitchFamily="2" charset="2"/>
              </a:rPr>
              <a:t>HomeAddress</a:t>
            </a:r>
            <a:endParaRPr lang="en-US">
              <a:sym typeface="Wingdings" pitchFamily="2" charset="2"/>
            </a:endParaRPr>
          </a:p>
          <a:p>
            <a:pPr marL="327025" lvl="1" indent="0">
              <a:buNone/>
            </a:pPr>
            <a:r>
              <a:rPr lang="en-US"/>
              <a:t>1. Find a subset X of the attributes in R, such that its closure X</a:t>
            </a:r>
            <a:r>
              <a:rPr lang="en-US" sz="3600" baseline="30000"/>
              <a:t>+</a:t>
            </a:r>
            <a:r>
              <a:rPr lang="en-US"/>
              <a:t> (</a:t>
            </a:r>
            <a:r>
              <a:rPr lang="en-US" err="1"/>
              <a:t>i</a:t>
            </a:r>
            <a:r>
              <a:rPr lang="en-US"/>
              <a:t>) contains more attributes than X, but (ii) does not contain all attributes in R</a:t>
            </a:r>
          </a:p>
          <a:p>
            <a:r>
              <a:rPr lang="en-US"/>
              <a:t>{NRIC}</a:t>
            </a:r>
            <a:r>
              <a:rPr lang="en-US" sz="3600" baseline="30000"/>
              <a:t>+</a:t>
            </a:r>
            <a:r>
              <a:rPr lang="en-US"/>
              <a:t> = {Name, NRIC, </a:t>
            </a:r>
            <a:r>
              <a:rPr lang="en-US" err="1"/>
              <a:t>HomeAddress</a:t>
            </a:r>
            <a:r>
              <a:rPr lang="en-US"/>
              <a:t>}</a:t>
            </a:r>
          </a:p>
          <a:p>
            <a:pPr marL="344487" lvl="1" indent="0">
              <a:buNone/>
            </a:pPr>
            <a:r>
              <a:rPr lang="en-US"/>
              <a:t>2. Decompose R into two tables R</a:t>
            </a:r>
            <a:r>
              <a:rPr lang="en-US" baseline="-25000"/>
              <a:t>1</a:t>
            </a:r>
            <a:r>
              <a:rPr lang="en-US"/>
              <a:t> and R</a:t>
            </a:r>
            <a:r>
              <a:rPr lang="en-US" baseline="-25000"/>
              <a:t>2</a:t>
            </a:r>
            <a:r>
              <a:rPr lang="en-US"/>
              <a:t>, such that</a:t>
            </a:r>
          </a:p>
          <a:p>
            <a:pPr marL="841375" lvl="1" indent="-514350"/>
            <a:r>
              <a:rPr lang="en-US"/>
              <a:t>R</a:t>
            </a:r>
            <a:r>
              <a:rPr lang="en-US" baseline="-25000"/>
              <a:t>1</a:t>
            </a:r>
            <a:r>
              <a:rPr lang="en-US"/>
              <a:t> contains all attributes in X</a:t>
            </a:r>
            <a:r>
              <a:rPr lang="en-US" sz="3600" baseline="30000"/>
              <a:t>+</a:t>
            </a:r>
          </a:p>
          <a:p>
            <a:pPr marL="841375" lvl="1" indent="-514350"/>
            <a:r>
              <a:rPr lang="en-US"/>
              <a:t>R</a:t>
            </a:r>
            <a:r>
              <a:rPr lang="en-US" baseline="-25000"/>
              <a:t>2</a:t>
            </a:r>
            <a:r>
              <a:rPr lang="en-US"/>
              <a:t> contains all attributes in X as well as the attributes not in X</a:t>
            </a:r>
            <a:r>
              <a:rPr lang="en-US" baseline="30000"/>
              <a:t>+</a:t>
            </a:r>
          </a:p>
          <a:p>
            <a:r>
              <a:rPr lang="en-US"/>
              <a:t>R</a:t>
            </a:r>
            <a:r>
              <a:rPr lang="en-US" baseline="-25000"/>
              <a:t>1</a:t>
            </a:r>
            <a:r>
              <a:rPr lang="en-US"/>
              <a:t>(Name, NRIC, </a:t>
            </a:r>
            <a:r>
              <a:rPr lang="en-US" err="1"/>
              <a:t>HomeAddress</a:t>
            </a:r>
            <a:r>
              <a:rPr lang="en-US"/>
              <a:t>), R</a:t>
            </a:r>
            <a:r>
              <a:rPr lang="en-US" baseline="-25000"/>
              <a:t>2</a:t>
            </a:r>
            <a:r>
              <a:rPr lang="en-US"/>
              <a:t>(NRIC, </a:t>
            </a:r>
            <a:r>
              <a:rPr lang="en-US" err="1"/>
              <a:t>PhoneNumber</a:t>
            </a:r>
            <a:r>
              <a:rPr lang="en-US"/>
              <a:t>)</a:t>
            </a:r>
          </a:p>
          <a:p>
            <a:pPr marL="344487" lvl="1" indent="0">
              <a:buNone/>
            </a:pPr>
            <a:r>
              <a:rPr lang="en-US"/>
              <a:t>3. Check if R</a:t>
            </a:r>
            <a:r>
              <a:rPr lang="en-US" baseline="-25000"/>
              <a:t>1</a:t>
            </a:r>
            <a:r>
              <a:rPr lang="en-US"/>
              <a:t> and R</a:t>
            </a:r>
            <a:r>
              <a:rPr lang="en-US" baseline="-25000"/>
              <a:t>2</a:t>
            </a:r>
            <a:r>
              <a:rPr lang="en-US"/>
              <a:t> are in BCNF, and so on. (Spoiler: they are in BCNF)</a:t>
            </a:r>
          </a:p>
          <a:p>
            <a:pPr marL="841375" lvl="1" indent="-514350"/>
            <a:endParaRPr lang="en-US"/>
          </a:p>
          <a:p>
            <a:pPr marL="0" indent="0">
              <a:buNone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endParaRPr lang="en-SG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4024269"/>
              </p:ext>
            </p:extLst>
          </p:nvPr>
        </p:nvGraphicFramePr>
        <p:xfrm>
          <a:off x="457200" y="1124744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Name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>
                          <a:latin typeface="Calibri" pitchFamily="34" charset="0"/>
                        </a:rPr>
                        <a:t>NRIC</a:t>
                      </a:r>
                      <a:endParaRPr lang="en-SG" sz="2400" u="sng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err="1">
                          <a:latin typeface="Calibri" pitchFamily="34" charset="0"/>
                        </a:rPr>
                        <a:t>PhoneNumber</a:t>
                      </a:r>
                      <a:endParaRPr lang="en-SG" sz="2400" u="sng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>
                          <a:latin typeface="Calibri" pitchFamily="34" charset="0"/>
                        </a:rPr>
                        <a:t>HomeAddress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1234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67899876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>
                          <a:latin typeface="Calibri" pitchFamily="34" charset="0"/>
                        </a:rPr>
                        <a:t>Jurong</a:t>
                      </a:r>
                      <a:r>
                        <a:rPr lang="en-US" sz="2400">
                          <a:latin typeface="Calibri" pitchFamily="34" charset="0"/>
                        </a:rPr>
                        <a:t> East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1234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83848384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err="1">
                          <a:latin typeface="Calibri" pitchFamily="34" charset="0"/>
                        </a:rPr>
                        <a:t>Jurong</a:t>
                      </a:r>
                      <a:r>
                        <a:rPr lang="en-US" sz="2400">
                          <a:latin typeface="Calibri" pitchFamily="34" charset="0"/>
                        </a:rPr>
                        <a:t> East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Bob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5678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98765432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>
                          <a:latin typeface="Calibri" pitchFamily="34" charset="0"/>
                        </a:rPr>
                        <a:t>Pasir</a:t>
                      </a:r>
                      <a:r>
                        <a:rPr lang="en-US" sz="2400">
                          <a:latin typeface="Calibri" pitchFamily="34" charset="0"/>
                        </a:rPr>
                        <a:t> </a:t>
                      </a:r>
                      <a:r>
                        <a:rPr lang="en-US" sz="2400" err="1">
                          <a:latin typeface="Calibri" pitchFamily="34" charset="0"/>
                        </a:rPr>
                        <a:t>Ris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B7682D-7FE2-4818-B5C5-2925B7D1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48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Decomposition: Example</a:t>
            </a:r>
            <a:endParaRPr lang="en-SG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610886"/>
              </p:ext>
            </p:extLst>
          </p:nvPr>
        </p:nvGraphicFramePr>
        <p:xfrm>
          <a:off x="457200" y="1124744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Name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>
                          <a:latin typeface="Calibri" pitchFamily="34" charset="0"/>
                        </a:rPr>
                        <a:t>NRIC</a:t>
                      </a:r>
                      <a:endParaRPr lang="en-SG" sz="2400" u="sng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err="1">
                          <a:latin typeface="Calibri" pitchFamily="34" charset="0"/>
                        </a:rPr>
                        <a:t>PhoneNumber</a:t>
                      </a:r>
                      <a:endParaRPr lang="en-SG" sz="2400" u="sng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>
                          <a:latin typeface="Calibri" pitchFamily="34" charset="0"/>
                        </a:rPr>
                        <a:t>HomeAddress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1234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67899876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>
                          <a:latin typeface="Calibri" pitchFamily="34" charset="0"/>
                        </a:rPr>
                        <a:t>Jurong</a:t>
                      </a:r>
                      <a:r>
                        <a:rPr lang="en-US" sz="2400">
                          <a:latin typeface="Calibri" pitchFamily="34" charset="0"/>
                        </a:rPr>
                        <a:t> East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1234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83848384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err="1">
                          <a:latin typeface="Calibri" pitchFamily="34" charset="0"/>
                        </a:rPr>
                        <a:t>Jurong</a:t>
                      </a:r>
                      <a:r>
                        <a:rPr lang="en-US" sz="2400">
                          <a:latin typeface="Calibri" pitchFamily="34" charset="0"/>
                        </a:rPr>
                        <a:t> East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Bob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5678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98765432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>
                          <a:latin typeface="Calibri" pitchFamily="34" charset="0"/>
                        </a:rPr>
                        <a:t>Pasir</a:t>
                      </a:r>
                      <a:r>
                        <a:rPr lang="en-US" sz="2400">
                          <a:latin typeface="Calibri" pitchFamily="34" charset="0"/>
                        </a:rPr>
                        <a:t> </a:t>
                      </a:r>
                      <a:r>
                        <a:rPr lang="en-US" sz="2400" err="1">
                          <a:latin typeface="Calibri" pitchFamily="34" charset="0"/>
                        </a:rPr>
                        <a:t>Ris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4606924"/>
              </p:ext>
            </p:extLst>
          </p:nvPr>
        </p:nvGraphicFramePr>
        <p:xfrm>
          <a:off x="467544" y="4221088"/>
          <a:ext cx="446449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Name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>
                          <a:latin typeface="Calibri" pitchFamily="34" charset="0"/>
                        </a:rPr>
                        <a:t>NRIC</a:t>
                      </a:r>
                      <a:endParaRPr lang="en-SG" sz="2400" u="sng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>
                          <a:latin typeface="Calibri" pitchFamily="34" charset="0"/>
                        </a:rPr>
                        <a:t>HomeAddress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Alice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1234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>
                          <a:latin typeface="Calibri" pitchFamily="34" charset="0"/>
                        </a:rPr>
                        <a:t>Jurong</a:t>
                      </a:r>
                      <a:r>
                        <a:rPr lang="en-US" sz="2400">
                          <a:latin typeface="Calibri" pitchFamily="34" charset="0"/>
                        </a:rPr>
                        <a:t> East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Bob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5678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>
                          <a:latin typeface="Calibri" pitchFamily="34" charset="0"/>
                        </a:rPr>
                        <a:t>Pasir</a:t>
                      </a:r>
                      <a:r>
                        <a:rPr lang="en-US" sz="2400">
                          <a:latin typeface="Calibri" pitchFamily="34" charset="0"/>
                        </a:rPr>
                        <a:t> </a:t>
                      </a:r>
                      <a:r>
                        <a:rPr lang="en-US" sz="2400" err="1">
                          <a:latin typeface="Calibri" pitchFamily="34" charset="0"/>
                        </a:rPr>
                        <a:t>Ris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936621"/>
              </p:ext>
            </p:extLst>
          </p:nvPr>
        </p:nvGraphicFramePr>
        <p:xfrm>
          <a:off x="5292080" y="4249688"/>
          <a:ext cx="33843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>
                          <a:latin typeface="Calibri" pitchFamily="34" charset="0"/>
                        </a:rPr>
                        <a:t>NRIC</a:t>
                      </a:r>
                      <a:endParaRPr lang="en-SG" sz="2400" u="sng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err="1">
                          <a:latin typeface="Calibri" pitchFamily="34" charset="0"/>
                        </a:rPr>
                        <a:t>PhoneNumber</a:t>
                      </a:r>
                      <a:endParaRPr lang="en-SG" sz="2400" u="sng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1234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67899876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1234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83848384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5678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itchFamily="34" charset="0"/>
                        </a:rPr>
                        <a:t>98765432</a:t>
                      </a:r>
                      <a:endParaRPr lang="en-SG" sz="240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 bwMode="auto">
          <a:xfrm>
            <a:off x="4067944" y="3068960"/>
            <a:ext cx="504056" cy="1008112"/>
          </a:xfrm>
          <a:prstGeom prst="downArrow">
            <a:avLst/>
          </a:prstGeom>
          <a:noFill/>
          <a:ln w="254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1FA22-B95E-4DF4-A1D6-49E583A3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9901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Decomposition: Example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67492"/>
            <a:ext cx="8327985" cy="4963433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R(A, B, C, D) with FDs A</a:t>
            </a:r>
            <a:r>
              <a:rPr lang="en-US">
                <a:sym typeface="Wingdings" pitchFamily="2" charset="2"/>
              </a:rPr>
              <a:t>B, BC</a:t>
            </a:r>
          </a:p>
          <a:p>
            <a:pPr marL="0" indent="0">
              <a:buNone/>
            </a:pPr>
            <a:r>
              <a:rPr lang="en-US"/>
              <a:t>1. Find a subset X of the attributes in R, such that its closure {X}</a:t>
            </a:r>
            <a:r>
              <a:rPr lang="en-US" sz="4000" baseline="30000"/>
              <a:t>+</a:t>
            </a:r>
            <a:r>
              <a:rPr lang="en-US"/>
              <a:t> (</a:t>
            </a:r>
            <a:r>
              <a:rPr lang="en-US" err="1"/>
              <a:t>i</a:t>
            </a:r>
            <a:r>
              <a:rPr lang="en-US"/>
              <a:t>) contains more attributes than X, but (ii) does not contain all attributes in R</a:t>
            </a:r>
          </a:p>
          <a:p>
            <a:r>
              <a:rPr lang="en-US"/>
              <a:t>{A}</a:t>
            </a:r>
            <a:r>
              <a:rPr lang="en-US" baseline="30000"/>
              <a:t>+</a:t>
            </a:r>
            <a:r>
              <a:rPr lang="en-US"/>
              <a:t> = {A, B, C}</a:t>
            </a:r>
          </a:p>
          <a:p>
            <a:pPr marL="0" indent="0">
              <a:buNone/>
            </a:pPr>
            <a:r>
              <a:rPr lang="en-US"/>
              <a:t>2. Decompose R into two tables R</a:t>
            </a:r>
            <a:r>
              <a:rPr lang="en-US" baseline="-25000"/>
              <a:t>1</a:t>
            </a:r>
            <a:r>
              <a:rPr lang="en-US"/>
              <a:t> and R</a:t>
            </a:r>
            <a:r>
              <a:rPr lang="en-US" baseline="-25000"/>
              <a:t>2</a:t>
            </a:r>
            <a:r>
              <a:rPr lang="en-US"/>
              <a:t>, such that</a:t>
            </a:r>
          </a:p>
          <a:p>
            <a:pPr marL="841375" lvl="1" indent="-514350"/>
            <a:r>
              <a:rPr lang="en-US"/>
              <a:t>R</a:t>
            </a:r>
            <a:r>
              <a:rPr lang="en-US" baseline="-25000"/>
              <a:t>1</a:t>
            </a:r>
            <a:r>
              <a:rPr lang="en-US"/>
              <a:t> contains all attributes in {X}</a:t>
            </a:r>
            <a:r>
              <a:rPr lang="en-US" sz="3600" baseline="30000"/>
              <a:t>+</a:t>
            </a:r>
          </a:p>
          <a:p>
            <a:pPr marL="841375" lvl="1" indent="-514350"/>
            <a:r>
              <a:rPr lang="en-US"/>
              <a:t>R</a:t>
            </a:r>
            <a:r>
              <a:rPr lang="en-US" baseline="-25000"/>
              <a:t>2</a:t>
            </a:r>
            <a:r>
              <a:rPr lang="en-US"/>
              <a:t> contains all attributes in X as well as the attributes not in {X}</a:t>
            </a:r>
            <a:r>
              <a:rPr lang="en-US" sz="3500" baseline="30000"/>
              <a:t>+</a:t>
            </a:r>
          </a:p>
          <a:p>
            <a:r>
              <a:rPr lang="en-US"/>
              <a:t>R</a:t>
            </a:r>
            <a:r>
              <a:rPr lang="en-US" baseline="-25000"/>
              <a:t>1</a:t>
            </a:r>
            <a:r>
              <a:rPr lang="en-US"/>
              <a:t>(A, B, C), R</a:t>
            </a:r>
            <a:r>
              <a:rPr lang="en-US" baseline="-25000"/>
              <a:t>2</a:t>
            </a:r>
            <a:r>
              <a:rPr lang="en-US"/>
              <a:t>(A, D)</a:t>
            </a:r>
          </a:p>
          <a:p>
            <a:pPr marL="0" indent="0">
              <a:buNone/>
            </a:pPr>
            <a:r>
              <a:rPr lang="en-US"/>
              <a:t>3. Check if R</a:t>
            </a:r>
            <a:r>
              <a:rPr lang="en-US" baseline="-25000"/>
              <a:t>1</a:t>
            </a:r>
            <a:r>
              <a:rPr lang="en-US"/>
              <a:t> and R</a:t>
            </a:r>
            <a:r>
              <a:rPr lang="en-US" baseline="-25000"/>
              <a:t>2</a:t>
            </a:r>
            <a:r>
              <a:rPr lang="en-US"/>
              <a:t> are in BCNF</a:t>
            </a:r>
          </a:p>
          <a:p>
            <a:r>
              <a:rPr lang="en-US"/>
              <a:t>R</a:t>
            </a:r>
            <a:r>
              <a:rPr lang="en-US" baseline="-25000"/>
              <a:t>1</a:t>
            </a:r>
            <a:r>
              <a:rPr lang="en-US"/>
              <a:t>: No, R</a:t>
            </a:r>
            <a:r>
              <a:rPr lang="en-US" baseline="-25000"/>
              <a:t>2</a:t>
            </a:r>
            <a:r>
              <a:rPr lang="en-US"/>
              <a:t>: Yes</a:t>
            </a:r>
          </a:p>
          <a:p>
            <a:pPr marL="0" indent="0">
              <a:buNone/>
            </a:pPr>
            <a:r>
              <a:rPr lang="en-US"/>
              <a:t>4. Further decompose R</a:t>
            </a:r>
            <a:r>
              <a:rPr lang="en-US" baseline="-25000"/>
              <a:t>1</a:t>
            </a:r>
          </a:p>
          <a:p>
            <a:endParaRPr lang="en-US"/>
          </a:p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64F8C-9E46-4EDA-8B0C-8E005EDD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993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Decomposition: Example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5030"/>
            <a:ext cx="8229600" cy="5085896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800"/>
              </a:spcBef>
            </a:pPr>
            <a:r>
              <a:rPr lang="en-US"/>
              <a:t>R(A, B, C, D) with FDs A</a:t>
            </a:r>
            <a:r>
              <a:rPr lang="en-US">
                <a:sym typeface="Wingdings" pitchFamily="2" charset="2"/>
              </a:rPr>
              <a:t>B, BC</a:t>
            </a:r>
          </a:p>
          <a:p>
            <a:pPr>
              <a:spcBef>
                <a:spcPts val="800"/>
              </a:spcBef>
            </a:pPr>
            <a:r>
              <a:rPr lang="en-US"/>
              <a:t>R</a:t>
            </a:r>
            <a:r>
              <a:rPr lang="en-US" baseline="-25000"/>
              <a:t>1</a:t>
            </a:r>
            <a:r>
              <a:rPr lang="en-US"/>
              <a:t>(A, B, C), R</a:t>
            </a:r>
            <a:r>
              <a:rPr lang="en-US" baseline="-25000"/>
              <a:t>2</a:t>
            </a:r>
            <a:r>
              <a:rPr lang="en-US"/>
              <a:t>(A, D)</a:t>
            </a:r>
          </a:p>
          <a:p>
            <a:pPr>
              <a:spcBef>
                <a:spcPts val="800"/>
              </a:spcBef>
            </a:pPr>
            <a:r>
              <a:rPr lang="en-US"/>
              <a:t>Further decompose R</a:t>
            </a:r>
            <a:r>
              <a:rPr lang="en-US" baseline="-25000"/>
              <a:t>1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/>
              <a:t>1. Find a subset X of the attributes in R</a:t>
            </a:r>
            <a:r>
              <a:rPr lang="en-US" baseline="-25000"/>
              <a:t>1</a:t>
            </a:r>
            <a:r>
              <a:rPr lang="en-US"/>
              <a:t>, such that its closure {X}</a:t>
            </a:r>
            <a:r>
              <a:rPr lang="en-US" sz="4000" baseline="30000"/>
              <a:t>+</a:t>
            </a:r>
            <a:r>
              <a:rPr lang="en-US"/>
              <a:t> (</a:t>
            </a:r>
            <a:r>
              <a:rPr lang="en-US" err="1"/>
              <a:t>i</a:t>
            </a:r>
            <a:r>
              <a:rPr lang="en-US"/>
              <a:t>) contains more attributes than X, but (ii) does not contain all attributes in R</a:t>
            </a:r>
          </a:p>
          <a:p>
            <a:pPr>
              <a:spcBef>
                <a:spcPts val="800"/>
              </a:spcBef>
            </a:pPr>
            <a:r>
              <a:rPr lang="en-US"/>
              <a:t>{A}</a:t>
            </a:r>
            <a:r>
              <a:rPr lang="en-US" baseline="30000"/>
              <a:t>+</a:t>
            </a:r>
            <a:r>
              <a:rPr lang="en-US"/>
              <a:t> = {A, B, C}, {B}</a:t>
            </a:r>
            <a:r>
              <a:rPr lang="en-US" baseline="30000"/>
              <a:t>+</a:t>
            </a:r>
            <a:r>
              <a:rPr lang="en-US"/>
              <a:t> = {B, C}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/>
              <a:t>2. Decompose R</a:t>
            </a:r>
            <a:r>
              <a:rPr lang="en-US" baseline="-25000"/>
              <a:t>1</a:t>
            </a:r>
            <a:r>
              <a:rPr lang="en-US"/>
              <a:t> into two tables R</a:t>
            </a:r>
            <a:r>
              <a:rPr lang="en-US" baseline="-25000"/>
              <a:t>3</a:t>
            </a:r>
            <a:r>
              <a:rPr lang="en-US"/>
              <a:t> and R</a:t>
            </a:r>
            <a:r>
              <a:rPr lang="en-US" baseline="-25000"/>
              <a:t>4</a:t>
            </a:r>
            <a:r>
              <a:rPr lang="en-US"/>
              <a:t>, such that</a:t>
            </a:r>
          </a:p>
          <a:p>
            <a:pPr marL="841375" lvl="1" indent="-514350">
              <a:spcBef>
                <a:spcPts val="800"/>
              </a:spcBef>
            </a:pPr>
            <a:r>
              <a:rPr lang="en-US"/>
              <a:t>R</a:t>
            </a:r>
            <a:r>
              <a:rPr lang="en-US" baseline="-25000"/>
              <a:t>3</a:t>
            </a:r>
            <a:r>
              <a:rPr lang="en-US"/>
              <a:t> contains all attributes in {X}</a:t>
            </a:r>
            <a:r>
              <a:rPr lang="en-US" sz="3600" baseline="30000"/>
              <a:t>+</a:t>
            </a:r>
          </a:p>
          <a:p>
            <a:pPr marL="841375" lvl="1" indent="-514350">
              <a:spcBef>
                <a:spcPts val="800"/>
              </a:spcBef>
            </a:pPr>
            <a:r>
              <a:rPr lang="en-US"/>
              <a:t>R</a:t>
            </a:r>
            <a:r>
              <a:rPr lang="en-US" baseline="-25000"/>
              <a:t>4</a:t>
            </a:r>
            <a:r>
              <a:rPr lang="en-US"/>
              <a:t> contains all attributes in X as well as the attributes not in {X}</a:t>
            </a:r>
            <a:r>
              <a:rPr lang="en-US" sz="3500" baseline="30000"/>
              <a:t>+</a:t>
            </a:r>
          </a:p>
          <a:p>
            <a:pPr>
              <a:spcBef>
                <a:spcPts val="800"/>
              </a:spcBef>
            </a:pPr>
            <a:r>
              <a:rPr lang="en-US"/>
              <a:t>R</a:t>
            </a:r>
            <a:r>
              <a:rPr lang="en-US" baseline="-25000"/>
              <a:t>3</a:t>
            </a:r>
            <a:r>
              <a:rPr lang="en-US"/>
              <a:t>(B, C), R</a:t>
            </a:r>
            <a:r>
              <a:rPr lang="en-US" baseline="-25000"/>
              <a:t>4</a:t>
            </a:r>
            <a:r>
              <a:rPr lang="en-US"/>
              <a:t>(A, B)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/>
              <a:t>3. Check if R</a:t>
            </a:r>
            <a:r>
              <a:rPr lang="en-US" baseline="-25000"/>
              <a:t>1</a:t>
            </a:r>
            <a:r>
              <a:rPr lang="en-US"/>
              <a:t> and R</a:t>
            </a:r>
            <a:r>
              <a:rPr lang="en-US" baseline="-25000"/>
              <a:t>2</a:t>
            </a:r>
            <a:r>
              <a:rPr lang="en-US"/>
              <a:t> are in BCNF</a:t>
            </a:r>
          </a:p>
          <a:p>
            <a:pPr>
              <a:spcBef>
                <a:spcPts val="800"/>
              </a:spcBef>
            </a:pPr>
            <a:r>
              <a:rPr lang="en-US"/>
              <a:t>R</a:t>
            </a:r>
            <a:r>
              <a:rPr lang="en-US" baseline="-25000"/>
              <a:t>3</a:t>
            </a:r>
            <a:r>
              <a:rPr lang="en-US"/>
              <a:t>: Yes, R</a:t>
            </a:r>
            <a:r>
              <a:rPr lang="en-US" baseline="-25000"/>
              <a:t>4</a:t>
            </a:r>
            <a:r>
              <a:rPr lang="en-US"/>
              <a:t>: Yes</a:t>
            </a:r>
          </a:p>
          <a:p>
            <a:pPr>
              <a:spcBef>
                <a:spcPts val="800"/>
              </a:spcBef>
            </a:pPr>
            <a:r>
              <a:rPr lang="en-US"/>
              <a:t>Final results: R</a:t>
            </a:r>
            <a:r>
              <a:rPr lang="en-US" baseline="-25000"/>
              <a:t>3</a:t>
            </a:r>
            <a:r>
              <a:rPr lang="en-US"/>
              <a:t>(B, C), R</a:t>
            </a:r>
            <a:r>
              <a:rPr lang="en-US" baseline="-25000"/>
              <a:t>4</a:t>
            </a:r>
            <a:r>
              <a:rPr lang="en-US"/>
              <a:t>(A, B), R</a:t>
            </a:r>
            <a:r>
              <a:rPr lang="en-US" baseline="-25000"/>
              <a:t>2</a:t>
            </a:r>
            <a:r>
              <a:rPr lang="en-US"/>
              <a:t>(A, 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36615-CC7D-44BF-9EA7-6B189ABE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0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Decompose, until all </a:t>
            </a:r>
            <a:r>
              <a:rPr lang="en-US" altLang="zh-CN"/>
              <a:t>are </a:t>
            </a:r>
            <a:r>
              <a:rPr lang="en-US"/>
              <a:t>in BCNF</a:t>
            </a:r>
            <a:endParaRPr lang="en-SG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99457" y="1196752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2699792" y="2689756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771665" y="2689756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1475656" y="4375760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4283968" y="4375760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506280" y="980728"/>
            <a:ext cx="23069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{X}</a:t>
            </a:r>
            <a:r>
              <a:rPr lang="en-US" sz="2800" baseline="3000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+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2800">
                <a:latin typeface="Calibri" pitchFamily="34" charset="0"/>
                <a:sym typeface="Wingdings" pitchFamily="2" charset="2"/>
              </a:rPr>
              <a:t>violation</a:t>
            </a:r>
            <a:r>
              <a:rPr lang="en-US" sz="2800">
                <a:latin typeface="Calibri" pitchFamily="34" charset="0"/>
              </a:rPr>
              <a:t>? </a:t>
            </a:r>
            <a:endParaRPr lang="en-SG" sz="2800">
              <a:latin typeface="Calibri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3923928" y="2132856"/>
            <a:ext cx="695610" cy="4848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4139952" y="3625860"/>
            <a:ext cx="1296144" cy="69365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2555776" y="3625860"/>
            <a:ext cx="1152128" cy="7200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9" name="Rectangle 18"/>
          <p:cNvSpPr/>
          <p:nvPr/>
        </p:nvSpPr>
        <p:spPr>
          <a:xfrm>
            <a:off x="141176" y="2617748"/>
            <a:ext cx="2475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{X</a:t>
            </a:r>
            <a:r>
              <a:rPr lang="en-US" sz="2800">
                <a:latin typeface="Calibri" pitchFamily="34" charset="0"/>
                <a:sym typeface="Wingdings" pitchFamily="2" charset="2"/>
              </a:rPr>
              <a:t>’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}</a:t>
            </a:r>
            <a:r>
              <a:rPr lang="en-US" sz="2800" baseline="3000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+</a:t>
            </a:r>
            <a:r>
              <a:rPr lang="en-US" sz="2800">
                <a:latin typeface="Calibri" pitchFamily="34" charset="0"/>
                <a:sym typeface="Wingdings" pitchFamily="2" charset="2"/>
              </a:rPr>
              <a:t> violation</a:t>
            </a:r>
            <a:r>
              <a:rPr lang="en-US" sz="2800">
                <a:latin typeface="Calibri" pitchFamily="34" charset="0"/>
              </a:rPr>
              <a:t>? </a:t>
            </a:r>
            <a:endParaRPr lang="en-SG" sz="2800">
              <a:latin typeface="Calibri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5195601" y="2132856"/>
            <a:ext cx="1595853" cy="4848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1500850" y="1307088"/>
            <a:ext cx="1988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Decompose </a:t>
            </a:r>
            <a:endParaRPr lang="en-SG" sz="2800"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504" y="3049796"/>
            <a:ext cx="1988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Decompose </a:t>
            </a:r>
            <a:endParaRPr lang="en-SG" sz="2800"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19894" y="5229200"/>
            <a:ext cx="2169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In BCNF then </a:t>
            </a:r>
            <a:endParaRPr lang="en-SG" sz="2800"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03648" y="5661248"/>
            <a:ext cx="926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Stop </a:t>
            </a:r>
            <a:endParaRPr lang="en-SG" sz="2800"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81968" y="5229200"/>
            <a:ext cx="2087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In BCNF then</a:t>
            </a:r>
            <a:endParaRPr lang="en-SG" sz="280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65722" y="5661248"/>
            <a:ext cx="926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Stop </a:t>
            </a:r>
            <a:endParaRPr lang="en-SG" sz="280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82104" y="1988840"/>
            <a:ext cx="2745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CC"/>
                </a:solidFill>
                <a:latin typeface="Calibri" pitchFamily="34" charset="0"/>
              </a:rPr>
              <a:t>Attributes in {X}</a:t>
            </a:r>
            <a:r>
              <a:rPr lang="en-US" sz="2800" baseline="30000">
                <a:solidFill>
                  <a:srgbClr val="0000CC"/>
                </a:solidFill>
                <a:latin typeface="Calibri" pitchFamily="34" charset="0"/>
              </a:rPr>
              <a:t>+</a:t>
            </a:r>
            <a:r>
              <a:rPr lang="en-US" sz="2800">
                <a:solidFill>
                  <a:srgbClr val="0000CC"/>
                </a:solidFill>
                <a:latin typeface="Calibri" pitchFamily="34" charset="0"/>
              </a:rPr>
              <a:t> </a:t>
            </a:r>
            <a:endParaRPr lang="en-SG" sz="280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28184" y="1538789"/>
            <a:ext cx="22505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CC"/>
                </a:solidFill>
                <a:latin typeface="Calibri" pitchFamily="34" charset="0"/>
              </a:rPr>
              <a:t>X + Attributes </a:t>
            </a:r>
            <a:br>
              <a:rPr lang="en-US" sz="2800">
                <a:solidFill>
                  <a:srgbClr val="0000CC"/>
                </a:solidFill>
                <a:latin typeface="Calibri" pitchFamily="34" charset="0"/>
              </a:rPr>
            </a:br>
            <a:r>
              <a:rPr lang="en-US" sz="2800">
                <a:solidFill>
                  <a:srgbClr val="0000CC"/>
                </a:solidFill>
                <a:latin typeface="Calibri" pitchFamily="34" charset="0"/>
              </a:rPr>
              <a:t>NOT in {X}</a:t>
            </a:r>
            <a:r>
              <a:rPr lang="en-US" sz="2800" baseline="30000">
                <a:solidFill>
                  <a:srgbClr val="0000CC"/>
                </a:solidFill>
                <a:latin typeface="Calibri" pitchFamily="34" charset="0"/>
              </a:rPr>
              <a:t>+</a:t>
            </a:r>
            <a:r>
              <a:rPr lang="en-US" sz="2800">
                <a:solidFill>
                  <a:srgbClr val="0000CC"/>
                </a:solidFill>
                <a:latin typeface="Calibri" pitchFamily="34" charset="0"/>
              </a:rPr>
              <a:t> </a:t>
            </a:r>
            <a:endParaRPr lang="en-SG" sz="2800">
              <a:solidFill>
                <a:srgbClr val="0000CC"/>
              </a:solidFill>
              <a:latin typeface="Calibri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7327791" y="3639071"/>
            <a:ext cx="988625" cy="87004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6639705" y="3639071"/>
            <a:ext cx="303497" cy="87004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512343" y="3639071"/>
            <a:ext cx="2763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CC"/>
                </a:solidFill>
                <a:latin typeface="Calibri" pitchFamily="34" charset="0"/>
              </a:rPr>
              <a:t>Attributes in {X’}</a:t>
            </a:r>
            <a:r>
              <a:rPr lang="en-US" sz="2800" baseline="30000">
                <a:solidFill>
                  <a:srgbClr val="0000CC"/>
                </a:solidFill>
                <a:latin typeface="Calibri" pitchFamily="34" charset="0"/>
              </a:rPr>
              <a:t>+</a:t>
            </a:r>
            <a:r>
              <a:rPr lang="en-US" sz="2800">
                <a:solidFill>
                  <a:srgbClr val="0000CC"/>
                </a:solidFill>
                <a:latin typeface="Calibri" pitchFamily="34" charset="0"/>
              </a:rPr>
              <a:t> </a:t>
            </a:r>
            <a:endParaRPr lang="en-SG" sz="280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E0CA7A-B54D-403D-A812-C58F9FAC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37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1" grpId="0"/>
      <p:bldP spid="22" grpId="0"/>
      <p:bldP spid="29" grpId="0"/>
      <p:bldP spid="30" grpId="0"/>
      <p:bldP spid="31" grpId="0"/>
      <p:bldP spid="32" grpId="0"/>
      <p:bldP spid="24" grpId="0"/>
      <p:bldP spid="25" grpId="0"/>
      <p:bldP spid="3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BCNF decomposition of a table may not be unique</a:t>
            </a:r>
          </a:p>
          <a:p>
            <a:endParaRPr lang="en-US"/>
          </a:p>
          <a:p>
            <a:r>
              <a:rPr lang="en-US"/>
              <a:t>If a table has only two attributes, then it must be in BCNF</a:t>
            </a:r>
          </a:p>
          <a:p>
            <a:pPr lvl="1"/>
            <a:r>
              <a:rPr lang="en-US"/>
              <a:t>Therefore, you do not need to check tables with only two attributes</a:t>
            </a:r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2713D-3DED-4C93-94C7-0EA39484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22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857C-00CB-49A3-A05C-7516C98A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BCNF Decomposition: One More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E9B0D-92E0-4800-9933-5CDEC48B9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Recall that, whenever we decompose a table R into two smaller tables R</a:t>
            </a:r>
            <a:r>
              <a:rPr lang="en-SG" baseline="-25000"/>
              <a:t>1</a:t>
            </a:r>
            <a:r>
              <a:rPr lang="en-SG"/>
              <a:t> and R</a:t>
            </a:r>
            <a:r>
              <a:rPr lang="en-SG" baseline="-25000"/>
              <a:t>2</a:t>
            </a:r>
            <a:r>
              <a:rPr lang="en-SG"/>
              <a:t>, we need to check whether R</a:t>
            </a:r>
            <a:r>
              <a:rPr lang="en-SG" baseline="-25000"/>
              <a:t>1</a:t>
            </a:r>
            <a:r>
              <a:rPr lang="en-SG"/>
              <a:t> and R</a:t>
            </a:r>
            <a:r>
              <a:rPr lang="en-SG" baseline="-25000"/>
              <a:t>2</a:t>
            </a:r>
            <a:r>
              <a:rPr lang="en-SG"/>
              <a:t> satisfies BCNF</a:t>
            </a:r>
          </a:p>
          <a:p>
            <a:r>
              <a:rPr lang="en-SG"/>
              <a:t>This requires us to check the closures on R</a:t>
            </a:r>
            <a:r>
              <a:rPr lang="en-SG" baseline="-25000"/>
              <a:t>1</a:t>
            </a:r>
            <a:r>
              <a:rPr lang="en-SG"/>
              <a:t> and R</a:t>
            </a:r>
            <a:r>
              <a:rPr lang="en-SG" baseline="-25000"/>
              <a:t>2</a:t>
            </a:r>
          </a:p>
          <a:p>
            <a:r>
              <a:rPr lang="en-SG"/>
              <a:t>We will explain how this can be done using an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15D9D-C096-47CE-A59E-B26A62F9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242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6F29-6B0F-407F-AAA5-C96586B1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BFC7B-6B78-4878-9ED9-1EA5AA69E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>
            <a:normAutofit/>
          </a:bodyPr>
          <a:lstStyle/>
          <a:p>
            <a:r>
              <a:rPr lang="en-US"/>
              <a:t>Conditions that a “good” table should satisfy</a:t>
            </a:r>
          </a:p>
          <a:p>
            <a:r>
              <a:rPr lang="en-US"/>
              <a:t>Various normal forms </a:t>
            </a:r>
            <a:br>
              <a:rPr lang="en-US"/>
            </a:br>
            <a:r>
              <a:rPr lang="en-US"/>
              <a:t>(in increasing order of strictness)</a:t>
            </a:r>
          </a:p>
          <a:p>
            <a:pPr lvl="1"/>
            <a:r>
              <a:rPr lang="en-US"/>
              <a:t>1st NF</a:t>
            </a:r>
          </a:p>
          <a:p>
            <a:pPr lvl="1"/>
            <a:r>
              <a:rPr lang="en-US"/>
              <a:t>2nd NF</a:t>
            </a:r>
          </a:p>
          <a:p>
            <a:pPr lvl="1"/>
            <a:r>
              <a:rPr lang="en-US">
                <a:solidFill>
                  <a:srgbClr val="0000CC"/>
                </a:solidFill>
              </a:rPr>
              <a:t>3rd NF (3NF)</a:t>
            </a:r>
          </a:p>
          <a:p>
            <a:pPr lvl="1"/>
            <a:r>
              <a:rPr lang="en-US">
                <a:solidFill>
                  <a:srgbClr val="0000CC"/>
                </a:solidFill>
              </a:rPr>
              <a:t>Boyce-Codd NF (BCNF)</a:t>
            </a:r>
          </a:p>
          <a:p>
            <a:pPr lvl="1"/>
            <a:r>
              <a:rPr lang="en-US"/>
              <a:t>4th NF</a:t>
            </a:r>
          </a:p>
          <a:p>
            <a:pPr lvl="1"/>
            <a:r>
              <a:rPr lang="en-US"/>
              <a:t>5th NF</a:t>
            </a:r>
          </a:p>
          <a:p>
            <a:pPr lvl="1"/>
            <a:r>
              <a:rPr lang="en-US"/>
              <a:t>6th NF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81A42C-A2C8-4CA9-871D-966C39B4407F}"/>
              </a:ext>
            </a:extLst>
          </p:cNvPr>
          <p:cNvSpPr/>
          <p:nvPr/>
        </p:nvSpPr>
        <p:spPr bwMode="auto">
          <a:xfrm>
            <a:off x="683568" y="3645024"/>
            <a:ext cx="3744416" cy="1040527"/>
          </a:xfrm>
          <a:prstGeom prst="rect">
            <a:avLst/>
          </a:prstGeom>
          <a:noFill/>
          <a:ln w="254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149C21-52ED-4E19-87DC-B4CB2A0F1CFA}"/>
              </a:ext>
            </a:extLst>
          </p:cNvPr>
          <p:cNvCxnSpPr>
            <a:cxnSpLocks/>
          </p:cNvCxnSpPr>
          <p:nvPr/>
        </p:nvCxnSpPr>
        <p:spPr bwMode="auto">
          <a:xfrm>
            <a:off x="4427984" y="4149080"/>
            <a:ext cx="75608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A4C565-7779-42F3-AEA7-28ACB37FB3D7}"/>
              </a:ext>
            </a:extLst>
          </p:cNvPr>
          <p:cNvSpPr txBox="1"/>
          <p:nvPr/>
        </p:nvSpPr>
        <p:spPr>
          <a:xfrm>
            <a:off x="5198000" y="3811344"/>
            <a:ext cx="3472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Get rid of most redundancies</a:t>
            </a:r>
          </a:p>
          <a:p>
            <a:r>
              <a:rPr lang="en-US" sz="2000"/>
              <a:t>Always possible to satisfy</a:t>
            </a:r>
          </a:p>
        </p:txBody>
      </p:sp>
      <p:pic>
        <p:nvPicPr>
          <p:cNvPr id="3074" name="Picture 2" descr="Thumbs and Ammo | Know Your Meme">
            <a:extLst>
              <a:ext uri="{FF2B5EF4-FFF2-40B4-BE49-F238E27FC236}">
                <a16:creationId xmlns:a16="http://schemas.microsoft.com/office/drawing/2014/main" id="{FC766BD4-A3C3-4201-B82D-D8C01C06C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401" y="1780077"/>
            <a:ext cx="2497460" cy="203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B2346-15E7-49B3-A904-AE41B36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013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BCNF Decomposition: One More Issue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919460" y="1052736"/>
          <a:ext cx="1829005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E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68772" y="1044025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026561" y="2750252"/>
          <a:ext cx="80649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 flipH="1">
            <a:off x="6588224" y="1772816"/>
            <a:ext cx="936104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7956376" y="1772816"/>
            <a:ext cx="144016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5897263" y="2165477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  <a:r>
              <a:rPr lang="en-US" sz="3200" baseline="-25000">
                <a:latin typeface="Calibri" pitchFamily="34" charset="0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8424" y="2196153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  <a:r>
              <a:rPr lang="en-US" sz="3200" baseline="-25000">
                <a:latin typeface="Calibri" pitchFamily="34" charset="0"/>
              </a:rPr>
              <a:t>2</a:t>
            </a: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7314995" y="2750252"/>
          <a:ext cx="1463204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E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23528" y="1052736"/>
            <a:ext cx="5554960" cy="50405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Given: A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Wingdings" pitchFamily="2" charset="2"/>
              </a:rPr>
              <a:t>B, BCD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Step 1: Check if there is closure that indicates a violation</a:t>
            </a:r>
            <a:r>
              <a:rPr kumimoji="0" lang="en-US" sz="32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of BCNF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Wingdings" pitchFamily="2" charset="2"/>
            </a:endParaRP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</a:rPr>
              <a:t>{A}</a:t>
            </a:r>
            <a:r>
              <a:rPr kumimoji="0" lang="en-US" sz="2800" b="0" i="0" u="none" strike="noStrike" kern="0" cap="none" spc="0" normalizeH="0" baseline="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</a:rPr>
              <a:t>+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</a:rPr>
              <a:t> = {A, B}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Wingdings" pitchFamily="2" charset="2"/>
              </a:rPr>
              <a:t>Step 2: Decompose the table into two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sym typeface="Wingdings" pitchFamily="2" charset="2"/>
              </a:rPr>
              <a:t>First one: include all attributes in the closure, </a:t>
            </a:r>
            <a:r>
              <a:rPr kumimoji="0" lang="en-US" sz="28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sym typeface="Wingdings" pitchFamily="2" charset="2"/>
              </a:rPr>
              <a:t>i.e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sym typeface="Wingdings" pitchFamily="2" charset="2"/>
              </a:rPr>
              <a:t>, {A, B}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sym typeface="Wingdings" pitchFamily="2" charset="2"/>
              </a:rPr>
              <a:t>Second one: include </a:t>
            </a:r>
            <a:r>
              <a:rPr lang="en-US" sz="2800" kern="0">
                <a:latin typeface="Calibri" pitchFamily="34" charset="0"/>
                <a:sym typeface="Wingdings" pitchFamily="2" charset="2"/>
              </a:rPr>
              <a:t>A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sym typeface="Wingdings" pitchFamily="2" charset="2"/>
              </a:rPr>
              <a:t> and all attributes NOT in the closure, i.e., {A, C, D,</a:t>
            </a:r>
            <a:r>
              <a:rPr kumimoji="0" lang="en-US" sz="28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sym typeface="Wingdings" pitchFamily="2" charset="2"/>
              </a:rPr>
              <a:t> E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sym typeface="Wingdings" pitchFamily="2" charset="2"/>
              </a:rPr>
              <a:t>}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Wingdings" pitchFamily="2" charset="2"/>
              </a:rPr>
              <a:t>Now we need to check whether R</a:t>
            </a:r>
            <a:r>
              <a:rPr kumimoji="0" lang="en-US" sz="32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Wingdings" pitchFamily="2" charset="2"/>
              </a:rPr>
              <a:t>1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Wingdings" pitchFamily="2" charset="2"/>
              </a:rPr>
              <a:t> and R</a:t>
            </a:r>
            <a:r>
              <a:rPr kumimoji="0" lang="en-US" sz="32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Wingdings" pitchFamily="2" charset="2"/>
              </a:rPr>
              <a:t>2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Wingdings" pitchFamily="2" charset="2"/>
              </a:rPr>
              <a:t> are in BCNF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3200" kern="0">
                <a:latin typeface="Calibri" pitchFamily="34" charset="0"/>
                <a:sym typeface="Wingdings" pitchFamily="2" charset="2"/>
              </a:rPr>
              <a:t>R</a:t>
            </a:r>
            <a:r>
              <a:rPr lang="en-US" sz="3200" kern="0" baseline="-25000">
                <a:latin typeface="Calibri" pitchFamily="34" charset="0"/>
                <a:sym typeface="Wingdings" pitchFamily="2" charset="2"/>
              </a:rPr>
              <a:t>1</a:t>
            </a:r>
            <a:r>
              <a:rPr lang="en-US" sz="3200" kern="0">
                <a:latin typeface="Calibri" pitchFamily="34" charset="0"/>
                <a:sym typeface="Wingdings" pitchFamily="2" charset="2"/>
              </a:rPr>
              <a:t> is in BCNF; but what about R</a:t>
            </a:r>
            <a:r>
              <a:rPr lang="en-US" sz="3200" kern="0" baseline="-25000">
                <a:latin typeface="Calibri" pitchFamily="34" charset="0"/>
                <a:sym typeface="Wingdings" pitchFamily="2" charset="2"/>
              </a:rPr>
              <a:t>2</a:t>
            </a:r>
            <a:r>
              <a:rPr lang="en-US" sz="3200" kern="0">
                <a:latin typeface="Calibri" pitchFamily="34" charset="0"/>
                <a:sym typeface="Wingdings" pitchFamily="2" charset="2"/>
              </a:rPr>
              <a:t>?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0474B-6B18-4719-9381-E80EA362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41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BCNF Decomposition: One More Issue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919460" y="1052736"/>
          <a:ext cx="1829005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E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68772" y="1044025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026561" y="2750252"/>
          <a:ext cx="80649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 flipH="1">
            <a:off x="6588224" y="1772816"/>
            <a:ext cx="936104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7956376" y="1772816"/>
            <a:ext cx="144016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5897263" y="2165477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  <a:r>
              <a:rPr lang="en-US" sz="3200" baseline="-25000">
                <a:latin typeface="Calibri" pitchFamily="34" charset="0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8424" y="2196153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  <a:r>
              <a:rPr lang="en-US" sz="3200" baseline="-25000">
                <a:latin typeface="Calibri" pitchFamily="34" charset="0"/>
              </a:rPr>
              <a:t>2</a:t>
            </a: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7314995" y="2750252"/>
          <a:ext cx="1463204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E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23528" y="1052736"/>
            <a:ext cx="5554960" cy="50405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Given: A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Wingdings" pitchFamily="2" charset="2"/>
              </a:rPr>
              <a:t>B, BCD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To check whether R</a:t>
            </a:r>
            <a:r>
              <a: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2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is in BCNF, we need to derive the</a:t>
            </a:r>
            <a:r>
              <a:rPr kumimoji="0" 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closures for R</a:t>
            </a:r>
            <a:r>
              <a:rPr kumimoji="0" lang="en-US" sz="32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3200" kern="0" noProof="0" dirty="0">
                <a:latin typeface="Calibri" pitchFamily="34" charset="0"/>
              </a:rPr>
              <a:t>But we don't know what FDs are there on R</a:t>
            </a:r>
            <a:r>
              <a:rPr lang="en-US" sz="3200" kern="0" baseline="-25000" noProof="0" dirty="0">
                <a:latin typeface="Calibri" pitchFamily="34" charset="0"/>
              </a:rPr>
              <a:t>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2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Solution</a:t>
            </a:r>
            <a:r>
              <a:rPr lang="en-US" sz="3200" kern="0" dirty="0">
                <a:latin typeface="Calibri" pitchFamily="34" charset="0"/>
              </a:rPr>
              <a:t>: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Derive</a:t>
            </a:r>
            <a:r>
              <a:rPr kumimoji="0" 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the closures on R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200" kern="0" baseline="0" dirty="0">
                <a:latin typeface="Calibri" pitchFamily="34" charset="0"/>
              </a:rPr>
              <a:t>Then,</a:t>
            </a:r>
            <a:r>
              <a:rPr lang="en-US" sz="3200" kern="0" dirty="0">
                <a:latin typeface="Calibri" pitchFamily="34" charset="0"/>
              </a:rPr>
              <a:t> </a:t>
            </a:r>
            <a:r>
              <a:rPr lang="en-US" sz="3200" kern="0" dirty="0">
                <a:solidFill>
                  <a:srgbClr val="0000CC"/>
                </a:solidFill>
                <a:latin typeface="Calibri" pitchFamily="34" charset="0"/>
              </a:rPr>
              <a:t>project</a:t>
            </a:r>
            <a:r>
              <a:rPr lang="en-US" sz="3200" kern="0" dirty="0">
                <a:latin typeface="Calibri" pitchFamily="34" charset="0"/>
              </a:rPr>
              <a:t> them onto R</a:t>
            </a:r>
            <a:r>
              <a:rPr lang="en-US" sz="3200" kern="0" baseline="-25000" dirty="0">
                <a:latin typeface="Calibri" pitchFamily="34" charset="0"/>
              </a:rPr>
              <a:t>2</a:t>
            </a:r>
            <a:endParaRPr kumimoji="0" lang="en-US" sz="32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E92389-43D4-4C88-B177-5E7F19F9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56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BCNF Decomposition: One More Issue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919460" y="1052736"/>
          <a:ext cx="1829005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E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68772" y="1044025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026561" y="2750252"/>
          <a:ext cx="80649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 flipH="1">
            <a:off x="6588224" y="1772816"/>
            <a:ext cx="936104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7956376" y="1772816"/>
            <a:ext cx="144016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5897263" y="2165477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  <a:r>
              <a:rPr lang="en-US" sz="3200" baseline="-25000">
                <a:latin typeface="Calibri" pitchFamily="34" charset="0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8424" y="2196153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  <a:r>
              <a:rPr lang="en-US" sz="3200" baseline="-25000">
                <a:latin typeface="Calibri" pitchFamily="34" charset="0"/>
              </a:rPr>
              <a:t>2</a:t>
            </a: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7314995" y="2750252"/>
          <a:ext cx="1463204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E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BBAC3F5-7E64-4019-B0AE-0A8667B5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8314"/>
            <a:ext cx="8229600" cy="4922611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sz="2800"/>
              <a:t>Given: A</a:t>
            </a:r>
            <a:r>
              <a:rPr lang="en-US" sz="2800">
                <a:sym typeface="Wingdings" pitchFamily="2" charset="2"/>
              </a:rPr>
              <a:t>B, BCD</a:t>
            </a:r>
          </a:p>
          <a:p>
            <a:pPr lvl="0">
              <a:defRPr/>
            </a:pPr>
            <a:r>
              <a:rPr lang="en-US" sz="2800"/>
              <a:t>Deriving closures for R</a:t>
            </a:r>
            <a:r>
              <a:rPr lang="en-US" sz="2800" baseline="-25000"/>
              <a:t>2</a:t>
            </a:r>
          </a:p>
          <a:p>
            <a:pPr lvl="1"/>
            <a:r>
              <a:rPr lang="en-US" sz="2800"/>
              <a:t>Step 1: enumerate the </a:t>
            </a:r>
            <a:br>
              <a:rPr lang="en-US" sz="2800"/>
            </a:br>
            <a:r>
              <a:rPr lang="en-US" sz="2800"/>
              <a:t>attribute subsets in R</a:t>
            </a:r>
            <a:r>
              <a:rPr lang="en-US" sz="2800" baseline="-25000"/>
              <a:t>2</a:t>
            </a:r>
            <a:br>
              <a:rPr lang="en-US" sz="2800">
                <a:solidFill>
                  <a:srgbClr val="990000"/>
                </a:solidFill>
              </a:rPr>
            </a:br>
            <a:endParaRPr lang="en-US" sz="2800">
              <a:solidFill>
                <a:srgbClr val="990000"/>
              </a:solidFill>
            </a:endParaRPr>
          </a:p>
          <a:p>
            <a:pPr lvl="2"/>
            <a:r>
              <a:rPr lang="en-US" sz="2400"/>
              <a:t>{A}			{C}</a:t>
            </a:r>
          </a:p>
          <a:p>
            <a:pPr lvl="2"/>
            <a:r>
              <a:rPr lang="en-US" sz="2400"/>
              <a:t>{D}			{E}</a:t>
            </a:r>
          </a:p>
          <a:p>
            <a:pPr lvl="2"/>
            <a:r>
              <a:rPr lang="en-US" sz="2400"/>
              <a:t>{AC}			{AD}</a:t>
            </a:r>
          </a:p>
          <a:p>
            <a:pPr lvl="2"/>
            <a:r>
              <a:rPr lang="en-US" sz="2400"/>
              <a:t>{AE}			{CD}</a:t>
            </a:r>
          </a:p>
          <a:p>
            <a:pPr lvl="2"/>
            <a:r>
              <a:rPr lang="en-US" sz="2400"/>
              <a:t>{CE}			{DE}</a:t>
            </a:r>
          </a:p>
          <a:p>
            <a:pPr lvl="2"/>
            <a:r>
              <a:rPr lang="en-US" sz="2400"/>
              <a:t>{ACD}			{ACE}</a:t>
            </a:r>
          </a:p>
          <a:p>
            <a:pPr lvl="2"/>
            <a:r>
              <a:rPr lang="en-US" sz="2400"/>
              <a:t>{ADE}			{CDE}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227E9B-CEB3-4547-AA27-04C37F11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89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BCNF Decomposition: One More Issue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919460" y="1052736"/>
          <a:ext cx="1829005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E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68772" y="1044025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026561" y="2750252"/>
          <a:ext cx="80649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 flipH="1">
            <a:off x="6588224" y="1772816"/>
            <a:ext cx="936104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7956376" y="1772816"/>
            <a:ext cx="144016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5897263" y="2165477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  <a:r>
              <a:rPr lang="en-US" sz="3200" baseline="-25000">
                <a:latin typeface="Calibri" pitchFamily="34" charset="0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8424" y="2196153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  <a:r>
              <a:rPr lang="en-US" sz="3200" baseline="-25000">
                <a:latin typeface="Calibri" pitchFamily="34" charset="0"/>
              </a:rPr>
              <a:t>2</a:t>
            </a: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7314995" y="2750252"/>
          <a:ext cx="1463204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E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BBAC3F5-7E64-4019-B0AE-0A8667B5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8314"/>
            <a:ext cx="8229600" cy="4963886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sz="2800"/>
              <a:t>Given: A</a:t>
            </a:r>
            <a:r>
              <a:rPr lang="en-US" sz="2800">
                <a:sym typeface="Wingdings" pitchFamily="2" charset="2"/>
              </a:rPr>
              <a:t>B, BCD</a:t>
            </a:r>
          </a:p>
          <a:p>
            <a:pPr lvl="0">
              <a:defRPr/>
            </a:pPr>
            <a:r>
              <a:rPr lang="en-US" sz="2800"/>
              <a:t>Deriving closures for R</a:t>
            </a:r>
            <a:r>
              <a:rPr lang="en-US" sz="2800" baseline="-25000"/>
              <a:t>2</a:t>
            </a:r>
          </a:p>
          <a:p>
            <a:pPr lvl="1"/>
            <a:r>
              <a:rPr lang="en-US" sz="2800"/>
              <a:t>Step 2: derive the closures of </a:t>
            </a:r>
            <a:br>
              <a:rPr lang="en-US" sz="2800"/>
            </a:br>
            <a:r>
              <a:rPr lang="en-US" sz="2800"/>
              <a:t>these attribute subsets on </a:t>
            </a:r>
            <a:r>
              <a:rPr lang="en-US" sz="2800">
                <a:solidFill>
                  <a:srgbClr val="0000CC"/>
                </a:solidFill>
              </a:rPr>
              <a:t>R</a:t>
            </a:r>
            <a:br>
              <a:rPr lang="en-US" sz="2800">
                <a:solidFill>
                  <a:srgbClr val="990000"/>
                </a:solidFill>
              </a:rPr>
            </a:br>
            <a:endParaRPr lang="en-US" sz="2800">
              <a:solidFill>
                <a:srgbClr val="990000"/>
              </a:solidFill>
            </a:endParaRPr>
          </a:p>
          <a:p>
            <a:pPr lvl="2"/>
            <a:r>
              <a:rPr lang="en-US" sz="2400"/>
              <a:t>{A}			{C}</a:t>
            </a:r>
          </a:p>
          <a:p>
            <a:pPr lvl="2"/>
            <a:r>
              <a:rPr lang="en-US" sz="2400"/>
              <a:t>{D}			{E}</a:t>
            </a:r>
          </a:p>
          <a:p>
            <a:pPr lvl="2"/>
            <a:r>
              <a:rPr lang="en-US" sz="2400"/>
              <a:t>{AC}			{AD}</a:t>
            </a:r>
          </a:p>
          <a:p>
            <a:pPr lvl="2"/>
            <a:r>
              <a:rPr lang="en-US" sz="2400"/>
              <a:t>{AE}			{CD}</a:t>
            </a:r>
          </a:p>
          <a:p>
            <a:pPr lvl="2"/>
            <a:r>
              <a:rPr lang="en-US" sz="2400"/>
              <a:t>{CE}			{DE}</a:t>
            </a:r>
          </a:p>
          <a:p>
            <a:pPr lvl="2"/>
            <a:r>
              <a:rPr lang="en-US" sz="2400"/>
              <a:t>{ACD}			{ACE}</a:t>
            </a:r>
          </a:p>
          <a:p>
            <a:pPr lvl="2"/>
            <a:r>
              <a:rPr lang="en-US" sz="2400"/>
              <a:t>{ADE}			{CDE}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C4B3E7-E58F-4FD6-831D-DB46388C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0032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BCNF Decomposition: One More Issue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919460" y="1052736"/>
          <a:ext cx="1829005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E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68772" y="1044025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026561" y="2750252"/>
          <a:ext cx="80649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 flipH="1">
            <a:off x="6588224" y="1772816"/>
            <a:ext cx="936104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7956376" y="1772816"/>
            <a:ext cx="144016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5897263" y="2165477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  <a:r>
              <a:rPr lang="en-US" sz="3200" baseline="-25000">
                <a:latin typeface="Calibri" pitchFamily="34" charset="0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8424" y="2196153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  <a:r>
              <a:rPr lang="en-US" sz="3200" baseline="-25000">
                <a:latin typeface="Calibri" pitchFamily="34" charset="0"/>
              </a:rPr>
              <a:t>2</a:t>
            </a: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7314995" y="2750252"/>
          <a:ext cx="1463204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E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BBAC3F5-7E64-4019-B0AE-0A8667B5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8314"/>
            <a:ext cx="8229600" cy="4922611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sz="2800"/>
              <a:t>Given: A</a:t>
            </a:r>
            <a:r>
              <a:rPr lang="en-US" sz="2800">
                <a:sym typeface="Wingdings" pitchFamily="2" charset="2"/>
              </a:rPr>
              <a:t>B, BCD</a:t>
            </a:r>
          </a:p>
          <a:p>
            <a:pPr lvl="0">
              <a:defRPr/>
            </a:pPr>
            <a:r>
              <a:rPr lang="en-US" sz="2800"/>
              <a:t>Deriving closures for R</a:t>
            </a:r>
            <a:r>
              <a:rPr lang="en-US" sz="2800" baseline="-25000"/>
              <a:t>2</a:t>
            </a:r>
          </a:p>
          <a:p>
            <a:pPr lvl="1"/>
            <a:r>
              <a:rPr lang="en-US" sz="2800"/>
              <a:t>Step 2: derive the closures of </a:t>
            </a:r>
            <a:br>
              <a:rPr lang="en-US" sz="2800"/>
            </a:br>
            <a:r>
              <a:rPr lang="en-US" sz="2800"/>
              <a:t>these attribute subsets on </a:t>
            </a:r>
            <a:r>
              <a:rPr lang="en-US" sz="2800">
                <a:solidFill>
                  <a:srgbClr val="0000CC"/>
                </a:solidFill>
              </a:rPr>
              <a:t>R</a:t>
            </a:r>
            <a:br>
              <a:rPr lang="en-US" sz="2800">
                <a:solidFill>
                  <a:srgbClr val="990000"/>
                </a:solidFill>
              </a:rPr>
            </a:br>
            <a:endParaRPr lang="en-US" sz="2800">
              <a:solidFill>
                <a:srgbClr val="990000"/>
              </a:solidFill>
            </a:endParaRPr>
          </a:p>
          <a:p>
            <a:pPr lvl="2"/>
            <a:r>
              <a:rPr lang="en-US" sz="2400"/>
              <a:t>{A}</a:t>
            </a:r>
            <a:r>
              <a:rPr lang="en-US" sz="2400" baseline="30000"/>
              <a:t>+</a:t>
            </a:r>
            <a:r>
              <a:rPr lang="en-US" sz="2400"/>
              <a:t>={AB}		{C}</a:t>
            </a:r>
            <a:r>
              <a:rPr lang="en-US" sz="2400" baseline="30000"/>
              <a:t>+</a:t>
            </a:r>
            <a:r>
              <a:rPr lang="en-US" sz="2400"/>
              <a:t>={C}</a:t>
            </a:r>
          </a:p>
          <a:p>
            <a:pPr lvl="2"/>
            <a:r>
              <a:rPr lang="en-US" sz="2400"/>
              <a:t>{D}</a:t>
            </a:r>
            <a:r>
              <a:rPr lang="en-US" sz="2400" baseline="30000"/>
              <a:t>+</a:t>
            </a:r>
            <a:r>
              <a:rPr lang="en-US" sz="2400"/>
              <a:t>={D}		{E}</a:t>
            </a:r>
            <a:r>
              <a:rPr lang="en-US" sz="2400" baseline="30000"/>
              <a:t> +</a:t>
            </a:r>
            <a:r>
              <a:rPr lang="en-US" sz="2400"/>
              <a:t>={E}</a:t>
            </a:r>
          </a:p>
          <a:p>
            <a:pPr lvl="2"/>
            <a:r>
              <a:rPr lang="en-US" sz="2400"/>
              <a:t>{AC}</a:t>
            </a:r>
            <a:r>
              <a:rPr lang="en-US" sz="2400" baseline="30000"/>
              <a:t>+</a:t>
            </a:r>
            <a:r>
              <a:rPr lang="en-US" sz="2400"/>
              <a:t>={ABCD}		{AD}</a:t>
            </a:r>
            <a:r>
              <a:rPr lang="en-US" sz="2400" baseline="30000"/>
              <a:t>+</a:t>
            </a:r>
            <a:r>
              <a:rPr lang="en-US" sz="2400"/>
              <a:t>={ABD}</a:t>
            </a:r>
          </a:p>
          <a:p>
            <a:pPr lvl="2"/>
            <a:r>
              <a:rPr lang="en-US" sz="2400"/>
              <a:t>{AE}</a:t>
            </a:r>
            <a:r>
              <a:rPr lang="en-US" sz="2400" baseline="30000"/>
              <a:t> +</a:t>
            </a:r>
            <a:r>
              <a:rPr lang="en-US" sz="2400"/>
              <a:t>={ABE}		{CD}</a:t>
            </a:r>
            <a:r>
              <a:rPr lang="en-US" sz="2400" baseline="30000"/>
              <a:t> +</a:t>
            </a:r>
            <a:r>
              <a:rPr lang="en-US" sz="2400"/>
              <a:t>={CD}</a:t>
            </a:r>
          </a:p>
          <a:p>
            <a:pPr lvl="2"/>
            <a:r>
              <a:rPr lang="en-US" sz="2400"/>
              <a:t>{CE}</a:t>
            </a:r>
            <a:r>
              <a:rPr lang="en-US" sz="2400" baseline="30000"/>
              <a:t> +</a:t>
            </a:r>
            <a:r>
              <a:rPr lang="en-US" sz="2400"/>
              <a:t>={CE}		{DE}</a:t>
            </a:r>
            <a:r>
              <a:rPr lang="en-US" sz="2400" baseline="30000"/>
              <a:t>+</a:t>
            </a:r>
            <a:r>
              <a:rPr lang="en-US" sz="2400"/>
              <a:t>={DE}</a:t>
            </a:r>
          </a:p>
          <a:p>
            <a:pPr lvl="2"/>
            <a:r>
              <a:rPr lang="en-US" sz="2400"/>
              <a:t>{ACD}</a:t>
            </a:r>
            <a:r>
              <a:rPr lang="en-US" sz="2400" baseline="30000"/>
              <a:t>+</a:t>
            </a:r>
            <a:r>
              <a:rPr lang="en-US" sz="2400"/>
              <a:t>={ABCD} 	{ACE}</a:t>
            </a:r>
            <a:r>
              <a:rPr lang="en-US" sz="2400" baseline="30000"/>
              <a:t>+</a:t>
            </a:r>
            <a:r>
              <a:rPr lang="en-US" sz="2400"/>
              <a:t>={ABCDE}</a:t>
            </a:r>
          </a:p>
          <a:p>
            <a:pPr lvl="2"/>
            <a:r>
              <a:rPr lang="en-US" sz="2400"/>
              <a:t>{ADE}</a:t>
            </a:r>
            <a:r>
              <a:rPr lang="en-US" sz="2400" baseline="30000"/>
              <a:t>+</a:t>
            </a:r>
            <a:r>
              <a:rPr lang="en-US" sz="2400"/>
              <a:t>={ABCDE}	{CDE}</a:t>
            </a:r>
            <a:r>
              <a:rPr lang="en-US" sz="2400" baseline="30000"/>
              <a:t> +</a:t>
            </a:r>
            <a:r>
              <a:rPr lang="en-US" sz="2400"/>
              <a:t>={CDE}</a:t>
            </a:r>
          </a:p>
          <a:p>
            <a:pPr lvl="1"/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F9CCA6-B63A-4AC9-ADD3-83363D71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1327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BCNF Decomposition: One More Issue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919460" y="1052736"/>
          <a:ext cx="1829005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E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68772" y="1044025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026561" y="2750252"/>
          <a:ext cx="80649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 flipH="1">
            <a:off x="6588224" y="1772816"/>
            <a:ext cx="936104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7956376" y="1772816"/>
            <a:ext cx="144016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5897263" y="2165477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  <a:r>
              <a:rPr lang="en-US" sz="3200" baseline="-25000">
                <a:latin typeface="Calibri" pitchFamily="34" charset="0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8424" y="2196153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  <a:r>
              <a:rPr lang="en-US" sz="3200" baseline="-25000">
                <a:latin typeface="Calibri" pitchFamily="34" charset="0"/>
              </a:rPr>
              <a:t>2</a:t>
            </a: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7314995" y="2750252"/>
          <a:ext cx="1463204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E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BBAC3F5-7E64-4019-B0AE-0A8667B5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8314"/>
            <a:ext cx="8229600" cy="4922611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sz="2800"/>
              <a:t>Given: A</a:t>
            </a:r>
            <a:r>
              <a:rPr lang="en-US" sz="2800">
                <a:sym typeface="Wingdings" pitchFamily="2" charset="2"/>
              </a:rPr>
              <a:t>B, BCD</a:t>
            </a:r>
          </a:p>
          <a:p>
            <a:pPr lvl="0">
              <a:defRPr/>
            </a:pPr>
            <a:r>
              <a:rPr lang="en-US" sz="2800"/>
              <a:t>Deriving closures for R</a:t>
            </a:r>
            <a:r>
              <a:rPr lang="en-US" sz="2800" baseline="-25000"/>
              <a:t>2</a:t>
            </a:r>
          </a:p>
          <a:p>
            <a:pPr lvl="1"/>
            <a:r>
              <a:rPr lang="en-US" sz="2800"/>
              <a:t>Step 3: Project these closures </a:t>
            </a:r>
            <a:br>
              <a:rPr lang="en-US" sz="2800"/>
            </a:br>
            <a:r>
              <a:rPr lang="en-US" sz="2800"/>
              <a:t>onto </a:t>
            </a:r>
            <a:r>
              <a:rPr lang="en-US" sz="2800">
                <a:solidFill>
                  <a:srgbClr val="0000CC"/>
                </a:solidFill>
              </a:rPr>
              <a:t>R</a:t>
            </a:r>
            <a:r>
              <a:rPr lang="en-US" sz="2800" baseline="-25000">
                <a:solidFill>
                  <a:srgbClr val="0000CC"/>
                </a:solidFill>
              </a:rPr>
              <a:t>2</a:t>
            </a:r>
            <a:r>
              <a:rPr lang="en-US" sz="2800"/>
              <a:t>, by removing irrelevant </a:t>
            </a:r>
            <a:br>
              <a:rPr lang="en-US" sz="2800"/>
            </a:br>
            <a:r>
              <a:rPr lang="en-US" sz="2800"/>
              <a:t>attributes</a:t>
            </a:r>
            <a:endParaRPr lang="en-US" sz="2800">
              <a:solidFill>
                <a:srgbClr val="990000"/>
              </a:solidFill>
            </a:endParaRPr>
          </a:p>
          <a:p>
            <a:pPr lvl="2"/>
            <a:r>
              <a:rPr lang="en-US" sz="2400"/>
              <a:t>{A}</a:t>
            </a:r>
            <a:r>
              <a:rPr lang="en-US" sz="2400" baseline="30000"/>
              <a:t>+</a:t>
            </a:r>
            <a:r>
              <a:rPr lang="en-US" sz="2400"/>
              <a:t>={AB}		{C}</a:t>
            </a:r>
            <a:r>
              <a:rPr lang="en-US" sz="2400" baseline="30000"/>
              <a:t>+</a:t>
            </a:r>
            <a:r>
              <a:rPr lang="en-US" sz="2400"/>
              <a:t>={C}</a:t>
            </a:r>
          </a:p>
          <a:p>
            <a:pPr lvl="2"/>
            <a:r>
              <a:rPr lang="en-US" sz="2400"/>
              <a:t>{D}</a:t>
            </a:r>
            <a:r>
              <a:rPr lang="en-US" sz="2400" baseline="30000"/>
              <a:t>+</a:t>
            </a:r>
            <a:r>
              <a:rPr lang="en-US" sz="2400"/>
              <a:t>={D}		{E}</a:t>
            </a:r>
            <a:r>
              <a:rPr lang="en-US" sz="2400" baseline="30000"/>
              <a:t> +</a:t>
            </a:r>
            <a:r>
              <a:rPr lang="en-US" sz="2400"/>
              <a:t>={E}</a:t>
            </a:r>
          </a:p>
          <a:p>
            <a:pPr lvl="2"/>
            <a:r>
              <a:rPr lang="en-US" sz="2400"/>
              <a:t>{AC}</a:t>
            </a:r>
            <a:r>
              <a:rPr lang="en-US" sz="2400" baseline="30000"/>
              <a:t>+</a:t>
            </a:r>
            <a:r>
              <a:rPr lang="en-US" sz="2400"/>
              <a:t>={ABCD}		{AD}</a:t>
            </a:r>
            <a:r>
              <a:rPr lang="en-US" sz="2400" baseline="30000"/>
              <a:t>+</a:t>
            </a:r>
            <a:r>
              <a:rPr lang="en-US" sz="2400"/>
              <a:t>={ABD}</a:t>
            </a:r>
          </a:p>
          <a:p>
            <a:pPr lvl="2"/>
            <a:r>
              <a:rPr lang="en-US" sz="2400"/>
              <a:t>{AE}</a:t>
            </a:r>
            <a:r>
              <a:rPr lang="en-US" sz="2400" baseline="30000"/>
              <a:t> +</a:t>
            </a:r>
            <a:r>
              <a:rPr lang="en-US" sz="2400"/>
              <a:t>={ABE}		{CD}</a:t>
            </a:r>
            <a:r>
              <a:rPr lang="en-US" sz="2400" baseline="30000"/>
              <a:t> +</a:t>
            </a:r>
            <a:r>
              <a:rPr lang="en-US" sz="2400"/>
              <a:t>={CD}</a:t>
            </a:r>
          </a:p>
          <a:p>
            <a:pPr lvl="2"/>
            <a:r>
              <a:rPr lang="en-US" sz="2400"/>
              <a:t>{CE}</a:t>
            </a:r>
            <a:r>
              <a:rPr lang="en-US" sz="2400" baseline="30000"/>
              <a:t> +</a:t>
            </a:r>
            <a:r>
              <a:rPr lang="en-US" sz="2400"/>
              <a:t>={CE}		{DE}</a:t>
            </a:r>
            <a:r>
              <a:rPr lang="en-US" sz="2400" baseline="30000"/>
              <a:t>+</a:t>
            </a:r>
            <a:r>
              <a:rPr lang="en-US" sz="2400"/>
              <a:t>={DE}</a:t>
            </a:r>
          </a:p>
          <a:p>
            <a:pPr lvl="2"/>
            <a:r>
              <a:rPr lang="en-US" sz="2400"/>
              <a:t>{ACD}</a:t>
            </a:r>
            <a:r>
              <a:rPr lang="en-US" sz="2400" baseline="30000"/>
              <a:t>+</a:t>
            </a:r>
            <a:r>
              <a:rPr lang="en-US" sz="2400"/>
              <a:t>={ABCD} 	{ACE}</a:t>
            </a:r>
            <a:r>
              <a:rPr lang="en-US" sz="2400" baseline="30000"/>
              <a:t>+</a:t>
            </a:r>
            <a:r>
              <a:rPr lang="en-US" sz="2400"/>
              <a:t>={ABCDE}</a:t>
            </a:r>
          </a:p>
          <a:p>
            <a:pPr lvl="2"/>
            <a:r>
              <a:rPr lang="en-US" sz="2400"/>
              <a:t>{ADE}</a:t>
            </a:r>
            <a:r>
              <a:rPr lang="en-US" sz="2400" baseline="30000"/>
              <a:t>+</a:t>
            </a:r>
            <a:r>
              <a:rPr lang="en-US" sz="2400"/>
              <a:t>={ABCDE}	{CDE}</a:t>
            </a:r>
            <a:r>
              <a:rPr lang="en-US" sz="2400" baseline="30000"/>
              <a:t> +</a:t>
            </a:r>
            <a:r>
              <a:rPr lang="en-US" sz="2400"/>
              <a:t>={CDE}</a:t>
            </a:r>
          </a:p>
          <a:p>
            <a:pPr marL="671512" lvl="2" indent="0">
              <a:buNone/>
            </a:pPr>
            <a:endParaRPr lang="en-US" sz="2400"/>
          </a:p>
          <a:p>
            <a:pPr lvl="1"/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55CF60-75A0-42A5-A0EC-DD3C4E70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2030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BCNF Decomposition: One More Issue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919460" y="1052736"/>
          <a:ext cx="1829005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E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68772" y="1044025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026561" y="2750252"/>
          <a:ext cx="80649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 flipH="1">
            <a:off x="6588224" y="1772816"/>
            <a:ext cx="936104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7956376" y="1772816"/>
            <a:ext cx="144016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5897263" y="2165477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  <a:r>
              <a:rPr lang="en-US" sz="3200" baseline="-25000">
                <a:latin typeface="Calibri" pitchFamily="34" charset="0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8424" y="2196153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  <a:r>
              <a:rPr lang="en-US" sz="3200" baseline="-25000">
                <a:latin typeface="Calibri" pitchFamily="34" charset="0"/>
              </a:rPr>
              <a:t>2</a:t>
            </a: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7314995" y="2750252"/>
          <a:ext cx="1463204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E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BBAC3F5-7E64-4019-B0AE-0A8667B5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8314"/>
            <a:ext cx="8229600" cy="4922611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sz="2800"/>
              <a:t>Given: A</a:t>
            </a:r>
            <a:r>
              <a:rPr lang="en-US" sz="2800">
                <a:sym typeface="Wingdings" pitchFamily="2" charset="2"/>
              </a:rPr>
              <a:t>B, BCD</a:t>
            </a:r>
          </a:p>
          <a:p>
            <a:pPr lvl="0">
              <a:defRPr/>
            </a:pPr>
            <a:r>
              <a:rPr lang="en-US" sz="2800"/>
              <a:t>Deriving closures for R</a:t>
            </a:r>
            <a:r>
              <a:rPr lang="en-US" sz="2800" baseline="-25000"/>
              <a:t>2</a:t>
            </a:r>
          </a:p>
          <a:p>
            <a:pPr lvl="1"/>
            <a:r>
              <a:rPr lang="en-US" sz="2800"/>
              <a:t>Step 3: Project these closures </a:t>
            </a:r>
            <a:br>
              <a:rPr lang="en-US" sz="2800"/>
            </a:br>
            <a:r>
              <a:rPr lang="en-US" sz="2800"/>
              <a:t>onto </a:t>
            </a:r>
            <a:r>
              <a:rPr lang="en-US" sz="2800">
                <a:solidFill>
                  <a:srgbClr val="0000CC"/>
                </a:solidFill>
              </a:rPr>
              <a:t>R</a:t>
            </a:r>
            <a:r>
              <a:rPr lang="en-US" sz="2800" baseline="-25000">
                <a:solidFill>
                  <a:srgbClr val="0000CC"/>
                </a:solidFill>
              </a:rPr>
              <a:t>2</a:t>
            </a:r>
            <a:r>
              <a:rPr lang="en-US" sz="2800"/>
              <a:t>, by removing irrelevant </a:t>
            </a:r>
            <a:br>
              <a:rPr lang="en-US" sz="2800"/>
            </a:br>
            <a:r>
              <a:rPr lang="en-US" sz="2800"/>
              <a:t>attributes</a:t>
            </a:r>
            <a:endParaRPr lang="en-US" sz="2800">
              <a:solidFill>
                <a:srgbClr val="990000"/>
              </a:solidFill>
            </a:endParaRPr>
          </a:p>
          <a:p>
            <a:pPr lvl="2"/>
            <a:r>
              <a:rPr lang="en-US" sz="2400"/>
              <a:t>{A}</a:t>
            </a:r>
            <a:r>
              <a:rPr lang="en-US" sz="2400" baseline="30000"/>
              <a:t>+</a:t>
            </a:r>
            <a:r>
              <a:rPr lang="en-US" sz="2400"/>
              <a:t>={A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en-US" sz="2400"/>
              <a:t>}		{C}</a:t>
            </a:r>
            <a:r>
              <a:rPr lang="en-US" sz="2400" baseline="30000"/>
              <a:t>+</a:t>
            </a:r>
            <a:r>
              <a:rPr lang="en-US" sz="2400"/>
              <a:t>={C}</a:t>
            </a:r>
          </a:p>
          <a:p>
            <a:pPr lvl="2"/>
            <a:r>
              <a:rPr lang="en-US" sz="2400"/>
              <a:t>{D}</a:t>
            </a:r>
            <a:r>
              <a:rPr lang="en-US" sz="2400" baseline="30000"/>
              <a:t>+</a:t>
            </a:r>
            <a:r>
              <a:rPr lang="en-US" sz="2400"/>
              <a:t>={D}		{E}</a:t>
            </a:r>
            <a:r>
              <a:rPr lang="en-US" sz="2400" baseline="30000"/>
              <a:t> +</a:t>
            </a:r>
            <a:r>
              <a:rPr lang="en-US" sz="2400"/>
              <a:t>={E}</a:t>
            </a:r>
          </a:p>
          <a:p>
            <a:pPr lvl="2"/>
            <a:r>
              <a:rPr lang="en-US" sz="2400"/>
              <a:t>{AC}</a:t>
            </a:r>
            <a:r>
              <a:rPr lang="en-US" sz="2400" baseline="30000"/>
              <a:t>+</a:t>
            </a:r>
            <a:r>
              <a:rPr lang="en-US" sz="2400"/>
              <a:t>={A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en-US" sz="2400"/>
              <a:t>CD}		{AD}</a:t>
            </a:r>
            <a:r>
              <a:rPr lang="en-US" sz="2400" baseline="30000"/>
              <a:t>+</a:t>
            </a:r>
            <a:r>
              <a:rPr lang="en-US" sz="2400"/>
              <a:t>={A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en-US" sz="2400"/>
              <a:t>D}</a:t>
            </a:r>
          </a:p>
          <a:p>
            <a:pPr lvl="2"/>
            <a:r>
              <a:rPr lang="en-US" sz="2400"/>
              <a:t>{AE}</a:t>
            </a:r>
            <a:r>
              <a:rPr lang="en-US" sz="2400" baseline="30000"/>
              <a:t> +</a:t>
            </a:r>
            <a:r>
              <a:rPr lang="en-US" sz="2400"/>
              <a:t>={A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en-US" sz="2400"/>
              <a:t>E}		{CD}</a:t>
            </a:r>
            <a:r>
              <a:rPr lang="en-US" sz="2400" baseline="30000"/>
              <a:t> +</a:t>
            </a:r>
            <a:r>
              <a:rPr lang="en-US" sz="2400"/>
              <a:t>={CD}</a:t>
            </a:r>
          </a:p>
          <a:p>
            <a:pPr lvl="2"/>
            <a:r>
              <a:rPr lang="en-US" sz="2400"/>
              <a:t>{CE}</a:t>
            </a:r>
            <a:r>
              <a:rPr lang="en-US" sz="2400" baseline="30000"/>
              <a:t> +</a:t>
            </a:r>
            <a:r>
              <a:rPr lang="en-US" sz="2400"/>
              <a:t>={CE}		{DE}</a:t>
            </a:r>
            <a:r>
              <a:rPr lang="en-US" sz="2400" baseline="30000"/>
              <a:t>+</a:t>
            </a:r>
            <a:r>
              <a:rPr lang="en-US" sz="2400"/>
              <a:t>={DE}</a:t>
            </a:r>
          </a:p>
          <a:p>
            <a:pPr lvl="2"/>
            <a:r>
              <a:rPr lang="en-US" sz="2400"/>
              <a:t>{ACD}</a:t>
            </a:r>
            <a:r>
              <a:rPr lang="en-US" sz="2400" baseline="30000"/>
              <a:t>+</a:t>
            </a:r>
            <a:r>
              <a:rPr lang="en-US" sz="2400"/>
              <a:t>={A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en-US" sz="2400"/>
              <a:t>CD} 	{ACE}</a:t>
            </a:r>
            <a:r>
              <a:rPr lang="en-US" sz="2400" baseline="30000"/>
              <a:t>+</a:t>
            </a:r>
            <a:r>
              <a:rPr lang="en-US" sz="2400"/>
              <a:t>={A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en-US" sz="2400"/>
              <a:t>CDE}</a:t>
            </a:r>
          </a:p>
          <a:p>
            <a:pPr lvl="2"/>
            <a:r>
              <a:rPr lang="en-US" sz="2400"/>
              <a:t>{ADE}</a:t>
            </a:r>
            <a:r>
              <a:rPr lang="en-US" sz="2400" baseline="30000"/>
              <a:t>+</a:t>
            </a:r>
            <a:r>
              <a:rPr lang="en-US" sz="2400"/>
              <a:t>={A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en-US" sz="2400"/>
              <a:t>CDE}	{CDE}</a:t>
            </a:r>
            <a:r>
              <a:rPr lang="en-US" sz="2400" baseline="30000"/>
              <a:t> +</a:t>
            </a:r>
            <a:r>
              <a:rPr lang="en-US" sz="2400"/>
              <a:t>={CDE}</a:t>
            </a:r>
          </a:p>
          <a:p>
            <a:pPr marL="671512" lvl="2" indent="0">
              <a:buNone/>
            </a:pPr>
            <a:endParaRPr lang="en-US" sz="2400"/>
          </a:p>
          <a:p>
            <a:pPr lvl="1"/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B69295-3C1C-4276-9543-64F8CAB1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4277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BCNF Decomposition: One More Issue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919460" y="1052736"/>
          <a:ext cx="1829005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E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68772" y="1044025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026561" y="2750252"/>
          <a:ext cx="80649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 flipH="1">
            <a:off x="6588224" y="1772816"/>
            <a:ext cx="936104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7956376" y="1772816"/>
            <a:ext cx="144016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5897263" y="2165477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  <a:r>
              <a:rPr lang="en-US" sz="3200" baseline="-25000">
                <a:latin typeface="Calibri" pitchFamily="34" charset="0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8424" y="2196153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  <a:r>
              <a:rPr lang="en-US" sz="3200" baseline="-25000">
                <a:latin typeface="Calibri" pitchFamily="34" charset="0"/>
              </a:rPr>
              <a:t>2</a:t>
            </a: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7314995" y="2750252"/>
          <a:ext cx="1463204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E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BBAC3F5-7E64-4019-B0AE-0A8667B5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8314"/>
            <a:ext cx="8229600" cy="4922611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sz="2800"/>
              <a:t>Given: A</a:t>
            </a:r>
            <a:r>
              <a:rPr lang="en-US" sz="2800">
                <a:sym typeface="Wingdings" pitchFamily="2" charset="2"/>
              </a:rPr>
              <a:t>B, BCD</a:t>
            </a:r>
          </a:p>
          <a:p>
            <a:pPr lvl="0">
              <a:defRPr/>
            </a:pPr>
            <a:r>
              <a:rPr lang="en-US" sz="2800"/>
              <a:t>Deriving closures for R</a:t>
            </a:r>
            <a:r>
              <a:rPr lang="en-US" sz="2800" baseline="-25000"/>
              <a:t>2</a:t>
            </a:r>
          </a:p>
          <a:p>
            <a:pPr lvl="1"/>
            <a:r>
              <a:rPr lang="en-US" sz="2800"/>
              <a:t>Step 3: Project these closures </a:t>
            </a:r>
            <a:br>
              <a:rPr lang="en-US" sz="2800"/>
            </a:br>
            <a:r>
              <a:rPr lang="en-US" sz="2800"/>
              <a:t>onto </a:t>
            </a:r>
            <a:r>
              <a:rPr lang="en-US" sz="2800">
                <a:solidFill>
                  <a:srgbClr val="0000CC"/>
                </a:solidFill>
              </a:rPr>
              <a:t>R</a:t>
            </a:r>
            <a:r>
              <a:rPr lang="en-US" sz="2800" baseline="-25000">
                <a:solidFill>
                  <a:srgbClr val="0000CC"/>
                </a:solidFill>
              </a:rPr>
              <a:t>2</a:t>
            </a:r>
            <a:r>
              <a:rPr lang="en-US" sz="2800"/>
              <a:t>, by removing irrelevant </a:t>
            </a:r>
            <a:br>
              <a:rPr lang="en-US" sz="2800"/>
            </a:br>
            <a:r>
              <a:rPr lang="en-US" sz="2800"/>
              <a:t>attributes</a:t>
            </a:r>
            <a:endParaRPr lang="en-US" sz="2800">
              <a:solidFill>
                <a:srgbClr val="990000"/>
              </a:solidFill>
            </a:endParaRPr>
          </a:p>
          <a:p>
            <a:pPr lvl="2"/>
            <a:r>
              <a:rPr lang="en-US" sz="2400"/>
              <a:t>{A}</a:t>
            </a:r>
            <a:r>
              <a:rPr lang="en-US" sz="2400" baseline="30000"/>
              <a:t>+</a:t>
            </a:r>
            <a:r>
              <a:rPr lang="en-US" sz="2400"/>
              <a:t>={A}		{C}</a:t>
            </a:r>
            <a:r>
              <a:rPr lang="en-US" sz="2400" baseline="30000"/>
              <a:t>+</a:t>
            </a:r>
            <a:r>
              <a:rPr lang="en-US" sz="2400"/>
              <a:t>={C}</a:t>
            </a:r>
          </a:p>
          <a:p>
            <a:pPr lvl="2"/>
            <a:r>
              <a:rPr lang="en-US" sz="2400"/>
              <a:t>{D}</a:t>
            </a:r>
            <a:r>
              <a:rPr lang="en-US" sz="2400" baseline="30000"/>
              <a:t>+</a:t>
            </a:r>
            <a:r>
              <a:rPr lang="en-US" sz="2400"/>
              <a:t>={D}		{E}</a:t>
            </a:r>
            <a:r>
              <a:rPr lang="en-US" sz="2400" baseline="30000"/>
              <a:t> +</a:t>
            </a:r>
            <a:r>
              <a:rPr lang="en-US" sz="2400"/>
              <a:t>={E}</a:t>
            </a:r>
          </a:p>
          <a:p>
            <a:pPr lvl="2"/>
            <a:r>
              <a:rPr lang="en-US" sz="2400"/>
              <a:t>{AC}</a:t>
            </a:r>
            <a:r>
              <a:rPr lang="en-US" sz="2400" baseline="30000"/>
              <a:t>+</a:t>
            </a:r>
            <a:r>
              <a:rPr lang="en-US" sz="2400"/>
              <a:t>={ACD}		{AD}</a:t>
            </a:r>
            <a:r>
              <a:rPr lang="en-US" sz="2400" baseline="30000"/>
              <a:t>+</a:t>
            </a:r>
            <a:r>
              <a:rPr lang="en-US" sz="2400"/>
              <a:t>={AD}</a:t>
            </a:r>
          </a:p>
          <a:p>
            <a:pPr lvl="2"/>
            <a:r>
              <a:rPr lang="en-US" sz="2400"/>
              <a:t>{AE}</a:t>
            </a:r>
            <a:r>
              <a:rPr lang="en-US" sz="2400" baseline="30000"/>
              <a:t> +</a:t>
            </a:r>
            <a:r>
              <a:rPr lang="en-US" sz="2400"/>
              <a:t>={AE}		{CD}</a:t>
            </a:r>
            <a:r>
              <a:rPr lang="en-US" sz="2400" baseline="30000"/>
              <a:t> +</a:t>
            </a:r>
            <a:r>
              <a:rPr lang="en-US" sz="2400"/>
              <a:t>={CD}</a:t>
            </a:r>
          </a:p>
          <a:p>
            <a:pPr lvl="2"/>
            <a:r>
              <a:rPr lang="en-US" sz="2400"/>
              <a:t>{CE}</a:t>
            </a:r>
            <a:r>
              <a:rPr lang="en-US" sz="2400" baseline="30000"/>
              <a:t> +</a:t>
            </a:r>
            <a:r>
              <a:rPr lang="en-US" sz="2400"/>
              <a:t>={CE}		{DE}</a:t>
            </a:r>
            <a:r>
              <a:rPr lang="en-US" sz="2400" baseline="30000"/>
              <a:t>+</a:t>
            </a:r>
            <a:r>
              <a:rPr lang="en-US" sz="2400"/>
              <a:t>={DE}</a:t>
            </a:r>
          </a:p>
          <a:p>
            <a:pPr lvl="2"/>
            <a:r>
              <a:rPr lang="en-US" sz="2400"/>
              <a:t>{ACD}</a:t>
            </a:r>
            <a:r>
              <a:rPr lang="en-US" sz="2400" baseline="30000"/>
              <a:t>+</a:t>
            </a:r>
            <a:r>
              <a:rPr lang="en-US" sz="2400"/>
              <a:t>={ACD} 		{ACE}</a:t>
            </a:r>
            <a:r>
              <a:rPr lang="en-US" sz="2400" baseline="30000"/>
              <a:t>+</a:t>
            </a:r>
            <a:r>
              <a:rPr lang="en-US" sz="2400"/>
              <a:t>={ACDE}</a:t>
            </a:r>
          </a:p>
          <a:p>
            <a:pPr lvl="2"/>
            <a:r>
              <a:rPr lang="en-US" sz="2400"/>
              <a:t>{ADE}</a:t>
            </a:r>
            <a:r>
              <a:rPr lang="en-US" sz="2400" baseline="30000"/>
              <a:t>+</a:t>
            </a:r>
            <a:r>
              <a:rPr lang="en-US" sz="2400"/>
              <a:t>={ACDE}		{CDE}</a:t>
            </a:r>
            <a:r>
              <a:rPr lang="en-US" sz="2400" baseline="30000"/>
              <a:t> +</a:t>
            </a:r>
            <a:r>
              <a:rPr lang="en-US" sz="2400"/>
              <a:t>={CDE}</a:t>
            </a:r>
          </a:p>
          <a:p>
            <a:pPr marL="671512" lvl="2" indent="0">
              <a:buNone/>
            </a:pPr>
            <a:endParaRPr lang="en-US" sz="2400"/>
          </a:p>
          <a:p>
            <a:pPr lvl="1"/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136ED4-6A37-4DB5-B3D8-E166A962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52550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/>
              <a:t>BCNF Decomposition: One More Issue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919460" y="1052736"/>
          <a:ext cx="1829005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E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468772" y="1044025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026561" y="2750252"/>
          <a:ext cx="80649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 flipH="1">
            <a:off x="6588224" y="1772816"/>
            <a:ext cx="936104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7956376" y="1772816"/>
            <a:ext cx="144016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5897263" y="2165477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  <a:r>
              <a:rPr lang="en-US" sz="3200" baseline="-25000">
                <a:latin typeface="Calibri" pitchFamily="34" charset="0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8424" y="2196153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  <a:r>
              <a:rPr lang="en-US" sz="3200" baseline="-25000">
                <a:latin typeface="Calibri" pitchFamily="34" charset="0"/>
              </a:rPr>
              <a:t>2</a:t>
            </a:r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7314995" y="2750252"/>
          <a:ext cx="1463204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E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BBAC3F5-7E64-4019-B0AE-0A8667B5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8314"/>
            <a:ext cx="8229600" cy="4922611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sz="2800"/>
              <a:t>Given: A</a:t>
            </a:r>
            <a:r>
              <a:rPr lang="en-US" sz="2800">
                <a:sym typeface="Wingdings" pitchFamily="2" charset="2"/>
              </a:rPr>
              <a:t>B, BCD</a:t>
            </a:r>
          </a:p>
          <a:p>
            <a:pPr lvl="0">
              <a:defRPr/>
            </a:pPr>
            <a:r>
              <a:rPr lang="en-US" sz="2800"/>
              <a:t>Deriving closures for R</a:t>
            </a:r>
            <a:r>
              <a:rPr lang="en-US" sz="2800" baseline="-25000"/>
              <a:t>2</a:t>
            </a:r>
          </a:p>
          <a:p>
            <a:pPr lvl="1"/>
            <a:r>
              <a:rPr lang="en-US" sz="2800"/>
              <a:t>Step 3: Project these closures </a:t>
            </a:r>
            <a:br>
              <a:rPr lang="en-US" sz="2800"/>
            </a:br>
            <a:r>
              <a:rPr lang="en-US" sz="2800"/>
              <a:t>onto </a:t>
            </a:r>
            <a:r>
              <a:rPr lang="en-US" sz="2800">
                <a:solidFill>
                  <a:srgbClr val="0000CC"/>
                </a:solidFill>
              </a:rPr>
              <a:t>R</a:t>
            </a:r>
            <a:r>
              <a:rPr lang="en-US" sz="2800" baseline="-25000">
                <a:solidFill>
                  <a:srgbClr val="0000CC"/>
                </a:solidFill>
              </a:rPr>
              <a:t>2</a:t>
            </a:r>
            <a:r>
              <a:rPr lang="en-US" sz="2800"/>
              <a:t>, by removing irrelevant </a:t>
            </a:r>
            <a:br>
              <a:rPr lang="en-US" sz="2800"/>
            </a:br>
            <a:r>
              <a:rPr lang="en-US" sz="2800"/>
              <a:t>attributes</a:t>
            </a:r>
            <a:endParaRPr lang="en-US" sz="2800">
              <a:solidFill>
                <a:srgbClr val="990000"/>
              </a:solidFill>
            </a:endParaRPr>
          </a:p>
          <a:p>
            <a:pPr lvl="2"/>
            <a:r>
              <a:rPr lang="en-US" sz="2400"/>
              <a:t>{A}</a:t>
            </a:r>
            <a:r>
              <a:rPr lang="en-US" sz="2400" baseline="30000"/>
              <a:t>+</a:t>
            </a:r>
            <a:r>
              <a:rPr lang="en-US" sz="2400"/>
              <a:t>={A}		{C}</a:t>
            </a:r>
            <a:r>
              <a:rPr lang="en-US" sz="2400" baseline="30000"/>
              <a:t>+</a:t>
            </a:r>
            <a:r>
              <a:rPr lang="en-US" sz="2400"/>
              <a:t>={C}</a:t>
            </a:r>
          </a:p>
          <a:p>
            <a:pPr lvl="2"/>
            <a:r>
              <a:rPr lang="en-US" sz="2400"/>
              <a:t>{D}</a:t>
            </a:r>
            <a:r>
              <a:rPr lang="en-US" sz="2400" baseline="30000"/>
              <a:t>+</a:t>
            </a:r>
            <a:r>
              <a:rPr lang="en-US" sz="2400"/>
              <a:t>={D}		{E}</a:t>
            </a:r>
            <a:r>
              <a:rPr lang="en-US" sz="2400" baseline="30000"/>
              <a:t> +</a:t>
            </a:r>
            <a:r>
              <a:rPr lang="en-US" sz="2400"/>
              <a:t>={E}</a:t>
            </a:r>
          </a:p>
          <a:p>
            <a:pPr lvl="2"/>
            <a:r>
              <a:rPr lang="en-US" sz="2400"/>
              <a:t>{AC}</a:t>
            </a:r>
            <a:r>
              <a:rPr lang="en-US" sz="2400" baseline="30000"/>
              <a:t>+</a:t>
            </a:r>
            <a:r>
              <a:rPr lang="en-US" sz="2400"/>
              <a:t>={ACD}		{AD}</a:t>
            </a:r>
            <a:r>
              <a:rPr lang="en-US" sz="2400" baseline="30000"/>
              <a:t>+</a:t>
            </a:r>
            <a:r>
              <a:rPr lang="en-US" sz="2400"/>
              <a:t>={AD}</a:t>
            </a:r>
          </a:p>
          <a:p>
            <a:pPr lvl="2"/>
            <a:r>
              <a:rPr lang="en-US" sz="2400"/>
              <a:t>{AE}</a:t>
            </a:r>
            <a:r>
              <a:rPr lang="en-US" sz="2400" baseline="30000"/>
              <a:t> +</a:t>
            </a:r>
            <a:r>
              <a:rPr lang="en-US" sz="2400"/>
              <a:t>={AE}		{CD}</a:t>
            </a:r>
            <a:r>
              <a:rPr lang="en-US" sz="2400" baseline="30000"/>
              <a:t> +</a:t>
            </a:r>
            <a:r>
              <a:rPr lang="en-US" sz="2400"/>
              <a:t>={CD}</a:t>
            </a:r>
          </a:p>
          <a:p>
            <a:pPr lvl="2"/>
            <a:r>
              <a:rPr lang="en-US" sz="2400"/>
              <a:t>{CE}</a:t>
            </a:r>
            <a:r>
              <a:rPr lang="en-US" sz="2400" baseline="30000"/>
              <a:t> +</a:t>
            </a:r>
            <a:r>
              <a:rPr lang="en-US" sz="2400"/>
              <a:t>={CE}		{DE}</a:t>
            </a:r>
            <a:r>
              <a:rPr lang="en-US" sz="2400" baseline="30000"/>
              <a:t>+</a:t>
            </a:r>
            <a:r>
              <a:rPr lang="en-US" sz="2400"/>
              <a:t>={DE}</a:t>
            </a:r>
          </a:p>
          <a:p>
            <a:pPr lvl="2"/>
            <a:r>
              <a:rPr lang="en-US" sz="2400"/>
              <a:t>{ACD}</a:t>
            </a:r>
            <a:r>
              <a:rPr lang="en-US" sz="2400" baseline="30000"/>
              <a:t>+</a:t>
            </a:r>
            <a:r>
              <a:rPr lang="en-US" sz="2400"/>
              <a:t>={ACD} 		{ACE}</a:t>
            </a:r>
            <a:r>
              <a:rPr lang="en-US" sz="2400" baseline="30000"/>
              <a:t>+</a:t>
            </a:r>
            <a:r>
              <a:rPr lang="en-US" sz="2400"/>
              <a:t>={ACDE}</a:t>
            </a:r>
          </a:p>
          <a:p>
            <a:pPr lvl="2"/>
            <a:r>
              <a:rPr lang="en-US" sz="2400"/>
              <a:t>{ADE}</a:t>
            </a:r>
            <a:r>
              <a:rPr lang="en-US" sz="2400" baseline="30000"/>
              <a:t>+</a:t>
            </a:r>
            <a:r>
              <a:rPr lang="en-US" sz="2400"/>
              <a:t>={ACDE}		{CDE}</a:t>
            </a:r>
            <a:r>
              <a:rPr lang="en-US" sz="2400" baseline="30000"/>
              <a:t> +</a:t>
            </a:r>
            <a:r>
              <a:rPr lang="en-US" sz="2400"/>
              <a:t>={CDE}</a:t>
            </a:r>
          </a:p>
          <a:p>
            <a:pPr marL="671512" lvl="2" indent="0">
              <a:buNone/>
            </a:pPr>
            <a:endParaRPr lang="en-US" sz="2400"/>
          </a:p>
          <a:p>
            <a:pPr lvl="1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851E12-6A7B-4694-9F4F-7DCE898BBF07}"/>
              </a:ext>
            </a:extLst>
          </p:cNvPr>
          <p:cNvSpPr/>
          <p:nvPr/>
        </p:nvSpPr>
        <p:spPr bwMode="auto">
          <a:xfrm>
            <a:off x="1130311" y="3889544"/>
            <a:ext cx="1926771" cy="440872"/>
          </a:xfrm>
          <a:prstGeom prst="rect">
            <a:avLst/>
          </a:prstGeom>
          <a:noFill/>
          <a:ln w="254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B63452-24DC-46F7-A2BD-F49C14DF9E20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 bwMode="auto">
          <a:xfrm>
            <a:off x="3057082" y="4109980"/>
            <a:ext cx="3161148" cy="3367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C815BB0-E244-42EA-8389-F9B15900F39C}"/>
              </a:ext>
            </a:extLst>
          </p:cNvPr>
          <p:cNvSpPr/>
          <p:nvPr/>
        </p:nvSpPr>
        <p:spPr>
          <a:xfrm>
            <a:off x="6218230" y="3784991"/>
            <a:ext cx="25302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This closure</a:t>
            </a:r>
            <a:br>
              <a:rPr lang="en-US" sz="2000"/>
            </a:br>
            <a:r>
              <a:rPr lang="en-US" sz="2000"/>
              <a:t>violates BCNF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So R2 is not </a:t>
            </a:r>
            <a:br>
              <a:rPr lang="en-US" sz="2000"/>
            </a:br>
            <a:r>
              <a:rPr lang="en-US" sz="2000"/>
              <a:t>in BCNF</a:t>
            </a:r>
            <a:endParaRPr lang="en-SG" sz="2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D21E6-B7D9-4AAC-88C2-F387EAC7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7042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CAAF-0698-4E19-9842-D6CE71D5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Projection of Closures/FDs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9EDE4-C307-4968-B9D5-E3F40E1A3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>
            <a:normAutofit lnSpcReduction="10000"/>
          </a:bodyPr>
          <a:lstStyle/>
          <a:p>
            <a:pPr>
              <a:spcBef>
                <a:spcPts val="1000"/>
              </a:spcBef>
            </a:pPr>
            <a:r>
              <a:rPr lang="en-SG"/>
              <a:t>In general, if we are to derive the closures on a table R</a:t>
            </a:r>
            <a:r>
              <a:rPr lang="en-SG" baseline="-25000"/>
              <a:t>i</a:t>
            </a:r>
            <a:r>
              <a:rPr lang="en-SG"/>
              <a:t> that is decomposed from a table R, we can</a:t>
            </a:r>
          </a:p>
          <a:p>
            <a:pPr lvl="1">
              <a:spcBef>
                <a:spcPts val="1000"/>
              </a:spcBef>
            </a:pPr>
            <a:r>
              <a:rPr lang="en-SG"/>
              <a:t>First, enumerate the attribute subsets of R</a:t>
            </a:r>
            <a:r>
              <a:rPr lang="en-SG" baseline="-25000"/>
              <a:t>i</a:t>
            </a:r>
          </a:p>
          <a:p>
            <a:pPr lvl="1">
              <a:spcBef>
                <a:spcPts val="1000"/>
              </a:spcBef>
            </a:pPr>
            <a:r>
              <a:rPr lang="en-SG"/>
              <a:t>For each subset, derive its closure on R</a:t>
            </a:r>
          </a:p>
          <a:p>
            <a:pPr lvl="1">
              <a:spcBef>
                <a:spcPts val="1000"/>
              </a:spcBef>
            </a:pPr>
            <a:r>
              <a:rPr lang="en-SG"/>
              <a:t>Project each closure onto R</a:t>
            </a:r>
            <a:r>
              <a:rPr lang="en-SG" baseline="-25000"/>
              <a:t>i</a:t>
            </a:r>
            <a:r>
              <a:rPr lang="en-SG"/>
              <a:t> by removing those attributes that do not appear in R</a:t>
            </a:r>
            <a:r>
              <a:rPr lang="en-SG" baseline="-25000"/>
              <a:t>i</a:t>
            </a:r>
          </a:p>
          <a:p>
            <a:pPr>
              <a:spcBef>
                <a:spcPts val="1000"/>
              </a:spcBef>
            </a:pPr>
            <a:r>
              <a:rPr lang="en-SG"/>
              <a:t>These projected closures can then be used to </a:t>
            </a:r>
          </a:p>
          <a:p>
            <a:pPr lvl="1">
              <a:spcBef>
                <a:spcPts val="1000"/>
              </a:spcBef>
            </a:pPr>
            <a:r>
              <a:rPr lang="en-SG"/>
              <a:t>Decide whether R</a:t>
            </a:r>
            <a:r>
              <a:rPr lang="en-SG" baseline="-25000"/>
              <a:t>i</a:t>
            </a:r>
            <a:r>
              <a:rPr lang="en-SG"/>
              <a:t> is in BCNF</a:t>
            </a:r>
          </a:p>
          <a:p>
            <a:pPr lvl="1">
              <a:spcBef>
                <a:spcPts val="1000"/>
              </a:spcBef>
            </a:pPr>
            <a:r>
              <a:rPr lang="en-SG"/>
              <a:t>Further decompose R</a:t>
            </a:r>
            <a:r>
              <a:rPr lang="en-SG" baseline="-25000"/>
              <a:t>i</a:t>
            </a:r>
            <a:r>
              <a:rPr lang="en-SG"/>
              <a:t> (if R</a:t>
            </a:r>
            <a:r>
              <a:rPr lang="en-SG" baseline="-25000"/>
              <a:t>i</a:t>
            </a:r>
            <a:r>
              <a:rPr lang="en-SG"/>
              <a:t> violates BCNF)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8185D-59A5-405F-B25E-A7880E96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65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3FE2-87A6-4A61-B933-3C0F60E2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25143-8D04-40AE-B8DC-61C1B8A8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will focus on 3NF and BCNF since they are the most commonly used NF</a:t>
            </a:r>
          </a:p>
          <a:p>
            <a:r>
              <a:rPr lang="en-US"/>
              <a:t>We will start from BCNF since it is conceptually simpler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399D5-EAFB-4C12-B725-FC40FE8A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758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DA4E-4ADC-4E9C-BEF5-2391AE66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9C9C1-6481-458B-BBB4-D1D45F582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Why does the BCNF decomposition algorithm work?</a:t>
            </a:r>
          </a:p>
          <a:p>
            <a:r>
              <a:rPr lang="en-SG"/>
              <a:t>Why can it eliminate violations of BCNF?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DA2AB-EB8F-4703-8719-C0A45450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978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Algorithm</a:t>
            </a:r>
            <a:endParaRPr lang="en-SG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99457" y="1196752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2699792" y="2689756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771665" y="2689756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1475656" y="4375760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4283968" y="4375760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506280" y="980728"/>
            <a:ext cx="2489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X</a:t>
            </a:r>
            <a:r>
              <a:rPr lang="en-US" sz="2800">
                <a:latin typeface="Calibri" pitchFamily="34" charset="0"/>
                <a:sym typeface="Wingdings" pitchFamily="2" charset="2"/>
              </a:rPr>
              <a:t>Y violation</a:t>
            </a:r>
            <a:r>
              <a:rPr lang="en-US" sz="2800">
                <a:latin typeface="Calibri" pitchFamily="34" charset="0"/>
              </a:rPr>
              <a:t>? </a:t>
            </a:r>
            <a:endParaRPr lang="en-SG" sz="2800">
              <a:latin typeface="Calibri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3923928" y="2132856"/>
            <a:ext cx="695610" cy="4848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4139952" y="3625860"/>
            <a:ext cx="1296144" cy="69365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2555776" y="3625860"/>
            <a:ext cx="1152128" cy="7200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9" name="Rectangle 18"/>
          <p:cNvSpPr/>
          <p:nvPr/>
        </p:nvSpPr>
        <p:spPr>
          <a:xfrm>
            <a:off x="141176" y="2617748"/>
            <a:ext cx="2655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X’</a:t>
            </a:r>
            <a:r>
              <a:rPr lang="en-US" sz="2800">
                <a:latin typeface="Calibri" pitchFamily="34" charset="0"/>
                <a:sym typeface="Wingdings" pitchFamily="2" charset="2"/>
              </a:rPr>
              <a:t>Y’ violation</a:t>
            </a:r>
            <a:r>
              <a:rPr lang="en-US" sz="2800">
                <a:latin typeface="Calibri" pitchFamily="34" charset="0"/>
              </a:rPr>
              <a:t>? </a:t>
            </a:r>
            <a:endParaRPr lang="en-SG" sz="2800">
              <a:latin typeface="Calibri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5195601" y="2132856"/>
            <a:ext cx="1595853" cy="4848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1500850" y="1307088"/>
            <a:ext cx="1988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Decompose </a:t>
            </a:r>
            <a:endParaRPr lang="en-SG" sz="2800"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7504" y="3049796"/>
            <a:ext cx="1988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Decompose </a:t>
            </a:r>
            <a:endParaRPr lang="en-SG" sz="2800"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19894" y="5229200"/>
            <a:ext cx="2169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In BCNF then </a:t>
            </a:r>
            <a:endParaRPr lang="en-SG" sz="2800"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03648" y="5661248"/>
            <a:ext cx="926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Stop </a:t>
            </a:r>
            <a:endParaRPr lang="en-SG" sz="2800"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81968" y="5229200"/>
            <a:ext cx="2087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In BCNF then</a:t>
            </a:r>
            <a:endParaRPr lang="en-SG" sz="280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65722" y="5661248"/>
            <a:ext cx="926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Stop </a:t>
            </a:r>
            <a:endParaRPr lang="en-SG" sz="280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82104" y="1988840"/>
            <a:ext cx="2745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CC"/>
                </a:solidFill>
                <a:latin typeface="Calibri" pitchFamily="34" charset="0"/>
              </a:rPr>
              <a:t>Attributes in {X}</a:t>
            </a:r>
            <a:r>
              <a:rPr lang="en-US" sz="2800" baseline="30000">
                <a:solidFill>
                  <a:srgbClr val="0000CC"/>
                </a:solidFill>
                <a:latin typeface="Calibri" pitchFamily="34" charset="0"/>
              </a:rPr>
              <a:t>+</a:t>
            </a:r>
            <a:r>
              <a:rPr lang="en-US" sz="2800">
                <a:solidFill>
                  <a:srgbClr val="0000CC"/>
                </a:solidFill>
                <a:latin typeface="Calibri" pitchFamily="34" charset="0"/>
              </a:rPr>
              <a:t> </a:t>
            </a:r>
            <a:endParaRPr lang="en-SG" sz="280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28184" y="1538789"/>
            <a:ext cx="22505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CC"/>
                </a:solidFill>
                <a:latin typeface="Calibri" pitchFamily="34" charset="0"/>
              </a:rPr>
              <a:t>X + Attributes </a:t>
            </a:r>
            <a:br>
              <a:rPr lang="en-US" sz="2800">
                <a:solidFill>
                  <a:srgbClr val="0000CC"/>
                </a:solidFill>
                <a:latin typeface="Calibri" pitchFamily="34" charset="0"/>
              </a:rPr>
            </a:br>
            <a:r>
              <a:rPr lang="en-US" sz="2800">
                <a:solidFill>
                  <a:srgbClr val="0000CC"/>
                </a:solidFill>
                <a:latin typeface="Calibri" pitchFamily="34" charset="0"/>
              </a:rPr>
              <a:t>NOT in {X}</a:t>
            </a:r>
            <a:r>
              <a:rPr lang="en-US" sz="2800" baseline="30000">
                <a:solidFill>
                  <a:srgbClr val="0000CC"/>
                </a:solidFill>
                <a:latin typeface="Calibri" pitchFamily="34" charset="0"/>
              </a:rPr>
              <a:t>+</a:t>
            </a:r>
            <a:r>
              <a:rPr lang="en-US" sz="2800">
                <a:solidFill>
                  <a:srgbClr val="0000CC"/>
                </a:solidFill>
                <a:latin typeface="Calibri" pitchFamily="34" charset="0"/>
              </a:rPr>
              <a:t> </a:t>
            </a:r>
            <a:endParaRPr lang="en-SG" sz="2800">
              <a:solidFill>
                <a:srgbClr val="0000CC"/>
              </a:solidFill>
              <a:latin typeface="Calibri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7327791" y="3639071"/>
            <a:ext cx="988625" cy="87004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6639705" y="3639071"/>
            <a:ext cx="303497" cy="87004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512343" y="3639071"/>
            <a:ext cx="2763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CC"/>
                </a:solidFill>
                <a:latin typeface="Calibri" pitchFamily="34" charset="0"/>
              </a:rPr>
              <a:t>Attributes in {X’}</a:t>
            </a:r>
            <a:r>
              <a:rPr lang="en-US" sz="2800" baseline="30000">
                <a:solidFill>
                  <a:srgbClr val="0000CC"/>
                </a:solidFill>
                <a:latin typeface="Calibri" pitchFamily="34" charset="0"/>
              </a:rPr>
              <a:t>+</a:t>
            </a:r>
            <a:r>
              <a:rPr lang="en-US" sz="2800">
                <a:solidFill>
                  <a:srgbClr val="0000CC"/>
                </a:solidFill>
                <a:latin typeface="Calibri" pitchFamily="34" charset="0"/>
              </a:rPr>
              <a:t> </a:t>
            </a:r>
            <a:endParaRPr lang="en-SG" sz="280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EF2C9-C160-4327-940A-6F65C98A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98257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Algorithm</a:t>
            </a:r>
            <a:endParaRPr lang="en-SG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99457" y="1196752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2699792" y="2689756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771665" y="2689756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506280" y="980728"/>
            <a:ext cx="2489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X</a:t>
            </a:r>
            <a:r>
              <a:rPr lang="en-US" sz="2800">
                <a:latin typeface="Calibri" pitchFamily="34" charset="0"/>
                <a:sym typeface="Wingdings" pitchFamily="2" charset="2"/>
              </a:rPr>
              <a:t>Y violation</a:t>
            </a:r>
            <a:r>
              <a:rPr lang="en-US" sz="2800">
                <a:latin typeface="Calibri" pitchFamily="34" charset="0"/>
              </a:rPr>
              <a:t>? </a:t>
            </a:r>
            <a:endParaRPr lang="en-SG" sz="2800">
              <a:latin typeface="Calibri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3923928" y="2132856"/>
            <a:ext cx="695610" cy="4848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195601" y="2132856"/>
            <a:ext cx="1595853" cy="4848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1500850" y="1307088"/>
            <a:ext cx="1988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Decompose </a:t>
            </a:r>
            <a:endParaRPr lang="en-SG" sz="280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82104" y="1988840"/>
            <a:ext cx="2745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CC"/>
                </a:solidFill>
                <a:latin typeface="Calibri" pitchFamily="34" charset="0"/>
              </a:rPr>
              <a:t>Attributes in {X}</a:t>
            </a:r>
            <a:r>
              <a:rPr lang="en-US" sz="2800" baseline="30000">
                <a:solidFill>
                  <a:srgbClr val="0000CC"/>
                </a:solidFill>
                <a:latin typeface="Calibri" pitchFamily="34" charset="0"/>
              </a:rPr>
              <a:t>+</a:t>
            </a:r>
            <a:r>
              <a:rPr lang="en-US" sz="2800">
                <a:solidFill>
                  <a:srgbClr val="0000CC"/>
                </a:solidFill>
                <a:latin typeface="Calibri" pitchFamily="34" charset="0"/>
              </a:rPr>
              <a:t> </a:t>
            </a:r>
            <a:endParaRPr lang="en-SG" sz="280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28184" y="1538789"/>
            <a:ext cx="22505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CC"/>
                </a:solidFill>
                <a:latin typeface="Calibri" pitchFamily="34" charset="0"/>
              </a:rPr>
              <a:t>X + Attributes </a:t>
            </a:r>
            <a:br>
              <a:rPr lang="en-US" sz="2800">
                <a:solidFill>
                  <a:srgbClr val="0000CC"/>
                </a:solidFill>
                <a:latin typeface="Calibri" pitchFamily="34" charset="0"/>
              </a:rPr>
            </a:br>
            <a:r>
              <a:rPr lang="en-US" sz="2800">
                <a:solidFill>
                  <a:srgbClr val="0000CC"/>
                </a:solidFill>
                <a:latin typeface="Calibri" pitchFamily="34" charset="0"/>
              </a:rPr>
              <a:t>NOT in {X}</a:t>
            </a:r>
            <a:r>
              <a:rPr lang="en-US" sz="2800" baseline="30000">
                <a:solidFill>
                  <a:srgbClr val="0000CC"/>
                </a:solidFill>
                <a:latin typeface="Calibri" pitchFamily="34" charset="0"/>
              </a:rPr>
              <a:t>+</a:t>
            </a:r>
            <a:r>
              <a:rPr lang="en-US" sz="2800">
                <a:solidFill>
                  <a:srgbClr val="0000CC"/>
                </a:solidFill>
                <a:latin typeface="Calibri" pitchFamily="34" charset="0"/>
              </a:rPr>
              <a:t> </a:t>
            </a:r>
            <a:endParaRPr lang="en-SG" sz="280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39401-31E8-4035-BA55-B867CF647F80}"/>
              </a:ext>
            </a:extLst>
          </p:cNvPr>
          <p:cNvSpPr/>
          <p:nvPr/>
        </p:nvSpPr>
        <p:spPr>
          <a:xfrm>
            <a:off x="5933884" y="898084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A16D16-CE36-47E1-B635-B20F0825B917}"/>
              </a:ext>
            </a:extLst>
          </p:cNvPr>
          <p:cNvSpPr/>
          <p:nvPr/>
        </p:nvSpPr>
        <p:spPr>
          <a:xfrm>
            <a:off x="2152470" y="2790874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  <a:r>
              <a:rPr lang="en-US" sz="3200" baseline="-25000">
                <a:latin typeface="Calibri" pitchFamily="34" charset="0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2112BF-4E3E-4F8B-8752-A2285601CB35}"/>
              </a:ext>
            </a:extLst>
          </p:cNvPr>
          <p:cNvSpPr/>
          <p:nvPr/>
        </p:nvSpPr>
        <p:spPr>
          <a:xfrm>
            <a:off x="7787889" y="2790874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  <a:r>
              <a:rPr lang="en-US" sz="3200" baseline="-25000">
                <a:latin typeface="Calibri" pitchFamily="34" charset="0"/>
              </a:rPr>
              <a:t>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DD939F-0AA3-4F24-A177-89DFC648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79252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Algorithm</a:t>
            </a:r>
            <a:endParaRPr lang="en-SG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99457" y="1196752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2699792" y="2689756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771665" y="2689756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506280" y="980728"/>
            <a:ext cx="2489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X</a:t>
            </a:r>
            <a:r>
              <a:rPr lang="en-US" sz="2800">
                <a:latin typeface="Calibri" pitchFamily="34" charset="0"/>
                <a:sym typeface="Wingdings" pitchFamily="2" charset="2"/>
              </a:rPr>
              <a:t>Y violation</a:t>
            </a:r>
            <a:r>
              <a:rPr lang="en-US" sz="2800">
                <a:latin typeface="Calibri" pitchFamily="34" charset="0"/>
              </a:rPr>
              <a:t>? </a:t>
            </a:r>
            <a:endParaRPr lang="en-SG" sz="2800">
              <a:latin typeface="Calibri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3923928" y="2132856"/>
            <a:ext cx="695610" cy="4848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195601" y="2132856"/>
            <a:ext cx="1595853" cy="4848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1500850" y="1307088"/>
            <a:ext cx="1988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Decompose </a:t>
            </a:r>
            <a:endParaRPr lang="en-SG" sz="280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82104" y="1988840"/>
            <a:ext cx="2745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CC"/>
                </a:solidFill>
                <a:latin typeface="Calibri" pitchFamily="34" charset="0"/>
              </a:rPr>
              <a:t>Attributes in {X}</a:t>
            </a:r>
            <a:r>
              <a:rPr lang="en-US" sz="2800" baseline="30000">
                <a:solidFill>
                  <a:srgbClr val="0000CC"/>
                </a:solidFill>
                <a:latin typeface="Calibri" pitchFamily="34" charset="0"/>
              </a:rPr>
              <a:t>+</a:t>
            </a:r>
            <a:r>
              <a:rPr lang="en-US" sz="2800">
                <a:solidFill>
                  <a:srgbClr val="0000CC"/>
                </a:solidFill>
                <a:latin typeface="Calibri" pitchFamily="34" charset="0"/>
              </a:rPr>
              <a:t> </a:t>
            </a:r>
            <a:endParaRPr lang="en-SG" sz="280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28184" y="1538789"/>
            <a:ext cx="22505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CC"/>
                </a:solidFill>
                <a:latin typeface="Calibri" pitchFamily="34" charset="0"/>
              </a:rPr>
              <a:t>X + Attributes </a:t>
            </a:r>
            <a:br>
              <a:rPr lang="en-US" sz="2800">
                <a:solidFill>
                  <a:srgbClr val="0000CC"/>
                </a:solidFill>
                <a:latin typeface="Calibri" pitchFamily="34" charset="0"/>
              </a:rPr>
            </a:br>
            <a:r>
              <a:rPr lang="en-US" sz="2800">
                <a:solidFill>
                  <a:srgbClr val="0000CC"/>
                </a:solidFill>
                <a:latin typeface="Calibri" pitchFamily="34" charset="0"/>
              </a:rPr>
              <a:t>NOT in {X}</a:t>
            </a:r>
            <a:r>
              <a:rPr lang="en-US" sz="2800" baseline="30000">
                <a:solidFill>
                  <a:srgbClr val="0000CC"/>
                </a:solidFill>
                <a:latin typeface="Calibri" pitchFamily="34" charset="0"/>
              </a:rPr>
              <a:t>+</a:t>
            </a:r>
            <a:r>
              <a:rPr lang="en-US" sz="2800">
                <a:solidFill>
                  <a:srgbClr val="0000CC"/>
                </a:solidFill>
                <a:latin typeface="Calibri" pitchFamily="34" charset="0"/>
              </a:rPr>
              <a:t> </a:t>
            </a:r>
            <a:endParaRPr lang="en-SG" sz="280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39401-31E8-4035-BA55-B867CF647F80}"/>
              </a:ext>
            </a:extLst>
          </p:cNvPr>
          <p:cNvSpPr/>
          <p:nvPr/>
        </p:nvSpPr>
        <p:spPr>
          <a:xfrm>
            <a:off x="5933884" y="898084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A16D16-CE36-47E1-B635-B20F0825B917}"/>
              </a:ext>
            </a:extLst>
          </p:cNvPr>
          <p:cNvSpPr/>
          <p:nvPr/>
        </p:nvSpPr>
        <p:spPr>
          <a:xfrm>
            <a:off x="2152470" y="2790874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  <a:r>
              <a:rPr lang="en-US" sz="3200" baseline="-25000">
                <a:latin typeface="Calibri" pitchFamily="34" charset="0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2112BF-4E3E-4F8B-8752-A2285601CB35}"/>
              </a:ext>
            </a:extLst>
          </p:cNvPr>
          <p:cNvSpPr/>
          <p:nvPr/>
        </p:nvSpPr>
        <p:spPr>
          <a:xfrm>
            <a:off x="7787889" y="2790874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  <a:r>
              <a:rPr lang="en-US" sz="3200" baseline="-25000">
                <a:latin typeface="Calibri" pitchFamily="34" charset="0"/>
              </a:rPr>
              <a:t>2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3D5DC3F-8AB2-4DF5-8B6A-9B76B8534E0C}"/>
              </a:ext>
            </a:extLst>
          </p:cNvPr>
          <p:cNvSpPr txBox="1">
            <a:spLocks/>
          </p:cNvSpPr>
          <p:nvPr/>
        </p:nvSpPr>
        <p:spPr bwMode="auto">
          <a:xfrm>
            <a:off x="457200" y="3841174"/>
            <a:ext cx="8229600" cy="2289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SG" kern="0"/>
              <a:t>X</a:t>
            </a:r>
            <a:r>
              <a:rPr lang="en-SG" kern="0">
                <a:sym typeface="Wingdings" panose="05000000000000000000" pitchFamily="2" charset="2"/>
              </a:rPr>
              <a:t>Y is no longer a BCNF violation on R</a:t>
            </a:r>
            <a:r>
              <a:rPr lang="en-SG" kern="0" baseline="-25000">
                <a:sym typeface="Wingdings" panose="05000000000000000000" pitchFamily="2" charset="2"/>
              </a:rPr>
              <a:t>1</a:t>
            </a:r>
          </a:p>
          <a:p>
            <a:r>
              <a:rPr lang="en-SG" kern="0">
                <a:sym typeface="Wingdings" panose="05000000000000000000" pitchFamily="2" charset="2"/>
              </a:rPr>
              <a:t>XY is no longer an FD on R</a:t>
            </a:r>
            <a:r>
              <a:rPr lang="en-SG" kern="0" baseline="-25000">
                <a:sym typeface="Wingdings" panose="05000000000000000000" pitchFamily="2" charset="2"/>
              </a:rPr>
              <a:t>2</a:t>
            </a:r>
            <a:endParaRPr lang="en-SG" kern="0">
              <a:sym typeface="Wingdings" panose="05000000000000000000" pitchFamily="2" charset="2"/>
            </a:endParaRPr>
          </a:p>
          <a:p>
            <a:r>
              <a:rPr lang="en-SG" kern="0">
                <a:sym typeface="Wingdings" panose="05000000000000000000" pitchFamily="2" charset="2"/>
              </a:rPr>
              <a:t>So this decomposition step gets rid of one BCNF violation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16AA34-DE06-4F25-BB4E-A9DF4E4F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608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Decomposition Algorithm</a:t>
            </a:r>
            <a:endParaRPr lang="en-SG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99457" y="1196752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2699792" y="2689756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771665" y="2689756"/>
          <a:ext cx="201622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506280" y="980728"/>
            <a:ext cx="24896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X</a:t>
            </a:r>
            <a:r>
              <a:rPr lang="en-US" sz="2800">
                <a:latin typeface="Calibri" pitchFamily="34" charset="0"/>
                <a:sym typeface="Wingdings" pitchFamily="2" charset="2"/>
              </a:rPr>
              <a:t>Y violation</a:t>
            </a:r>
            <a:r>
              <a:rPr lang="en-US" sz="2800">
                <a:latin typeface="Calibri" pitchFamily="34" charset="0"/>
              </a:rPr>
              <a:t>? </a:t>
            </a:r>
            <a:endParaRPr lang="en-SG" sz="2800">
              <a:latin typeface="Calibri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3923928" y="2132856"/>
            <a:ext cx="695610" cy="4848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195601" y="2132856"/>
            <a:ext cx="1595853" cy="4848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1500850" y="1307088"/>
            <a:ext cx="19883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Decompose </a:t>
            </a:r>
            <a:endParaRPr lang="en-SG" sz="280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82104" y="1988840"/>
            <a:ext cx="2745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CC"/>
                </a:solidFill>
                <a:latin typeface="Calibri" pitchFamily="34" charset="0"/>
              </a:rPr>
              <a:t>Attributes in {X}</a:t>
            </a:r>
            <a:r>
              <a:rPr lang="en-US" sz="2800" baseline="30000">
                <a:solidFill>
                  <a:srgbClr val="0000CC"/>
                </a:solidFill>
                <a:latin typeface="Calibri" pitchFamily="34" charset="0"/>
              </a:rPr>
              <a:t>+</a:t>
            </a:r>
            <a:r>
              <a:rPr lang="en-US" sz="2800">
                <a:solidFill>
                  <a:srgbClr val="0000CC"/>
                </a:solidFill>
                <a:latin typeface="Calibri" pitchFamily="34" charset="0"/>
              </a:rPr>
              <a:t> </a:t>
            </a:r>
            <a:endParaRPr lang="en-SG" sz="280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28184" y="1538789"/>
            <a:ext cx="22505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CC"/>
                </a:solidFill>
                <a:latin typeface="Calibri" pitchFamily="34" charset="0"/>
              </a:rPr>
              <a:t>X + Attributes </a:t>
            </a:r>
            <a:br>
              <a:rPr lang="en-US" sz="2800">
                <a:solidFill>
                  <a:srgbClr val="0000CC"/>
                </a:solidFill>
                <a:latin typeface="Calibri" pitchFamily="34" charset="0"/>
              </a:rPr>
            </a:br>
            <a:r>
              <a:rPr lang="en-US" sz="2800">
                <a:solidFill>
                  <a:srgbClr val="0000CC"/>
                </a:solidFill>
                <a:latin typeface="Calibri" pitchFamily="34" charset="0"/>
              </a:rPr>
              <a:t>NOT in {X}</a:t>
            </a:r>
            <a:r>
              <a:rPr lang="en-US" sz="2800" baseline="30000">
                <a:solidFill>
                  <a:srgbClr val="0000CC"/>
                </a:solidFill>
                <a:latin typeface="Calibri" pitchFamily="34" charset="0"/>
              </a:rPr>
              <a:t>+</a:t>
            </a:r>
            <a:r>
              <a:rPr lang="en-US" sz="2800">
                <a:solidFill>
                  <a:srgbClr val="0000CC"/>
                </a:solidFill>
                <a:latin typeface="Calibri" pitchFamily="34" charset="0"/>
              </a:rPr>
              <a:t> </a:t>
            </a:r>
            <a:endParaRPr lang="en-SG" sz="280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A39401-31E8-4035-BA55-B867CF647F80}"/>
              </a:ext>
            </a:extLst>
          </p:cNvPr>
          <p:cNvSpPr/>
          <p:nvPr/>
        </p:nvSpPr>
        <p:spPr>
          <a:xfrm>
            <a:off x="5933884" y="898084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A16D16-CE36-47E1-B635-B20F0825B917}"/>
              </a:ext>
            </a:extLst>
          </p:cNvPr>
          <p:cNvSpPr/>
          <p:nvPr/>
        </p:nvSpPr>
        <p:spPr>
          <a:xfrm>
            <a:off x="2152470" y="2790874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  <a:r>
              <a:rPr lang="en-US" sz="3200" baseline="-25000">
                <a:latin typeface="Calibri" pitchFamily="34" charset="0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2112BF-4E3E-4F8B-8752-A2285601CB35}"/>
              </a:ext>
            </a:extLst>
          </p:cNvPr>
          <p:cNvSpPr/>
          <p:nvPr/>
        </p:nvSpPr>
        <p:spPr>
          <a:xfrm>
            <a:off x="7787889" y="2790874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  <a:r>
              <a:rPr lang="en-US" sz="3200" baseline="-25000">
                <a:latin typeface="Calibri" pitchFamily="34" charset="0"/>
              </a:rPr>
              <a:t>2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3D5DC3F-8AB2-4DF5-8B6A-9B76B8534E0C}"/>
              </a:ext>
            </a:extLst>
          </p:cNvPr>
          <p:cNvSpPr txBox="1">
            <a:spLocks/>
          </p:cNvSpPr>
          <p:nvPr/>
        </p:nvSpPr>
        <p:spPr bwMode="auto">
          <a:xfrm>
            <a:off x="457200" y="4000500"/>
            <a:ext cx="8229600" cy="213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SG" kern="0"/>
              <a:t>In general, each decomposition step removes at least one BCNF violation</a:t>
            </a:r>
          </a:p>
          <a:p>
            <a:r>
              <a:rPr lang="en-SG" kern="0"/>
              <a:t>Recursive decomposition ==&gt;</a:t>
            </a:r>
            <a:r>
              <a:rPr lang="en-SG" kern="0">
                <a:sym typeface="Wingdings" panose="05000000000000000000" pitchFamily="2" charset="2"/>
              </a:rPr>
              <a:t> all violations will be removed in the end</a:t>
            </a:r>
            <a:endParaRPr lang="en-SG" kern="0"/>
          </a:p>
          <a:p>
            <a:endParaRPr lang="en-SG" kern="0">
              <a:sym typeface="Wingdings" panose="05000000000000000000" pitchFamily="2" charset="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2AC57D-ACE9-4793-8325-C4AB8F8E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83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9136"/>
            <a:ext cx="8229600" cy="4881789"/>
          </a:xfrm>
        </p:spPr>
        <p:txBody>
          <a:bodyPr>
            <a:normAutofit fontScale="92500"/>
          </a:bodyPr>
          <a:lstStyle/>
          <a:p>
            <a:r>
              <a:rPr lang="en-US"/>
              <a:t>R(A, B, C, D) with FDs A</a:t>
            </a:r>
            <a:r>
              <a:rPr lang="en-US">
                <a:sym typeface="Wingdings" pitchFamily="2" charset="2"/>
              </a:rPr>
              <a:t>B, AC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Find a subset X of the attributes in R, such that its closure X</a:t>
            </a:r>
            <a:r>
              <a:rPr lang="en-US" sz="4000" baseline="30000"/>
              <a:t>+</a:t>
            </a:r>
            <a:r>
              <a:rPr lang="en-US"/>
              <a:t> (</a:t>
            </a:r>
            <a:r>
              <a:rPr lang="en-US" err="1"/>
              <a:t>i</a:t>
            </a:r>
            <a:r>
              <a:rPr lang="en-US"/>
              <a:t>) contains more attributes than X, but (ii) does not contain all attributes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Decompose R into two tables R</a:t>
            </a:r>
            <a:r>
              <a:rPr lang="en-US" baseline="-25000"/>
              <a:t>1</a:t>
            </a:r>
            <a:r>
              <a:rPr lang="en-US"/>
              <a:t> and R</a:t>
            </a:r>
            <a:r>
              <a:rPr lang="en-US" baseline="-25000"/>
              <a:t>2</a:t>
            </a:r>
            <a:r>
              <a:rPr lang="en-US"/>
              <a:t>, such that</a:t>
            </a:r>
          </a:p>
          <a:p>
            <a:pPr marL="841375" lvl="1" indent="-514350"/>
            <a:r>
              <a:rPr lang="en-US"/>
              <a:t>R</a:t>
            </a:r>
            <a:r>
              <a:rPr lang="en-US" baseline="-25000"/>
              <a:t>1</a:t>
            </a:r>
            <a:r>
              <a:rPr lang="en-US"/>
              <a:t> contains all attributes in X</a:t>
            </a:r>
            <a:r>
              <a:rPr lang="en-US" sz="3600" baseline="30000"/>
              <a:t>+</a:t>
            </a:r>
          </a:p>
          <a:p>
            <a:pPr marL="841375" lvl="1" indent="-514350"/>
            <a:r>
              <a:rPr lang="en-US"/>
              <a:t>R</a:t>
            </a:r>
            <a:r>
              <a:rPr lang="en-US" baseline="-25000"/>
              <a:t>2</a:t>
            </a:r>
            <a:r>
              <a:rPr lang="en-US"/>
              <a:t> contains all attributes in X as well as the attributes not in X</a:t>
            </a:r>
            <a:r>
              <a:rPr lang="en-US" sz="3500" baseline="30000"/>
              <a:t>+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If R</a:t>
            </a:r>
            <a:r>
              <a:rPr lang="en-US" baseline="-25000"/>
              <a:t>1 </a:t>
            </a:r>
            <a:r>
              <a:rPr lang="en-US"/>
              <a:t>is not in BCNF, further decompose R</a:t>
            </a:r>
            <a:r>
              <a:rPr lang="en-US" baseline="-25000"/>
              <a:t>1</a:t>
            </a:r>
            <a:r>
              <a:rPr lang="en-US"/>
              <a:t>;</a:t>
            </a:r>
            <a:br>
              <a:rPr lang="en-US"/>
            </a:br>
            <a:r>
              <a:rPr lang="en-US"/>
              <a:t>If R</a:t>
            </a:r>
            <a:r>
              <a:rPr lang="en-US" baseline="-25000"/>
              <a:t>2 </a:t>
            </a:r>
            <a:r>
              <a:rPr lang="en-US"/>
              <a:t>is not in BCNF, further decompose R</a:t>
            </a:r>
            <a:r>
              <a:rPr lang="en-US" baseline="-25000"/>
              <a:t>2</a:t>
            </a:r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D452C-DF5E-421D-8D5F-C2F5F51F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3934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1794"/>
            <a:ext cx="8229600" cy="4849132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R(A, B, C, D) with FDs A</a:t>
            </a:r>
            <a:r>
              <a:rPr lang="en-US">
                <a:sym typeface="Wingdings" pitchFamily="2" charset="2"/>
              </a:rPr>
              <a:t>B, AC</a:t>
            </a:r>
          </a:p>
          <a:p>
            <a:pPr marL="0" indent="0">
              <a:buNone/>
            </a:pPr>
            <a:r>
              <a:rPr lang="en-US"/>
              <a:t>1. Find a subset X of the attributes in R, such that its closure X</a:t>
            </a:r>
            <a:r>
              <a:rPr lang="en-US" sz="4000" baseline="30000"/>
              <a:t>+</a:t>
            </a:r>
            <a:r>
              <a:rPr lang="en-US"/>
              <a:t> (</a:t>
            </a:r>
            <a:r>
              <a:rPr lang="en-US" err="1"/>
              <a:t>i</a:t>
            </a:r>
            <a:r>
              <a:rPr lang="en-US"/>
              <a:t>) contains more attributes than X, but (ii) does not contain all attributes in R</a:t>
            </a:r>
          </a:p>
          <a:p>
            <a:r>
              <a:rPr lang="en-US"/>
              <a:t>{A}</a:t>
            </a:r>
            <a:r>
              <a:rPr lang="en-US" baseline="30000"/>
              <a:t>+</a:t>
            </a:r>
            <a:r>
              <a:rPr lang="en-US"/>
              <a:t> = {A, B, C}</a:t>
            </a:r>
          </a:p>
          <a:p>
            <a:pPr marL="0" indent="0">
              <a:buNone/>
            </a:pPr>
            <a:r>
              <a:rPr lang="en-US"/>
              <a:t>2. Decompose R into two tables R</a:t>
            </a:r>
            <a:r>
              <a:rPr lang="en-US" baseline="-25000"/>
              <a:t>1</a:t>
            </a:r>
            <a:r>
              <a:rPr lang="en-US"/>
              <a:t> and R</a:t>
            </a:r>
            <a:r>
              <a:rPr lang="en-US" baseline="-25000"/>
              <a:t>2</a:t>
            </a:r>
            <a:r>
              <a:rPr lang="en-US"/>
              <a:t>, such that</a:t>
            </a:r>
          </a:p>
          <a:p>
            <a:pPr marL="841375" lvl="1" indent="-514350"/>
            <a:r>
              <a:rPr lang="en-US"/>
              <a:t>R</a:t>
            </a:r>
            <a:r>
              <a:rPr lang="en-US" baseline="-25000"/>
              <a:t>1</a:t>
            </a:r>
            <a:r>
              <a:rPr lang="en-US"/>
              <a:t> contains all attributes in X</a:t>
            </a:r>
            <a:r>
              <a:rPr lang="en-US" sz="3600" baseline="30000"/>
              <a:t>+</a:t>
            </a:r>
          </a:p>
          <a:p>
            <a:pPr marL="841375" lvl="1" indent="-514350"/>
            <a:r>
              <a:rPr lang="en-US"/>
              <a:t>R</a:t>
            </a:r>
            <a:r>
              <a:rPr lang="en-US" baseline="-25000"/>
              <a:t>2</a:t>
            </a:r>
            <a:r>
              <a:rPr lang="en-US"/>
              <a:t> contains all attributes in X as well as the attributes not in X</a:t>
            </a:r>
            <a:r>
              <a:rPr lang="en-US" sz="3500" baseline="30000"/>
              <a:t>+</a:t>
            </a:r>
          </a:p>
          <a:p>
            <a:r>
              <a:rPr lang="en-US"/>
              <a:t>R</a:t>
            </a:r>
            <a:r>
              <a:rPr lang="en-US" baseline="-25000"/>
              <a:t>1</a:t>
            </a:r>
            <a:r>
              <a:rPr lang="en-US"/>
              <a:t>(A, B, C), R</a:t>
            </a:r>
            <a:r>
              <a:rPr lang="en-US" baseline="-25000"/>
              <a:t>2</a:t>
            </a:r>
            <a:r>
              <a:rPr lang="en-US"/>
              <a:t>(A, D)</a:t>
            </a:r>
          </a:p>
          <a:p>
            <a:pPr marL="0" indent="0">
              <a:buNone/>
            </a:pPr>
            <a:r>
              <a:rPr lang="en-US"/>
              <a:t>3. Check if R</a:t>
            </a:r>
            <a:r>
              <a:rPr lang="en-US" baseline="-25000"/>
              <a:t>1</a:t>
            </a:r>
            <a:r>
              <a:rPr lang="en-US"/>
              <a:t> and R</a:t>
            </a:r>
            <a:r>
              <a:rPr lang="en-US" baseline="-25000"/>
              <a:t>2</a:t>
            </a:r>
            <a:r>
              <a:rPr lang="en-US"/>
              <a:t> are in BCNF</a:t>
            </a:r>
          </a:p>
          <a:p>
            <a:r>
              <a:rPr lang="en-US"/>
              <a:t>Yes. Final results: R</a:t>
            </a:r>
            <a:r>
              <a:rPr lang="en-US" baseline="-25000"/>
              <a:t>1</a:t>
            </a:r>
            <a:r>
              <a:rPr lang="en-US"/>
              <a:t>(A, B, C), R</a:t>
            </a:r>
            <a:r>
              <a:rPr lang="en-US" baseline="-25000"/>
              <a:t>2</a:t>
            </a:r>
            <a:r>
              <a:rPr lang="en-US"/>
              <a:t>(A, D)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100CF-245D-4805-B16B-6035F87A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33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464"/>
            <a:ext cx="8229600" cy="4865461"/>
          </a:xfrm>
        </p:spPr>
        <p:txBody>
          <a:bodyPr>
            <a:normAutofit fontScale="92500"/>
          </a:bodyPr>
          <a:lstStyle/>
          <a:p>
            <a:r>
              <a:rPr lang="en-US"/>
              <a:t>R(A, B, C, D) with FDs BC</a:t>
            </a:r>
            <a:r>
              <a:rPr lang="en-US">
                <a:sym typeface="Wingdings" pitchFamily="2" charset="2"/>
              </a:rPr>
              <a:t>D, DA, AB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Find a subset X of the attributes in R, such that its closure X</a:t>
            </a:r>
            <a:r>
              <a:rPr lang="en-US" sz="4000" baseline="30000"/>
              <a:t>+</a:t>
            </a:r>
            <a:r>
              <a:rPr lang="en-US"/>
              <a:t> (</a:t>
            </a:r>
            <a:r>
              <a:rPr lang="en-US" err="1"/>
              <a:t>i</a:t>
            </a:r>
            <a:r>
              <a:rPr lang="en-US"/>
              <a:t>) contains more attributes than X, but (ii) does not contain all attributes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Decompose R into two tables R</a:t>
            </a:r>
            <a:r>
              <a:rPr lang="en-US" baseline="-25000"/>
              <a:t>1</a:t>
            </a:r>
            <a:r>
              <a:rPr lang="en-US"/>
              <a:t> and R</a:t>
            </a:r>
            <a:r>
              <a:rPr lang="en-US" baseline="-25000"/>
              <a:t>2</a:t>
            </a:r>
            <a:r>
              <a:rPr lang="en-US"/>
              <a:t>, such that</a:t>
            </a:r>
          </a:p>
          <a:p>
            <a:pPr marL="841375" lvl="1" indent="-514350"/>
            <a:r>
              <a:rPr lang="en-US"/>
              <a:t>R</a:t>
            </a:r>
            <a:r>
              <a:rPr lang="en-US" baseline="-25000"/>
              <a:t>1</a:t>
            </a:r>
            <a:r>
              <a:rPr lang="en-US"/>
              <a:t> contains all attributes in X</a:t>
            </a:r>
            <a:r>
              <a:rPr lang="en-US" sz="3600" baseline="30000"/>
              <a:t>+</a:t>
            </a:r>
          </a:p>
          <a:p>
            <a:pPr marL="841375" lvl="1" indent="-514350"/>
            <a:r>
              <a:rPr lang="en-US"/>
              <a:t>R</a:t>
            </a:r>
            <a:r>
              <a:rPr lang="en-US" baseline="-25000"/>
              <a:t>2</a:t>
            </a:r>
            <a:r>
              <a:rPr lang="en-US"/>
              <a:t> contains all attributes in X as well as the attributes not in X</a:t>
            </a:r>
            <a:r>
              <a:rPr lang="en-US" sz="3500" baseline="30000"/>
              <a:t>+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If R</a:t>
            </a:r>
            <a:r>
              <a:rPr lang="en-US" baseline="-25000"/>
              <a:t>1 </a:t>
            </a:r>
            <a:r>
              <a:rPr lang="en-US"/>
              <a:t>is not in BCNF, further decompose R</a:t>
            </a:r>
            <a:r>
              <a:rPr lang="en-US" baseline="-25000"/>
              <a:t>1</a:t>
            </a:r>
            <a:r>
              <a:rPr lang="en-US"/>
              <a:t>;</a:t>
            </a:r>
            <a:br>
              <a:rPr lang="en-US"/>
            </a:br>
            <a:r>
              <a:rPr lang="en-US"/>
              <a:t>If R</a:t>
            </a:r>
            <a:r>
              <a:rPr lang="en-US" baseline="-25000"/>
              <a:t>2 </a:t>
            </a:r>
            <a:r>
              <a:rPr lang="en-US"/>
              <a:t>is not in BCNF, further decompose R</a:t>
            </a:r>
            <a:r>
              <a:rPr lang="en-US" baseline="-25000"/>
              <a:t>2</a:t>
            </a:r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D76-5E7A-4239-9F4B-155D336B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4099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7686"/>
            <a:ext cx="8229600" cy="5053239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000"/>
              </a:spcBef>
            </a:pPr>
            <a:r>
              <a:rPr lang="en-US"/>
              <a:t>R(A, B, C, D) with FDs BC</a:t>
            </a:r>
            <a:r>
              <a:rPr lang="en-US">
                <a:sym typeface="Wingdings" pitchFamily="2" charset="2"/>
              </a:rPr>
              <a:t>D, DA, AB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/>
              <a:t>1. Find a subset X of the attributes in R, such that its closure X</a:t>
            </a:r>
            <a:r>
              <a:rPr lang="en-US" sz="4000" baseline="30000"/>
              <a:t>+</a:t>
            </a:r>
            <a:r>
              <a:rPr lang="en-US"/>
              <a:t> (</a:t>
            </a:r>
            <a:r>
              <a:rPr lang="en-US" err="1"/>
              <a:t>i</a:t>
            </a:r>
            <a:r>
              <a:rPr lang="en-US"/>
              <a:t>) contains more attributes than X, but (ii) does not contain all attributes in R</a:t>
            </a:r>
          </a:p>
          <a:p>
            <a:pPr>
              <a:spcBef>
                <a:spcPts val="1000"/>
              </a:spcBef>
            </a:pPr>
            <a:r>
              <a:rPr lang="en-US"/>
              <a:t>{A}</a:t>
            </a:r>
            <a:r>
              <a:rPr lang="en-US" baseline="30000"/>
              <a:t>+</a:t>
            </a:r>
            <a:r>
              <a:rPr lang="en-US"/>
              <a:t> = {A, B}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/>
              <a:t>2. Decompose R into two tables R</a:t>
            </a:r>
            <a:r>
              <a:rPr lang="en-US" baseline="-25000"/>
              <a:t>1</a:t>
            </a:r>
            <a:r>
              <a:rPr lang="en-US"/>
              <a:t> and R</a:t>
            </a:r>
            <a:r>
              <a:rPr lang="en-US" baseline="-25000"/>
              <a:t>2</a:t>
            </a:r>
            <a:r>
              <a:rPr lang="en-US"/>
              <a:t>, such that</a:t>
            </a:r>
          </a:p>
          <a:p>
            <a:pPr marL="841375" lvl="1" indent="-514350">
              <a:spcBef>
                <a:spcPts val="1000"/>
              </a:spcBef>
            </a:pPr>
            <a:r>
              <a:rPr lang="en-US"/>
              <a:t>R</a:t>
            </a:r>
            <a:r>
              <a:rPr lang="en-US" baseline="-25000"/>
              <a:t>1</a:t>
            </a:r>
            <a:r>
              <a:rPr lang="en-US"/>
              <a:t> contains all attributes in X</a:t>
            </a:r>
            <a:r>
              <a:rPr lang="en-US" sz="3600" baseline="30000"/>
              <a:t>+</a:t>
            </a:r>
          </a:p>
          <a:p>
            <a:pPr marL="841375" lvl="1" indent="-514350">
              <a:spcBef>
                <a:spcPts val="1000"/>
              </a:spcBef>
            </a:pPr>
            <a:r>
              <a:rPr lang="en-US"/>
              <a:t>R</a:t>
            </a:r>
            <a:r>
              <a:rPr lang="en-US" baseline="-25000"/>
              <a:t>2</a:t>
            </a:r>
            <a:r>
              <a:rPr lang="en-US"/>
              <a:t> contains all attributes in X as well as the attributes not in X</a:t>
            </a:r>
            <a:r>
              <a:rPr lang="en-US" sz="3500" baseline="30000"/>
              <a:t>+</a:t>
            </a:r>
          </a:p>
          <a:p>
            <a:pPr>
              <a:spcBef>
                <a:spcPts val="1000"/>
              </a:spcBef>
            </a:pPr>
            <a:r>
              <a:rPr lang="en-US"/>
              <a:t>R</a:t>
            </a:r>
            <a:r>
              <a:rPr lang="en-US" baseline="-25000"/>
              <a:t>1</a:t>
            </a:r>
            <a:r>
              <a:rPr lang="en-US"/>
              <a:t>(A, B), R</a:t>
            </a:r>
            <a:r>
              <a:rPr lang="en-US" baseline="-25000"/>
              <a:t>2</a:t>
            </a:r>
            <a:r>
              <a:rPr lang="en-US"/>
              <a:t>(A, C, D)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/>
              <a:t>3. Check if R</a:t>
            </a:r>
            <a:r>
              <a:rPr lang="en-US" baseline="-25000"/>
              <a:t>1</a:t>
            </a:r>
            <a:r>
              <a:rPr lang="en-US"/>
              <a:t> and R</a:t>
            </a:r>
            <a:r>
              <a:rPr lang="en-US" baseline="-25000"/>
              <a:t>2</a:t>
            </a:r>
            <a:r>
              <a:rPr lang="en-US"/>
              <a:t> are in BCNF</a:t>
            </a:r>
          </a:p>
          <a:p>
            <a:pPr>
              <a:spcBef>
                <a:spcPts val="1000"/>
              </a:spcBef>
            </a:pPr>
            <a:r>
              <a:rPr lang="en-US"/>
              <a:t>R</a:t>
            </a:r>
            <a:r>
              <a:rPr lang="en-US" baseline="-25000"/>
              <a:t>1</a:t>
            </a:r>
            <a:r>
              <a:rPr lang="en-US"/>
              <a:t>: Yes. R</a:t>
            </a:r>
            <a:r>
              <a:rPr lang="en-US" baseline="-25000"/>
              <a:t>2</a:t>
            </a:r>
            <a:r>
              <a:rPr lang="en-US"/>
              <a:t>: No</a:t>
            </a:r>
          </a:p>
          <a:p>
            <a:pPr>
              <a:spcBef>
                <a:spcPts val="1000"/>
              </a:spcBef>
            </a:pPr>
            <a:r>
              <a:rPr lang="en-US"/>
              <a:t>Further decompose R2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7F68B-7A8B-4684-B9E1-9E9F433B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011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1358"/>
            <a:ext cx="8229600" cy="5069568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R(A, B, C, D) with FDs BC</a:t>
            </a:r>
            <a:r>
              <a:rPr lang="en-US">
                <a:sym typeface="Wingdings" pitchFamily="2" charset="2"/>
              </a:rPr>
              <a:t>D, DA, AB</a:t>
            </a:r>
          </a:p>
          <a:p>
            <a:r>
              <a:rPr lang="en-US"/>
              <a:t>R</a:t>
            </a:r>
            <a:r>
              <a:rPr lang="en-US" baseline="-25000"/>
              <a:t>1</a:t>
            </a:r>
            <a:r>
              <a:rPr lang="en-US"/>
              <a:t>(A, B), R</a:t>
            </a:r>
            <a:r>
              <a:rPr lang="en-US" baseline="-25000"/>
              <a:t>2</a:t>
            </a:r>
            <a:r>
              <a:rPr lang="en-US"/>
              <a:t>(A, C, D)</a:t>
            </a:r>
          </a:p>
          <a:p>
            <a:r>
              <a:rPr lang="en-US"/>
              <a:t>Further decompose R</a:t>
            </a:r>
            <a:r>
              <a:rPr lang="en-US" baseline="-25000"/>
              <a:t>2</a:t>
            </a:r>
            <a:endParaRPr lang="en-US" baseline="-25000">
              <a:sym typeface="Wingdings" pitchFamily="2" charset="2"/>
            </a:endParaRPr>
          </a:p>
          <a:p>
            <a:pPr marL="0" indent="0">
              <a:buNone/>
            </a:pPr>
            <a:r>
              <a:rPr lang="en-US"/>
              <a:t>1. Find a subset X of the attributes in R</a:t>
            </a:r>
            <a:r>
              <a:rPr lang="en-US" baseline="-25000"/>
              <a:t>2</a:t>
            </a:r>
            <a:r>
              <a:rPr lang="en-US"/>
              <a:t>, such that its closure X</a:t>
            </a:r>
            <a:r>
              <a:rPr lang="en-US" sz="4000" baseline="30000"/>
              <a:t>+</a:t>
            </a:r>
            <a:r>
              <a:rPr lang="en-US"/>
              <a:t> (</a:t>
            </a:r>
            <a:r>
              <a:rPr lang="en-US" err="1"/>
              <a:t>i</a:t>
            </a:r>
            <a:r>
              <a:rPr lang="en-US"/>
              <a:t>) contains more attributes than X, but (ii) does not contain all attributes in R</a:t>
            </a:r>
            <a:r>
              <a:rPr lang="en-US" baseline="-25000"/>
              <a:t>2</a:t>
            </a:r>
          </a:p>
          <a:p>
            <a:r>
              <a:rPr lang="en-US"/>
              <a:t>{A}</a:t>
            </a:r>
            <a:r>
              <a:rPr lang="en-US" baseline="30000"/>
              <a:t>+</a:t>
            </a:r>
            <a:r>
              <a:rPr lang="en-US"/>
              <a:t> = {A}, {C}</a:t>
            </a:r>
            <a:r>
              <a:rPr lang="en-US" baseline="30000"/>
              <a:t>+</a:t>
            </a:r>
            <a:r>
              <a:rPr lang="en-US"/>
              <a:t> = {C}, {D}</a:t>
            </a:r>
            <a:r>
              <a:rPr lang="en-US" baseline="30000"/>
              <a:t>+</a:t>
            </a:r>
            <a:r>
              <a:rPr lang="en-US"/>
              <a:t> = {A, D}, </a:t>
            </a:r>
          </a:p>
          <a:p>
            <a:pPr marL="0" indent="0">
              <a:buNone/>
            </a:pPr>
            <a:r>
              <a:rPr lang="en-US"/>
              <a:t>2. Decompose R</a:t>
            </a:r>
            <a:r>
              <a:rPr lang="en-US" baseline="-25000"/>
              <a:t>1</a:t>
            </a:r>
            <a:r>
              <a:rPr lang="en-US"/>
              <a:t> into two tables R</a:t>
            </a:r>
            <a:r>
              <a:rPr lang="en-US" baseline="-25000"/>
              <a:t>3</a:t>
            </a:r>
            <a:r>
              <a:rPr lang="en-US"/>
              <a:t> and R</a:t>
            </a:r>
            <a:r>
              <a:rPr lang="en-US" baseline="-25000"/>
              <a:t>4</a:t>
            </a:r>
            <a:r>
              <a:rPr lang="en-US"/>
              <a:t>, such that</a:t>
            </a:r>
          </a:p>
          <a:p>
            <a:pPr marL="841375" lvl="1" indent="-514350"/>
            <a:r>
              <a:rPr lang="en-US"/>
              <a:t>R</a:t>
            </a:r>
            <a:r>
              <a:rPr lang="en-US" baseline="-25000"/>
              <a:t>3</a:t>
            </a:r>
            <a:r>
              <a:rPr lang="en-US"/>
              <a:t> contains all attributes in X</a:t>
            </a:r>
            <a:r>
              <a:rPr lang="en-US" sz="3600" baseline="30000"/>
              <a:t>+</a:t>
            </a:r>
          </a:p>
          <a:p>
            <a:pPr marL="841375" lvl="1" indent="-514350"/>
            <a:r>
              <a:rPr lang="en-US"/>
              <a:t>R</a:t>
            </a:r>
            <a:r>
              <a:rPr lang="en-US" baseline="-25000"/>
              <a:t>4</a:t>
            </a:r>
            <a:r>
              <a:rPr lang="en-US"/>
              <a:t> contains all attributes in X as well as the attributes not in X</a:t>
            </a:r>
            <a:r>
              <a:rPr lang="en-US" sz="3500" baseline="30000"/>
              <a:t>+</a:t>
            </a:r>
          </a:p>
          <a:p>
            <a:r>
              <a:rPr lang="en-US"/>
              <a:t>R</a:t>
            </a:r>
            <a:r>
              <a:rPr lang="en-US" baseline="-25000"/>
              <a:t>3</a:t>
            </a:r>
            <a:r>
              <a:rPr lang="en-US"/>
              <a:t>(A, D), R</a:t>
            </a:r>
            <a:r>
              <a:rPr lang="en-US" baseline="-25000"/>
              <a:t>4</a:t>
            </a:r>
            <a:r>
              <a:rPr lang="en-US"/>
              <a:t>(C, D)</a:t>
            </a:r>
          </a:p>
          <a:p>
            <a:pPr marL="0" indent="0">
              <a:buNone/>
            </a:pPr>
            <a:r>
              <a:rPr lang="en-US"/>
              <a:t>3. Check if R</a:t>
            </a:r>
            <a:r>
              <a:rPr lang="en-US" baseline="-25000"/>
              <a:t>3</a:t>
            </a:r>
            <a:r>
              <a:rPr lang="en-US"/>
              <a:t> and R</a:t>
            </a:r>
            <a:r>
              <a:rPr lang="en-US" baseline="-25000"/>
              <a:t>4</a:t>
            </a:r>
            <a:r>
              <a:rPr lang="en-US"/>
              <a:t> are in BCNF</a:t>
            </a:r>
          </a:p>
          <a:p>
            <a:r>
              <a:rPr lang="en-US"/>
              <a:t>Yes. Final results: R</a:t>
            </a:r>
            <a:r>
              <a:rPr lang="en-US" baseline="-25000"/>
              <a:t>1</a:t>
            </a:r>
            <a:r>
              <a:rPr lang="en-US"/>
              <a:t>(A, B), R</a:t>
            </a:r>
            <a:r>
              <a:rPr lang="en-US" baseline="-25000"/>
              <a:t>3</a:t>
            </a:r>
            <a:r>
              <a:rPr lang="en-US"/>
              <a:t>(A, D), R</a:t>
            </a:r>
            <a:r>
              <a:rPr lang="en-US" baseline="-25000"/>
              <a:t>4</a:t>
            </a:r>
            <a:r>
              <a:rPr lang="en-US"/>
              <a:t>(C, D)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BC001-0ACC-43A5-89DD-948B163E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91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C628-CF57-425F-AB78-47224D81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Non-trivial and Decomposed 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218D0-4D72-49AF-B060-669B66CB1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simplify our discussions of BCNF and 3NF, we will focus on </a:t>
            </a:r>
            <a:r>
              <a:rPr lang="en-US">
                <a:solidFill>
                  <a:srgbClr val="0000CC"/>
                </a:solidFill>
              </a:rPr>
              <a:t>non-trivial </a:t>
            </a:r>
            <a:r>
              <a:rPr lang="en-US"/>
              <a:t>and </a:t>
            </a:r>
            <a:r>
              <a:rPr lang="en-US">
                <a:solidFill>
                  <a:srgbClr val="0000CC"/>
                </a:solidFill>
              </a:rPr>
              <a:t>decomposed</a:t>
            </a:r>
            <a:r>
              <a:rPr lang="en-US"/>
              <a:t> FDs</a:t>
            </a:r>
          </a:p>
          <a:p>
            <a:r>
              <a:rPr lang="en-US"/>
              <a:t>Decomposed FD: an FD whose right hand side has only one attribute</a:t>
            </a:r>
          </a:p>
          <a:p>
            <a:pPr lvl="1"/>
            <a:r>
              <a:rPr lang="en-US"/>
              <a:t>E.g., A</a:t>
            </a:r>
            <a:r>
              <a:rPr lang="en-US">
                <a:sym typeface="Wingdings" panose="05000000000000000000" pitchFamily="2" charset="2"/>
              </a:rPr>
              <a:t>C, BCD, DEFE</a:t>
            </a:r>
          </a:p>
          <a:p>
            <a:r>
              <a:rPr lang="en-US">
                <a:sym typeface="Wingdings" panose="05000000000000000000" pitchFamily="2" charset="2"/>
              </a:rPr>
              <a:t>Note: a non-decomposed FD can always be transformed into an equivalent set of decomposed FDs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E.g., BCDE   &lt;==&gt;   BCD and BCE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D5214-79AD-4403-AA80-B805DE51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45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BCNF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Good properties</a:t>
            </a:r>
          </a:p>
          <a:p>
            <a:pPr lvl="1"/>
            <a:r>
              <a:rPr lang="en-US"/>
              <a:t>No update or deletion or insertion anomalies</a:t>
            </a:r>
          </a:p>
          <a:p>
            <a:pPr lvl="1"/>
            <a:r>
              <a:rPr lang="en-US"/>
              <a:t>Small redundancy</a:t>
            </a:r>
          </a:p>
          <a:p>
            <a:pPr lvl="1"/>
            <a:r>
              <a:rPr lang="en-US"/>
              <a:t>The original table can always be reconstructed from the decomposed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41BA7-B6D5-47F4-BE92-42B48FE9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430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Reconstruction</a:t>
            </a:r>
            <a:endParaRPr lang="en-SG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435280" cy="1080120"/>
          </a:xfrm>
        </p:spPr>
        <p:txBody>
          <a:bodyPr>
            <a:normAutofit/>
          </a:bodyPr>
          <a:lstStyle/>
          <a:p>
            <a:r>
              <a:rPr lang="en-SG"/>
              <a:t>SELECT	 * FROM R1, R2</a:t>
            </a:r>
            <a:br>
              <a:rPr lang="en-SG"/>
            </a:br>
            <a:r>
              <a:rPr lang="en-SG"/>
              <a:t>WHERE	 R1.NRIC = R2.NRIC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583850"/>
              </p:ext>
            </p:extLst>
          </p:nvPr>
        </p:nvGraphicFramePr>
        <p:xfrm>
          <a:off x="457200" y="1124744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anose="020F0502020204030204" pitchFamily="34" charset="0"/>
                        </a:rPr>
                        <a:t>Name</a:t>
                      </a:r>
                      <a:endParaRPr lang="en-SG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>
                          <a:latin typeface="Calibri" panose="020F0502020204030204" pitchFamily="34" charset="0"/>
                        </a:rPr>
                        <a:t>NRIC</a:t>
                      </a:r>
                      <a:endParaRPr lang="en-SG" sz="2400" u="sng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err="1">
                          <a:latin typeface="Calibri" panose="020F0502020204030204" pitchFamily="34" charset="0"/>
                        </a:rPr>
                        <a:t>PhoneNumber</a:t>
                      </a:r>
                      <a:endParaRPr lang="en-SG" sz="2400" u="sng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>
                          <a:latin typeface="Calibri" panose="020F0502020204030204" pitchFamily="34" charset="0"/>
                        </a:rPr>
                        <a:t>HomeAddress</a:t>
                      </a:r>
                      <a:endParaRPr lang="en-SG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anose="020F0502020204030204" pitchFamily="34" charset="0"/>
                        </a:rPr>
                        <a:t>Alice</a:t>
                      </a:r>
                      <a:endParaRPr lang="en-SG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anose="020F0502020204030204" pitchFamily="34" charset="0"/>
                        </a:rPr>
                        <a:t>1234</a:t>
                      </a:r>
                      <a:endParaRPr lang="en-SG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anose="020F0502020204030204" pitchFamily="34" charset="0"/>
                        </a:rPr>
                        <a:t>67899876</a:t>
                      </a:r>
                      <a:endParaRPr lang="en-SG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>
                          <a:latin typeface="Calibri" panose="020F0502020204030204" pitchFamily="34" charset="0"/>
                        </a:rPr>
                        <a:t>Jurong</a:t>
                      </a:r>
                      <a:r>
                        <a:rPr lang="en-US" sz="2400">
                          <a:latin typeface="Calibri" panose="020F0502020204030204" pitchFamily="34" charset="0"/>
                        </a:rPr>
                        <a:t> East</a:t>
                      </a:r>
                      <a:endParaRPr lang="en-SG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anose="020F0502020204030204" pitchFamily="34" charset="0"/>
                        </a:rPr>
                        <a:t>Alice</a:t>
                      </a:r>
                      <a:endParaRPr lang="en-SG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anose="020F0502020204030204" pitchFamily="34" charset="0"/>
                        </a:rPr>
                        <a:t>1234</a:t>
                      </a:r>
                      <a:endParaRPr lang="en-SG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anose="020F0502020204030204" pitchFamily="34" charset="0"/>
                        </a:rPr>
                        <a:t>83848384</a:t>
                      </a:r>
                      <a:endParaRPr lang="en-SG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err="1">
                          <a:latin typeface="Calibri" panose="020F0502020204030204" pitchFamily="34" charset="0"/>
                        </a:rPr>
                        <a:t>Jurong</a:t>
                      </a:r>
                      <a:r>
                        <a:rPr lang="en-US" sz="2400">
                          <a:latin typeface="Calibri" panose="020F0502020204030204" pitchFamily="34" charset="0"/>
                        </a:rPr>
                        <a:t> East</a:t>
                      </a:r>
                      <a:endParaRPr lang="en-SG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anose="020F0502020204030204" pitchFamily="34" charset="0"/>
                        </a:rPr>
                        <a:t>Bob</a:t>
                      </a:r>
                      <a:endParaRPr lang="en-SG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anose="020F0502020204030204" pitchFamily="34" charset="0"/>
                        </a:rPr>
                        <a:t>5678</a:t>
                      </a:r>
                      <a:endParaRPr lang="en-SG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anose="020F0502020204030204" pitchFamily="34" charset="0"/>
                        </a:rPr>
                        <a:t>98765432</a:t>
                      </a:r>
                      <a:endParaRPr lang="en-SG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>
                          <a:latin typeface="Calibri" panose="020F0502020204030204" pitchFamily="34" charset="0"/>
                        </a:rPr>
                        <a:t>Pasir</a:t>
                      </a:r>
                      <a:r>
                        <a:rPr lang="en-US" sz="240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err="1">
                          <a:latin typeface="Calibri" panose="020F0502020204030204" pitchFamily="34" charset="0"/>
                        </a:rPr>
                        <a:t>Ris</a:t>
                      </a:r>
                      <a:endParaRPr lang="en-SG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0171670"/>
              </p:ext>
            </p:extLst>
          </p:nvPr>
        </p:nvGraphicFramePr>
        <p:xfrm>
          <a:off x="467544" y="4221088"/>
          <a:ext cx="446449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anose="020F0502020204030204" pitchFamily="34" charset="0"/>
                        </a:rPr>
                        <a:t>Name</a:t>
                      </a:r>
                      <a:endParaRPr lang="en-SG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>
                          <a:latin typeface="Calibri" panose="020F0502020204030204" pitchFamily="34" charset="0"/>
                        </a:rPr>
                        <a:t>NRIC</a:t>
                      </a:r>
                      <a:endParaRPr lang="en-SG" sz="2400" u="sng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>
                          <a:latin typeface="Calibri" panose="020F0502020204030204" pitchFamily="34" charset="0"/>
                        </a:rPr>
                        <a:t>HomeAddress</a:t>
                      </a:r>
                      <a:endParaRPr lang="en-SG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anose="020F0502020204030204" pitchFamily="34" charset="0"/>
                        </a:rPr>
                        <a:t>Alice</a:t>
                      </a:r>
                      <a:endParaRPr lang="en-SG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anose="020F0502020204030204" pitchFamily="34" charset="0"/>
                        </a:rPr>
                        <a:t>1234</a:t>
                      </a:r>
                      <a:endParaRPr lang="en-SG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>
                          <a:latin typeface="Calibri" panose="020F0502020204030204" pitchFamily="34" charset="0"/>
                        </a:rPr>
                        <a:t>Jurong</a:t>
                      </a:r>
                      <a:r>
                        <a:rPr lang="en-US" sz="2400">
                          <a:latin typeface="Calibri" panose="020F0502020204030204" pitchFamily="34" charset="0"/>
                        </a:rPr>
                        <a:t> East</a:t>
                      </a:r>
                      <a:endParaRPr lang="en-SG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anose="020F0502020204030204" pitchFamily="34" charset="0"/>
                        </a:rPr>
                        <a:t>Bob</a:t>
                      </a:r>
                      <a:endParaRPr lang="en-SG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anose="020F0502020204030204" pitchFamily="34" charset="0"/>
                        </a:rPr>
                        <a:t>5678</a:t>
                      </a:r>
                      <a:endParaRPr lang="en-SG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>
                          <a:latin typeface="Calibri" panose="020F0502020204030204" pitchFamily="34" charset="0"/>
                        </a:rPr>
                        <a:t>Pasir</a:t>
                      </a:r>
                      <a:r>
                        <a:rPr lang="en-US" sz="240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err="1">
                          <a:latin typeface="Calibri" panose="020F0502020204030204" pitchFamily="34" charset="0"/>
                        </a:rPr>
                        <a:t>Ris</a:t>
                      </a:r>
                      <a:endParaRPr lang="en-SG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762720"/>
              </p:ext>
            </p:extLst>
          </p:nvPr>
        </p:nvGraphicFramePr>
        <p:xfrm>
          <a:off x="5292080" y="4249688"/>
          <a:ext cx="33843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>
                          <a:latin typeface="Calibri" panose="020F0502020204030204" pitchFamily="34" charset="0"/>
                        </a:rPr>
                        <a:t>NRIC</a:t>
                      </a:r>
                      <a:endParaRPr lang="en-SG" sz="2400" u="sng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err="1">
                          <a:latin typeface="Calibri" panose="020F0502020204030204" pitchFamily="34" charset="0"/>
                        </a:rPr>
                        <a:t>PhoneNumber</a:t>
                      </a:r>
                      <a:endParaRPr lang="en-SG" sz="2400" u="sng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anose="020F0502020204030204" pitchFamily="34" charset="0"/>
                        </a:rPr>
                        <a:t>1234</a:t>
                      </a:r>
                      <a:endParaRPr lang="en-SG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anose="020F0502020204030204" pitchFamily="34" charset="0"/>
                        </a:rPr>
                        <a:t>67899876</a:t>
                      </a:r>
                      <a:endParaRPr lang="en-SG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anose="020F0502020204030204" pitchFamily="34" charset="0"/>
                        </a:rPr>
                        <a:t>1234</a:t>
                      </a:r>
                      <a:endParaRPr lang="en-SG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anose="020F0502020204030204" pitchFamily="34" charset="0"/>
                        </a:rPr>
                        <a:t>83848384</a:t>
                      </a:r>
                      <a:endParaRPr lang="en-SG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anose="020F0502020204030204" pitchFamily="34" charset="0"/>
                        </a:rPr>
                        <a:t>5678</a:t>
                      </a:r>
                      <a:endParaRPr lang="en-SG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alibri" panose="020F0502020204030204" pitchFamily="34" charset="0"/>
                        </a:rPr>
                        <a:t>98765432</a:t>
                      </a:r>
                      <a:endParaRPr lang="en-SG" sz="240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691680" y="5589240"/>
            <a:ext cx="627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anose="020F0502020204030204" pitchFamily="34" charset="0"/>
              </a:rPr>
              <a:t>R1</a:t>
            </a:r>
            <a:endParaRPr lang="en-SG" sz="320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60232" y="6065332"/>
            <a:ext cx="61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anose="020F0502020204030204" pitchFamily="34" charset="0"/>
              </a:rPr>
              <a:t>R2</a:t>
            </a:r>
            <a:endParaRPr lang="en-SG" sz="320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3497" y="3071862"/>
            <a:ext cx="265630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00CC"/>
                </a:solidFill>
                <a:latin typeface="Calibri" pitchFamily="34" charset="0"/>
              </a:rPr>
              <a:t>This is called a </a:t>
            </a:r>
            <a:br>
              <a:rPr lang="en-US" sz="3200">
                <a:solidFill>
                  <a:srgbClr val="0000CC"/>
                </a:solidFill>
                <a:latin typeface="Calibri" pitchFamily="34" charset="0"/>
              </a:rPr>
            </a:br>
            <a:r>
              <a:rPr lang="en-US" sz="3200">
                <a:solidFill>
                  <a:srgbClr val="0000CC"/>
                </a:solidFill>
                <a:latin typeface="Calibri" pitchFamily="34" charset="0"/>
              </a:rPr>
              <a:t>“Lossless Join”</a:t>
            </a:r>
            <a:endParaRPr lang="en-SG" sz="3200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5F5EC7-5F76-4FB6-BD3F-81612648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325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Lossless Join Decomposition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Say we decompose a table R into two tables R</a:t>
            </a:r>
            <a:r>
              <a:rPr lang="en-US" baseline="-25000"/>
              <a:t>1</a:t>
            </a:r>
            <a:r>
              <a:rPr lang="en-US"/>
              <a:t> and R</a:t>
            </a:r>
            <a:r>
              <a:rPr lang="en-US" baseline="-25000"/>
              <a:t>2</a:t>
            </a:r>
          </a:p>
          <a:p>
            <a:r>
              <a:rPr lang="en-US"/>
              <a:t>The decomposition guarantees lossless join, whenever the common attributes in R</a:t>
            </a:r>
            <a:r>
              <a:rPr lang="en-US" baseline="-25000"/>
              <a:t>1</a:t>
            </a:r>
            <a:r>
              <a:rPr lang="en-US"/>
              <a:t> and R</a:t>
            </a:r>
            <a:r>
              <a:rPr lang="en-US" baseline="-25000"/>
              <a:t>2</a:t>
            </a:r>
            <a:r>
              <a:rPr lang="en-US"/>
              <a:t> constitute a </a:t>
            </a:r>
            <a:r>
              <a:rPr lang="en-US" err="1"/>
              <a:t>superkey</a:t>
            </a:r>
            <a:r>
              <a:rPr lang="en-US"/>
              <a:t> of R</a:t>
            </a:r>
            <a:r>
              <a:rPr lang="en-US" baseline="-25000"/>
              <a:t>1</a:t>
            </a:r>
            <a:r>
              <a:rPr lang="en-US"/>
              <a:t> or R</a:t>
            </a:r>
            <a:r>
              <a:rPr lang="en-US" baseline="-25000"/>
              <a:t>2</a:t>
            </a:r>
          </a:p>
          <a:p>
            <a:r>
              <a:rPr lang="en-US"/>
              <a:t>Example</a:t>
            </a:r>
          </a:p>
          <a:p>
            <a:pPr lvl="1"/>
            <a:r>
              <a:rPr lang="en-US"/>
              <a:t>R(A, B, C) </a:t>
            </a:r>
            <a:r>
              <a:rPr lang="en-US">
                <a:sym typeface="Wingdings" pitchFamily="2" charset="2"/>
              </a:rPr>
              <a:t>decomposed into R</a:t>
            </a:r>
            <a:r>
              <a:rPr lang="en-US" baseline="-25000">
                <a:sym typeface="Wingdings" pitchFamily="2" charset="2"/>
              </a:rPr>
              <a:t>1</a:t>
            </a:r>
            <a:r>
              <a:rPr lang="en-US">
                <a:sym typeface="Wingdings" pitchFamily="2" charset="2"/>
              </a:rPr>
              <a:t>(A, B) and R</a:t>
            </a:r>
            <a:r>
              <a:rPr lang="en-US" baseline="-25000">
                <a:sym typeface="Wingdings" pitchFamily="2" charset="2"/>
              </a:rPr>
              <a:t>2 </a:t>
            </a:r>
            <a:r>
              <a:rPr lang="en-US">
                <a:sym typeface="Wingdings" pitchFamily="2" charset="2"/>
              </a:rPr>
              <a:t>(B, C), with B being a </a:t>
            </a:r>
            <a:r>
              <a:rPr lang="en-US" err="1">
                <a:sym typeface="Wingdings" pitchFamily="2" charset="2"/>
              </a:rPr>
              <a:t>superkey</a:t>
            </a:r>
            <a:r>
              <a:rPr lang="en-US">
                <a:sym typeface="Wingdings" pitchFamily="2" charset="2"/>
              </a:rPr>
              <a:t> of R</a:t>
            </a:r>
            <a:r>
              <a:rPr lang="en-US" baseline="-25000">
                <a:sym typeface="Wingdings" pitchFamily="2" charset="2"/>
              </a:rPr>
              <a:t>2</a:t>
            </a:r>
          </a:p>
          <a:p>
            <a:pPr lvl="1"/>
            <a:r>
              <a:rPr lang="en-US"/>
              <a:t>R(A, B, C, D) </a:t>
            </a:r>
            <a:r>
              <a:rPr lang="en-US">
                <a:sym typeface="Wingdings" pitchFamily="2" charset="2"/>
              </a:rPr>
              <a:t>decomposed into R</a:t>
            </a:r>
            <a:r>
              <a:rPr lang="en-US" baseline="-25000">
                <a:sym typeface="Wingdings" pitchFamily="2" charset="2"/>
              </a:rPr>
              <a:t>1</a:t>
            </a:r>
            <a:r>
              <a:rPr lang="en-US">
                <a:sym typeface="Wingdings" pitchFamily="2" charset="2"/>
              </a:rPr>
              <a:t>(A, B, C) and R</a:t>
            </a:r>
            <a:r>
              <a:rPr lang="en-US" baseline="-25000">
                <a:sym typeface="Wingdings" pitchFamily="2" charset="2"/>
              </a:rPr>
              <a:t>2 </a:t>
            </a:r>
            <a:r>
              <a:rPr lang="en-US">
                <a:sym typeface="Wingdings" pitchFamily="2" charset="2"/>
              </a:rPr>
              <a:t>(B, C, D), with BC being a </a:t>
            </a:r>
            <a:r>
              <a:rPr lang="en-US" err="1">
                <a:sym typeface="Wingdings" pitchFamily="2" charset="2"/>
              </a:rPr>
              <a:t>superkey</a:t>
            </a:r>
            <a:r>
              <a:rPr lang="en-US">
                <a:sym typeface="Wingdings" pitchFamily="2" charset="2"/>
              </a:rPr>
              <a:t> of R</a:t>
            </a:r>
            <a:r>
              <a:rPr lang="en-US" baseline="-25000">
                <a:sym typeface="Wingdings" pitchFamily="2" charset="2"/>
              </a:rPr>
              <a:t>1</a:t>
            </a:r>
          </a:p>
          <a:p>
            <a:pPr lvl="1"/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48ED2-474A-4F5D-9B9D-69D7FCBF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45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Why BCNF guarantees lossless join?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78328" cy="4530725"/>
          </a:xfrm>
        </p:spPr>
        <p:txBody>
          <a:bodyPr>
            <a:normAutofit/>
          </a:bodyPr>
          <a:lstStyle/>
          <a:p>
            <a:r>
              <a:rPr lang="en-US" dirty="0"/>
              <a:t>Decompose R into two tables R</a:t>
            </a:r>
            <a:r>
              <a:rPr lang="en-US" baseline="-25000" dirty="0"/>
              <a:t>1</a:t>
            </a:r>
            <a:r>
              <a:rPr lang="en-US" dirty="0"/>
              <a:t> and R</a:t>
            </a:r>
            <a:r>
              <a:rPr lang="en-US" baseline="-25000" dirty="0"/>
              <a:t>2</a:t>
            </a:r>
            <a:r>
              <a:rPr lang="en-US" dirty="0"/>
              <a:t>, such that</a:t>
            </a:r>
          </a:p>
          <a:p>
            <a:pPr marL="841375" lvl="1" indent="-514350"/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 contains all attributes in {X}</a:t>
            </a:r>
            <a:r>
              <a:rPr lang="en-US" sz="3600" baseline="30000" dirty="0"/>
              <a:t>+</a:t>
            </a:r>
          </a:p>
          <a:p>
            <a:pPr marL="841375" lvl="1" indent="-514350"/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 contains all attributes in X as well as the attributes not in {X}</a:t>
            </a:r>
            <a:r>
              <a:rPr lang="en-US" sz="3500" baseline="30000" dirty="0"/>
              <a:t>+</a:t>
            </a:r>
          </a:p>
          <a:p>
            <a:r>
              <a:rPr lang="en-US" dirty="0"/>
              <a:t>X is the set of common attributes between R</a:t>
            </a:r>
            <a:r>
              <a:rPr lang="en-US" baseline="-25000" dirty="0"/>
              <a:t>1</a:t>
            </a:r>
            <a:r>
              <a:rPr lang="en-US" dirty="0"/>
              <a:t> and R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X is a </a:t>
            </a:r>
            <a:r>
              <a:rPr lang="en-US" dirty="0" err="1"/>
              <a:t>superkey</a:t>
            </a:r>
            <a:r>
              <a:rPr lang="en-US" dirty="0"/>
              <a:t> of R</a:t>
            </a:r>
            <a:r>
              <a:rPr lang="en-US" baseline="-25000" dirty="0"/>
              <a:t>1</a:t>
            </a:r>
            <a:r>
              <a:rPr lang="en-US" dirty="0"/>
              <a:t>  </a:t>
            </a:r>
            <a:endParaRPr lang="en-US" sz="3900" baseline="30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1FF31-3EA5-41B0-B0BB-9F7F11B7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328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BCNF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Good properties</a:t>
            </a:r>
          </a:p>
          <a:p>
            <a:pPr lvl="1"/>
            <a:r>
              <a:rPr lang="en-US"/>
              <a:t>No update or deletion or insertion anomalies</a:t>
            </a:r>
          </a:p>
          <a:p>
            <a:pPr lvl="1"/>
            <a:r>
              <a:rPr lang="en-US"/>
              <a:t>Small redundancy</a:t>
            </a:r>
          </a:p>
          <a:p>
            <a:pPr lvl="1"/>
            <a:r>
              <a:rPr lang="en-US"/>
              <a:t>The original table can always be reconstructed from the decomposed tables</a:t>
            </a:r>
          </a:p>
          <a:p>
            <a:r>
              <a:rPr lang="en-US">
                <a:solidFill>
                  <a:srgbClr val="0000CC"/>
                </a:solidFill>
              </a:rPr>
              <a:t>Bad properties</a:t>
            </a:r>
          </a:p>
          <a:p>
            <a:pPr lvl="1"/>
            <a:r>
              <a:rPr lang="en-US"/>
              <a:t>Dependencies may not be preserved</a:t>
            </a:r>
          </a:p>
          <a:p>
            <a:pPr lvl="1"/>
            <a:r>
              <a:rPr lang="en-SG"/>
              <a:t>We will talk about it in the next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2805A-663E-473C-9DC3-C521FDAC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684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C628-CF57-425F-AB78-47224D81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Non-trivial and Decomposed 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218D0-4D72-49AF-B060-669B66CB1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simplify our discussions of BCNF and 3NF, we will focus on </a:t>
            </a:r>
            <a:r>
              <a:rPr lang="en-US">
                <a:solidFill>
                  <a:srgbClr val="0000CC"/>
                </a:solidFill>
              </a:rPr>
              <a:t>non-trivial</a:t>
            </a:r>
            <a:r>
              <a:rPr lang="en-US"/>
              <a:t> and </a:t>
            </a:r>
            <a:r>
              <a:rPr lang="en-US">
                <a:solidFill>
                  <a:srgbClr val="0000CC"/>
                </a:solidFill>
              </a:rPr>
              <a:t>decomposed</a:t>
            </a:r>
            <a:r>
              <a:rPr lang="en-US"/>
              <a:t> FDs</a:t>
            </a:r>
          </a:p>
          <a:p>
            <a:r>
              <a:rPr lang="en-US">
                <a:latin typeface="Calibri"/>
                <a:cs typeface="Calibri"/>
              </a:rPr>
              <a:t>Non-trivial and decomposed FD: a decomposed FD whose right hand side does not appear in the left hand side</a:t>
            </a:r>
          </a:p>
          <a:p>
            <a:pPr lvl="1" indent="-325120"/>
            <a:r>
              <a:rPr lang="en-US"/>
              <a:t>E.g., A</a:t>
            </a:r>
            <a:r>
              <a:rPr lang="en-US">
                <a:sym typeface="Wingdings" panose="05000000000000000000" pitchFamily="2" charset="2"/>
              </a:rPr>
              <a:t>C, BCD</a:t>
            </a:r>
            <a:endParaRPr lang="en-US">
              <a:cs typeface="Calibri" pitchFamily="34" charset="0"/>
            </a:endParaRPr>
          </a:p>
          <a:p>
            <a:r>
              <a:rPr lang="en-US">
                <a:sym typeface="Wingdings" panose="05000000000000000000" pitchFamily="2" charset="2"/>
              </a:rPr>
              <a:t>We will check normal forms based on the non-trivial and decomposed FDs on a table</a:t>
            </a:r>
          </a:p>
          <a:p>
            <a:r>
              <a:rPr lang="en-US">
                <a:sym typeface="Wingdings" panose="05000000000000000000" pitchFamily="2" charset="2"/>
              </a:rPr>
              <a:t>How do we derive such FDs?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D5214-79AD-4403-AA80-B805DE51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675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12">
      <a:dk1>
        <a:srgbClr val="000000"/>
      </a:dk1>
      <a:lt1>
        <a:srgbClr val="FFFFFF"/>
      </a:lt1>
      <a:dk2>
        <a:srgbClr val="000000"/>
      </a:dk2>
      <a:lt2>
        <a:srgbClr val="666699"/>
      </a:lt2>
      <a:accent1>
        <a:srgbClr val="3366FF"/>
      </a:accent1>
      <a:accent2>
        <a:srgbClr val="3366FF"/>
      </a:accent2>
      <a:accent3>
        <a:srgbClr val="FFFFFF"/>
      </a:accent3>
      <a:accent4>
        <a:srgbClr val="000000"/>
      </a:accent4>
      <a:accent5>
        <a:srgbClr val="ADB8FF"/>
      </a:accent5>
      <a:accent6>
        <a:srgbClr val="2D5CE7"/>
      </a:accent6>
      <a:hlink>
        <a:srgbClr val="006666"/>
      </a:hlink>
      <a:folHlink>
        <a:srgbClr val="B2B2B2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3366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2D5CE7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1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0099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008A8A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2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3366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2D5CE7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B10AF827D5F649BAFC5AF4AFB2D5D4" ma:contentTypeVersion="13" ma:contentTypeDescription="Create a new document." ma:contentTypeScope="" ma:versionID="1f80c90f786f951e6a7629616c3457a9">
  <xsd:schema xmlns:xsd="http://www.w3.org/2001/XMLSchema" xmlns:xs="http://www.w3.org/2001/XMLSchema" xmlns:p="http://schemas.microsoft.com/office/2006/metadata/properties" xmlns:ns3="dd778424-2f30-4657-8405-79f0956a8fd2" xmlns:ns4="0590a5a5-9b8c-4179-8b1f-0ed480ddc53f" targetNamespace="http://schemas.microsoft.com/office/2006/metadata/properties" ma:root="true" ma:fieldsID="e2f05e7511e9c322e4613e57e5588f5d" ns3:_="" ns4:_="">
    <xsd:import namespace="dd778424-2f30-4657-8405-79f0956a8fd2"/>
    <xsd:import namespace="0590a5a5-9b8c-4179-8b1f-0ed480ddc5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778424-2f30-4657-8405-79f0956a8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90a5a5-9b8c-4179-8b1f-0ed480ddc53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E771DB-F151-4E46-A2E5-A194D72166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778424-2f30-4657-8405-79f0956a8fd2"/>
    <ds:schemaRef ds:uri="0590a5a5-9b8c-4179-8b1f-0ed480ddc5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B8AD01-5CCB-4C29-9AD2-E7C1F815D59D}">
  <ds:schemaRefs>
    <ds:schemaRef ds:uri="http://purl.org/dc/elements/1.1/"/>
    <ds:schemaRef ds:uri="0590a5a5-9b8c-4179-8b1f-0ed480ddc53f"/>
    <ds:schemaRef ds:uri="dd778424-2f30-4657-8405-79f0956a8fd2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981B13C-94A4-428B-8FE9-54B9E4A698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405</TotalTime>
  <Words>7329</Words>
  <Application>Microsoft Office PowerPoint</Application>
  <PresentationFormat>On-screen Show (4:3)</PresentationFormat>
  <Paragraphs>1002</Paragraphs>
  <Slides>84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宋体</vt:lpstr>
      <vt:lpstr>Arial</vt:lpstr>
      <vt:lpstr>Calibri</vt:lpstr>
      <vt:lpstr>Comic Sans MS</vt:lpstr>
      <vt:lpstr>Garamond</vt:lpstr>
      <vt:lpstr>Wingdings</vt:lpstr>
      <vt:lpstr>Edge</vt:lpstr>
      <vt:lpstr>CS2102 Database Systems</vt:lpstr>
      <vt:lpstr>Last Lecture</vt:lpstr>
      <vt:lpstr>Coming Next</vt:lpstr>
      <vt:lpstr>Coming Next</vt:lpstr>
      <vt:lpstr>Normal Forms</vt:lpstr>
      <vt:lpstr>Normal Forms</vt:lpstr>
      <vt:lpstr>Roadmap</vt:lpstr>
      <vt:lpstr>Non-trivial and Decomposed FD</vt:lpstr>
      <vt:lpstr>Non-trivial and Decomposed FD</vt:lpstr>
      <vt:lpstr>Non-trivial and Decomposed FD</vt:lpstr>
      <vt:lpstr>Non-trivial and Decomposed FD</vt:lpstr>
      <vt:lpstr>Non-trivial and Decomposed FD</vt:lpstr>
      <vt:lpstr>Non-trivial and Decomposed FD</vt:lpstr>
      <vt:lpstr>Non-trivial and Decomposed FD</vt:lpstr>
      <vt:lpstr>Non-trivial and Decomposed FD</vt:lpstr>
      <vt:lpstr>Non-trivial and Decomposed FD</vt:lpstr>
      <vt:lpstr>Non-trivial and Decomposed FD</vt:lpstr>
      <vt:lpstr>BCNF: Definition</vt:lpstr>
      <vt:lpstr>BCNF: Definition</vt:lpstr>
      <vt:lpstr>BCNF: Intuition</vt:lpstr>
      <vt:lpstr>BCNF: Intuition</vt:lpstr>
      <vt:lpstr>BCNF: Intuition</vt:lpstr>
      <vt:lpstr>Coming Next</vt:lpstr>
      <vt:lpstr>BCNF Check</vt:lpstr>
      <vt:lpstr>BCNF Check: Example</vt:lpstr>
      <vt:lpstr>BCNF Check: Example</vt:lpstr>
      <vt:lpstr>BCNF Check: Example</vt:lpstr>
      <vt:lpstr>BCNF Check: Example</vt:lpstr>
      <vt:lpstr>BCNF Check: Example</vt:lpstr>
      <vt:lpstr>BCNF Check: Example</vt:lpstr>
      <vt:lpstr>BCNF Check: Example</vt:lpstr>
      <vt:lpstr>BCNF Check: Example</vt:lpstr>
      <vt:lpstr>BCNF Check: Example</vt:lpstr>
      <vt:lpstr>BCNF Check: Example</vt:lpstr>
      <vt:lpstr>BCNF Check: Example</vt:lpstr>
      <vt:lpstr>BCNF Check</vt:lpstr>
      <vt:lpstr>Simplified BCNF Check: How?  </vt:lpstr>
      <vt:lpstr>Simplified BCNF Check: Algorithm </vt:lpstr>
      <vt:lpstr>Simplified BCNF Check: Example</vt:lpstr>
      <vt:lpstr>Simplified BCNF Check: Example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Roadmap</vt:lpstr>
      <vt:lpstr>BCNF Decomposition</vt:lpstr>
      <vt:lpstr>Decompose, until all are in BCNF</vt:lpstr>
      <vt:lpstr>Algorithm</vt:lpstr>
      <vt:lpstr>BCNF Decomposition: Example</vt:lpstr>
      <vt:lpstr>BCNF Decomposition: Example</vt:lpstr>
      <vt:lpstr>BCNF Decomposition: Example</vt:lpstr>
      <vt:lpstr>BCNF Decomposition: Example</vt:lpstr>
      <vt:lpstr>Decompose, until all are in BCNF</vt:lpstr>
      <vt:lpstr>Notes</vt:lpstr>
      <vt:lpstr>BCNF Decomposition: One More Issue</vt:lpstr>
      <vt:lpstr>BCNF Decomposition: One More Issue</vt:lpstr>
      <vt:lpstr>BCNF Decomposition: One More Issue</vt:lpstr>
      <vt:lpstr>BCNF Decomposition: One More Issue</vt:lpstr>
      <vt:lpstr>BCNF Decomposition: One More Issue</vt:lpstr>
      <vt:lpstr>BCNF Decomposition: One More Issue</vt:lpstr>
      <vt:lpstr>BCNF Decomposition: One More Issue</vt:lpstr>
      <vt:lpstr>BCNF Decomposition: One More Issue</vt:lpstr>
      <vt:lpstr>BCNF Decomposition: One More Issue</vt:lpstr>
      <vt:lpstr>BCNF Decomposition: One More Issue</vt:lpstr>
      <vt:lpstr>Projection of Closures/FDs</vt:lpstr>
      <vt:lpstr>Question</vt:lpstr>
      <vt:lpstr>BCNF Decomposition Algorithm</vt:lpstr>
      <vt:lpstr>BCNF Decomposition Algorithm</vt:lpstr>
      <vt:lpstr>BCNF Decomposition Algorithm</vt:lpstr>
      <vt:lpstr>BCNF Decomposition Algorithm</vt:lpstr>
      <vt:lpstr>Exercise</vt:lpstr>
      <vt:lpstr>Exercise</vt:lpstr>
      <vt:lpstr>Exercise</vt:lpstr>
      <vt:lpstr>Exercise</vt:lpstr>
      <vt:lpstr>Exercise</vt:lpstr>
      <vt:lpstr>Properties of BCNF</vt:lpstr>
      <vt:lpstr>Table Reconstruction</vt:lpstr>
      <vt:lpstr>Lossless Join Decomposition</vt:lpstr>
      <vt:lpstr>Why BCNF guarantees lossless join?</vt:lpstr>
      <vt:lpstr>Properties of BCNF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Preserving Data Publishing</dc:title>
  <dc:creator>xiaokui</dc:creator>
  <cp:lastModifiedBy>Xiaokui Xiao</cp:lastModifiedBy>
  <cp:revision>8</cp:revision>
  <cp:lastPrinted>2023-03-27T02:20:34Z</cp:lastPrinted>
  <dcterms:created xsi:type="dcterms:W3CDTF">2009-03-02T02:47:37Z</dcterms:created>
  <dcterms:modified xsi:type="dcterms:W3CDTF">2025-04-05T12:29:46Z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0x010100D5B10AF827D5F649BAFC5AF4AFB2D5D4</vt:lpwstr>
  </property>
</Properties>
</file>