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4"/>
  </p:sldMasterIdLst>
  <p:notesMasterIdLst>
    <p:notesMasterId r:id="rId88"/>
  </p:notesMasterIdLst>
  <p:handoutMasterIdLst>
    <p:handoutMasterId r:id="rId89"/>
  </p:handoutMasterIdLst>
  <p:sldIdLst>
    <p:sldId id="256" r:id="rId5"/>
    <p:sldId id="886" r:id="rId6"/>
    <p:sldId id="812" r:id="rId7"/>
    <p:sldId id="895" r:id="rId8"/>
    <p:sldId id="896" r:id="rId9"/>
    <p:sldId id="906" r:id="rId10"/>
    <p:sldId id="907" r:id="rId11"/>
    <p:sldId id="908" r:id="rId12"/>
    <p:sldId id="819" r:id="rId13"/>
    <p:sldId id="817" r:id="rId14"/>
    <p:sldId id="909" r:id="rId15"/>
    <p:sldId id="910" r:id="rId16"/>
    <p:sldId id="911" r:id="rId17"/>
    <p:sldId id="821" r:id="rId18"/>
    <p:sldId id="913" r:id="rId19"/>
    <p:sldId id="912" r:id="rId20"/>
    <p:sldId id="957" r:id="rId21"/>
    <p:sldId id="826" r:id="rId22"/>
    <p:sldId id="827" r:id="rId23"/>
    <p:sldId id="828" r:id="rId24"/>
    <p:sldId id="829" r:id="rId25"/>
    <p:sldId id="830" r:id="rId26"/>
    <p:sldId id="831" r:id="rId27"/>
    <p:sldId id="832" r:id="rId28"/>
    <p:sldId id="914" r:id="rId29"/>
    <p:sldId id="916" r:id="rId30"/>
    <p:sldId id="915" r:id="rId31"/>
    <p:sldId id="954" r:id="rId32"/>
    <p:sldId id="654" r:id="rId33"/>
    <p:sldId id="919" r:id="rId34"/>
    <p:sldId id="655" r:id="rId35"/>
    <p:sldId id="889" r:id="rId36"/>
    <p:sldId id="890" r:id="rId37"/>
    <p:sldId id="657" r:id="rId38"/>
    <p:sldId id="658" r:id="rId39"/>
    <p:sldId id="839" r:id="rId40"/>
    <p:sldId id="840" r:id="rId41"/>
    <p:sldId id="951" r:id="rId42"/>
    <p:sldId id="841" r:id="rId43"/>
    <p:sldId id="843" r:id="rId44"/>
    <p:sldId id="842" r:id="rId45"/>
    <p:sldId id="891" r:id="rId46"/>
    <p:sldId id="892" r:id="rId47"/>
    <p:sldId id="659" r:id="rId48"/>
    <p:sldId id="923" r:id="rId49"/>
    <p:sldId id="924" r:id="rId50"/>
    <p:sldId id="925" r:id="rId51"/>
    <p:sldId id="926" r:id="rId52"/>
    <p:sldId id="927" r:id="rId53"/>
    <p:sldId id="928" r:id="rId54"/>
    <p:sldId id="929" r:id="rId55"/>
    <p:sldId id="939" r:id="rId56"/>
    <p:sldId id="930" r:id="rId57"/>
    <p:sldId id="932" r:id="rId58"/>
    <p:sldId id="940" r:id="rId59"/>
    <p:sldId id="941" r:id="rId60"/>
    <p:sldId id="942" r:id="rId61"/>
    <p:sldId id="935" r:id="rId62"/>
    <p:sldId id="943" r:id="rId63"/>
    <p:sldId id="944" r:id="rId64"/>
    <p:sldId id="945" r:id="rId65"/>
    <p:sldId id="946" r:id="rId66"/>
    <p:sldId id="855" r:id="rId67"/>
    <p:sldId id="856" r:id="rId68"/>
    <p:sldId id="947" r:id="rId69"/>
    <p:sldId id="948" r:id="rId70"/>
    <p:sldId id="949" r:id="rId71"/>
    <p:sldId id="950" r:id="rId72"/>
    <p:sldId id="953" r:id="rId73"/>
    <p:sldId id="864" r:id="rId74"/>
    <p:sldId id="921" r:id="rId75"/>
    <p:sldId id="894" r:id="rId76"/>
    <p:sldId id="956" r:id="rId77"/>
    <p:sldId id="955" r:id="rId78"/>
    <p:sldId id="958" r:id="rId79"/>
    <p:sldId id="865" r:id="rId80"/>
    <p:sldId id="866" r:id="rId81"/>
    <p:sldId id="867" r:id="rId82"/>
    <p:sldId id="868" r:id="rId83"/>
    <p:sldId id="869" r:id="rId84"/>
    <p:sldId id="870" r:id="rId85"/>
    <p:sldId id="871" r:id="rId86"/>
    <p:sldId id="872" r:id="rId8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990000"/>
    <a:srgbClr val="008000"/>
    <a:srgbClr val="FFFFCC"/>
    <a:srgbClr val="CCFF99"/>
    <a:srgbClr val="FF9900"/>
    <a:srgbClr val="33CC33"/>
    <a:srgbClr val="66FF33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1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kui XIAO" userId="ae02f808-d017-49d3-b000-25d3dfff543c" providerId="ADAL" clId="{ADD8666D-DDA6-4291-BD93-75AB6FB6F9AE}"/>
    <pc:docChg chg="undo custSel addSld delSld modSld">
      <pc:chgData name="Xiaokui XIAO" userId="ae02f808-d017-49d3-b000-25d3dfff543c" providerId="ADAL" clId="{ADD8666D-DDA6-4291-BD93-75AB6FB6F9AE}" dt="2024-04-06T15:15:24.689" v="193" actId="1076"/>
      <pc:docMkLst>
        <pc:docMk/>
      </pc:docMkLst>
      <pc:sldChg chg="modSp">
        <pc:chgData name="Xiaokui XIAO" userId="ae02f808-d017-49d3-b000-25d3dfff543c" providerId="ADAL" clId="{ADD8666D-DDA6-4291-BD93-75AB6FB6F9AE}" dt="2024-04-06T14:10:44.449" v="11" actId="20577"/>
        <pc:sldMkLst>
          <pc:docMk/>
          <pc:sldMk cId="3330135568" sldId="655"/>
        </pc:sldMkLst>
        <pc:spChg chg="mod">
          <ac:chgData name="Xiaokui XIAO" userId="ae02f808-d017-49d3-b000-25d3dfff543c" providerId="ADAL" clId="{ADD8666D-DDA6-4291-BD93-75AB6FB6F9AE}" dt="2024-04-06T14:10:44.449" v="11" actId="20577"/>
          <ac:spMkLst>
            <pc:docMk/>
            <pc:sldMk cId="3330135568" sldId="655"/>
            <ac:spMk id="13" creationId="{F2DF8560-82D7-4B5E-9BA9-844E11639DD2}"/>
          </ac:spMkLst>
        </pc:spChg>
      </pc:sldChg>
      <pc:sldChg chg="modSp">
        <pc:chgData name="Xiaokui XIAO" userId="ae02f808-d017-49d3-b000-25d3dfff543c" providerId="ADAL" clId="{ADD8666D-DDA6-4291-BD93-75AB6FB6F9AE}" dt="2024-04-06T14:11:06.545" v="27" actId="20577"/>
        <pc:sldMkLst>
          <pc:docMk/>
          <pc:sldMk cId="446473843" sldId="864"/>
        </pc:sldMkLst>
        <pc:spChg chg="mod">
          <ac:chgData name="Xiaokui XIAO" userId="ae02f808-d017-49d3-b000-25d3dfff543c" providerId="ADAL" clId="{ADD8666D-DDA6-4291-BD93-75AB6FB6F9AE}" dt="2024-04-06T14:11:06.545" v="27" actId="20577"/>
          <ac:spMkLst>
            <pc:docMk/>
            <pc:sldMk cId="446473843" sldId="864"/>
            <ac:spMk id="3" creationId="{00000000-0000-0000-0000-000000000000}"/>
          </ac:spMkLst>
        </pc:spChg>
      </pc:sldChg>
      <pc:sldChg chg="modSp mod">
        <pc:chgData name="Xiaokui XIAO" userId="ae02f808-d017-49d3-b000-25d3dfff543c" providerId="ADAL" clId="{ADD8666D-DDA6-4291-BD93-75AB6FB6F9AE}" dt="2024-04-06T14:11:44.744" v="77" actId="20577"/>
        <pc:sldMkLst>
          <pc:docMk/>
          <pc:sldMk cId="3592562548" sldId="865"/>
        </pc:sldMkLst>
        <pc:spChg chg="mod">
          <ac:chgData name="Xiaokui XIAO" userId="ae02f808-d017-49d3-b000-25d3dfff543c" providerId="ADAL" clId="{ADD8666D-DDA6-4291-BD93-75AB6FB6F9AE}" dt="2024-04-06T14:11:44.744" v="77" actId="20577"/>
          <ac:spMkLst>
            <pc:docMk/>
            <pc:sldMk cId="3592562548" sldId="865"/>
            <ac:spMk id="3" creationId="{00000000-0000-0000-0000-000000000000}"/>
          </ac:spMkLst>
        </pc:spChg>
      </pc:sldChg>
      <pc:sldChg chg="modSp">
        <pc:chgData name="Xiaokui XIAO" userId="ae02f808-d017-49d3-b000-25d3dfff543c" providerId="ADAL" clId="{ADD8666D-DDA6-4291-BD93-75AB6FB6F9AE}" dt="2024-04-06T14:11:50.272" v="94" actId="20577"/>
        <pc:sldMkLst>
          <pc:docMk/>
          <pc:sldMk cId="1402999904" sldId="867"/>
        </pc:sldMkLst>
        <pc:spChg chg="mod">
          <ac:chgData name="Xiaokui XIAO" userId="ae02f808-d017-49d3-b000-25d3dfff543c" providerId="ADAL" clId="{ADD8666D-DDA6-4291-BD93-75AB6FB6F9AE}" dt="2024-04-06T14:11:50.272" v="94" actId="20577"/>
          <ac:spMkLst>
            <pc:docMk/>
            <pc:sldMk cId="1402999904" sldId="867"/>
            <ac:spMk id="3" creationId="{00000000-0000-0000-0000-000000000000}"/>
          </ac:spMkLst>
        </pc:spChg>
      </pc:sldChg>
      <pc:sldChg chg="modSp mod">
        <pc:chgData name="Xiaokui XIAO" userId="ae02f808-d017-49d3-b000-25d3dfff543c" providerId="ADAL" clId="{ADD8666D-DDA6-4291-BD93-75AB6FB6F9AE}" dt="2024-04-06T14:11:55.208" v="102" actId="20577"/>
        <pc:sldMkLst>
          <pc:docMk/>
          <pc:sldMk cId="3567154710" sldId="868"/>
        </pc:sldMkLst>
        <pc:spChg chg="mod">
          <ac:chgData name="Xiaokui XIAO" userId="ae02f808-d017-49d3-b000-25d3dfff543c" providerId="ADAL" clId="{ADD8666D-DDA6-4291-BD93-75AB6FB6F9AE}" dt="2024-04-06T14:11:55.208" v="102" actId="20577"/>
          <ac:spMkLst>
            <pc:docMk/>
            <pc:sldMk cId="3567154710" sldId="868"/>
            <ac:spMk id="3" creationId="{00000000-0000-0000-0000-000000000000}"/>
          </ac:spMkLst>
        </pc:spChg>
      </pc:sldChg>
      <pc:sldChg chg="modSp">
        <pc:chgData name="Xiaokui XIAO" userId="ae02f808-d017-49d3-b000-25d3dfff543c" providerId="ADAL" clId="{ADD8666D-DDA6-4291-BD93-75AB6FB6F9AE}" dt="2024-04-06T14:12:00.336" v="110" actId="20577"/>
        <pc:sldMkLst>
          <pc:docMk/>
          <pc:sldMk cId="3110064417" sldId="870"/>
        </pc:sldMkLst>
        <pc:spChg chg="mod">
          <ac:chgData name="Xiaokui XIAO" userId="ae02f808-d017-49d3-b000-25d3dfff543c" providerId="ADAL" clId="{ADD8666D-DDA6-4291-BD93-75AB6FB6F9AE}" dt="2024-04-06T14:12:00.336" v="110" actId="20577"/>
          <ac:spMkLst>
            <pc:docMk/>
            <pc:sldMk cId="3110064417" sldId="870"/>
            <ac:spMk id="3" creationId="{00000000-0000-0000-0000-000000000000}"/>
          </ac:spMkLst>
        </pc:spChg>
      </pc:sldChg>
      <pc:sldChg chg="modSp">
        <pc:chgData name="Xiaokui XIAO" userId="ae02f808-d017-49d3-b000-25d3dfff543c" providerId="ADAL" clId="{ADD8666D-DDA6-4291-BD93-75AB6FB6F9AE}" dt="2024-04-06T14:10:56.168" v="19" actId="20577"/>
        <pc:sldMkLst>
          <pc:docMk/>
          <pc:sldMk cId="3353567118" sldId="891"/>
        </pc:sldMkLst>
        <pc:spChg chg="mod">
          <ac:chgData name="Xiaokui XIAO" userId="ae02f808-d017-49d3-b000-25d3dfff543c" providerId="ADAL" clId="{ADD8666D-DDA6-4291-BD93-75AB6FB6F9AE}" dt="2024-04-06T14:10:56.168" v="19" actId="20577"/>
          <ac:spMkLst>
            <pc:docMk/>
            <pc:sldMk cId="3353567118" sldId="891"/>
            <ac:spMk id="3" creationId="{00000000-0000-0000-0000-000000000000}"/>
          </ac:spMkLst>
        </pc:spChg>
      </pc:sldChg>
      <pc:sldChg chg="add">
        <pc:chgData name="Xiaokui XIAO" userId="ae02f808-d017-49d3-b000-25d3dfff543c" providerId="ADAL" clId="{ADD8666D-DDA6-4291-BD93-75AB6FB6F9AE}" dt="2024-04-06T14:06:31.849" v="1"/>
        <pc:sldMkLst>
          <pc:docMk/>
          <pc:sldMk cId="1124072720" sldId="896"/>
        </pc:sldMkLst>
      </pc:sldChg>
      <pc:sldChg chg="addSp delSp modSp mod delAnim modAnim">
        <pc:chgData name="Xiaokui XIAO" userId="ae02f808-d017-49d3-b000-25d3dfff543c" providerId="ADAL" clId="{ADD8666D-DDA6-4291-BD93-75AB6FB6F9AE}" dt="2024-04-06T15:15:24.689" v="193" actId="1076"/>
        <pc:sldMkLst>
          <pc:docMk/>
          <pc:sldMk cId="3267695073" sldId="910"/>
        </pc:sldMkLst>
        <pc:spChg chg="add">
          <ac:chgData name="Xiaokui XIAO" userId="ae02f808-d017-49d3-b000-25d3dfff543c" providerId="ADAL" clId="{ADD8666D-DDA6-4291-BD93-75AB6FB6F9AE}" dt="2024-04-06T14:42:24.791" v="124"/>
          <ac:spMkLst>
            <pc:docMk/>
            <pc:sldMk cId="3267695073" sldId="910"/>
            <ac:spMk id="8" creationId="{FE48A7BF-43F5-3A7C-F567-BF6D2304185A}"/>
          </ac:spMkLst>
        </pc:spChg>
        <pc:spChg chg="del">
          <ac:chgData name="Xiaokui XIAO" userId="ae02f808-d017-49d3-b000-25d3dfff543c" providerId="ADAL" clId="{ADD8666D-DDA6-4291-BD93-75AB6FB6F9AE}" dt="2024-04-06T14:38:08.866" v="112" actId="478"/>
          <ac:spMkLst>
            <pc:docMk/>
            <pc:sldMk cId="3267695073" sldId="910"/>
            <ac:spMk id="12" creationId="{64CC3224-41BE-4B31-8C52-84918ACC8AFB}"/>
          </ac:spMkLst>
        </pc:spChg>
        <pc:spChg chg="mod">
          <ac:chgData name="Xiaokui XIAO" userId="ae02f808-d017-49d3-b000-25d3dfff543c" providerId="ADAL" clId="{ADD8666D-DDA6-4291-BD93-75AB6FB6F9AE}" dt="2024-04-06T14:42:56.418" v="130" actId="1076"/>
          <ac:spMkLst>
            <pc:docMk/>
            <pc:sldMk cId="3267695073" sldId="910"/>
            <ac:spMk id="14" creationId="{7F68C275-E203-474E-B03E-B572EC231AEC}"/>
          </ac:spMkLst>
        </pc:spChg>
        <pc:spChg chg="add">
          <ac:chgData name="Xiaokui XIAO" userId="ae02f808-d017-49d3-b000-25d3dfff543c" providerId="ADAL" clId="{ADD8666D-DDA6-4291-BD93-75AB6FB6F9AE}" dt="2024-04-06T15:11:47.015" v="140"/>
          <ac:spMkLst>
            <pc:docMk/>
            <pc:sldMk cId="3267695073" sldId="910"/>
            <ac:spMk id="16" creationId="{3E77B85F-A168-7C00-E8EE-6BA6C0CB3BE8}"/>
          </ac:spMkLst>
        </pc:spChg>
        <pc:spChg chg="add">
          <ac:chgData name="Xiaokui XIAO" userId="ae02f808-d017-49d3-b000-25d3dfff543c" providerId="ADAL" clId="{ADD8666D-DDA6-4291-BD93-75AB6FB6F9AE}" dt="2024-04-06T15:12:34.556" v="141"/>
          <ac:spMkLst>
            <pc:docMk/>
            <pc:sldMk cId="3267695073" sldId="910"/>
            <ac:spMk id="17" creationId="{6BCFDF0B-BA00-5B87-2DD4-506046900E67}"/>
          </ac:spMkLst>
        </pc:spChg>
        <pc:spChg chg="mod">
          <ac:chgData name="Xiaokui XIAO" userId="ae02f808-d017-49d3-b000-25d3dfff543c" providerId="ADAL" clId="{ADD8666D-DDA6-4291-BD93-75AB6FB6F9AE}" dt="2024-04-06T15:04:51.701" v="138" actId="1076"/>
          <ac:spMkLst>
            <pc:docMk/>
            <pc:sldMk cId="3267695073" sldId="910"/>
            <ac:spMk id="20" creationId="{32C5B14B-6856-48F0-8F94-2AC3AB8E63F0}"/>
          </ac:spMkLst>
        </pc:spChg>
        <pc:spChg chg="add mod">
          <ac:chgData name="Xiaokui XIAO" userId="ae02f808-d017-49d3-b000-25d3dfff543c" providerId="ADAL" clId="{ADD8666D-DDA6-4291-BD93-75AB6FB6F9AE}" dt="2024-04-06T15:14:57.226" v="190" actId="122"/>
          <ac:spMkLst>
            <pc:docMk/>
            <pc:sldMk cId="3267695073" sldId="910"/>
            <ac:spMk id="21" creationId="{593EF432-714D-A017-A775-63EBEB8E4A42}"/>
          </ac:spMkLst>
        </pc:spChg>
        <pc:spChg chg="del">
          <ac:chgData name="Xiaokui XIAO" userId="ae02f808-d017-49d3-b000-25d3dfff543c" providerId="ADAL" clId="{ADD8666D-DDA6-4291-BD93-75AB6FB6F9AE}" dt="2024-04-06T15:04:43.562" v="136" actId="478"/>
          <ac:spMkLst>
            <pc:docMk/>
            <pc:sldMk cId="3267695073" sldId="910"/>
            <ac:spMk id="22" creationId="{0AD747FF-AFEA-4568-B100-13519F8EF344}"/>
          </ac:spMkLst>
        </pc:spChg>
        <pc:spChg chg="del">
          <ac:chgData name="Xiaokui XIAO" userId="ae02f808-d017-49d3-b000-25d3dfff543c" providerId="ADAL" clId="{ADD8666D-DDA6-4291-BD93-75AB6FB6F9AE}" dt="2024-04-06T15:04:45.394" v="137" actId="478"/>
          <ac:spMkLst>
            <pc:docMk/>
            <pc:sldMk cId="3267695073" sldId="910"/>
            <ac:spMk id="23" creationId="{5ADEA653-122F-4740-B5AA-99AD8996F30D}"/>
          </ac:spMkLst>
        </pc:spChg>
        <pc:spChg chg="add mod">
          <ac:chgData name="Xiaokui XIAO" userId="ae02f808-d017-49d3-b000-25d3dfff543c" providerId="ADAL" clId="{ADD8666D-DDA6-4291-BD93-75AB6FB6F9AE}" dt="2024-04-06T15:15:24.689" v="193" actId="1076"/>
          <ac:spMkLst>
            <pc:docMk/>
            <pc:sldMk cId="3267695073" sldId="910"/>
            <ac:spMk id="24" creationId="{D7B0037B-2E64-2138-8DF2-46EC3E44DC98}"/>
          </ac:spMkLst>
        </pc:spChg>
        <pc:picChg chg="add del mod">
          <ac:chgData name="Xiaokui XIAO" userId="ae02f808-d017-49d3-b000-25d3dfff543c" providerId="ADAL" clId="{ADD8666D-DDA6-4291-BD93-75AB6FB6F9AE}" dt="2024-04-06T14:42:23.647" v="123" actId="478"/>
          <ac:picMkLst>
            <pc:docMk/>
            <pc:sldMk cId="3267695073" sldId="910"/>
            <ac:picMk id="5" creationId="{DC4A3C2C-3DBE-2309-4333-C9CECC0D95B0}"/>
          </ac:picMkLst>
        </pc:picChg>
        <pc:picChg chg="add mod">
          <ac:chgData name="Xiaokui XIAO" userId="ae02f808-d017-49d3-b000-25d3dfff543c" providerId="ADAL" clId="{ADD8666D-DDA6-4291-BD93-75AB6FB6F9AE}" dt="2024-04-06T14:53:36.062" v="131" actId="1076"/>
          <ac:picMkLst>
            <pc:docMk/>
            <pc:sldMk cId="3267695073" sldId="910"/>
            <ac:picMk id="11" creationId="{75DB5D02-705D-6358-F609-DBCACB11889D}"/>
          </ac:picMkLst>
        </pc:picChg>
        <pc:picChg chg="add del mod ord">
          <ac:chgData name="Xiaokui XIAO" userId="ae02f808-d017-49d3-b000-25d3dfff543c" providerId="ADAL" clId="{ADD8666D-DDA6-4291-BD93-75AB6FB6F9AE}" dt="2024-04-06T15:11:46.317" v="139" actId="478"/>
          <ac:picMkLst>
            <pc:docMk/>
            <pc:sldMk cId="3267695073" sldId="910"/>
            <ac:picMk id="13" creationId="{6B0EB505-8398-554A-25B9-A7065FCD3428}"/>
          </ac:picMkLst>
        </pc:picChg>
        <pc:picChg chg="del">
          <ac:chgData name="Xiaokui XIAO" userId="ae02f808-d017-49d3-b000-25d3dfff543c" providerId="ADAL" clId="{ADD8666D-DDA6-4291-BD93-75AB6FB6F9AE}" dt="2024-04-06T14:38:06.721" v="111" actId="478"/>
          <ac:picMkLst>
            <pc:docMk/>
            <pc:sldMk cId="3267695073" sldId="910"/>
            <ac:picMk id="15" creationId="{2B85EFEB-CF08-4BCD-A6CD-1F2B5A6C7ED9}"/>
          </ac:picMkLst>
        </pc:picChg>
        <pc:picChg chg="add mod">
          <ac:chgData name="Xiaokui XIAO" userId="ae02f808-d017-49d3-b000-25d3dfff543c" providerId="ADAL" clId="{ADD8666D-DDA6-4291-BD93-75AB6FB6F9AE}" dt="2024-04-06T15:14:10.478" v="171" actId="1076"/>
          <ac:picMkLst>
            <pc:docMk/>
            <pc:sldMk cId="3267695073" sldId="910"/>
            <ac:picMk id="18" creationId="{62F4A370-FEC0-B68D-229C-801CDF9E1D28}"/>
          </ac:picMkLst>
        </pc:picChg>
        <pc:picChg chg="del">
          <ac:chgData name="Xiaokui XIAO" userId="ae02f808-d017-49d3-b000-25d3dfff543c" providerId="ADAL" clId="{ADD8666D-DDA6-4291-BD93-75AB6FB6F9AE}" dt="2024-04-06T15:04:25.889" v="132" actId="478"/>
          <ac:picMkLst>
            <pc:docMk/>
            <pc:sldMk cId="3267695073" sldId="910"/>
            <ac:picMk id="1028" creationId="{952B5A31-CB8C-45DF-9672-115BC18A21DA}"/>
          </ac:picMkLst>
        </pc:picChg>
      </pc:sldChg>
      <pc:sldChg chg="modSp mod">
        <pc:chgData name="Xiaokui XIAO" userId="ae02f808-d017-49d3-b000-25d3dfff543c" providerId="ADAL" clId="{ADD8666D-DDA6-4291-BD93-75AB6FB6F9AE}" dt="2024-04-06T14:11:16.920" v="36" actId="20577"/>
        <pc:sldMkLst>
          <pc:docMk/>
          <pc:sldMk cId="3698873310" sldId="921"/>
        </pc:sldMkLst>
        <pc:spChg chg="mod">
          <ac:chgData name="Xiaokui XIAO" userId="ae02f808-d017-49d3-b000-25d3dfff543c" providerId="ADAL" clId="{ADD8666D-DDA6-4291-BD93-75AB6FB6F9AE}" dt="2024-04-06T14:11:16.920" v="36" actId="20577"/>
          <ac:spMkLst>
            <pc:docMk/>
            <pc:sldMk cId="3698873310" sldId="921"/>
            <ac:spMk id="3" creationId="{00000000-0000-0000-0000-000000000000}"/>
          </ac:spMkLst>
        </pc:spChg>
      </pc:sldChg>
      <pc:sldChg chg="modSp mod">
        <pc:chgData name="Xiaokui XIAO" userId="ae02f808-d017-49d3-b000-25d3dfff543c" providerId="ADAL" clId="{ADD8666D-DDA6-4291-BD93-75AB6FB6F9AE}" dt="2024-04-06T14:11:31.376" v="52" actId="20577"/>
        <pc:sldMkLst>
          <pc:docMk/>
          <pc:sldMk cId="3631589769" sldId="955"/>
        </pc:sldMkLst>
        <pc:spChg chg="mod">
          <ac:chgData name="Xiaokui XIAO" userId="ae02f808-d017-49d3-b000-25d3dfff543c" providerId="ADAL" clId="{ADD8666D-DDA6-4291-BD93-75AB6FB6F9AE}" dt="2024-04-06T14:11:31.376" v="52" actId="20577"/>
          <ac:spMkLst>
            <pc:docMk/>
            <pc:sldMk cId="3631589769" sldId="955"/>
            <ac:spMk id="2" creationId="{00000000-0000-0000-0000-000000000000}"/>
          </ac:spMkLst>
        </pc:spChg>
      </pc:sldChg>
      <pc:sldChg chg="modSp">
        <pc:chgData name="Xiaokui XIAO" userId="ae02f808-d017-49d3-b000-25d3dfff543c" providerId="ADAL" clId="{ADD8666D-DDA6-4291-BD93-75AB6FB6F9AE}" dt="2024-04-06T14:11:23.432" v="44" actId="20577"/>
        <pc:sldMkLst>
          <pc:docMk/>
          <pc:sldMk cId="1281518886" sldId="956"/>
        </pc:sldMkLst>
        <pc:spChg chg="mod">
          <ac:chgData name="Xiaokui XIAO" userId="ae02f808-d017-49d3-b000-25d3dfff543c" providerId="ADAL" clId="{ADD8666D-DDA6-4291-BD93-75AB6FB6F9AE}" dt="2024-04-06T14:11:23.432" v="44" actId="20577"/>
          <ac:spMkLst>
            <pc:docMk/>
            <pc:sldMk cId="1281518886" sldId="956"/>
            <ac:spMk id="3" creationId="{00000000-0000-0000-0000-000000000000}"/>
          </ac:spMkLst>
        </pc:spChg>
      </pc:sldChg>
      <pc:sldChg chg="modSp mod">
        <pc:chgData name="Xiaokui XIAO" userId="ae02f808-d017-49d3-b000-25d3dfff543c" providerId="ADAL" clId="{ADD8666D-DDA6-4291-BD93-75AB6FB6F9AE}" dt="2024-04-06T14:11:38.265" v="60" actId="20577"/>
        <pc:sldMkLst>
          <pc:docMk/>
          <pc:sldMk cId="3185770327" sldId="958"/>
        </pc:sldMkLst>
        <pc:spChg chg="mod">
          <ac:chgData name="Xiaokui XIAO" userId="ae02f808-d017-49d3-b000-25d3dfff543c" providerId="ADAL" clId="{ADD8666D-DDA6-4291-BD93-75AB6FB6F9AE}" dt="2024-04-06T14:11:38.265" v="60" actId="20577"/>
          <ac:spMkLst>
            <pc:docMk/>
            <pc:sldMk cId="3185770327" sldId="958"/>
            <ac:spMk id="3" creationId="{00000000-0000-0000-0000-000000000000}"/>
          </ac:spMkLst>
        </pc:spChg>
      </pc:sldChg>
    </pc:docChg>
  </pc:docChgLst>
  <pc:docChgLst>
    <pc:chgData name="Xiaokui XIAO" userId="ae02f808-d017-49d3-b000-25d3dfff543c" providerId="ADAL" clId="{F69B86C3-5D72-4643-BD79-E981134C204B}"/>
    <pc:docChg chg="modSld">
      <pc:chgData name="Xiaokui XIAO" userId="ae02f808-d017-49d3-b000-25d3dfff543c" providerId="ADAL" clId="{F69B86C3-5D72-4643-BD79-E981134C204B}" dt="2024-04-08T02:09:33.144" v="18"/>
      <pc:docMkLst>
        <pc:docMk/>
      </pc:docMkLst>
      <pc:sldChg chg="modAnim">
        <pc:chgData name="Xiaokui XIAO" userId="ae02f808-d017-49d3-b000-25d3dfff543c" providerId="ADAL" clId="{F69B86C3-5D72-4643-BD79-E981134C204B}" dt="2024-04-08T02:09:33.144" v="18"/>
        <pc:sldMkLst>
          <pc:docMk/>
          <pc:sldMk cId="1630991531" sldId="654"/>
        </pc:sldMkLst>
      </pc:sldChg>
      <pc:sldChg chg="modAnim">
        <pc:chgData name="Xiaokui XIAO" userId="ae02f808-d017-49d3-b000-25d3dfff543c" providerId="ADAL" clId="{F69B86C3-5D72-4643-BD79-E981134C204B}" dt="2024-04-08T02:06:37.353" v="15"/>
        <pc:sldMkLst>
          <pc:docMk/>
          <pc:sldMk cId="4060222761" sldId="821"/>
        </pc:sldMkLst>
      </pc:sldChg>
      <pc:sldChg chg="modAnim">
        <pc:chgData name="Xiaokui XIAO" userId="ae02f808-d017-49d3-b000-25d3dfff543c" providerId="ADAL" clId="{F69B86C3-5D72-4643-BD79-E981134C204B}" dt="2024-04-08T02:03:49.855" v="11"/>
        <pc:sldMkLst>
          <pc:docMk/>
          <pc:sldMk cId="3267695073" sldId="910"/>
        </pc:sldMkLst>
      </pc:sldChg>
      <pc:sldChg chg="modAnim">
        <pc:chgData name="Xiaokui XIAO" userId="ae02f808-d017-49d3-b000-25d3dfff543c" providerId="ADAL" clId="{F69B86C3-5D72-4643-BD79-E981134C204B}" dt="2024-04-08T02:08:07.690" v="16"/>
        <pc:sldMkLst>
          <pc:docMk/>
          <pc:sldMk cId="3554353951" sldId="9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45659" cy="496333"/>
          </a:xfrm>
          <a:prstGeom prst="rect">
            <a:avLst/>
          </a:prstGeom>
        </p:spPr>
        <p:txBody>
          <a:bodyPr vert="horz" wrap="square" lIns="98411" tIns="49205" rIns="98411" bIns="49205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838" y="3"/>
            <a:ext cx="2945659" cy="496333"/>
          </a:xfrm>
          <a:prstGeom prst="rect">
            <a:avLst/>
          </a:prstGeom>
        </p:spPr>
        <p:txBody>
          <a:bodyPr vert="horz" wrap="square" lIns="98411" tIns="49205" rIns="98411" bIns="49205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A395C66-BAC7-4947-A978-17979EC9EE5D}" type="datetimeFigureOut">
              <a:rPr lang="zh-CN" altLang="en-US"/>
              <a:pPr>
                <a:defRPr/>
              </a:pPr>
              <a:t>2024/4/8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28010"/>
            <a:ext cx="2945659" cy="496333"/>
          </a:xfrm>
          <a:prstGeom prst="rect">
            <a:avLst/>
          </a:prstGeom>
        </p:spPr>
        <p:txBody>
          <a:bodyPr vert="horz" wrap="square" lIns="98411" tIns="49205" rIns="98411" bIns="49205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838" y="9428010"/>
            <a:ext cx="2945659" cy="496333"/>
          </a:xfrm>
          <a:prstGeom prst="rect">
            <a:avLst/>
          </a:prstGeom>
        </p:spPr>
        <p:txBody>
          <a:bodyPr vert="horz" wrap="square" lIns="98411" tIns="49205" rIns="98411" bIns="49205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4239E3A9-FBC1-4C90-89C7-C86D175BA3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708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11" tIns="49205" rIns="98411" bIns="4920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838" y="3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11" tIns="49205" rIns="98411" bIns="4920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C874FDD-B067-4E5B-9185-454DDEAB3F7B}" type="datetimeFigureOut">
              <a:rPr lang="zh-CN" altLang="en-US"/>
              <a:pPr>
                <a:defRPr/>
              </a:pPr>
              <a:t>2024/4/8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11" tIns="49205" rIns="98411" bIns="492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010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11" tIns="49205" rIns="98411" bIns="4920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838" y="9428010"/>
            <a:ext cx="2945659" cy="49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11" tIns="49205" rIns="98411" bIns="4920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A4026A9-F546-4A60-85FC-C280A3E995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6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7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1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37D7F-1EBE-4F19-B664-B277DBDCC118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19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F1C09-9F8B-46B2-B7AD-0B2A1F9F9F08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B01DE-58FC-4595-BD9C-BE624D0330D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C9F91-203D-42E6-B00C-BCE999E99AAC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ABE93-1989-44EE-8354-A9E88BBC465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1A698-44BB-446E-9AE5-A5D4647437E3}" type="datetime1">
              <a:rPr lang="zh-CN" altLang="en-US" smtClean="0"/>
              <a:t>2024/4/8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1D126-B2B8-404A-A132-011A0CD1CA51}" type="datetime1">
              <a:rPr lang="zh-CN" altLang="en-US" smtClean="0"/>
              <a:t>2024/4/8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7E5F5-8C1E-4A7A-8CE8-1D992AD57297}" type="datetime1">
              <a:rPr lang="zh-CN" altLang="en-US" smtClean="0"/>
              <a:t>2024/4/8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CFE6C-05A4-4987-8559-E839DDBCC51E}" type="datetime1">
              <a:rPr lang="zh-CN" altLang="en-US" smtClean="0"/>
              <a:t>2024/4/8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A5954-F4B2-4D7B-847D-CD2F946F6AD2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85496-BA20-4754-9CCA-A639C904AD1D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D6CF1-B5B0-45CC-A494-C560F80EF8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40BA-8AE2-41F1-9055-15A491349AFB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94451-DE8C-4F17-A5F8-6E9471C791F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204F0-B916-40BB-932E-3077BC0B7B15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CD14B-0E03-45C4-9CB4-EC1BF9DBC28A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FD8BE-6B74-4703-9020-0CF960A377C1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99DB-596E-406E-A850-ADBBE4ACAF6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7E6C0-41E5-42E2-BD61-44C8EB258DCD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21A6B-41C5-43CE-82EC-EE99A774C93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484C8-55C2-4223-B3A1-71503EBE22C4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B9F9-E069-4585-84F6-CF7DDE5C2DA8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29272-028D-407E-93E7-A6D6DF26D1E8}" type="datetime1">
              <a:rPr lang="zh-CN" altLang="en-US" smtClean="0"/>
              <a:t>2024/4/8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85E5-D22F-4151-B7A0-3D1C0E84A9F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pPr>
              <a:defRPr/>
            </a:pPr>
            <a:fld id="{F9A8418D-A116-42C1-8E34-5E48C4B318E4}" type="datetime1">
              <a:rPr lang="zh-CN" altLang="en-US" smtClean="0"/>
              <a:t>2024/4/8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pPr>
              <a:defRPr/>
            </a:pPr>
            <a:fld id="{17C11BA6-15D4-4D8B-A31B-49D97CB27F55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solidFill>
                <a:srgbClr val="045C75"/>
              </a:solidFill>
            </a:endParaRPr>
          </a:p>
        </p:txBody>
      </p:sp>
      <p:sp>
        <p:nvSpPr>
          <p:cNvPr id="717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Calibri" pitchFamily="34" charset="0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Calibri" pitchFamily="34" charset="0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Calibri" pitchFamily="34" charset="0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/>
              <a:t>CS2102</a:t>
            </a:r>
            <a:br>
              <a:rPr lang="en-US" altLang="zh-CN" sz="4400" dirty="0"/>
            </a:br>
            <a:r>
              <a:rPr lang="en-US" altLang="zh-CN" sz="4400" dirty="0"/>
              <a:t>Database Systems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2538434"/>
          </a:xfrm>
        </p:spPr>
        <p:txBody>
          <a:bodyPr>
            <a:normAutofit/>
          </a:bodyPr>
          <a:lstStyle/>
          <a:p>
            <a:pPr marL="26988" eaLnBrk="1" hangingPunct="1"/>
            <a:endParaRPr lang="en-US" altLang="zh-CN" sz="2600">
              <a:ea typeface="宋体" pitchFamily="2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9137DE-6365-4482-A64C-36F0D6394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FC893D8-0101-4D6A-B8CF-851210C370A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Normal Form (3NF)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Definition: A table satisfies 3NF, if and only if for every non-trivial and decomposed FD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Either the left hand side is a </a:t>
            </a:r>
            <a:r>
              <a:rPr lang="en-US" dirty="0" err="1"/>
              <a:t>superkey</a:t>
            </a:r>
            <a:endParaRPr lang="en-US" dirty="0"/>
          </a:p>
          <a:p>
            <a:pPr lvl="1"/>
            <a:r>
              <a:rPr lang="en-US" dirty="0"/>
              <a:t>Or the right hand side is a </a:t>
            </a:r>
            <a:r>
              <a:rPr lang="en-US" dirty="0">
                <a:solidFill>
                  <a:srgbClr val="0000CC"/>
                </a:solidFill>
              </a:rPr>
              <a:t>prime attribute </a:t>
            </a:r>
            <a:r>
              <a:rPr lang="en-US" dirty="0"/>
              <a:t>(i.e., it appears in a key)</a:t>
            </a:r>
          </a:p>
          <a:p>
            <a:endParaRPr lang="en-US" sz="900" dirty="0"/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Non-trivial and decomposed FDs: C</a:t>
            </a:r>
            <a:r>
              <a:rPr lang="en-US" dirty="0">
                <a:sym typeface="Wingdings" pitchFamily="2" charset="2"/>
              </a:rPr>
              <a:t>B, ACB, ABC</a:t>
            </a:r>
          </a:p>
          <a:p>
            <a:pPr lvl="1"/>
            <a:r>
              <a:rPr lang="en-US" dirty="0">
                <a:sym typeface="Wingdings" pitchFamily="2" charset="2"/>
              </a:rPr>
              <a:t>Keys: {AB}, {AC}</a:t>
            </a:r>
          </a:p>
          <a:p>
            <a:pPr lvl="1"/>
            <a:r>
              <a:rPr lang="en-US" dirty="0">
                <a:sym typeface="Wingdings" pitchFamily="2" charset="2"/>
              </a:rPr>
              <a:t>CB is OK, since B is a prime attribute</a:t>
            </a:r>
          </a:p>
          <a:p>
            <a:pPr lvl="1"/>
            <a:r>
              <a:rPr lang="en-US" dirty="0">
                <a:sym typeface="Wingdings" pitchFamily="2" charset="2"/>
              </a:rPr>
              <a:t>ACB is OK, since AC is a key of R</a:t>
            </a:r>
          </a:p>
          <a:p>
            <a:pPr lvl="1"/>
            <a:r>
              <a:rPr lang="en-US" dirty="0">
                <a:sym typeface="Wingdings" pitchFamily="2" charset="2"/>
              </a:rPr>
              <a:t>ABC is OK , since AB is a key of R</a:t>
            </a:r>
          </a:p>
          <a:p>
            <a:pPr lvl="1"/>
            <a:r>
              <a:rPr lang="en-US" dirty="0">
                <a:sym typeface="Wingdings" pitchFamily="2" charset="2"/>
              </a:rPr>
              <a:t>So R is in 3NF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078860"/>
              </p:ext>
            </p:extLst>
          </p:nvPr>
        </p:nvGraphicFramePr>
        <p:xfrm>
          <a:off x="7322705" y="4301807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72017" y="429309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D44C-C6F4-4973-A8D5-F19B1E7A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2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Normal Form (3NF)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2565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Definition: A table satisfies 3NF, if and only if for every non-trivial and decomposed FD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Either the left hand side is a </a:t>
            </a:r>
            <a:r>
              <a:rPr lang="en-US" dirty="0" err="1"/>
              <a:t>superkey</a:t>
            </a:r>
            <a:endParaRPr lang="en-US" dirty="0"/>
          </a:p>
          <a:p>
            <a:pPr lvl="1"/>
            <a:r>
              <a:rPr lang="en-US" dirty="0"/>
              <a:t>Or the right hand side is a </a:t>
            </a:r>
            <a:r>
              <a:rPr lang="en-US" dirty="0">
                <a:solidFill>
                  <a:srgbClr val="0000CC"/>
                </a:solidFill>
              </a:rPr>
              <a:t>prime attribute </a:t>
            </a:r>
            <a:r>
              <a:rPr lang="en-US" dirty="0"/>
              <a:t>(i.e., it appears in a key)</a:t>
            </a:r>
          </a:p>
          <a:p>
            <a:endParaRPr lang="en-US" sz="900" dirty="0"/>
          </a:p>
          <a:p>
            <a:r>
              <a:rPr lang="en-US" dirty="0"/>
              <a:t>Another example: </a:t>
            </a:r>
          </a:p>
          <a:p>
            <a:pPr lvl="1"/>
            <a:r>
              <a:rPr lang="en-US" dirty="0"/>
              <a:t>Non-trivial and decomposed FDs: A</a:t>
            </a:r>
            <a:r>
              <a:rPr lang="en-US" dirty="0">
                <a:sym typeface="Wingdings" pitchFamily="2" charset="2"/>
              </a:rPr>
              <a:t>B, BC, ACB, ABC</a:t>
            </a:r>
          </a:p>
          <a:p>
            <a:pPr lvl="1"/>
            <a:r>
              <a:rPr lang="en-US" dirty="0">
                <a:sym typeface="Wingdings" pitchFamily="2" charset="2"/>
              </a:rPr>
              <a:t>Keys: {A}</a:t>
            </a:r>
          </a:p>
          <a:p>
            <a:pPr lvl="1"/>
            <a:r>
              <a:rPr lang="en-US" dirty="0">
                <a:sym typeface="Wingdings" pitchFamily="2" charset="2"/>
              </a:rPr>
              <a:t>AB is OK, since A is a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>
                <a:sym typeface="Wingdings" pitchFamily="2" charset="2"/>
              </a:rPr>
              <a:t> of R</a:t>
            </a:r>
          </a:p>
          <a:p>
            <a:pPr lvl="1"/>
            <a:r>
              <a:rPr lang="en-US" dirty="0">
                <a:sym typeface="Wingdings" pitchFamily="2" charset="2"/>
              </a:rPr>
              <a:t>BC is not OK, since B is not a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>
                <a:sym typeface="Wingdings" pitchFamily="2" charset="2"/>
              </a:rPr>
              <a:t> of R,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and C is not a prime attribute</a:t>
            </a:r>
          </a:p>
          <a:p>
            <a:pPr lvl="1"/>
            <a:r>
              <a:rPr lang="en-US" dirty="0">
                <a:sym typeface="Wingdings" pitchFamily="2" charset="2"/>
              </a:rPr>
              <a:t>So R is NOT in 3NF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322705" y="4301807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72017" y="4293096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D44C-C6F4-4973-A8D5-F19B1E7A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994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vs. 3NF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0597-CFC0-4442-9814-8056E85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E78A45-3C68-426F-A73D-0BE63A508A91}"/>
              </a:ext>
            </a:extLst>
          </p:cNvPr>
          <p:cNvSpPr txBox="1">
            <a:spLocks/>
          </p:cNvSpPr>
          <p:nvPr/>
        </p:nvSpPr>
        <p:spPr bwMode="auto">
          <a:xfrm>
            <a:off x="457200" y="1100090"/>
            <a:ext cx="4114800" cy="153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BCNF: </a:t>
            </a:r>
            <a:r>
              <a:rPr lang="en-SG" kern="0">
                <a:sym typeface="Wingdings" pitchFamily="2" charset="2"/>
              </a:rPr>
              <a:t>For any non-trivial and decomposed FD, </a:t>
            </a:r>
          </a:p>
          <a:p>
            <a:pPr lvl="1"/>
            <a:r>
              <a:rPr lang="en-SG" kern="0">
                <a:solidFill>
                  <a:srgbClr val="0000CC"/>
                </a:solidFill>
                <a:sym typeface="Wingdings" pitchFamily="2" charset="2"/>
              </a:rPr>
              <a:t>The left hand side is a super-key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1A7F30-D78C-4CF4-95F9-93FAEABAE821}"/>
              </a:ext>
            </a:extLst>
          </p:cNvPr>
          <p:cNvSpPr txBox="1">
            <a:spLocks/>
          </p:cNvSpPr>
          <p:nvPr/>
        </p:nvSpPr>
        <p:spPr bwMode="auto">
          <a:xfrm>
            <a:off x="4541912" y="1100089"/>
            <a:ext cx="4114800" cy="219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Bef>
                <a:spcPts val="624"/>
              </a:spcBef>
            </a:pPr>
            <a:r>
              <a:rPr lang="en-US" kern="0" dirty="0"/>
              <a:t>3NF: </a:t>
            </a:r>
            <a:r>
              <a:rPr lang="en-SG" kern="0" dirty="0">
                <a:sym typeface="Wingdings" pitchFamily="2" charset="2"/>
              </a:rPr>
              <a:t>For any non-trivial and decomposed FD, </a:t>
            </a:r>
          </a:p>
          <a:p>
            <a:pPr lvl="1">
              <a:lnSpc>
                <a:spcPct val="110000"/>
              </a:lnSpc>
              <a:spcBef>
                <a:spcPts val="624"/>
              </a:spcBef>
            </a:pPr>
            <a:r>
              <a:rPr lang="en-SG" kern="0" dirty="0">
                <a:sym typeface="Wingdings" pitchFamily="2" charset="2"/>
              </a:rPr>
              <a:t>Either </a:t>
            </a:r>
            <a:r>
              <a:rPr lang="en-SG" kern="0" dirty="0">
                <a:solidFill>
                  <a:srgbClr val="0000CC"/>
                </a:solidFill>
                <a:sym typeface="Wingdings" pitchFamily="2" charset="2"/>
              </a:rPr>
              <a:t>the left hand side is a super-key</a:t>
            </a:r>
          </a:p>
          <a:p>
            <a:pPr lvl="1">
              <a:lnSpc>
                <a:spcPct val="110000"/>
              </a:lnSpc>
              <a:spcBef>
                <a:spcPts val="624"/>
              </a:spcBef>
            </a:pPr>
            <a:r>
              <a:rPr lang="en-SG" kern="0" dirty="0">
                <a:sym typeface="Wingdings" pitchFamily="2" charset="2"/>
              </a:rPr>
              <a:t>Or </a:t>
            </a:r>
            <a:r>
              <a:rPr lang="en-SG" kern="0" dirty="0">
                <a:solidFill>
                  <a:srgbClr val="990000"/>
                </a:solidFill>
                <a:sym typeface="Wingdings" pitchFamily="2" charset="2"/>
              </a:rPr>
              <a:t>the right hand side is a prime attribute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B88930-91D2-4AC3-9813-F837851C4191}"/>
              </a:ext>
            </a:extLst>
          </p:cNvPr>
          <p:cNvCxnSpPr>
            <a:stCxn id="2" idx="0"/>
          </p:cNvCxnSpPr>
          <p:nvPr/>
        </p:nvCxnSpPr>
        <p:spPr bwMode="auto">
          <a:xfrm>
            <a:off x="4572000" y="277813"/>
            <a:ext cx="0" cy="58874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68C275-E203-474E-B03E-B572EC231AEC}"/>
              </a:ext>
            </a:extLst>
          </p:cNvPr>
          <p:cNvSpPr txBox="1">
            <a:spLocks/>
          </p:cNvSpPr>
          <p:nvPr/>
        </p:nvSpPr>
        <p:spPr bwMode="auto">
          <a:xfrm>
            <a:off x="351704" y="2974976"/>
            <a:ext cx="4114800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SG" kern="0" dirty="0"/>
              <a:t>"Every attribute must depend ONLY on </a:t>
            </a:r>
            <a:r>
              <a:rPr lang="en-SG" kern="0" dirty="0" err="1"/>
              <a:t>superkeys</a:t>
            </a:r>
            <a:r>
              <a:rPr lang="en-SG" kern="0" dirty="0"/>
              <a:t>!"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SG" kern="0" dirty="0">
                <a:sym typeface="Wingdings" pitchFamily="2" charset="2"/>
              </a:rPr>
              <a:t>"No exception!"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2C5B14B-6856-48F0-8F94-2AC3AB8E63F0}"/>
              </a:ext>
            </a:extLst>
          </p:cNvPr>
          <p:cNvSpPr txBox="1">
            <a:spLocks/>
          </p:cNvSpPr>
          <p:nvPr/>
        </p:nvSpPr>
        <p:spPr bwMode="auto">
          <a:xfrm>
            <a:off x="4705672" y="3429000"/>
            <a:ext cx="4114800" cy="7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SG" kern="0" dirty="0">
                <a:sym typeface="Wingdings" pitchFamily="2" charset="2"/>
              </a:rPr>
              <a:t>"Exceptions can be made for prime attributes."</a:t>
            </a:r>
          </a:p>
        </p:txBody>
      </p:sp>
      <p:pic>
        <p:nvPicPr>
          <p:cNvPr id="11" name="Picture 10" descr="A person in a garment with a cape standing next to a key&#10;&#10;Description automatically generated">
            <a:extLst>
              <a:ext uri="{FF2B5EF4-FFF2-40B4-BE49-F238E27FC236}">
                <a16:creationId xmlns:a16="http://schemas.microsoft.com/office/drawing/2014/main" id="{75DB5D02-705D-6358-F609-DBCACB11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4" y="4181601"/>
            <a:ext cx="3471480" cy="19837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F4A370-FEC0-B68D-229C-801CDF9E1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71" y="4147168"/>
            <a:ext cx="2004802" cy="20048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3EF432-714D-A017-A775-63EBEB8E4A42}"/>
              </a:ext>
            </a:extLst>
          </p:cNvPr>
          <p:cNvSpPr txBox="1"/>
          <p:nvPr/>
        </p:nvSpPr>
        <p:spPr>
          <a:xfrm>
            <a:off x="5826266" y="5673462"/>
            <a:ext cx="1939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prime attribute</a:t>
            </a:r>
            <a:endParaRPr lang="en-SG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B0037B-2E64-2138-8DF2-46EC3E44DC98}"/>
              </a:ext>
            </a:extLst>
          </p:cNvPr>
          <p:cNvSpPr txBox="1"/>
          <p:nvPr/>
        </p:nvSpPr>
        <p:spPr>
          <a:xfrm>
            <a:off x="1057152" y="4789540"/>
            <a:ext cx="1351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kern="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superkey</a:t>
            </a:r>
            <a:endParaRPr lang="en-SG" sz="2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769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vs. 3NF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A0597-CFC0-4442-9814-8056E85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E78A45-3C68-426F-A73D-0BE63A508A91}"/>
              </a:ext>
            </a:extLst>
          </p:cNvPr>
          <p:cNvSpPr txBox="1">
            <a:spLocks/>
          </p:cNvSpPr>
          <p:nvPr/>
        </p:nvSpPr>
        <p:spPr bwMode="auto">
          <a:xfrm>
            <a:off x="457200" y="1100090"/>
            <a:ext cx="4114800" cy="153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BCNF: </a:t>
            </a:r>
            <a:r>
              <a:rPr lang="en-SG" kern="0">
                <a:sym typeface="Wingdings" pitchFamily="2" charset="2"/>
              </a:rPr>
              <a:t>For any non-trivial and decomposed FD, </a:t>
            </a:r>
          </a:p>
          <a:p>
            <a:pPr lvl="1"/>
            <a:r>
              <a:rPr lang="en-SG" kern="0">
                <a:solidFill>
                  <a:srgbClr val="0000CC"/>
                </a:solidFill>
                <a:sym typeface="Wingdings" pitchFamily="2" charset="2"/>
              </a:rPr>
              <a:t>The left hand side is a super-key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1A7F30-D78C-4CF4-95F9-93FAEABAE821}"/>
              </a:ext>
            </a:extLst>
          </p:cNvPr>
          <p:cNvSpPr txBox="1">
            <a:spLocks/>
          </p:cNvSpPr>
          <p:nvPr/>
        </p:nvSpPr>
        <p:spPr bwMode="auto">
          <a:xfrm>
            <a:off x="4541912" y="1100089"/>
            <a:ext cx="4114800" cy="2197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Bef>
                <a:spcPts val="624"/>
              </a:spcBef>
            </a:pPr>
            <a:r>
              <a:rPr lang="en-US" kern="0"/>
              <a:t>3NF: </a:t>
            </a:r>
            <a:r>
              <a:rPr lang="en-SG" kern="0">
                <a:sym typeface="Wingdings" pitchFamily="2" charset="2"/>
              </a:rPr>
              <a:t>For any non-trivial and decomposed FD, </a:t>
            </a:r>
          </a:p>
          <a:p>
            <a:pPr lvl="1">
              <a:lnSpc>
                <a:spcPct val="110000"/>
              </a:lnSpc>
              <a:spcBef>
                <a:spcPts val="624"/>
              </a:spcBef>
            </a:pPr>
            <a:r>
              <a:rPr lang="en-SG" kern="0">
                <a:sym typeface="Wingdings" pitchFamily="2" charset="2"/>
              </a:rPr>
              <a:t>Either </a:t>
            </a:r>
            <a:r>
              <a:rPr lang="en-SG" kern="0">
                <a:solidFill>
                  <a:srgbClr val="0000CC"/>
                </a:solidFill>
                <a:sym typeface="Wingdings" pitchFamily="2" charset="2"/>
              </a:rPr>
              <a:t>the left hand side is a super-key</a:t>
            </a:r>
          </a:p>
          <a:p>
            <a:pPr lvl="1">
              <a:lnSpc>
                <a:spcPct val="110000"/>
              </a:lnSpc>
              <a:spcBef>
                <a:spcPts val="624"/>
              </a:spcBef>
            </a:pPr>
            <a:r>
              <a:rPr lang="en-SG" kern="0">
                <a:sym typeface="Wingdings" pitchFamily="2" charset="2"/>
              </a:rPr>
              <a:t>Or </a:t>
            </a:r>
            <a:r>
              <a:rPr lang="en-SG" kern="0">
                <a:solidFill>
                  <a:srgbClr val="990000"/>
                </a:solidFill>
                <a:sym typeface="Wingdings" pitchFamily="2" charset="2"/>
              </a:rPr>
              <a:t>the right hand side is a prime attribute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B88930-91D2-4AC3-9813-F837851C4191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>
            <a:off x="4572000" y="277813"/>
            <a:ext cx="0" cy="32231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9F11D3-A1CD-43FD-9E4D-47B14A14967A}"/>
              </a:ext>
            </a:extLst>
          </p:cNvPr>
          <p:cNvCxnSpPr>
            <a:cxnSpLocks/>
          </p:cNvCxnSpPr>
          <p:nvPr/>
        </p:nvCxnSpPr>
        <p:spPr bwMode="auto">
          <a:xfrm flipH="1">
            <a:off x="0" y="3501008"/>
            <a:ext cx="9144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92665C-435B-49EF-8ADA-35749561D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73020"/>
            <a:ext cx="8229600" cy="2557906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ym typeface="Wingdings" pitchFamily="2" charset="2"/>
              </a:rPr>
              <a:t>3NF is more "lenient" than BCNF</a:t>
            </a:r>
          </a:p>
          <a:p>
            <a:r>
              <a:rPr lang="en-US">
                <a:sym typeface="Wingdings" pitchFamily="2" charset="2"/>
              </a:rPr>
              <a:t>Therefore,</a:t>
            </a:r>
          </a:p>
          <a:p>
            <a:pPr lvl="1"/>
            <a:r>
              <a:rPr lang="en-US">
                <a:sym typeface="Wingdings" pitchFamily="2" charset="2"/>
              </a:rPr>
              <a:t>Satisfying BCNF ==&gt; satisfying 3NF, but not necessarily vice versa</a:t>
            </a:r>
          </a:p>
          <a:p>
            <a:pPr lvl="1"/>
            <a:r>
              <a:rPr lang="en-US">
                <a:sym typeface="Wingdings" pitchFamily="2" charset="2"/>
              </a:rPr>
              <a:t>Violating 3NF ==&gt; violating BCNF, but not necessarily vice versa</a:t>
            </a:r>
          </a:p>
          <a:p>
            <a:pPr lvl="1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45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 a table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the keys of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given FD, check if</a:t>
            </a:r>
          </a:p>
          <a:p>
            <a:pPr marL="841375" lvl="1" indent="-514350"/>
            <a:r>
              <a:rPr lang="en-US" dirty="0"/>
              <a:t>The left hand side is a </a:t>
            </a:r>
            <a:r>
              <a:rPr lang="en-US" dirty="0" err="1"/>
              <a:t>superkey</a:t>
            </a:r>
            <a:r>
              <a:rPr lang="en-US" dirty="0"/>
              <a:t>, or</a:t>
            </a:r>
          </a:p>
          <a:p>
            <a:pPr marL="841375" lvl="1" indent="-514350"/>
            <a:r>
              <a:rPr lang="en-US" dirty="0"/>
              <a:t>Each attribute on the right hand side is a prime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all given FDs satisfy this condition, then R is in 3NF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1E55-0EDC-4496-898A-7D73B3B6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22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>
            <a:normAutofit lnSpcReduction="10000"/>
          </a:bodyPr>
          <a:lstStyle/>
          <a:p>
            <a:r>
              <a:rPr lang="en-SG" dirty="0"/>
              <a:t>R(A, B, C, D) with FDs AB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C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D, and D</a:t>
            </a:r>
            <a:r>
              <a:rPr lang="en-SG" dirty="0">
                <a:sym typeface="Wingdings" pitchFamily="2" charset="2"/>
              </a:rPr>
              <a:t>A</a:t>
            </a:r>
            <a:endParaRPr lang="en-US" dirty="0">
              <a:sym typeface="Wingdings" pitchFamily="2" charset="2"/>
            </a:endParaRPr>
          </a:p>
          <a:p>
            <a:pPr marL="344487" lvl="1" indent="0">
              <a:buNone/>
            </a:pPr>
            <a:r>
              <a:rPr lang="en-US" dirty="0">
                <a:sym typeface="Wingdings" pitchFamily="2" charset="2"/>
              </a:rPr>
              <a:t>1. </a:t>
            </a:r>
            <a:r>
              <a:rPr lang="en-US" dirty="0"/>
              <a:t>Compute the closure for each attribute subset</a:t>
            </a:r>
          </a:p>
          <a:p>
            <a:pPr marL="344487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{A}</a:t>
            </a:r>
            <a:r>
              <a:rPr lang="en-US" sz="4000" baseline="30000" dirty="0"/>
              <a:t>+</a:t>
            </a:r>
            <a:r>
              <a:rPr lang="en-US" dirty="0"/>
              <a:t>= {A},  {B}</a:t>
            </a:r>
            <a:r>
              <a:rPr lang="en-US" sz="4000" baseline="30000" dirty="0"/>
              <a:t>+</a:t>
            </a:r>
            <a:r>
              <a:rPr lang="en-US" dirty="0"/>
              <a:t>= {B},  {C}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{ACD},  {D}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{AD}</a:t>
            </a:r>
            <a:endParaRPr lang="en-US" baseline="-25000" dirty="0"/>
          </a:p>
          <a:p>
            <a:pPr lvl="1"/>
            <a:r>
              <a:rPr lang="en-US" dirty="0"/>
              <a:t>{AB}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{ABCD},  {AC}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{ACD},  {AD}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{AD}</a:t>
            </a:r>
          </a:p>
          <a:p>
            <a:pPr lvl="1"/>
            <a:r>
              <a:rPr lang="en-US" dirty="0"/>
              <a:t>{BC}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{ABCD},  {BD}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{ABCD},  {CD}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{ACD}</a:t>
            </a:r>
            <a:endParaRPr lang="en-US" baseline="-25000" dirty="0"/>
          </a:p>
          <a:p>
            <a:pPr lvl="1"/>
            <a:r>
              <a:rPr lang="en-US" dirty="0"/>
              <a:t>{ABC}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{BCD}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 = {ABCD} 	</a:t>
            </a:r>
          </a:p>
          <a:p>
            <a:pPr lvl="1"/>
            <a:r>
              <a:rPr lang="en-US" dirty="0"/>
              <a:t>{ACD}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sz="2800" baseline="-25000" dirty="0">
                <a:solidFill>
                  <a:srgbClr val="000000"/>
                </a:solidFill>
              </a:rPr>
              <a:t> </a:t>
            </a:r>
            <a:r>
              <a:rPr lang="en-US" dirty="0"/>
              <a:t>= {ACD}</a:t>
            </a:r>
          </a:p>
          <a:p>
            <a:pPr lvl="1"/>
            <a:r>
              <a:rPr lang="en-US" dirty="0"/>
              <a:t>{ABCD}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sz="2800" baseline="-25000" dirty="0">
                <a:solidFill>
                  <a:srgbClr val="000000"/>
                </a:solidFill>
              </a:rPr>
              <a:t> </a:t>
            </a:r>
            <a:r>
              <a:rPr lang="en-US" dirty="0"/>
              <a:t>= {ABCD}</a:t>
            </a:r>
            <a:r>
              <a:rPr lang="en-US" sz="2800" dirty="0"/>
              <a:t>	</a:t>
            </a:r>
          </a:p>
          <a:p>
            <a:pPr marL="841375" lvl="1" indent="-51435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92524-ADC5-4F98-9E5E-E55F5A9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3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>
            <a:normAutofit lnSpcReduction="10000"/>
          </a:bodyPr>
          <a:lstStyle/>
          <a:p>
            <a:r>
              <a:rPr lang="en-SG" dirty="0"/>
              <a:t>R(A, B, C, D) with FDs AB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C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D, and D</a:t>
            </a:r>
            <a:r>
              <a:rPr lang="en-SG" dirty="0">
                <a:sym typeface="Wingdings" pitchFamily="2" charset="2"/>
              </a:rPr>
              <a:t>A</a:t>
            </a:r>
            <a:endParaRPr lang="en-US" dirty="0">
              <a:sym typeface="Wingdings" pitchFamily="2" charset="2"/>
            </a:endParaRPr>
          </a:p>
          <a:p>
            <a:pPr marL="344487" lvl="1" indent="0">
              <a:buNone/>
            </a:pPr>
            <a:r>
              <a:rPr lang="en-US" dirty="0">
                <a:sym typeface="Wingdings" pitchFamily="2" charset="2"/>
              </a:rPr>
              <a:t>2. Derive the keys of R</a:t>
            </a:r>
          </a:p>
          <a:p>
            <a:pPr marL="344487" lvl="1" indent="0">
              <a:buNone/>
            </a:pPr>
            <a:r>
              <a:rPr lang="en-US" dirty="0">
                <a:sym typeface="Wingdings" pitchFamily="2" charset="2"/>
              </a:rPr>
              <a:t>Keys: AB, BC, BD</a:t>
            </a:r>
          </a:p>
          <a:p>
            <a:pPr marL="344487" lvl="1" indent="0">
              <a:buNone/>
            </a:pPr>
            <a:endParaRPr lang="en-US" sz="2200" dirty="0"/>
          </a:p>
          <a:p>
            <a:pPr lvl="1"/>
            <a:r>
              <a:rPr lang="en-US" dirty="0"/>
              <a:t>{A}</a:t>
            </a:r>
            <a:r>
              <a:rPr lang="en-US" sz="4000" baseline="30000" dirty="0"/>
              <a:t>+</a:t>
            </a:r>
            <a:r>
              <a:rPr lang="en-US" dirty="0"/>
              <a:t>= {A},  {B}</a:t>
            </a:r>
            <a:r>
              <a:rPr lang="en-US" sz="4000" baseline="30000" dirty="0"/>
              <a:t>+</a:t>
            </a:r>
            <a:r>
              <a:rPr lang="en-US" dirty="0"/>
              <a:t>= {B},  {C}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{ACD},  {D}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{AD}</a:t>
            </a:r>
            <a:endParaRPr lang="en-US" baseline="-25000" dirty="0"/>
          </a:p>
          <a:p>
            <a:pPr lvl="1"/>
            <a:r>
              <a:rPr lang="en-US" dirty="0"/>
              <a:t>{AB}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{ABCD},  {AC}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{ACD},  {AD}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{AD}</a:t>
            </a:r>
          </a:p>
          <a:p>
            <a:pPr lvl="1"/>
            <a:r>
              <a:rPr lang="en-US" dirty="0"/>
              <a:t>{BC}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{ABCD},  {BD}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{ABCD},  {CD}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{ACD}</a:t>
            </a:r>
            <a:endParaRPr lang="en-US" baseline="-25000" dirty="0"/>
          </a:p>
          <a:p>
            <a:pPr lvl="1"/>
            <a:r>
              <a:rPr lang="en-US" dirty="0"/>
              <a:t>{ABC}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{BCD}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 = {ABCD} 	</a:t>
            </a:r>
          </a:p>
          <a:p>
            <a:pPr lvl="1"/>
            <a:r>
              <a:rPr lang="en-US" dirty="0"/>
              <a:t>{ACD}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sz="2800" baseline="-25000" dirty="0">
                <a:solidFill>
                  <a:srgbClr val="000000"/>
                </a:solidFill>
              </a:rPr>
              <a:t> </a:t>
            </a:r>
            <a:r>
              <a:rPr lang="en-US" dirty="0"/>
              <a:t>= {ACD}</a:t>
            </a:r>
          </a:p>
          <a:p>
            <a:pPr lvl="1"/>
            <a:r>
              <a:rPr lang="en-US" dirty="0"/>
              <a:t>{ABCD}</a:t>
            </a:r>
            <a:r>
              <a:rPr lang="en-US" sz="4000" baseline="30000" dirty="0">
                <a:solidFill>
                  <a:srgbClr val="000000"/>
                </a:solidFill>
              </a:rPr>
              <a:t>+</a:t>
            </a:r>
            <a:r>
              <a:rPr lang="en-US" sz="2800" baseline="-25000" dirty="0">
                <a:solidFill>
                  <a:srgbClr val="000000"/>
                </a:solidFill>
              </a:rPr>
              <a:t> </a:t>
            </a:r>
            <a:r>
              <a:rPr lang="en-US" dirty="0"/>
              <a:t>= {ABCD}</a:t>
            </a:r>
            <a:r>
              <a:rPr lang="en-US" sz="2800" dirty="0"/>
              <a:t>	</a:t>
            </a:r>
          </a:p>
          <a:p>
            <a:pPr marL="841375" lvl="1" indent="-51435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92524-ADC5-4F98-9E5E-E55F5A9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26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3NF Check: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>
            <a:normAutofit/>
          </a:bodyPr>
          <a:lstStyle/>
          <a:p>
            <a:r>
              <a:rPr lang="en-SG" dirty="0"/>
              <a:t>R(A, B, C, D) with FDs AB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C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D, and D</a:t>
            </a:r>
            <a:r>
              <a:rPr lang="en-SG" dirty="0">
                <a:sym typeface="Wingdings" pitchFamily="2" charset="2"/>
              </a:rPr>
              <a:t>A</a:t>
            </a:r>
            <a:endParaRPr lang="en-US" dirty="0">
              <a:sym typeface="Wingdings" pitchFamily="2" charset="2"/>
            </a:endParaRPr>
          </a:p>
          <a:p>
            <a:pPr marL="344487" lvl="1" indent="0">
              <a:buNone/>
            </a:pPr>
            <a:r>
              <a:rPr lang="en-US" dirty="0">
                <a:sym typeface="Wingdings" pitchFamily="2" charset="2"/>
              </a:rPr>
              <a:t>2. Derive the keys of R</a:t>
            </a:r>
          </a:p>
          <a:p>
            <a:pPr marL="344487" lvl="1" indent="0">
              <a:buNone/>
            </a:pPr>
            <a:r>
              <a:rPr lang="en-US" dirty="0">
                <a:sym typeface="Wingdings" pitchFamily="2" charset="2"/>
              </a:rPr>
              <a:t>Keys: AB, BC, BD</a:t>
            </a:r>
          </a:p>
          <a:p>
            <a:pPr marL="344487" lvl="1" indent="0">
              <a:buNone/>
            </a:pPr>
            <a:r>
              <a:rPr lang="en-SG" dirty="0">
                <a:sym typeface="Wingdings" pitchFamily="2" charset="2"/>
              </a:rPr>
              <a:t>3. For </a:t>
            </a:r>
            <a:r>
              <a:rPr lang="en-US" dirty="0">
                <a:sym typeface="Wingdings" pitchFamily="2" charset="2"/>
              </a:rPr>
              <a:t>each given FD, check if</a:t>
            </a:r>
          </a:p>
          <a:p>
            <a:pPr lvl="2"/>
            <a:r>
              <a:rPr lang="en-US" dirty="0">
                <a:sym typeface="Wingdings" pitchFamily="2" charset="2"/>
              </a:rPr>
              <a:t>The left hand side is a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>
                <a:sym typeface="Wingdings" pitchFamily="2" charset="2"/>
              </a:rPr>
              <a:t>, or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Each attribute on the right hand side is a prime attribute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92524-ADC5-4F98-9E5E-E55F5A91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843BD-025D-5058-C304-11A705F25BC2}"/>
              </a:ext>
            </a:extLst>
          </p:cNvPr>
          <p:cNvSpPr/>
          <p:nvPr/>
        </p:nvSpPr>
        <p:spPr>
          <a:xfrm>
            <a:off x="6948264" y="4940725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CC"/>
                </a:solidFill>
                <a:latin typeface="+mn-lt"/>
              </a:rPr>
              <a:t>In 3NF</a:t>
            </a:r>
            <a:endParaRPr lang="en-SG" sz="3200" dirty="0">
              <a:solidFill>
                <a:srgbClr val="0000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7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B6AD1-7DB4-483B-8749-E5A99BE1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17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</a:t>
            </a:r>
            <a:endParaRPr lang="en-US">
              <a:sym typeface="Wingdings" pitchFamily="2" charset="2"/>
            </a:endParaRP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1. </a:t>
            </a:r>
            <a:r>
              <a:rPr lang="en-US"/>
              <a:t>Compute the closure for each subset of the attributes in R</a:t>
            </a:r>
          </a:p>
          <a:p>
            <a:pPr lvl="1"/>
            <a:r>
              <a:rPr lang="en-US"/>
              <a:t>{A}</a:t>
            </a:r>
            <a:r>
              <a:rPr lang="en-US" sz="4000" baseline="30000"/>
              <a:t>+</a:t>
            </a:r>
            <a:r>
              <a:rPr lang="en-US"/>
              <a:t>= {A},  {B}</a:t>
            </a:r>
            <a:r>
              <a:rPr lang="en-US" sz="4000" baseline="30000"/>
              <a:t>+</a:t>
            </a:r>
            <a:r>
              <a:rPr lang="en-US"/>
              <a:t>= {BCD},  {C}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{C},  {D}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{D}</a:t>
            </a:r>
            <a:endParaRPr lang="en-US" baseline="-25000"/>
          </a:p>
          <a:p>
            <a:pPr lvl="1"/>
            <a:r>
              <a:rPr lang="en-US"/>
              <a:t>{AB}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{AC}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{AC},  {AD}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</a:p>
          <a:p>
            <a:pPr lvl="1"/>
            <a:r>
              <a:rPr lang="en-US"/>
              <a:t>{BC}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{BCD},  {BD}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{BCD},  {CD}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{CD}</a:t>
            </a:r>
            <a:endParaRPr lang="en-US" baseline="-25000"/>
          </a:p>
          <a:p>
            <a:pPr lvl="1"/>
            <a:r>
              <a:rPr lang="en-US"/>
              <a:t>{ABC}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 	</a:t>
            </a:r>
          </a:p>
          <a:p>
            <a:pPr lvl="1"/>
            <a:r>
              <a:rPr lang="en-US"/>
              <a:t>{BCD}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 = {BCD}, {ACD}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{ACD}</a:t>
            </a:r>
          </a:p>
          <a:p>
            <a:pPr lvl="1"/>
            <a:r>
              <a:rPr lang="en-US"/>
              <a:t>{ABCD}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{ABCD}</a:t>
            </a:r>
            <a:r>
              <a:rPr lang="en-US" sz="2800"/>
              <a:t>	</a:t>
            </a:r>
            <a:endParaRPr lang="en-US"/>
          </a:p>
          <a:p>
            <a:pPr marL="327025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DA578-C621-486D-B44B-BE117CF1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5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BCNF Definition: </a:t>
            </a:r>
          </a:p>
          <a:p>
            <a:pPr lvl="1"/>
            <a:r>
              <a:rPr lang="en-SG"/>
              <a:t>A table R is in BCNF, if every non-trivial and decomposed FD has a </a:t>
            </a:r>
            <a:r>
              <a:rPr lang="en-SG" err="1"/>
              <a:t>superkey</a:t>
            </a:r>
            <a:r>
              <a:rPr lang="en-SG"/>
              <a:t> as its left hand side</a:t>
            </a:r>
          </a:p>
          <a:p>
            <a:r>
              <a:rPr lang="en-US"/>
              <a:t>BCNF Check:</a:t>
            </a:r>
          </a:p>
          <a:p>
            <a:pPr lvl="1"/>
            <a:r>
              <a:rPr lang="en-US"/>
              <a:t>Check if there exists a “more but not all” closure</a:t>
            </a:r>
          </a:p>
          <a:p>
            <a:pPr lvl="1"/>
            <a:r>
              <a:rPr lang="en-US"/>
              <a:t>E.g., a table R(X, Y, Z), with {X}</a:t>
            </a:r>
            <a:r>
              <a:rPr lang="en-US" baseline="30000"/>
              <a:t>+</a:t>
            </a:r>
            <a:r>
              <a:rPr lang="en-US"/>
              <a:t> = {X, Y}</a:t>
            </a:r>
          </a:p>
          <a:p>
            <a:r>
              <a:rPr lang="en-US"/>
              <a:t>BCNF Decomposition</a:t>
            </a:r>
          </a:p>
          <a:p>
            <a:pPr lvl="1"/>
            <a:r>
              <a:rPr lang="en-US"/>
              <a:t>If we have a table a table R(X, Y, Z), with {X}</a:t>
            </a:r>
            <a:r>
              <a:rPr lang="en-US" baseline="30000"/>
              <a:t>+</a:t>
            </a:r>
            <a:r>
              <a:rPr lang="en-US"/>
              <a:t> = {X, Y}</a:t>
            </a:r>
          </a:p>
          <a:p>
            <a:pPr lvl="1"/>
            <a:r>
              <a:rPr lang="en-US"/>
              <a:t>Then decompose R into R1(X, Y) and R2(X, Z)</a:t>
            </a:r>
          </a:p>
          <a:p>
            <a:pPr lvl="1"/>
            <a:r>
              <a:rPr lang="en-US"/>
              <a:t>Repeat until all tables are in BCNF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B4C5F-A65D-4A31-81B4-30214DEE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31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</a:t>
            </a:r>
            <a:endParaRPr lang="en-US">
              <a:sym typeface="Wingdings" pitchFamily="2" charset="2"/>
            </a:endParaRP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</a:t>
            </a:r>
            <a:r>
              <a:rPr lang="en-US"/>
              <a:t>Derive the keys of R</a:t>
            </a:r>
            <a:br>
              <a:rPr lang="en-US"/>
            </a:br>
            <a:r>
              <a:rPr lang="en-US"/>
              <a:t>	</a:t>
            </a:r>
          </a:p>
          <a:p>
            <a:pPr lvl="1"/>
            <a:r>
              <a:rPr lang="en-US"/>
              <a:t>{A}</a:t>
            </a:r>
            <a:r>
              <a:rPr lang="en-US" sz="4000" baseline="30000"/>
              <a:t>+</a:t>
            </a:r>
            <a:r>
              <a:rPr lang="en-US"/>
              <a:t>= {A},  {B}</a:t>
            </a:r>
            <a:r>
              <a:rPr lang="en-US" sz="4000" baseline="30000"/>
              <a:t>+</a:t>
            </a:r>
            <a:r>
              <a:rPr lang="en-US"/>
              <a:t>= {BCD},  {C}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{C},  {D}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{D}</a:t>
            </a:r>
            <a:endParaRPr lang="en-US" baseline="-25000"/>
          </a:p>
          <a:p>
            <a:pPr lvl="1"/>
            <a:r>
              <a:rPr lang="en-US"/>
              <a:t>{AB}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{AC}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{AC},  {AD}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</a:p>
          <a:p>
            <a:pPr lvl="1"/>
            <a:r>
              <a:rPr lang="en-US"/>
              <a:t>{BC}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{BCD},  {BD}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{BCD},  {CD}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{CD}</a:t>
            </a:r>
            <a:endParaRPr lang="en-US" baseline="-25000"/>
          </a:p>
          <a:p>
            <a:pPr lvl="1"/>
            <a:r>
              <a:rPr lang="en-US"/>
              <a:t>{ABC}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 	</a:t>
            </a:r>
          </a:p>
          <a:p>
            <a:pPr lvl="1"/>
            <a:r>
              <a:rPr lang="en-US"/>
              <a:t>{BCD}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 = {BCD}, {ACD}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{ACD}</a:t>
            </a:r>
          </a:p>
          <a:p>
            <a:pPr lvl="1"/>
            <a:r>
              <a:rPr lang="en-US"/>
              <a:t>{ABCD}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{ABCD}</a:t>
            </a:r>
            <a:r>
              <a:rPr lang="en-US" sz="2800"/>
              <a:t>	</a:t>
            </a:r>
            <a:endParaRPr lang="en-US"/>
          </a:p>
          <a:p>
            <a:pPr marL="327025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78149-DF18-466A-8ED2-68CA0505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68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/>
              <a:t>R(A, B, C, D) with FDs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D</a:t>
            </a:r>
            <a:endParaRPr lang="en-US">
              <a:sym typeface="Wingdings" pitchFamily="2" charset="2"/>
            </a:endParaRPr>
          </a:p>
          <a:p>
            <a:pPr marL="344487" lvl="1" indent="0">
              <a:buNone/>
            </a:pPr>
            <a:r>
              <a:rPr lang="en-US">
                <a:sym typeface="Wingdings" pitchFamily="2" charset="2"/>
              </a:rPr>
              <a:t>2. </a:t>
            </a:r>
            <a:r>
              <a:rPr lang="en-US"/>
              <a:t>Derive the keys of R</a:t>
            </a:r>
            <a:br>
              <a:rPr lang="en-US"/>
            </a:br>
            <a:r>
              <a:rPr lang="en-US"/>
              <a:t>	keys: AB</a:t>
            </a:r>
          </a:p>
          <a:p>
            <a:pPr lvl="1"/>
            <a:r>
              <a:rPr lang="en-US"/>
              <a:t>{A}</a:t>
            </a:r>
            <a:r>
              <a:rPr lang="en-US" sz="4000" baseline="30000"/>
              <a:t>+</a:t>
            </a:r>
            <a:r>
              <a:rPr lang="en-US"/>
              <a:t>= {A},  {B}</a:t>
            </a:r>
            <a:r>
              <a:rPr lang="en-US" sz="4000" baseline="30000"/>
              <a:t>+</a:t>
            </a:r>
            <a:r>
              <a:rPr lang="en-US"/>
              <a:t>= {BCD},  {C}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{C},  {D}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{D}</a:t>
            </a:r>
            <a:endParaRPr lang="en-US" baseline="-25000"/>
          </a:p>
          <a:p>
            <a:pPr lvl="1"/>
            <a:r>
              <a:rPr lang="en-US"/>
              <a:t>{AB}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{ABCD},  {AC}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{AC},  {AD}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{AD}</a:t>
            </a:r>
          </a:p>
          <a:p>
            <a:pPr lvl="1"/>
            <a:r>
              <a:rPr lang="en-US"/>
              <a:t>{BC}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{BCD},  {BD}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{BCD},  {CD}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{CD}</a:t>
            </a:r>
            <a:endParaRPr lang="en-US" baseline="-25000"/>
          </a:p>
          <a:p>
            <a:pPr lvl="1"/>
            <a:r>
              <a:rPr lang="en-US"/>
              <a:t>{ABC}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/>
              <a:t>= {ABCD} 	</a:t>
            </a:r>
          </a:p>
          <a:p>
            <a:pPr lvl="1"/>
            <a:r>
              <a:rPr lang="en-US"/>
              <a:t>{BCD}</a:t>
            </a:r>
            <a:r>
              <a:rPr lang="en-US" sz="3600" baseline="30000">
                <a:solidFill>
                  <a:srgbClr val="000000"/>
                </a:solidFill>
              </a:rPr>
              <a:t>+</a:t>
            </a:r>
            <a:r>
              <a:rPr lang="en-US"/>
              <a:t> = {BCD}, {ACD}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{ACD}</a:t>
            </a:r>
          </a:p>
          <a:p>
            <a:pPr lvl="1"/>
            <a:r>
              <a:rPr lang="en-US"/>
              <a:t>{ABCD}</a:t>
            </a:r>
            <a:r>
              <a:rPr lang="en-US" sz="4000" baseline="30000">
                <a:solidFill>
                  <a:srgbClr val="000000"/>
                </a:solidFill>
              </a:rPr>
              <a:t>+</a:t>
            </a:r>
            <a:r>
              <a:rPr lang="en-US" sz="2800" baseline="-25000">
                <a:solidFill>
                  <a:srgbClr val="000000"/>
                </a:solidFill>
              </a:rPr>
              <a:t> </a:t>
            </a:r>
            <a:r>
              <a:rPr lang="en-US"/>
              <a:t>= {ABCD}</a:t>
            </a:r>
            <a:r>
              <a:rPr lang="en-US" sz="2800"/>
              <a:t>	</a:t>
            </a:r>
            <a:endParaRPr lang="en-US"/>
          </a:p>
          <a:p>
            <a:pPr marL="327025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AFC1E-B049-46C9-803C-B7518ACC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7669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R(A, B, C, D) with FDs 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D</a:t>
            </a:r>
            <a:endParaRPr lang="en-US" dirty="0">
              <a:sym typeface="Wingdings" pitchFamily="2" charset="2"/>
            </a:endParaRPr>
          </a:p>
          <a:p>
            <a:pPr marL="344487" lvl="1" indent="0">
              <a:buNone/>
            </a:pPr>
            <a:r>
              <a:rPr lang="en-US" dirty="0">
                <a:sym typeface="Wingdings" pitchFamily="2" charset="2"/>
              </a:rPr>
              <a:t>2. </a:t>
            </a:r>
            <a:r>
              <a:rPr lang="en-US" dirty="0"/>
              <a:t>Derive the keys of R</a:t>
            </a:r>
            <a:br>
              <a:rPr lang="en-US" dirty="0"/>
            </a:br>
            <a:r>
              <a:rPr lang="en-US" dirty="0"/>
              <a:t>	keys: AB</a:t>
            </a:r>
            <a:r>
              <a:rPr lang="en-US" sz="2800" dirty="0"/>
              <a:t>	</a:t>
            </a:r>
            <a:endParaRPr lang="en-US" dirty="0"/>
          </a:p>
          <a:p>
            <a:pPr marL="344487" lvl="1" indent="0">
              <a:buNone/>
            </a:pPr>
            <a:r>
              <a:rPr lang="en-SG" dirty="0">
                <a:sym typeface="Wingdings" pitchFamily="2" charset="2"/>
              </a:rPr>
              <a:t>3. For </a:t>
            </a:r>
            <a:r>
              <a:rPr lang="en-US" dirty="0">
                <a:sym typeface="Wingdings" pitchFamily="2" charset="2"/>
              </a:rPr>
              <a:t>each given FD, check if</a:t>
            </a:r>
          </a:p>
          <a:p>
            <a:pPr lvl="2"/>
            <a:r>
              <a:rPr lang="en-US" dirty="0">
                <a:sym typeface="Wingdings" pitchFamily="2" charset="2"/>
              </a:rPr>
              <a:t>The left hand side is a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>
                <a:sym typeface="Wingdings" pitchFamily="2" charset="2"/>
              </a:rPr>
              <a:t>, or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Each attribute on the right hand side is a prime attribute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368109" y="4824928"/>
            <a:ext cx="2143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CC"/>
                </a:solidFill>
                <a:latin typeface="+mn-lt"/>
              </a:rPr>
              <a:t>Not in 3NF</a:t>
            </a:r>
            <a:endParaRPr lang="en-SG" sz="32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E08C7-048C-44E7-B5AF-832AC19F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11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>
            <a:normAutofit fontScale="92500"/>
          </a:bodyPr>
          <a:lstStyle/>
          <a:p>
            <a:r>
              <a:rPr lang="en-SG"/>
              <a:t>R(A, B, C, D) with FDs A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B, 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C</a:t>
            </a:r>
            <a:r>
              <a:rPr lang="en-SG">
                <a:sym typeface="Wingdings" pitchFamily="2" charset="2"/>
              </a:rPr>
              <a:t>D, and DA</a:t>
            </a:r>
            <a:endParaRPr lang="en-US">
              <a:sym typeface="Wingdings" pitchFamily="2" charset="2"/>
            </a:endParaRPr>
          </a:p>
          <a:p>
            <a:pPr marL="841375" lvl="1" indent="-51435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7EA7A-DE07-412C-9CBE-1EACF0B2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61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SG" dirty="0"/>
              <a:t>R(A, B, C, D) with FDs A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B, 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C</a:t>
            </a:r>
            <a:r>
              <a:rPr lang="en-SG" dirty="0">
                <a:sym typeface="Wingdings" pitchFamily="2" charset="2"/>
              </a:rPr>
              <a:t>D, and DA</a:t>
            </a:r>
            <a:endParaRPr lang="en-US" dirty="0">
              <a:sym typeface="Wingdings" pitchFamily="2" charset="2"/>
            </a:endParaRPr>
          </a:p>
          <a:p>
            <a:pPr marL="344487" lvl="1" indent="0">
              <a:buNone/>
            </a:pPr>
            <a:r>
              <a:rPr lang="en-US" dirty="0">
                <a:sym typeface="Wingdings" pitchFamily="2" charset="2"/>
              </a:rPr>
              <a:t>1. </a:t>
            </a:r>
            <a:r>
              <a:rPr lang="en-US" dirty="0"/>
              <a:t>Compute the closure for each subset of the attributes in R</a:t>
            </a:r>
          </a:p>
          <a:p>
            <a:pPr lvl="1"/>
            <a:r>
              <a:rPr lang="en-US" dirty="0"/>
              <a:t>{A}</a:t>
            </a:r>
            <a:r>
              <a:rPr lang="en-US" baseline="30000" dirty="0"/>
              <a:t>+</a:t>
            </a:r>
            <a:r>
              <a:rPr lang="en-US" dirty="0"/>
              <a:t>= {ABCD},  {B}</a:t>
            </a:r>
            <a:r>
              <a:rPr lang="en-US" baseline="30000" dirty="0"/>
              <a:t>+</a:t>
            </a:r>
            <a:r>
              <a:rPr lang="en-US" dirty="0"/>
              <a:t>= {ABCD},  {C}</a:t>
            </a:r>
            <a:r>
              <a:rPr lang="en-US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{ABCD},  {D}</a:t>
            </a:r>
            <a:r>
              <a:rPr lang="en-US" baseline="30000" dirty="0">
                <a:solidFill>
                  <a:srgbClr val="000000"/>
                </a:solidFill>
              </a:rPr>
              <a:t>+</a:t>
            </a:r>
            <a:r>
              <a:rPr lang="en-US" dirty="0"/>
              <a:t>= {ABCD}</a:t>
            </a:r>
            <a:endParaRPr lang="en-US" baseline="-25000" dirty="0"/>
          </a:p>
          <a:p>
            <a:pPr lvl="1"/>
            <a:r>
              <a:rPr lang="en-US" dirty="0"/>
              <a:t>The others are all {ABCD}	</a:t>
            </a:r>
          </a:p>
          <a:p>
            <a:pPr marL="327025" lvl="1" indent="0">
              <a:buNone/>
            </a:pPr>
            <a:r>
              <a:rPr lang="en-US" dirty="0"/>
              <a:t>2. Find the keys: A, B, C, D</a:t>
            </a:r>
          </a:p>
          <a:p>
            <a:pPr marL="344487" lvl="1" indent="0">
              <a:buNone/>
            </a:pPr>
            <a:r>
              <a:rPr lang="en-SG" dirty="0">
                <a:sym typeface="Wingdings" pitchFamily="2" charset="2"/>
              </a:rPr>
              <a:t>3. For </a:t>
            </a:r>
            <a:r>
              <a:rPr lang="en-US" dirty="0">
                <a:sym typeface="Wingdings" pitchFamily="2" charset="2"/>
              </a:rPr>
              <a:t>each given FD, check if</a:t>
            </a:r>
          </a:p>
          <a:p>
            <a:pPr lvl="2"/>
            <a:r>
              <a:rPr lang="en-US" dirty="0">
                <a:sym typeface="Wingdings" pitchFamily="2" charset="2"/>
              </a:rPr>
              <a:t>The left hand side is a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>
                <a:sym typeface="Wingdings" pitchFamily="2" charset="2"/>
              </a:rPr>
              <a:t>, or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Each attribute on the right hand side is a prime attribute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0680" y="764704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CC"/>
                </a:solidFill>
                <a:latin typeface="+mn-lt"/>
              </a:rPr>
              <a:t>In 3NF</a:t>
            </a:r>
            <a:endParaRPr lang="en-SG" sz="320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1B7D2-0A7E-416F-8BBD-F9FCD381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0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/>
          </a:bodyPr>
          <a:lstStyle/>
          <a:p>
            <a:r>
              <a:rPr lang="en-SG"/>
              <a:t>R(A, B, C, D, E) with FDs AB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DE </a:t>
            </a:r>
            <a:r>
              <a:rPr lang="en-SG">
                <a:sym typeface="Wingdings" pitchFamily="2" charset="2"/>
              </a:rPr>
              <a:t></a:t>
            </a:r>
            <a:r>
              <a:rPr lang="en-SG"/>
              <a:t> C, B</a:t>
            </a:r>
            <a:r>
              <a:rPr lang="en-SG">
                <a:sym typeface="Wingdings" pitchFamily="2" charset="2"/>
              </a:rPr>
              <a:t>E</a:t>
            </a:r>
          </a:p>
          <a:p>
            <a:pPr marL="0" indent="0">
              <a:buNone/>
            </a:pPr>
            <a:endParaRPr lang="en-US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B40C6-6151-4B07-B983-8C604F5D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737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 lnSpcReduction="10000"/>
          </a:bodyPr>
          <a:lstStyle/>
          <a:p>
            <a:r>
              <a:rPr lang="en-SG" dirty="0"/>
              <a:t>R(A, B, C, D, E) with FDs AB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DE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B</a:t>
            </a:r>
            <a:r>
              <a:rPr lang="en-SG" dirty="0">
                <a:sym typeface="Wingdings" pitchFamily="2" charset="2"/>
              </a:rPr>
              <a:t>E</a:t>
            </a:r>
          </a:p>
          <a:p>
            <a:pPr marL="344487" lvl="1" indent="0">
              <a:buNone/>
            </a:pPr>
            <a:r>
              <a:rPr lang="en-US" dirty="0"/>
              <a:t>1. Compute the closure for each subset of the attributes in R</a:t>
            </a:r>
          </a:p>
          <a:p>
            <a:pPr marL="344487" lvl="1" indent="0">
              <a:buNone/>
            </a:pPr>
            <a:r>
              <a:rPr lang="en-US" dirty="0"/>
              <a:t>2. Derive the keys of R</a:t>
            </a:r>
          </a:p>
          <a:p>
            <a:pPr marL="671512" lvl="2" indent="0">
              <a:buNone/>
            </a:pPr>
            <a:r>
              <a:rPr lang="en-US" dirty="0"/>
              <a:t> </a:t>
            </a:r>
          </a:p>
          <a:p>
            <a:pPr marL="671512" lvl="2" indent="0">
              <a:buNone/>
            </a:pPr>
            <a:r>
              <a:rPr lang="en-US" dirty="0"/>
              <a:t> </a:t>
            </a:r>
          </a:p>
          <a:p>
            <a:pPr marL="671512" lvl="2" indent="0">
              <a:buNone/>
            </a:pPr>
            <a:r>
              <a:rPr lang="en-US" dirty="0"/>
              <a:t> </a:t>
            </a:r>
          </a:p>
          <a:p>
            <a:pPr marL="344487" lvl="1" indent="0">
              <a:buNone/>
            </a:pPr>
            <a:r>
              <a:rPr lang="en-SG" dirty="0">
                <a:sym typeface="Wingdings" pitchFamily="2" charset="2"/>
              </a:rPr>
              <a:t>3. For </a:t>
            </a:r>
            <a:r>
              <a:rPr lang="en-US" dirty="0">
                <a:sym typeface="Wingdings" pitchFamily="2" charset="2"/>
              </a:rPr>
              <a:t>each given FD, check if</a:t>
            </a:r>
          </a:p>
          <a:p>
            <a:pPr lvl="2"/>
            <a:r>
              <a:rPr lang="en-US" dirty="0">
                <a:sym typeface="Wingdings" pitchFamily="2" charset="2"/>
              </a:rPr>
              <a:t>The left hand side is a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>
                <a:sym typeface="Wingdings" pitchFamily="2" charset="2"/>
              </a:rPr>
              <a:t>, or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Each attribute on the right hand side is a prime attribute</a:t>
            </a:r>
          </a:p>
          <a:p>
            <a:pPr marL="319087" lvl="1" indent="0">
              <a:buNone/>
            </a:pPr>
            <a:r>
              <a:rPr lang="en-SG" dirty="0"/>
              <a:t>4. </a:t>
            </a:r>
            <a:r>
              <a:rPr lang="en-US" dirty="0"/>
              <a:t>If all given FDs satisfy this condition, then R is in 3NF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B40C6-6151-4B07-B983-8C604F5D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9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 lnSpcReduction="10000"/>
          </a:bodyPr>
          <a:lstStyle/>
          <a:p>
            <a:r>
              <a:rPr lang="en-SG" dirty="0"/>
              <a:t>R(A, B, C, D, E) with FDs AB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DE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B</a:t>
            </a:r>
            <a:r>
              <a:rPr lang="en-SG" dirty="0">
                <a:sym typeface="Wingdings" pitchFamily="2" charset="2"/>
              </a:rPr>
              <a:t>E</a:t>
            </a:r>
          </a:p>
          <a:p>
            <a:pPr marL="344487" lvl="1" indent="0">
              <a:buNone/>
            </a:pPr>
            <a:r>
              <a:rPr lang="en-US" dirty="0"/>
              <a:t>1. Compute the closure for each subset of the attributes in R</a:t>
            </a:r>
          </a:p>
          <a:p>
            <a:pPr marL="344487" lvl="1" indent="0">
              <a:buNone/>
            </a:pPr>
            <a:r>
              <a:rPr lang="en-US" dirty="0"/>
              <a:t>2. Derive the keys of R</a:t>
            </a:r>
          </a:p>
          <a:p>
            <a:pPr lvl="2"/>
            <a:r>
              <a:rPr lang="en-US" dirty="0"/>
              <a:t>Notice that A, B, and D do not appear in the r.h.s. of any FD</a:t>
            </a:r>
          </a:p>
          <a:p>
            <a:pPr lvl="2"/>
            <a:r>
              <a:rPr lang="en-US" dirty="0"/>
              <a:t>So all keys must contain ABD</a:t>
            </a:r>
          </a:p>
          <a:p>
            <a:pPr lvl="2"/>
            <a:r>
              <a:rPr lang="en-US" dirty="0"/>
              <a:t>{ABD}</a:t>
            </a:r>
            <a:r>
              <a:rPr lang="en-US" baseline="30000" dirty="0"/>
              <a:t>+</a:t>
            </a:r>
            <a:r>
              <a:rPr lang="en-US" dirty="0"/>
              <a:t> = {ABCDE}, so ABD is the only key</a:t>
            </a:r>
          </a:p>
          <a:p>
            <a:pPr marL="344487" lvl="1" indent="0">
              <a:buNone/>
            </a:pPr>
            <a:r>
              <a:rPr lang="en-SG" dirty="0">
                <a:sym typeface="Wingdings" pitchFamily="2" charset="2"/>
              </a:rPr>
              <a:t>3. For </a:t>
            </a:r>
            <a:r>
              <a:rPr lang="en-US" dirty="0">
                <a:sym typeface="Wingdings" pitchFamily="2" charset="2"/>
              </a:rPr>
              <a:t>each given FD, check if</a:t>
            </a:r>
          </a:p>
          <a:p>
            <a:pPr lvl="2"/>
            <a:r>
              <a:rPr lang="en-US" dirty="0">
                <a:sym typeface="Wingdings" pitchFamily="2" charset="2"/>
              </a:rPr>
              <a:t>The left hand side is a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>
                <a:sym typeface="Wingdings" pitchFamily="2" charset="2"/>
              </a:rPr>
              <a:t>, or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Each attribute on the right hand side is a prime attribute</a:t>
            </a:r>
          </a:p>
          <a:p>
            <a:pPr marL="319087" lvl="1" indent="0">
              <a:buNone/>
            </a:pPr>
            <a:r>
              <a:rPr lang="en-SG" dirty="0"/>
              <a:t>4. </a:t>
            </a:r>
            <a:r>
              <a:rPr lang="en-US" dirty="0"/>
              <a:t>If all given FDs satisfy this condition, then R is in 3NF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B40C6-6151-4B07-B983-8C604F5D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0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Check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>
            <a:normAutofit lnSpcReduction="10000"/>
          </a:bodyPr>
          <a:lstStyle/>
          <a:p>
            <a:r>
              <a:rPr lang="en-SG" dirty="0"/>
              <a:t>R(A, B, C, D, E) with FDs AB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DE </a:t>
            </a:r>
            <a:r>
              <a:rPr lang="en-SG" dirty="0">
                <a:sym typeface="Wingdings" pitchFamily="2" charset="2"/>
              </a:rPr>
              <a:t></a:t>
            </a:r>
            <a:r>
              <a:rPr lang="en-SG" dirty="0"/>
              <a:t> C, B</a:t>
            </a:r>
            <a:r>
              <a:rPr lang="en-SG" dirty="0">
                <a:sym typeface="Wingdings" pitchFamily="2" charset="2"/>
              </a:rPr>
              <a:t>E</a:t>
            </a:r>
          </a:p>
          <a:p>
            <a:pPr marL="344487" lvl="1" indent="0">
              <a:buNone/>
            </a:pPr>
            <a:r>
              <a:rPr lang="en-US" dirty="0"/>
              <a:t>1. Compute the closure for each subset of the attributes in R</a:t>
            </a:r>
          </a:p>
          <a:p>
            <a:pPr marL="344487" lvl="1" indent="0">
              <a:buNone/>
            </a:pPr>
            <a:r>
              <a:rPr lang="en-US" dirty="0"/>
              <a:t>2. Derive the keys of R</a:t>
            </a:r>
          </a:p>
          <a:p>
            <a:pPr lvl="2"/>
            <a:r>
              <a:rPr lang="en-US" dirty="0">
                <a:solidFill>
                  <a:srgbClr val="0000CC"/>
                </a:solidFill>
              </a:rPr>
              <a:t>ABD is the only key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44487" lvl="1" indent="0">
              <a:buNone/>
            </a:pPr>
            <a:r>
              <a:rPr lang="en-SG" dirty="0">
                <a:sym typeface="Wingdings" pitchFamily="2" charset="2"/>
              </a:rPr>
              <a:t>3. For </a:t>
            </a:r>
            <a:r>
              <a:rPr lang="en-US" dirty="0">
                <a:sym typeface="Wingdings" pitchFamily="2" charset="2"/>
              </a:rPr>
              <a:t>each given FD, check if</a:t>
            </a:r>
          </a:p>
          <a:p>
            <a:pPr lvl="2"/>
            <a:r>
              <a:rPr lang="en-US" dirty="0">
                <a:sym typeface="Wingdings" pitchFamily="2" charset="2"/>
              </a:rPr>
              <a:t>The left hand side is a </a:t>
            </a:r>
            <a:r>
              <a:rPr lang="en-US" dirty="0" err="1">
                <a:sym typeface="Wingdings" pitchFamily="2" charset="2"/>
              </a:rPr>
              <a:t>superkey</a:t>
            </a:r>
            <a:r>
              <a:rPr lang="en-US" dirty="0">
                <a:sym typeface="Wingdings" pitchFamily="2" charset="2"/>
              </a:rPr>
              <a:t>, or</a:t>
            </a:r>
          </a:p>
          <a:p>
            <a:pPr lvl="2">
              <a:spcAft>
                <a:spcPts val="600"/>
              </a:spcAft>
            </a:pPr>
            <a:r>
              <a:rPr lang="en-US" dirty="0">
                <a:sym typeface="Wingdings" pitchFamily="2" charset="2"/>
              </a:rPr>
              <a:t>Each attribute on the right hand side is a prime attribute</a:t>
            </a:r>
          </a:p>
          <a:p>
            <a:pPr marL="319087" lvl="1" indent="0">
              <a:buNone/>
            </a:pPr>
            <a:r>
              <a:rPr lang="en-SG" dirty="0"/>
              <a:t>4. </a:t>
            </a:r>
            <a:r>
              <a:rPr lang="en-US" dirty="0"/>
              <a:t>If all given FDs satisfy this condition, then R is in 3NF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B40C6-6151-4B07-B983-8C604F5D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11650-F387-42FE-902C-9F7E024C2435}"/>
              </a:ext>
            </a:extLst>
          </p:cNvPr>
          <p:cNvSpPr/>
          <p:nvPr/>
        </p:nvSpPr>
        <p:spPr>
          <a:xfrm>
            <a:off x="6084168" y="2708920"/>
            <a:ext cx="2143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CC"/>
                </a:solidFill>
                <a:latin typeface="+mn-lt"/>
              </a:rPr>
              <a:t>Not in 3NF</a:t>
            </a:r>
            <a:endParaRPr lang="en-SG" sz="3200" dirty="0">
              <a:solidFill>
                <a:srgbClr val="0000C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2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5482952" cy="4934173"/>
          </a:xfrm>
        </p:spPr>
        <p:txBody>
          <a:bodyPr>
            <a:normAutofit/>
          </a:bodyPr>
          <a:lstStyle/>
          <a:p>
            <a:r>
              <a:rPr lang="en-US"/>
              <a:t>Given: A table NOT in 3NF</a:t>
            </a:r>
          </a:p>
          <a:p>
            <a:r>
              <a:rPr lang="en-US"/>
              <a:t>Objective: Decompose it into smaller tables that are in 3NF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Given: R(A, B, C, D)</a:t>
            </a:r>
          </a:p>
          <a:p>
            <a:pPr lvl="1"/>
            <a:r>
              <a:rPr lang="en-US"/>
              <a:t>FDs: AB</a:t>
            </a:r>
            <a:r>
              <a:rPr lang="en-US">
                <a:sym typeface="Wingdings" pitchFamily="2" charset="2"/>
              </a:rPr>
              <a:t>C, CB, AD</a:t>
            </a:r>
          </a:p>
          <a:p>
            <a:pPr lvl="1"/>
            <a:r>
              <a:rPr lang="en-US">
                <a:sym typeface="Wingdings" pitchFamily="2" charset="2"/>
              </a:rPr>
              <a:t>Keys: {AB}, {AC}</a:t>
            </a:r>
          </a:p>
          <a:p>
            <a:pPr lvl="1"/>
            <a:r>
              <a:rPr lang="en-US">
                <a:sym typeface="Wingdings" pitchFamily="2" charset="2"/>
              </a:rPr>
              <a:t>R is not in 3NF, due to AD</a:t>
            </a:r>
          </a:p>
          <a:p>
            <a:pPr lvl="1"/>
            <a:r>
              <a:rPr lang="en-US">
                <a:sym typeface="Wingdings" pitchFamily="2" charset="2"/>
              </a:rPr>
              <a:t>3NF decomposition of R: 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R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(A, B, C), R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(A, D)</a:t>
            </a:r>
            <a:endParaRPr lang="en-US"/>
          </a:p>
          <a:p>
            <a:endParaRPr lang="en-SG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/>
        </p:nvGraphicFramePr>
        <p:xfrm>
          <a:off x="6530301" y="2069559"/>
          <a:ext cx="161298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/>
        </p:nvGraphicFramePr>
        <p:xfrm>
          <a:off x="7336791" y="3767075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/>
        </p:nvGraphicFramePr>
        <p:xfrm>
          <a:off x="5637402" y="3767075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H="1">
            <a:off x="6199065" y="2789639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7567217" y="2789639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7" name="Rectangle 16"/>
          <p:cNvSpPr/>
          <p:nvPr/>
        </p:nvSpPr>
        <p:spPr>
          <a:xfrm>
            <a:off x="6079613" y="2060848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8104" y="318230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56376" y="3212976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5E7A-516C-46FF-ACB9-8AF75497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9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BCNF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properties</a:t>
            </a:r>
          </a:p>
          <a:p>
            <a:pPr lvl="1"/>
            <a:r>
              <a:rPr lang="en-US" dirty="0"/>
              <a:t>No update or deletion anomalies</a:t>
            </a:r>
          </a:p>
          <a:p>
            <a:pPr lvl="1"/>
            <a:r>
              <a:rPr lang="en-US" dirty="0"/>
              <a:t>Small redundancy</a:t>
            </a:r>
          </a:p>
          <a:p>
            <a:pPr lvl="1"/>
            <a:r>
              <a:rPr lang="en-US" dirty="0"/>
              <a:t>We can ensure that the original table can always be reconstructed from the decomposed tables</a:t>
            </a:r>
          </a:p>
          <a:p>
            <a:r>
              <a:rPr lang="en-US" dirty="0">
                <a:solidFill>
                  <a:srgbClr val="990000"/>
                </a:solidFill>
              </a:rPr>
              <a:t>Bad properties</a:t>
            </a:r>
          </a:p>
          <a:p>
            <a:pPr lvl="1"/>
            <a:r>
              <a:rPr lang="en-US" dirty="0"/>
              <a:t>Dependencies may not be preserved in the decomposed table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393BA-8AE2-467C-A369-7E7F893A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76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91B-E0EB-4C2B-BD92-6944D39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3200"/>
              <a:t>BCNF Decomposition vs. 3NF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ECB5-1E05-4304-AE6B-321490CA4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68754"/>
            <a:ext cx="4042791" cy="1708518"/>
          </a:xfrm>
        </p:spPr>
        <p:txBody>
          <a:bodyPr>
            <a:normAutofit fontScale="85000" lnSpcReduction="20000"/>
          </a:bodyPr>
          <a:lstStyle/>
          <a:p>
            <a:r>
              <a:rPr lang="en-SG" dirty="0"/>
              <a:t>A BCNF decomposition may perform one or more </a:t>
            </a:r>
            <a:r>
              <a:rPr lang="en-SG" dirty="0">
                <a:solidFill>
                  <a:srgbClr val="0000CC"/>
                </a:solidFill>
              </a:rPr>
              <a:t>binary splits</a:t>
            </a:r>
            <a:r>
              <a:rPr lang="en-SG" dirty="0"/>
              <a:t>, each of which divides a table into 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65D4D-E46E-44E8-9993-2E824D17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66D60B26-825C-4A40-AC1F-EFCCFEB95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113353"/>
              </p:ext>
            </p:extLst>
          </p:nvPr>
        </p:nvGraphicFramePr>
        <p:xfrm>
          <a:off x="1766969" y="1412776"/>
          <a:ext cx="106436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B3EB16-A396-4422-8D17-A86DA40E072D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 bwMode="auto">
          <a:xfrm flipH="1">
            <a:off x="1766969" y="1916832"/>
            <a:ext cx="532180" cy="26835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4E49E8-23FB-4C33-AB82-E5B53D3A08D2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 bwMode="auto">
          <a:xfrm>
            <a:off x="2299149" y="1916832"/>
            <a:ext cx="532180" cy="2667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B64494A9-653C-40E3-88C5-5DDAF17E6F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933140"/>
              </p:ext>
            </p:extLst>
          </p:nvPr>
        </p:nvGraphicFramePr>
        <p:xfrm>
          <a:off x="1367834" y="2185190"/>
          <a:ext cx="79827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C22E57CA-CF8D-48BE-9CFB-F4A4B8391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4704764"/>
              </p:ext>
            </p:extLst>
          </p:nvPr>
        </p:nvGraphicFramePr>
        <p:xfrm>
          <a:off x="2432194" y="2183596"/>
          <a:ext cx="79827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32BCF811-2AC2-4E73-BC30-00243111A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733271"/>
              </p:ext>
            </p:extLst>
          </p:nvPr>
        </p:nvGraphicFramePr>
        <p:xfrm>
          <a:off x="1101744" y="2924944"/>
          <a:ext cx="53218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3">
            <a:extLst>
              <a:ext uri="{FF2B5EF4-FFF2-40B4-BE49-F238E27FC236}">
                <a16:creationId xmlns:a16="http://schemas.microsoft.com/office/drawing/2014/main" id="{30E7C82D-2BCD-40C8-843E-FCFC1C3E8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416917"/>
              </p:ext>
            </p:extLst>
          </p:nvPr>
        </p:nvGraphicFramePr>
        <p:xfrm>
          <a:off x="1900014" y="2924944"/>
          <a:ext cx="53218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A530F7-5915-43B5-B3DF-F49DE30C8FCD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 bwMode="auto">
          <a:xfrm flipH="1">
            <a:off x="1367834" y="2689246"/>
            <a:ext cx="399135" cy="2356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4009FC-506E-422C-A6DF-155818CD6F10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 bwMode="auto">
          <a:xfrm>
            <a:off x="1766969" y="2689246"/>
            <a:ext cx="399135" cy="2356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F7FACC-F145-44E1-B52B-0BC922E6185B}"/>
              </a:ext>
            </a:extLst>
          </p:cNvPr>
          <p:cNvCxnSpPr>
            <a:cxnSpLocks/>
          </p:cNvCxnSpPr>
          <p:nvPr/>
        </p:nvCxnSpPr>
        <p:spPr bwMode="auto">
          <a:xfrm>
            <a:off x="4572000" y="908720"/>
            <a:ext cx="0" cy="52222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9" name="Content Placeholder 3">
            <a:extLst>
              <a:ext uri="{FF2B5EF4-FFF2-40B4-BE49-F238E27FC236}">
                <a16:creationId xmlns:a16="http://schemas.microsoft.com/office/drawing/2014/main" id="{D1AB0B3B-28AF-4DAA-97F3-D640ACF0B3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980036"/>
              </p:ext>
            </p:extLst>
          </p:nvPr>
        </p:nvGraphicFramePr>
        <p:xfrm>
          <a:off x="6456374" y="1387272"/>
          <a:ext cx="106436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Content Placeholder 3">
            <a:extLst>
              <a:ext uri="{FF2B5EF4-FFF2-40B4-BE49-F238E27FC236}">
                <a16:creationId xmlns:a16="http://schemas.microsoft.com/office/drawing/2014/main" id="{6ADFBB86-8638-470C-A0BE-5F673D580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558286"/>
              </p:ext>
            </p:extLst>
          </p:nvPr>
        </p:nvGraphicFramePr>
        <p:xfrm>
          <a:off x="5508104" y="2899440"/>
          <a:ext cx="53218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Content Placeholder 3">
            <a:extLst>
              <a:ext uri="{FF2B5EF4-FFF2-40B4-BE49-F238E27FC236}">
                <a16:creationId xmlns:a16="http://schemas.microsoft.com/office/drawing/2014/main" id="{9931E69F-7132-4233-A495-4364C284F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479525"/>
              </p:ext>
            </p:extLst>
          </p:nvPr>
        </p:nvGraphicFramePr>
        <p:xfrm>
          <a:off x="6306374" y="2899440"/>
          <a:ext cx="53218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605514-6FDB-4623-B4DF-AAA1933C5F17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 bwMode="auto">
          <a:xfrm flipH="1">
            <a:off x="5774194" y="1891328"/>
            <a:ext cx="121436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614FB13-C3A8-4B83-9941-706761520B08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 bwMode="auto">
          <a:xfrm flipH="1">
            <a:off x="6572464" y="1891328"/>
            <a:ext cx="41609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58" name="Content Placeholder 3">
            <a:extLst>
              <a:ext uri="{FF2B5EF4-FFF2-40B4-BE49-F238E27FC236}">
                <a16:creationId xmlns:a16="http://schemas.microsoft.com/office/drawing/2014/main" id="{4DEA398F-9546-47CF-A42D-E41AEF545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636481"/>
              </p:ext>
            </p:extLst>
          </p:nvPr>
        </p:nvGraphicFramePr>
        <p:xfrm>
          <a:off x="7098505" y="2924944"/>
          <a:ext cx="53218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" name="Content Placeholder 3">
            <a:extLst>
              <a:ext uri="{FF2B5EF4-FFF2-40B4-BE49-F238E27FC236}">
                <a16:creationId xmlns:a16="http://schemas.microsoft.com/office/drawing/2014/main" id="{65119697-2F34-421A-B943-CB57629466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605625"/>
              </p:ext>
            </p:extLst>
          </p:nvPr>
        </p:nvGraphicFramePr>
        <p:xfrm>
          <a:off x="7896775" y="2924944"/>
          <a:ext cx="532180" cy="50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u="sng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130735-CEFC-45B8-86B9-F53C88B815E1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 bwMode="auto">
          <a:xfrm>
            <a:off x="6988554" y="1891328"/>
            <a:ext cx="376041" cy="1033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F412A7-28ED-411D-B006-14F40AF440C8}"/>
              </a:ext>
            </a:extLst>
          </p:cNvPr>
          <p:cNvCxnSpPr>
            <a:cxnSpLocks/>
            <a:stCxn id="49" idx="2"/>
            <a:endCxn id="59" idx="0"/>
          </p:cNvCxnSpPr>
          <p:nvPr/>
        </p:nvCxnSpPr>
        <p:spPr bwMode="auto">
          <a:xfrm>
            <a:off x="6988554" y="1891328"/>
            <a:ext cx="1174311" cy="10336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2C6D2B50-4593-4B24-A968-07A470F7A3CC}"/>
              </a:ext>
            </a:extLst>
          </p:cNvPr>
          <p:cNvSpPr txBox="1">
            <a:spLocks/>
          </p:cNvSpPr>
          <p:nvPr/>
        </p:nvSpPr>
        <p:spPr bwMode="auto">
          <a:xfrm>
            <a:off x="4690411" y="4168754"/>
            <a:ext cx="4042791" cy="170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kern="0"/>
              <a:t>A 3NF decomposition has only one split, which divides the table into two or more parts</a:t>
            </a:r>
          </a:p>
        </p:txBody>
      </p:sp>
    </p:spTree>
    <p:extLst>
      <p:ext uri="{BB962C8B-B14F-4D97-AF65-F5344CB8AC3E}">
        <p14:creationId xmlns:p14="http://schemas.microsoft.com/office/powerpoint/2010/main" val="344857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Decomposition Algorithm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5268910" cy="48965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Given: A table R, and a set S of FDs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e.g., R(A, B, C, D)</a:t>
            </a:r>
            <a:br>
              <a:rPr lang="en-US" dirty="0"/>
            </a:br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BD, ABC, CD, BCD}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Step 1: Derive a </a:t>
            </a:r>
            <a:r>
              <a:rPr lang="en-US" dirty="0">
                <a:solidFill>
                  <a:srgbClr val="0000CC"/>
                </a:solidFill>
              </a:rPr>
              <a:t>minimal basis </a:t>
            </a:r>
            <a:r>
              <a:rPr lang="en-US" dirty="0"/>
              <a:t>of 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e.g., a minimal basis of S is </a:t>
            </a:r>
            <a:br>
              <a:rPr lang="en-US" dirty="0"/>
            </a:br>
            <a:r>
              <a:rPr lang="en-US" dirty="0"/>
              <a:t>{A</a:t>
            </a:r>
            <a:r>
              <a:rPr lang="en-US" dirty="0">
                <a:sym typeface="Wingdings" pitchFamily="2" charset="2"/>
              </a:rPr>
              <a:t>B, AC, CD}</a:t>
            </a:r>
            <a:endParaRPr lang="en-SG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Step 2: In the minimal basis, combine the FDs whose left hand sides are the same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e.g., after combining A</a:t>
            </a:r>
            <a:r>
              <a:rPr lang="en-US" dirty="0">
                <a:sym typeface="Wingdings" pitchFamily="2" charset="2"/>
              </a:rPr>
              <a:t>B and AC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we have {A</a:t>
            </a:r>
            <a:r>
              <a:rPr lang="en-US" dirty="0">
                <a:sym typeface="Wingdings" pitchFamily="2" charset="2"/>
              </a:rPr>
              <a:t>BC, CD}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Step 3: Create a table for each FD remained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(A, B, C), R</a:t>
            </a:r>
            <a:r>
              <a:rPr lang="en-US" baseline="-25000" dirty="0"/>
              <a:t>2</a:t>
            </a:r>
            <a:r>
              <a:rPr lang="en-US" dirty="0"/>
              <a:t>(C, D)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Step 4: If none of the tables contains a key of the original table R, create a table that contains a key of R (any key would do)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847452" y="1565503"/>
          <a:ext cx="161298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653942" y="3263019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>
                          <a:latin typeface="Calibri" pitchFamily="34" charset="0"/>
                        </a:rPr>
                        <a:t>D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954553" y="3263019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516216" y="2285583"/>
            <a:ext cx="936104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884368" y="2285583"/>
            <a:ext cx="144016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6396764" y="1556792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25255" y="267824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3527" y="2708920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8A89B4-05AD-4F79-9E4E-60ED7CE1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2DF8560-82D7-4B5E-9BA9-844E11639DD2}"/>
              </a:ext>
            </a:extLst>
          </p:cNvPr>
          <p:cNvSpPr txBox="1">
            <a:spLocks/>
          </p:cNvSpPr>
          <p:nvPr/>
        </p:nvSpPr>
        <p:spPr bwMode="auto">
          <a:xfrm>
            <a:off x="5825255" y="4982970"/>
            <a:ext cx="2861545" cy="693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kern="0" dirty="0"/>
              <a:t>Step </a:t>
            </a:r>
            <a:r>
              <a:rPr lang="en-US" altLang="zh-CN" kern="0" dirty="0"/>
              <a:t>5</a:t>
            </a:r>
            <a:r>
              <a:rPr lang="en-US" kern="0" dirty="0"/>
              <a:t>: Remove subsumed tables</a:t>
            </a:r>
          </a:p>
        </p:txBody>
      </p:sp>
    </p:spTree>
    <p:extLst>
      <p:ext uri="{BB962C8B-B14F-4D97-AF65-F5344CB8AC3E}">
        <p14:creationId xmlns:p14="http://schemas.microsoft.com/office/powerpoint/2010/main" val="33301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Basis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/>
          </a:bodyPr>
          <a:lstStyle/>
          <a:p>
            <a:r>
              <a:rPr lang="en-US" dirty="0"/>
              <a:t>Given a set S of FDs, the </a:t>
            </a:r>
            <a:r>
              <a:rPr lang="en-US" dirty="0">
                <a:solidFill>
                  <a:srgbClr val="0000CC"/>
                </a:solidFill>
              </a:rPr>
              <a:t>minimal basis </a:t>
            </a:r>
            <a:r>
              <a:rPr lang="en-US" dirty="0"/>
              <a:t>of S is a simplified version of S</a:t>
            </a:r>
          </a:p>
          <a:p>
            <a:pPr lvl="1"/>
            <a:r>
              <a:rPr lang="en-US" dirty="0"/>
              <a:t>Also called the </a:t>
            </a:r>
            <a:r>
              <a:rPr lang="en-US" dirty="0">
                <a:solidFill>
                  <a:srgbClr val="0000CC"/>
                </a:solidFill>
              </a:rPr>
              <a:t>minimal cover</a:t>
            </a:r>
            <a:r>
              <a:rPr lang="en-US" dirty="0"/>
              <a:t> of S</a:t>
            </a:r>
          </a:p>
          <a:p>
            <a:r>
              <a:rPr lang="en-US" dirty="0"/>
              <a:t>Previous example:</a:t>
            </a:r>
          </a:p>
          <a:p>
            <a:pPr lvl="1"/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BD, ABC, CD, BCD}</a:t>
            </a:r>
          </a:p>
          <a:p>
            <a:pPr lvl="1"/>
            <a:r>
              <a:rPr lang="en-US" dirty="0"/>
              <a:t>A minimal basis: {A</a:t>
            </a:r>
            <a:r>
              <a:rPr lang="en-US" dirty="0">
                <a:sym typeface="Wingdings" pitchFamily="2" charset="2"/>
              </a:rPr>
              <a:t>B, AC, CD}</a:t>
            </a:r>
            <a:endParaRPr lang="en-US" dirty="0"/>
          </a:p>
          <a:p>
            <a:r>
              <a:rPr lang="en-US" dirty="0"/>
              <a:t>How simplified?</a:t>
            </a:r>
          </a:p>
          <a:p>
            <a:r>
              <a:rPr lang="en-US" dirty="0"/>
              <a:t>Four conditions.</a:t>
            </a:r>
          </a:p>
          <a:p>
            <a:r>
              <a:rPr lang="en-US" dirty="0"/>
              <a:t>Condition 1: Every FD in the minimal basis can be derived from S, and vice versa.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D8F0-1B05-4E59-A7B5-6005DB2D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71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Basis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/>
          </a:bodyPr>
          <a:lstStyle/>
          <a:p>
            <a:r>
              <a:rPr lang="en-US"/>
              <a:t>Previous example:</a:t>
            </a:r>
          </a:p>
          <a:p>
            <a:pPr lvl="1"/>
            <a:r>
              <a:rPr lang="en-US"/>
              <a:t>S = {A</a:t>
            </a:r>
            <a:r>
              <a:rPr lang="en-US">
                <a:sym typeface="Wingdings" pitchFamily="2" charset="2"/>
              </a:rPr>
              <a:t>BD, ABC, CD, BCD}</a:t>
            </a:r>
          </a:p>
          <a:p>
            <a:pPr lvl="1"/>
            <a:r>
              <a:rPr lang="en-US"/>
              <a:t>A minimal basis: {A</a:t>
            </a:r>
            <a:r>
              <a:rPr lang="en-US">
                <a:sym typeface="Wingdings" pitchFamily="2" charset="2"/>
              </a:rPr>
              <a:t>B, AC, CD}</a:t>
            </a:r>
            <a:endParaRPr lang="en-US"/>
          </a:p>
          <a:p>
            <a:r>
              <a:rPr lang="en-US"/>
              <a:t>Condition 2: Every FD in the minimal basis is a non-trivial and decomposed FD.</a:t>
            </a:r>
          </a:p>
          <a:p>
            <a:r>
              <a:rPr lang="en-US"/>
              <a:t>Example in S: A</a:t>
            </a:r>
            <a:r>
              <a:rPr lang="en-US">
                <a:sym typeface="Wingdings" pitchFamily="2" charset="2"/>
              </a:rPr>
              <a:t>BD does not satisfy this condition</a:t>
            </a:r>
          </a:p>
          <a:p>
            <a:r>
              <a:rPr lang="en-US">
                <a:sym typeface="Wingdings" pitchFamily="2" charset="2"/>
              </a:rPr>
              <a:t>That is why ABD is not in the minimal basis</a:t>
            </a:r>
          </a:p>
          <a:p>
            <a:pPr lvl="1"/>
            <a:endParaRPr lang="en-US"/>
          </a:p>
          <a:p>
            <a:pPr lvl="1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66C71-5F11-4FAC-AF3C-F5A9B61F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1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Basis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50197"/>
          </a:xfrm>
        </p:spPr>
        <p:txBody>
          <a:bodyPr>
            <a:normAutofit/>
          </a:bodyPr>
          <a:lstStyle/>
          <a:p>
            <a:r>
              <a:rPr lang="en-US" dirty="0"/>
              <a:t>Previous example:</a:t>
            </a:r>
          </a:p>
          <a:p>
            <a:pPr lvl="1"/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BD, ABC, CD, BCD}</a:t>
            </a:r>
          </a:p>
          <a:p>
            <a:pPr lvl="1"/>
            <a:r>
              <a:rPr lang="en-US" dirty="0"/>
              <a:t>A minimal basis: {A</a:t>
            </a:r>
            <a:r>
              <a:rPr lang="en-US" dirty="0">
                <a:sym typeface="Wingdings" pitchFamily="2" charset="2"/>
              </a:rPr>
              <a:t>B, AC, CD}</a:t>
            </a:r>
            <a:endParaRPr lang="en-US" dirty="0"/>
          </a:p>
          <a:p>
            <a:r>
              <a:rPr lang="en-US" dirty="0"/>
              <a:t>Condition 3: No FD in the minimal basis is redundant. </a:t>
            </a:r>
          </a:p>
          <a:p>
            <a:r>
              <a:rPr lang="en-US" dirty="0"/>
              <a:t>That is, no FD in the minimal basis can be derived from the other FDs in the minimal basis.</a:t>
            </a:r>
          </a:p>
          <a:p>
            <a:r>
              <a:rPr lang="en-US" dirty="0"/>
              <a:t>Example in S: BC</a:t>
            </a:r>
            <a:r>
              <a:rPr lang="en-US" dirty="0">
                <a:sym typeface="Wingdings" pitchFamily="2" charset="2"/>
              </a:rPr>
              <a:t>D can be derived from CD</a:t>
            </a:r>
          </a:p>
          <a:p>
            <a:r>
              <a:rPr lang="en-US" dirty="0">
                <a:sym typeface="Wingdings" pitchFamily="2" charset="2"/>
              </a:rPr>
              <a:t>That is why </a:t>
            </a:r>
            <a:r>
              <a:rPr lang="en-US" dirty="0"/>
              <a:t>BC</a:t>
            </a:r>
            <a:r>
              <a:rPr lang="en-US" dirty="0">
                <a:sym typeface="Wingdings" pitchFamily="2" charset="2"/>
              </a:rPr>
              <a:t>D is not in the minimal basis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A2751-7FD1-4242-B3F8-5202412D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74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Basis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125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Previous example: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BD, ABC, CD, BCD}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 minimal basis: {A</a:t>
            </a:r>
            <a:r>
              <a:rPr lang="en-US" dirty="0">
                <a:sym typeface="Wingdings" pitchFamily="2" charset="2"/>
              </a:rPr>
              <a:t>B, AC, CD}</a:t>
            </a:r>
            <a:endParaRPr lang="en-US" dirty="0"/>
          </a:p>
          <a:p>
            <a:pPr>
              <a:lnSpc>
                <a:spcPct val="105000"/>
              </a:lnSpc>
            </a:pPr>
            <a:r>
              <a:rPr lang="en-US" dirty="0"/>
              <a:t>Condition 4: For each FD in the minimal basis, none of the attributes on the left hand side is redundant</a:t>
            </a:r>
          </a:p>
          <a:p>
            <a:pPr>
              <a:lnSpc>
                <a:spcPct val="105000"/>
              </a:lnSpc>
            </a:pPr>
            <a:r>
              <a:rPr lang="en-US" dirty="0"/>
              <a:t>That is, </a:t>
            </a:r>
            <a:r>
              <a:rPr lang="en-SG" dirty="0"/>
              <a:t>if we remove an attribute from the left hand side, then the resulting FD is a new FD that cannot be derived from the original set of FDs</a:t>
            </a:r>
          </a:p>
          <a:p>
            <a:pPr>
              <a:lnSpc>
                <a:spcPct val="105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Consider AB</a:t>
            </a:r>
            <a:r>
              <a:rPr lang="en-US" dirty="0">
                <a:sym typeface="Wingdings" pitchFamily="2" charset="2"/>
              </a:rPr>
              <a:t>C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Wingdings" pitchFamily="2" charset="2"/>
              </a:rPr>
              <a:t>If we remove B from the left hand side, we have AC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C can be derived from S, since 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{ABDC} given S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This indicates that A</a:t>
            </a:r>
            <a:r>
              <a:rPr lang="en-US" dirty="0">
                <a:sym typeface="Wingdings" pitchFamily="2" charset="2"/>
              </a:rPr>
              <a:t>C is “hidden” in S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Wingdings" pitchFamily="2" charset="2"/>
              </a:rPr>
              <a:t>There, we can add AC into S, without introducing extraneous information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Wingdings" pitchFamily="2" charset="2"/>
              </a:rPr>
              <a:t>Once AC is added, ABC becomes redundant and can be removed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Wingdings" pitchFamily="2" charset="2"/>
              </a:rPr>
              <a:t>Effectively, this indicates that B is redundant in ABC</a:t>
            </a:r>
            <a:endParaRPr lang="en-US" dirty="0"/>
          </a:p>
          <a:p>
            <a:pPr lvl="1">
              <a:lnSpc>
                <a:spcPct val="105000"/>
              </a:lnSpc>
            </a:pPr>
            <a:r>
              <a:rPr lang="en-US" dirty="0"/>
              <a:t>This is why AB</a:t>
            </a:r>
            <a:r>
              <a:rPr lang="en-US" dirty="0">
                <a:sym typeface="Wingdings" pitchFamily="2" charset="2"/>
              </a:rPr>
              <a:t>C is not in the minimal basis</a:t>
            </a:r>
          </a:p>
          <a:p>
            <a:pPr lvl="1">
              <a:lnSpc>
                <a:spcPct val="105000"/>
              </a:lnSpc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B1C54-CE1F-462D-93A3-1F3C93A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99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Basis: Conditions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Let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be a set of FDs</a:t>
            </a:r>
          </a:p>
          <a:p>
            <a:r>
              <a:rPr lang="en-US"/>
              <a:t>Its minimal basis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 is a set of FDs, such that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every FD in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can be derived from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and vice versa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every FD in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 is a non-trivial and decomposed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if any FD is removed from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then some FD in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cannot be derived from </a:t>
            </a:r>
            <a:r>
              <a:rPr lang="en-US">
                <a:solidFill>
                  <a:srgbClr val="0000CC"/>
                </a:solidFill>
              </a:rPr>
              <a:t>M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for any FD in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if we remove an attribute from its left hand side, then the FD cannot be derived from </a:t>
            </a:r>
            <a:r>
              <a:rPr lang="en-US">
                <a:solidFill>
                  <a:srgbClr val="0000CC"/>
                </a:solidFill>
              </a:rPr>
              <a:t>S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DBAD9-D8C8-4597-BC73-1556148B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45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Basis: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</a:t>
            </a:r>
            <a:r>
              <a:rPr lang="en-US" dirty="0"/>
              <a:t> = {A</a:t>
            </a:r>
            <a:r>
              <a:rPr lang="en-US" dirty="0">
                <a:sym typeface="Wingdings" pitchFamily="2" charset="2"/>
              </a:rPr>
              <a:t>B, BC, AC},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M</a:t>
            </a:r>
            <a:r>
              <a:rPr lang="en-US" dirty="0">
                <a:sym typeface="Wingdings" pitchFamily="2" charset="2"/>
              </a:rPr>
              <a:t> = {AB, BC}</a:t>
            </a:r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M</a:t>
            </a:r>
            <a:r>
              <a:rPr lang="en-US" dirty="0"/>
              <a:t> is a minimal basis of </a:t>
            </a:r>
            <a:r>
              <a:rPr lang="en-US" dirty="0">
                <a:solidFill>
                  <a:srgbClr val="0000CC"/>
                </a:solidFill>
              </a:rPr>
              <a:t>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every FD in </a:t>
            </a:r>
            <a:r>
              <a:rPr lang="en-US" dirty="0">
                <a:solidFill>
                  <a:srgbClr val="0000CC"/>
                </a:solidFill>
              </a:rPr>
              <a:t>S</a:t>
            </a:r>
            <a:r>
              <a:rPr lang="en-US" dirty="0"/>
              <a:t> can be derived from </a:t>
            </a:r>
            <a:r>
              <a:rPr lang="en-US" dirty="0">
                <a:solidFill>
                  <a:srgbClr val="0000CC"/>
                </a:solidFill>
              </a:rPr>
              <a:t>M</a:t>
            </a:r>
            <a:r>
              <a:rPr lang="en-US" dirty="0"/>
              <a:t>, and vice versa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every FD in </a:t>
            </a:r>
            <a:r>
              <a:rPr lang="en-US" dirty="0">
                <a:solidFill>
                  <a:srgbClr val="0000CC"/>
                </a:solidFill>
              </a:rPr>
              <a:t>M</a:t>
            </a:r>
            <a:r>
              <a:rPr lang="en-US" dirty="0"/>
              <a:t> is a non-trivial and decomposed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if any FD is removed from </a:t>
            </a:r>
            <a:r>
              <a:rPr lang="en-US" dirty="0">
                <a:solidFill>
                  <a:srgbClr val="0000CC"/>
                </a:solidFill>
              </a:rPr>
              <a:t>M</a:t>
            </a:r>
            <a:r>
              <a:rPr lang="en-US" dirty="0"/>
              <a:t>, then some FD in </a:t>
            </a:r>
            <a:r>
              <a:rPr lang="en-US" dirty="0">
                <a:solidFill>
                  <a:srgbClr val="0000CC"/>
                </a:solidFill>
              </a:rPr>
              <a:t>S</a:t>
            </a:r>
            <a:r>
              <a:rPr lang="en-US" dirty="0"/>
              <a:t> cannot be derived from </a:t>
            </a:r>
            <a:r>
              <a:rPr lang="en-US" dirty="0">
                <a:solidFill>
                  <a:srgbClr val="0000CC"/>
                </a:solidFill>
              </a:rPr>
              <a:t>M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for any FD in </a:t>
            </a:r>
            <a:r>
              <a:rPr lang="en-US" dirty="0">
                <a:solidFill>
                  <a:srgbClr val="0000CC"/>
                </a:solidFill>
              </a:rPr>
              <a:t>M</a:t>
            </a:r>
            <a:r>
              <a:rPr lang="en-US" dirty="0"/>
              <a:t>, if we remove an attribute from its left hand side, then the FD cannot be derived from </a:t>
            </a:r>
            <a:r>
              <a:rPr lang="en-US" dirty="0">
                <a:solidFill>
                  <a:srgbClr val="0000CC"/>
                </a:solidFill>
              </a:rPr>
              <a:t>S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A42C8-C08B-4397-A4E6-70C3E0B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9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Basis: 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= {A</a:t>
            </a:r>
            <a:r>
              <a:rPr lang="en-US">
                <a:sym typeface="Wingdings" pitchFamily="2" charset="2"/>
              </a:rPr>
              <a:t>B, BC, AC}, </a:t>
            </a:r>
            <a:r>
              <a:rPr lang="en-US">
                <a:solidFill>
                  <a:srgbClr val="0000CC"/>
                </a:solidFill>
                <a:sym typeface="Wingdings" pitchFamily="2" charset="2"/>
              </a:rPr>
              <a:t>M </a:t>
            </a:r>
            <a:r>
              <a:rPr lang="en-US">
                <a:sym typeface="Wingdings" pitchFamily="2" charset="2"/>
              </a:rPr>
              <a:t>= {AB, ABC}</a:t>
            </a:r>
            <a:endParaRPr lang="en-US"/>
          </a:p>
          <a:p>
            <a:r>
              <a:rPr lang="en-US"/>
              <a:t>Is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 a minimal basis of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?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every FD in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can be derived from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and vice versa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every FD in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 is a non-trivial and decomposed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if any FD is removed from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then some FD in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cannot be derived from </a:t>
            </a:r>
            <a:r>
              <a:rPr lang="en-US">
                <a:solidFill>
                  <a:srgbClr val="0000CC"/>
                </a:solidFill>
              </a:rPr>
              <a:t>M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for any FD in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if we remove an attribute from its left hand side, then the FD cannot be derived from </a:t>
            </a:r>
            <a:r>
              <a:rPr lang="en-US">
                <a:solidFill>
                  <a:srgbClr val="0000CC"/>
                </a:solidFill>
              </a:rPr>
              <a:t>S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1BA6D-71C5-47E9-8425-C36C794C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7755-0D80-43D0-AAB0-C9EED25B8839}"/>
              </a:ext>
            </a:extLst>
          </p:cNvPr>
          <p:cNvSpPr/>
          <p:nvPr/>
        </p:nvSpPr>
        <p:spPr bwMode="auto">
          <a:xfrm>
            <a:off x="611560" y="2761429"/>
            <a:ext cx="7920880" cy="461665"/>
          </a:xfrm>
          <a:prstGeom prst="rect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8F4F-0EF4-4662-893D-C3283B70C78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4572000" y="3223094"/>
            <a:ext cx="1412749" cy="23365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EEDFCD1-74A5-47D6-BCEB-23094A537A27}"/>
              </a:ext>
            </a:extLst>
          </p:cNvPr>
          <p:cNvSpPr/>
          <p:nvPr/>
        </p:nvSpPr>
        <p:spPr>
          <a:xfrm>
            <a:off x="3923928" y="5559623"/>
            <a:ext cx="4121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00"/>
                </a:solidFill>
              </a:rPr>
              <a:t>This condition is not satisfied</a:t>
            </a:r>
            <a:endParaRPr lang="en-SG" sz="240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8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Basis: 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= {A</a:t>
            </a:r>
            <a:r>
              <a:rPr lang="en-US">
                <a:sym typeface="Wingdings" pitchFamily="2" charset="2"/>
              </a:rPr>
              <a:t>B, BC, AC}, </a:t>
            </a:r>
            <a:r>
              <a:rPr lang="en-US">
                <a:solidFill>
                  <a:srgbClr val="0000CC"/>
                </a:solidFill>
                <a:sym typeface="Wingdings" pitchFamily="2" charset="2"/>
              </a:rPr>
              <a:t>M</a:t>
            </a:r>
            <a:r>
              <a:rPr lang="en-US">
                <a:sym typeface="Wingdings" pitchFamily="2" charset="2"/>
              </a:rPr>
              <a:t> = {ABC, BC}</a:t>
            </a:r>
            <a:endParaRPr lang="en-US"/>
          </a:p>
          <a:p>
            <a:r>
              <a:rPr lang="en-US"/>
              <a:t>Is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 a minimal basis of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?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every FD in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can be derived from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and vice versa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every FD in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 is a non-trivial and decomposed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if any FD is removed from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then some FD in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cannot be derived from </a:t>
            </a:r>
            <a:r>
              <a:rPr lang="en-US">
                <a:solidFill>
                  <a:srgbClr val="0000CC"/>
                </a:solidFill>
              </a:rPr>
              <a:t>M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for any FD in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if we remove an attribute from its left hand side, then the FD cannot be derived from </a:t>
            </a:r>
            <a:r>
              <a:rPr lang="en-US">
                <a:solidFill>
                  <a:srgbClr val="0000CC"/>
                </a:solidFill>
              </a:rPr>
              <a:t>S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5393C-336C-4A70-BBAB-7C144E77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4748F-BE16-4184-AE39-37AA052628A2}"/>
              </a:ext>
            </a:extLst>
          </p:cNvPr>
          <p:cNvSpPr/>
          <p:nvPr/>
        </p:nvSpPr>
        <p:spPr bwMode="auto">
          <a:xfrm>
            <a:off x="539552" y="3212976"/>
            <a:ext cx="7920880" cy="504056"/>
          </a:xfrm>
          <a:prstGeom prst="rect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F2E7E-9C51-4032-940C-E051B6B8EA5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4499992" y="3717032"/>
            <a:ext cx="764677" cy="18425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1A3E50-EBE8-4740-8191-BA420BBDE22C}"/>
              </a:ext>
            </a:extLst>
          </p:cNvPr>
          <p:cNvSpPr/>
          <p:nvPr/>
        </p:nvSpPr>
        <p:spPr>
          <a:xfrm>
            <a:off x="3203848" y="5559623"/>
            <a:ext cx="4121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00"/>
                </a:solidFill>
              </a:rPr>
              <a:t>This condition is not satisfied</a:t>
            </a:r>
            <a:endParaRPr lang="en-SG" sz="240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38368" cy="49341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Given: Table R(A, B, C)</a:t>
            </a:r>
          </a:p>
          <a:p>
            <a:pPr lvl="1"/>
            <a:r>
              <a:rPr lang="en-US" dirty="0"/>
              <a:t>with AB</a:t>
            </a:r>
            <a:r>
              <a:rPr lang="en-US" dirty="0">
                <a:sym typeface="Wingdings" pitchFamily="2" charset="2"/>
              </a:rPr>
              <a:t>C, CB</a:t>
            </a:r>
          </a:p>
          <a:p>
            <a:r>
              <a:rPr lang="en-US" dirty="0"/>
              <a:t>Keys: {AB}, {AC}</a:t>
            </a:r>
          </a:p>
          <a:p>
            <a:r>
              <a:rPr lang="en-US" dirty="0"/>
              <a:t>BCNF Decomposition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(B, C)</a:t>
            </a:r>
          </a:p>
          <a:p>
            <a:pPr lvl="1"/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(A, C)</a:t>
            </a:r>
          </a:p>
          <a:p>
            <a:r>
              <a:rPr lang="en-US" dirty="0"/>
              <a:t>Non-trivial and decomposed FDs on R</a:t>
            </a:r>
            <a:r>
              <a:rPr lang="en-US" baseline="-25000" dirty="0"/>
              <a:t>1</a:t>
            </a:r>
            <a:r>
              <a:rPr lang="en-US" dirty="0"/>
              <a:t>: C</a:t>
            </a:r>
            <a:r>
              <a:rPr lang="en-US" dirty="0">
                <a:sym typeface="Wingdings" panose="05000000000000000000" pitchFamily="2" charset="2"/>
              </a:rPr>
              <a:t>B</a:t>
            </a:r>
            <a:endParaRPr lang="en-US" dirty="0"/>
          </a:p>
          <a:p>
            <a:r>
              <a:rPr lang="en-US" dirty="0"/>
              <a:t>Non-trivial and decomposed FDs on R</a:t>
            </a:r>
            <a:r>
              <a:rPr lang="en-US" baseline="-25000" dirty="0"/>
              <a:t>2</a:t>
            </a:r>
            <a:r>
              <a:rPr lang="en-US" dirty="0"/>
              <a:t>: none</a:t>
            </a:r>
          </a:p>
          <a:p>
            <a:r>
              <a:rPr lang="en-US" dirty="0"/>
              <a:t>The other FD, AB</a:t>
            </a:r>
            <a:r>
              <a:rPr lang="en-US" dirty="0">
                <a:sym typeface="Wingdings" pitchFamily="2" charset="2"/>
              </a:rPr>
              <a:t>C, cannot be derived from the FDs on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and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, i.e., it is “lost”</a:t>
            </a:r>
          </a:p>
          <a:p>
            <a:r>
              <a:rPr lang="en-US" dirty="0">
                <a:sym typeface="Wingdings" pitchFamily="2" charset="2"/>
              </a:rPr>
              <a:t>This why we say that a BCNF decomposition may not always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preserve</a:t>
            </a:r>
            <a:r>
              <a:rPr lang="en-US" dirty="0">
                <a:sym typeface="Wingdings" pitchFamily="2" charset="2"/>
              </a:rPr>
              <a:t> all FDs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725950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C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588224" y="1772816"/>
            <a:ext cx="72008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740352" y="1772816"/>
            <a:ext cx="36004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8424" y="220486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altLang="zh-CN" sz="3200" baseline="-25000">
                <a:latin typeface="Calibri" pitchFamily="34" charset="0"/>
              </a:rPr>
              <a:t>2</a:t>
            </a:r>
            <a:endParaRPr lang="en-US" sz="3200" baseline="-25000">
              <a:latin typeface="Calibri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F6EC9-7F69-44FD-9142-C4C2E81D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5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Basis: Example 4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= {A</a:t>
            </a:r>
            <a:r>
              <a:rPr lang="en-US">
                <a:sym typeface="Wingdings" pitchFamily="2" charset="2"/>
              </a:rPr>
              <a:t>B, BC, AC}, </a:t>
            </a:r>
            <a:r>
              <a:rPr lang="en-US">
                <a:solidFill>
                  <a:srgbClr val="0000CC"/>
                </a:solidFill>
                <a:sym typeface="Wingdings" pitchFamily="2" charset="2"/>
              </a:rPr>
              <a:t>M </a:t>
            </a:r>
            <a:r>
              <a:rPr lang="en-US">
                <a:sym typeface="Wingdings" pitchFamily="2" charset="2"/>
              </a:rPr>
              <a:t>= {AB, BC, AC}</a:t>
            </a:r>
            <a:endParaRPr lang="en-US"/>
          </a:p>
          <a:p>
            <a:r>
              <a:rPr lang="en-US"/>
              <a:t>Is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 a minimal basis of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?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every FD in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can be derived from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and vice versa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every FD in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 is a non-trivial and decomposed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if any FD is removed from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then some FD in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cannot be derived from </a:t>
            </a:r>
            <a:r>
              <a:rPr lang="en-US">
                <a:solidFill>
                  <a:srgbClr val="0000CC"/>
                </a:solidFill>
              </a:rPr>
              <a:t>M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for any FD in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if we remove an attribute from its left hand side, then the FD cannot be derived from </a:t>
            </a:r>
            <a:r>
              <a:rPr lang="en-US">
                <a:solidFill>
                  <a:srgbClr val="0000CC"/>
                </a:solidFill>
              </a:rPr>
              <a:t>S</a:t>
            </a:r>
          </a:p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1BA6D-71C5-47E9-8425-C36C794C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F7755-0D80-43D0-AAB0-C9EED25B8839}"/>
              </a:ext>
            </a:extLst>
          </p:cNvPr>
          <p:cNvSpPr/>
          <p:nvPr/>
        </p:nvSpPr>
        <p:spPr bwMode="auto">
          <a:xfrm>
            <a:off x="611560" y="3645024"/>
            <a:ext cx="7920880" cy="864096"/>
          </a:xfrm>
          <a:prstGeom prst="rect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8F4F-0EF4-4662-893D-C3283B70C786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 bwMode="auto">
          <a:xfrm flipV="1">
            <a:off x="4572000" y="2666529"/>
            <a:ext cx="2420861" cy="9784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EEDFCD1-74A5-47D6-BCEB-23094A537A27}"/>
              </a:ext>
            </a:extLst>
          </p:cNvPr>
          <p:cNvSpPr/>
          <p:nvPr/>
        </p:nvSpPr>
        <p:spPr>
          <a:xfrm>
            <a:off x="4932040" y="2204864"/>
            <a:ext cx="4121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00"/>
                </a:solidFill>
              </a:rPr>
              <a:t>This condition is not satisfied</a:t>
            </a:r>
            <a:endParaRPr lang="en-SG" sz="240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0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Basis: Example 5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= {A</a:t>
            </a:r>
            <a:r>
              <a:rPr lang="en-US">
                <a:sym typeface="Wingdings" pitchFamily="2" charset="2"/>
              </a:rPr>
              <a:t>B, AC, CB}, </a:t>
            </a:r>
            <a:r>
              <a:rPr lang="en-US">
                <a:solidFill>
                  <a:srgbClr val="0000CC"/>
                </a:solidFill>
                <a:sym typeface="Wingdings" pitchFamily="2" charset="2"/>
              </a:rPr>
              <a:t>M </a:t>
            </a:r>
            <a:r>
              <a:rPr lang="en-US">
                <a:sym typeface="Wingdings" pitchFamily="2" charset="2"/>
              </a:rPr>
              <a:t>= {AB, ABC, CB}</a:t>
            </a:r>
            <a:endParaRPr lang="en-US"/>
          </a:p>
          <a:p>
            <a:r>
              <a:rPr lang="en-US"/>
              <a:t>Is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 a minimal basis of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?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every FD in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can be derived from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and vice versa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every FD in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 is a non-trivial and decomposed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if any FD is removed from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then some FD in </a:t>
            </a:r>
            <a:r>
              <a:rPr lang="en-US">
                <a:solidFill>
                  <a:srgbClr val="0000CC"/>
                </a:solidFill>
              </a:rPr>
              <a:t>S</a:t>
            </a:r>
            <a:r>
              <a:rPr lang="en-US"/>
              <a:t> cannot be derived from </a:t>
            </a:r>
            <a:r>
              <a:rPr lang="en-US">
                <a:solidFill>
                  <a:srgbClr val="0000CC"/>
                </a:solidFill>
              </a:rPr>
              <a:t>M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/>
              <a:t>for any FD in </a:t>
            </a:r>
            <a:r>
              <a:rPr lang="en-US">
                <a:solidFill>
                  <a:srgbClr val="0000CC"/>
                </a:solidFill>
              </a:rPr>
              <a:t>M</a:t>
            </a:r>
            <a:r>
              <a:rPr lang="en-US"/>
              <a:t>, if we remove an attribute from its left hand side, then the FD cannot be derived from </a:t>
            </a:r>
            <a:r>
              <a:rPr lang="en-US">
                <a:solidFill>
                  <a:srgbClr val="0000CC"/>
                </a:solidFill>
              </a:rPr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4F367-1EAB-4615-A01F-96036A28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C1752-83C3-49D6-A6FF-9E09D8F22072}"/>
              </a:ext>
            </a:extLst>
          </p:cNvPr>
          <p:cNvSpPr/>
          <p:nvPr/>
        </p:nvSpPr>
        <p:spPr bwMode="auto">
          <a:xfrm>
            <a:off x="611560" y="4509120"/>
            <a:ext cx="7920880" cy="864096"/>
          </a:xfrm>
          <a:prstGeom prst="rect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B6E85E-3D8F-4EC0-A63E-46BC91E25AB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>
            <a:off x="4572000" y="5373216"/>
            <a:ext cx="116605" cy="3304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78D4287-2F3F-492C-97E3-5BFB50604A0C}"/>
              </a:ext>
            </a:extLst>
          </p:cNvPr>
          <p:cNvSpPr/>
          <p:nvPr/>
        </p:nvSpPr>
        <p:spPr>
          <a:xfrm>
            <a:off x="2627784" y="5703639"/>
            <a:ext cx="4121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990000"/>
                </a:solidFill>
              </a:rPr>
              <a:t>This condition is not satisfied</a:t>
            </a:r>
            <a:endParaRPr lang="en-SG" sz="240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4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Decomposition Algorithm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147248" cy="50061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Given: A table R, and a set S of FDs</a:t>
            </a:r>
          </a:p>
          <a:p>
            <a:pPr lvl="1"/>
            <a:r>
              <a:rPr lang="en-US" dirty="0"/>
              <a:t>Step 1: Derive a </a:t>
            </a:r>
            <a:r>
              <a:rPr lang="en-US" dirty="0">
                <a:solidFill>
                  <a:srgbClr val="0000CC"/>
                </a:solidFill>
              </a:rPr>
              <a:t>minimal basis </a:t>
            </a:r>
            <a:r>
              <a:rPr lang="en-US" dirty="0"/>
              <a:t>of S</a:t>
            </a:r>
          </a:p>
          <a:p>
            <a:pPr lvl="1"/>
            <a:r>
              <a:rPr lang="en-US" dirty="0"/>
              <a:t>Step 2: In the minimal basis, combine the FDs whose left hand sides are the same</a:t>
            </a:r>
          </a:p>
          <a:p>
            <a:pPr lvl="1"/>
            <a:r>
              <a:rPr lang="en-US" dirty="0"/>
              <a:t>Step 3: Create a table for each FD remained</a:t>
            </a:r>
          </a:p>
          <a:p>
            <a:pPr lvl="1"/>
            <a:r>
              <a:rPr lang="en-US" dirty="0"/>
              <a:t>Step 4: If none of the tables contain a key of the original table R, create a table that contains a key of R</a:t>
            </a:r>
          </a:p>
          <a:p>
            <a:pPr lvl="1"/>
            <a:r>
              <a:rPr lang="en-US" dirty="0"/>
              <a:t>Step 5: Remove subsumed tables</a:t>
            </a:r>
          </a:p>
          <a:p>
            <a:r>
              <a:rPr lang="en-US" dirty="0"/>
              <a:t>How to find the minimal basis of S?</a:t>
            </a:r>
          </a:p>
          <a:p>
            <a:r>
              <a:rPr lang="en-US" dirty="0"/>
              <a:t>Solution: start from the FDs on R, and then simplify it step by step</a:t>
            </a:r>
          </a:p>
          <a:p>
            <a:pPr lvl="1"/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47D40-A882-4E33-9C67-F3D70EEE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56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6CB4-B60F-4FB1-9C8D-77EEF72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for Minimal Basis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35D56-0935-4688-9D5A-886F2E362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Transform the FDs, so that each right hand side contains only one attribute</a:t>
            </a:r>
          </a:p>
          <a:p>
            <a:r>
              <a:rPr lang="en-US" dirty="0"/>
              <a:t>Step 2: Remove redundant attributes on the left hand side of each FD</a:t>
            </a:r>
          </a:p>
          <a:p>
            <a:r>
              <a:rPr lang="en-US" dirty="0"/>
              <a:t>Step 3: Remove redundant FDs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C96B0-DB2C-415C-A026-CD0F86DC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52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/>
          </a:bodyPr>
          <a:lstStyle/>
          <a:p>
            <a:r>
              <a:rPr lang="en-US"/>
              <a:t>Given: a set S of FDs</a:t>
            </a:r>
          </a:p>
          <a:p>
            <a:r>
              <a:rPr lang="en-US"/>
              <a:t>Example: S = {A</a:t>
            </a:r>
            <a:r>
              <a:rPr lang="en-US">
                <a:sym typeface="Wingdings" pitchFamily="2" charset="2"/>
              </a:rPr>
              <a:t>BD, ABC, CD, BCD}</a:t>
            </a:r>
            <a:endParaRPr lang="en-US"/>
          </a:p>
          <a:p>
            <a:r>
              <a:rPr lang="en-US"/>
              <a:t>Step 1: Transform the FDs, so that each right hand side contains only one attribute</a:t>
            </a:r>
          </a:p>
          <a:p>
            <a:r>
              <a:rPr lang="en-US"/>
              <a:t>Result: S = {A</a:t>
            </a:r>
            <a:r>
              <a:rPr lang="en-US">
                <a:sym typeface="Wingdings" pitchFamily="2" charset="2"/>
              </a:rPr>
              <a:t>B, AD, ABC, CD, BCD}</a:t>
            </a:r>
          </a:p>
          <a:p>
            <a:r>
              <a:rPr lang="en-US">
                <a:sym typeface="Wingdings" pitchFamily="2" charset="2"/>
              </a:rPr>
              <a:t>Reason:</a:t>
            </a:r>
          </a:p>
          <a:p>
            <a:pPr lvl="1"/>
            <a:r>
              <a:rPr lang="en-US">
                <a:sym typeface="Wingdings" pitchFamily="2" charset="2"/>
              </a:rPr>
              <a:t>Condition 2 for minimal basis:</a:t>
            </a:r>
            <a:br>
              <a:rPr lang="en-US">
                <a:sym typeface="Wingdings" pitchFamily="2" charset="2"/>
              </a:rPr>
            </a:br>
            <a:r>
              <a:rPr lang="en-US"/>
              <a:t>Each FD is a non-trivial and decomposed FD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E307E-DBA5-480E-9D46-4397B46C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58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Result of the previous step:</a:t>
            </a:r>
          </a:p>
          <a:p>
            <a:pPr lvl="1"/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B, AD, ABC, CD, BCD}</a:t>
            </a:r>
            <a:endParaRPr lang="en-US" dirty="0"/>
          </a:p>
          <a:p>
            <a:r>
              <a:rPr lang="en-US" dirty="0"/>
              <a:t>Step 2: Remove redundant attributes on the left hand side of each FD</a:t>
            </a:r>
          </a:p>
          <a:p>
            <a:r>
              <a:rPr lang="en-US" dirty="0">
                <a:sym typeface="Wingdings" pitchFamily="2" charset="2"/>
              </a:rPr>
              <a:t>Both ABC and BCD have more than one attribute on the </a:t>
            </a:r>
            <a:r>
              <a:rPr lang="en-US" dirty="0" err="1">
                <a:sym typeface="Wingdings" pitchFamily="2" charset="2"/>
              </a:rPr>
              <a:t>lhs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Let’s check ABC first</a:t>
            </a:r>
          </a:p>
          <a:p>
            <a:r>
              <a:rPr lang="en-US" dirty="0">
                <a:sym typeface="Wingdings" pitchFamily="2" charset="2"/>
              </a:rPr>
              <a:t>Is A redundant?</a:t>
            </a:r>
          </a:p>
          <a:p>
            <a:r>
              <a:rPr lang="en-US" dirty="0">
                <a:sym typeface="Wingdings" pitchFamily="2" charset="2"/>
              </a:rPr>
              <a:t>If we remove A, then ABC becomes BC</a:t>
            </a:r>
          </a:p>
          <a:p>
            <a:r>
              <a:rPr lang="en-US" dirty="0">
                <a:sym typeface="Wingdings" pitchFamily="2" charset="2"/>
              </a:rPr>
              <a:t>Whether this removal is OK depends on whether BC is implied by S</a:t>
            </a:r>
          </a:p>
          <a:p>
            <a:pPr lvl="1"/>
            <a:r>
              <a:rPr lang="en-US" dirty="0">
                <a:sym typeface="Wingdings" pitchFamily="2" charset="2"/>
              </a:rPr>
              <a:t>If BC is implied by S, then the removal of A is OK, since the removal does not add extraneous information into S</a:t>
            </a:r>
          </a:p>
          <a:p>
            <a:r>
              <a:rPr lang="en-US" dirty="0">
                <a:sym typeface="Wingdings" pitchFamily="2" charset="2"/>
              </a:rPr>
              <a:t>Is BC implied by S?</a:t>
            </a:r>
          </a:p>
          <a:p>
            <a:r>
              <a:rPr lang="en-US" dirty="0">
                <a:sym typeface="Wingdings" pitchFamily="2" charset="2"/>
              </a:rPr>
              <a:t>Check: Given S, we have {B}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{B}, which does NOT contain C</a:t>
            </a:r>
          </a:p>
          <a:p>
            <a:r>
              <a:rPr lang="en-US" dirty="0">
                <a:sym typeface="Wingdings" pitchFamily="2" charset="2"/>
              </a:rPr>
              <a:t>Therefore, BC is not implied by S, and hence, A is NOT redundant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8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Result of the previous step:</a:t>
            </a:r>
          </a:p>
          <a:p>
            <a:pPr lvl="1"/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B, AD, ABC, CD, BCD}</a:t>
            </a:r>
            <a:endParaRPr lang="en-US" dirty="0"/>
          </a:p>
          <a:p>
            <a:r>
              <a:rPr lang="en-US" dirty="0"/>
              <a:t>Step 2: Remove redundant attributes on the left hand side of each FD</a:t>
            </a:r>
          </a:p>
          <a:p>
            <a:r>
              <a:rPr lang="en-US" dirty="0">
                <a:sym typeface="Wingdings" pitchFamily="2" charset="2"/>
              </a:rPr>
              <a:t>Both ABC and BCD have more than one attribute on the </a:t>
            </a:r>
            <a:r>
              <a:rPr lang="en-US" dirty="0" err="1">
                <a:sym typeface="Wingdings" pitchFamily="2" charset="2"/>
              </a:rPr>
              <a:t>lhs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Let’s check ABC first</a:t>
            </a:r>
          </a:p>
          <a:p>
            <a:r>
              <a:rPr lang="en-US" dirty="0">
                <a:sym typeface="Wingdings" pitchFamily="2" charset="2"/>
              </a:rPr>
              <a:t>Is B redundant?</a:t>
            </a:r>
          </a:p>
          <a:p>
            <a:r>
              <a:rPr lang="en-US" dirty="0">
                <a:sym typeface="Wingdings" pitchFamily="2" charset="2"/>
              </a:rPr>
              <a:t>If we remove B, then ABC becomes AC</a:t>
            </a:r>
          </a:p>
          <a:p>
            <a:r>
              <a:rPr lang="en-US" dirty="0">
                <a:sym typeface="Wingdings" pitchFamily="2" charset="2"/>
              </a:rPr>
              <a:t>Whether this is OK depends on whether AC is implied by S</a:t>
            </a:r>
          </a:p>
          <a:p>
            <a:r>
              <a:rPr lang="en-US" dirty="0">
                <a:sym typeface="Wingdings" pitchFamily="2" charset="2"/>
              </a:rPr>
              <a:t>Is AC implied by S?</a:t>
            </a:r>
          </a:p>
          <a:p>
            <a:r>
              <a:rPr lang="en-US" dirty="0">
                <a:sym typeface="Wingdings" pitchFamily="2" charset="2"/>
              </a:rPr>
              <a:t>Check: Given S, we have 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{ABCD}, which contains C</a:t>
            </a:r>
          </a:p>
          <a:p>
            <a:r>
              <a:rPr lang="en-US" dirty="0">
                <a:sym typeface="Wingdings" pitchFamily="2" charset="2"/>
              </a:rPr>
              <a:t>Therefore, AC is implied by S, and hence, B is redundant in ABC</a:t>
            </a:r>
          </a:p>
          <a:p>
            <a:r>
              <a:rPr lang="en-US" dirty="0">
                <a:sym typeface="Wingdings" pitchFamily="2" charset="2"/>
              </a:rPr>
              <a:t>Thus, we can simplify ABC to AC</a:t>
            </a:r>
          </a:p>
          <a:p>
            <a:r>
              <a:rPr lang="en-US" dirty="0">
                <a:sym typeface="Wingdings" pitchFamily="2" charset="2"/>
              </a:rPr>
              <a:t>Result: S = {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AD, AC, CD, BCD}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7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Result of the previous step:</a:t>
            </a:r>
          </a:p>
          <a:p>
            <a:pPr lvl="1"/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B, AD, AC, CD, BCD}</a:t>
            </a:r>
            <a:endParaRPr lang="en-US" dirty="0"/>
          </a:p>
          <a:p>
            <a:r>
              <a:rPr lang="en-US" dirty="0"/>
              <a:t>Step 2: Remove redundant attributes on the left hand side of each FD</a:t>
            </a:r>
          </a:p>
          <a:p>
            <a:r>
              <a:rPr lang="en-US" dirty="0">
                <a:sym typeface="Wingdings" pitchFamily="2" charset="2"/>
              </a:rPr>
              <a:t>Now let’s check BCD</a:t>
            </a:r>
          </a:p>
          <a:p>
            <a:r>
              <a:rPr lang="en-US" dirty="0">
                <a:sym typeface="Wingdings" pitchFamily="2" charset="2"/>
              </a:rPr>
              <a:t>Is B redundant?</a:t>
            </a:r>
          </a:p>
          <a:p>
            <a:r>
              <a:rPr lang="en-US" dirty="0">
                <a:sym typeface="Wingdings" pitchFamily="2" charset="2"/>
              </a:rPr>
              <a:t>If we remove B, then BCD becomes CD</a:t>
            </a:r>
          </a:p>
          <a:p>
            <a:r>
              <a:rPr lang="en-US" dirty="0">
                <a:sym typeface="Wingdings" pitchFamily="2" charset="2"/>
              </a:rPr>
              <a:t>Whether this is OK depends on whether CD is implied by S</a:t>
            </a:r>
          </a:p>
          <a:p>
            <a:r>
              <a:rPr lang="en-US" dirty="0">
                <a:sym typeface="Wingdings" pitchFamily="2" charset="2"/>
              </a:rPr>
              <a:t>Is CD implied by S?</a:t>
            </a:r>
          </a:p>
          <a:p>
            <a:r>
              <a:rPr lang="en-US" dirty="0">
                <a:sym typeface="Wingdings" pitchFamily="2" charset="2"/>
              </a:rPr>
              <a:t>Yes, it is explicitly in S already </a:t>
            </a:r>
          </a:p>
          <a:p>
            <a:r>
              <a:rPr lang="en-US" dirty="0">
                <a:sym typeface="Wingdings" pitchFamily="2" charset="2"/>
              </a:rPr>
              <a:t>Therefore, CD is implied by S, and hence, B is redundant</a:t>
            </a:r>
          </a:p>
          <a:p>
            <a:r>
              <a:rPr lang="en-US" dirty="0">
                <a:sym typeface="Wingdings" pitchFamily="2" charset="2"/>
              </a:rPr>
              <a:t>Thus, we can simplify BCC to CD</a:t>
            </a:r>
          </a:p>
          <a:p>
            <a:r>
              <a:rPr lang="en-US" dirty="0">
                <a:sym typeface="Wingdings" pitchFamily="2" charset="2"/>
              </a:rPr>
              <a:t>Result: S = {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AD, AC, CD}</a:t>
            </a:r>
          </a:p>
          <a:p>
            <a:r>
              <a:rPr lang="en-US" dirty="0">
                <a:sym typeface="Wingdings" pitchFamily="2" charset="2"/>
              </a:rPr>
              <a:t>Now there is no redundant attribute on the left hand side of any FD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97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</a:t>
            </a:r>
            <a:r>
              <a:rPr lang="en-US" dirty="0">
                <a:sym typeface="Wingdings" pitchFamily="2" charset="2"/>
              </a:rPr>
              <a:t>{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AD, AC, CD}</a:t>
            </a:r>
          </a:p>
          <a:p>
            <a:r>
              <a:rPr lang="en-US" dirty="0"/>
              <a:t>Step 3: Remove redundant FDs</a:t>
            </a:r>
          </a:p>
          <a:p>
            <a:r>
              <a:rPr lang="en-US" dirty="0"/>
              <a:t>Is A</a:t>
            </a:r>
            <a:r>
              <a:rPr lang="en-US" dirty="0">
                <a:sym typeface="Wingdings" pitchFamily="2" charset="2"/>
              </a:rPr>
              <a:t>B redundant?</a:t>
            </a:r>
          </a:p>
          <a:p>
            <a:r>
              <a:rPr lang="en-US" dirty="0">
                <a:sym typeface="Wingdings" pitchFamily="2" charset="2"/>
              </a:rPr>
              <a:t>i.e., is AB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AB, we have {AD, AC, CD}</a:t>
            </a:r>
          </a:p>
          <a:p>
            <a:r>
              <a:rPr lang="en-US" dirty="0">
                <a:sym typeface="Wingdings" pitchFamily="2" charset="2"/>
              </a:rPr>
              <a:t>Given those FDs, we have {A}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{ACD}, which does not contain B</a:t>
            </a:r>
          </a:p>
          <a:p>
            <a:r>
              <a:rPr lang="en-US" dirty="0">
                <a:sym typeface="Wingdings" pitchFamily="2" charset="2"/>
              </a:rPr>
              <a:t>Therefore, AB is not implied by the other FDs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70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</a:t>
            </a:r>
            <a:r>
              <a:rPr lang="en-US" dirty="0">
                <a:sym typeface="Wingdings" pitchFamily="2" charset="2"/>
              </a:rPr>
              <a:t>{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AD, AC, CD}</a:t>
            </a:r>
          </a:p>
          <a:p>
            <a:r>
              <a:rPr lang="en-US" dirty="0"/>
              <a:t>Step 3: Remove redundant FDs</a:t>
            </a:r>
          </a:p>
          <a:p>
            <a:r>
              <a:rPr lang="en-US" dirty="0"/>
              <a:t>Is A</a:t>
            </a:r>
            <a:r>
              <a:rPr lang="en-US" dirty="0">
                <a:sym typeface="Wingdings" pitchFamily="2" charset="2"/>
              </a:rPr>
              <a:t>D redundant?</a:t>
            </a:r>
          </a:p>
          <a:p>
            <a:r>
              <a:rPr lang="en-US" dirty="0">
                <a:sym typeface="Wingdings" pitchFamily="2" charset="2"/>
              </a:rPr>
              <a:t>i.e., is AD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AD, we have {AB, AC, CD}</a:t>
            </a:r>
          </a:p>
          <a:p>
            <a:r>
              <a:rPr lang="en-US" dirty="0">
                <a:sym typeface="Wingdings" pitchFamily="2" charset="2"/>
              </a:rPr>
              <a:t>Given those FDs, we have {A}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{ABCD}, which contains D</a:t>
            </a:r>
          </a:p>
          <a:p>
            <a:r>
              <a:rPr lang="en-US" dirty="0">
                <a:sym typeface="Wingdings" pitchFamily="2" charset="2"/>
              </a:rPr>
              <a:t>Therefore, AD is implied by the other FDs</a:t>
            </a:r>
          </a:p>
          <a:p>
            <a:r>
              <a:rPr lang="en-US" dirty="0">
                <a:sym typeface="Wingdings" pitchFamily="2" charset="2"/>
              </a:rPr>
              <a:t>Hence, AD is redundant and should be removed</a:t>
            </a:r>
          </a:p>
          <a:p>
            <a:r>
              <a:rPr lang="en-US" dirty="0">
                <a:sym typeface="Wingdings" pitchFamily="2" charset="2"/>
              </a:rPr>
              <a:t>Result: S = {AB, AC, CD}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2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Preservation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338368" cy="4934173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What is the point of preserving FDs?</a:t>
            </a:r>
          </a:p>
          <a:p>
            <a:r>
              <a:rPr lang="en-US"/>
              <a:t>It makes it easier to avoid </a:t>
            </a:r>
            <a:br>
              <a:rPr lang="en-US"/>
            </a:br>
            <a:r>
              <a:rPr lang="en-US"/>
              <a:t>“inappropriate” updates</a:t>
            </a:r>
          </a:p>
          <a:p>
            <a:endParaRPr lang="en-US"/>
          </a:p>
          <a:p>
            <a:r>
              <a:rPr lang="en-US"/>
              <a:t>Previous example</a:t>
            </a:r>
          </a:p>
          <a:p>
            <a:pPr lvl="1"/>
            <a:r>
              <a:rPr lang="en-US">
                <a:sym typeface="Wingdings" pitchFamily="2" charset="2"/>
              </a:rPr>
              <a:t>We have two tables R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(B, C), R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(A, C)</a:t>
            </a:r>
          </a:p>
          <a:p>
            <a:pPr lvl="1"/>
            <a:r>
              <a:rPr lang="en-US"/>
              <a:t>We have C</a:t>
            </a:r>
            <a:r>
              <a:rPr lang="en-US">
                <a:sym typeface="Wingdings" pitchFamily="2" charset="2"/>
              </a:rPr>
              <a:t>B and ABC</a:t>
            </a:r>
          </a:p>
          <a:p>
            <a:pPr lvl="1"/>
            <a:r>
              <a:rPr lang="en-US">
                <a:sym typeface="Wingdings" pitchFamily="2" charset="2"/>
              </a:rPr>
              <a:t>Due to ABC, we are not supposed to have two tuples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(a1, b1, c1) and (a1, b1, c2)</a:t>
            </a:r>
          </a:p>
          <a:p>
            <a:pPr lvl="1"/>
            <a:r>
              <a:rPr lang="en-US"/>
              <a:t>But as we store A and C separately in R</a:t>
            </a:r>
            <a:r>
              <a:rPr lang="en-US" baseline="-25000"/>
              <a:t>1</a:t>
            </a:r>
            <a:r>
              <a:rPr lang="en-US"/>
              <a:t> and R</a:t>
            </a:r>
            <a:r>
              <a:rPr lang="en-US" baseline="-25000"/>
              <a:t>2</a:t>
            </a:r>
            <a:r>
              <a:rPr lang="en-US"/>
              <a:t>, it is not easy to check whether such two tuples exist at the same time</a:t>
            </a:r>
          </a:p>
          <a:p>
            <a:pPr lvl="1"/>
            <a:r>
              <a:rPr lang="en-US"/>
              <a:t>That is, if someone wants to insert (a1, b1, c2), it is not easy for us to check whether (a1, b1, c1) already exists</a:t>
            </a:r>
          </a:p>
          <a:p>
            <a:pPr lvl="1"/>
            <a:r>
              <a:rPr lang="en-US"/>
              <a:t>This could be undesirable, depending on the application</a:t>
            </a:r>
          </a:p>
          <a:p>
            <a:pPr lvl="1"/>
            <a:endParaRPr 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919460" y="1052736"/>
          <a:ext cx="1209735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7725950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alibri" pitchFamily="34" charset="0"/>
                        </a:rPr>
                        <a:t>C</a:t>
                      </a:r>
                      <a:endParaRPr lang="en-SG" sz="2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026561" y="2750252"/>
          <a:ext cx="806490" cy="67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8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6588224" y="1772816"/>
            <a:ext cx="72008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7740352" y="1772816"/>
            <a:ext cx="360040" cy="9361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6468772" y="1044025"/>
            <a:ext cx="407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97263" y="2165477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sz="3200" baseline="-25000">
                <a:latin typeface="Calibri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8424" y="2204864"/>
            <a:ext cx="5469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R</a:t>
            </a:r>
            <a:r>
              <a:rPr lang="en-US" altLang="zh-CN" sz="3200" baseline="-25000">
                <a:latin typeface="Calibri" pitchFamily="34" charset="0"/>
              </a:rPr>
              <a:t>2</a:t>
            </a:r>
            <a:endParaRPr lang="en-US" sz="3200" baseline="-25000">
              <a:latin typeface="Calibri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4AEAA-0DAB-4049-B4FB-7E4FD470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07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</a:t>
            </a:r>
            <a:r>
              <a:rPr lang="en-US" dirty="0">
                <a:sym typeface="Wingdings" pitchFamily="2" charset="2"/>
              </a:rPr>
              <a:t>{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AC, CD}</a:t>
            </a:r>
          </a:p>
          <a:p>
            <a:r>
              <a:rPr lang="en-US" dirty="0"/>
              <a:t>Step 3: Remove redundant FDs</a:t>
            </a:r>
          </a:p>
          <a:p>
            <a:r>
              <a:rPr lang="en-US" dirty="0"/>
              <a:t>Is A</a:t>
            </a:r>
            <a:r>
              <a:rPr lang="en-US" dirty="0">
                <a:sym typeface="Wingdings" pitchFamily="2" charset="2"/>
              </a:rPr>
              <a:t>C redundant?</a:t>
            </a:r>
          </a:p>
          <a:p>
            <a:r>
              <a:rPr lang="en-US" dirty="0">
                <a:sym typeface="Wingdings" pitchFamily="2" charset="2"/>
              </a:rPr>
              <a:t>i.e., is AC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AC, we have {AB, CD}</a:t>
            </a:r>
          </a:p>
          <a:p>
            <a:r>
              <a:rPr lang="en-US" dirty="0">
                <a:sym typeface="Wingdings" pitchFamily="2" charset="2"/>
              </a:rPr>
              <a:t>Given those FDs, we have {A}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{AB}, which does not contain C</a:t>
            </a:r>
          </a:p>
          <a:p>
            <a:r>
              <a:rPr lang="en-US" dirty="0">
                <a:sym typeface="Wingdings" pitchFamily="2" charset="2"/>
              </a:rPr>
              <a:t>Therefore, AC is not implied by the other FDs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38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</a:t>
            </a:r>
            <a:r>
              <a:rPr lang="en-US" dirty="0">
                <a:sym typeface="Wingdings" pitchFamily="2" charset="2"/>
              </a:rPr>
              <a:t>{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AC, CD}</a:t>
            </a:r>
          </a:p>
          <a:p>
            <a:r>
              <a:rPr lang="en-US" dirty="0"/>
              <a:t>Step 3: Remove redundant FDs</a:t>
            </a:r>
          </a:p>
          <a:p>
            <a:r>
              <a:rPr lang="en-US" dirty="0"/>
              <a:t>Is C</a:t>
            </a:r>
            <a:r>
              <a:rPr lang="en-US" dirty="0">
                <a:sym typeface="Wingdings" pitchFamily="2" charset="2"/>
              </a:rPr>
              <a:t>D redundant?</a:t>
            </a:r>
          </a:p>
          <a:p>
            <a:r>
              <a:rPr lang="en-US" dirty="0">
                <a:sym typeface="Wingdings" pitchFamily="2" charset="2"/>
              </a:rPr>
              <a:t>i.e., is CD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CD, we have {AB, AC}</a:t>
            </a:r>
          </a:p>
          <a:p>
            <a:r>
              <a:rPr lang="en-US" dirty="0">
                <a:sym typeface="Wingdings" pitchFamily="2" charset="2"/>
              </a:rPr>
              <a:t>Given those FDs, we have {C}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{C}, which does not contain D</a:t>
            </a:r>
          </a:p>
          <a:p>
            <a:r>
              <a:rPr lang="en-US" dirty="0">
                <a:sym typeface="Wingdings" pitchFamily="2" charset="2"/>
              </a:rPr>
              <a:t>Therefore, CD is not implied by the other FDs</a:t>
            </a:r>
          </a:p>
          <a:p>
            <a:r>
              <a:rPr lang="en-US" dirty="0">
                <a:sym typeface="Wingdings" pitchFamily="2" charset="2"/>
              </a:rPr>
              <a:t>Final minimal basis: {AB, AC, CD}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15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 2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/>
          </a:bodyPr>
          <a:lstStyle/>
          <a:p>
            <a:r>
              <a:rPr lang="en-US"/>
              <a:t>Given: S = {BC</a:t>
            </a:r>
            <a:r>
              <a:rPr lang="en-US">
                <a:sym typeface="Wingdings" pitchFamily="2" charset="2"/>
              </a:rPr>
              <a:t>DE, AE, DA, EB}</a:t>
            </a:r>
            <a:endParaRPr lang="en-US"/>
          </a:p>
          <a:p>
            <a:endParaRPr lang="en-US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E307E-DBA5-480E-9D46-4397B46C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0092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 2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/>
          </a:bodyPr>
          <a:lstStyle/>
          <a:p>
            <a:r>
              <a:rPr lang="en-US" dirty="0"/>
              <a:t>Given: S = {BC</a:t>
            </a:r>
            <a:r>
              <a:rPr lang="en-US" dirty="0">
                <a:sym typeface="Wingdings" pitchFamily="2" charset="2"/>
              </a:rPr>
              <a:t>DE, AE, DA, EB}</a:t>
            </a:r>
            <a:endParaRPr lang="en-US" dirty="0"/>
          </a:p>
          <a:p>
            <a:r>
              <a:rPr lang="en-US" dirty="0"/>
              <a:t>Step 1: Transform the FDs, so that each right hand side contains only one attribute</a:t>
            </a:r>
          </a:p>
          <a:p>
            <a:r>
              <a:rPr lang="en-US" dirty="0"/>
              <a:t>Result: S = {BC</a:t>
            </a:r>
            <a:r>
              <a:rPr lang="en-US" dirty="0">
                <a:sym typeface="Wingdings" pitchFamily="2" charset="2"/>
              </a:rPr>
              <a:t>D, BCE, AE, DA, EB}</a:t>
            </a:r>
          </a:p>
          <a:p>
            <a:r>
              <a:rPr lang="en-US" dirty="0"/>
              <a:t>Step 2: Remove redundant attributes on the left hand side of each FD</a:t>
            </a:r>
          </a:p>
          <a:p>
            <a:r>
              <a:rPr lang="en-US" dirty="0"/>
              <a:t>Both BC</a:t>
            </a:r>
            <a:r>
              <a:rPr lang="en-US" dirty="0">
                <a:sym typeface="Wingdings" panose="05000000000000000000" pitchFamily="2" charset="2"/>
              </a:rPr>
              <a:t>D and BCE have more than one attributes on the left hand side</a:t>
            </a:r>
            <a:endParaRPr lang="en-US" dirty="0"/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E307E-DBA5-480E-9D46-4397B46C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8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 2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{BC</a:t>
            </a:r>
            <a:r>
              <a:rPr lang="en-US" dirty="0">
                <a:sym typeface="Wingdings" pitchFamily="2" charset="2"/>
              </a:rPr>
              <a:t>D, BCE, AE, DA, EB}</a:t>
            </a:r>
          </a:p>
          <a:p>
            <a:r>
              <a:rPr lang="en-US" dirty="0"/>
              <a:t>Step 2: Remove redundant attributes on the left hand side of each FD</a:t>
            </a:r>
          </a:p>
          <a:p>
            <a:r>
              <a:rPr lang="en-US" dirty="0">
                <a:sym typeface="Wingdings" pitchFamily="2" charset="2"/>
              </a:rPr>
              <a:t>Let’s check BCD first</a:t>
            </a:r>
          </a:p>
          <a:p>
            <a:r>
              <a:rPr lang="en-US" dirty="0">
                <a:sym typeface="Wingdings" pitchFamily="2" charset="2"/>
              </a:rPr>
              <a:t>Is B redundant?</a:t>
            </a:r>
          </a:p>
          <a:p>
            <a:r>
              <a:rPr lang="en-US" dirty="0">
                <a:sym typeface="Wingdings" pitchFamily="2" charset="2"/>
              </a:rPr>
              <a:t>If we remove B, then BCD becomes CD</a:t>
            </a:r>
          </a:p>
          <a:p>
            <a:r>
              <a:rPr lang="en-US" dirty="0">
                <a:sym typeface="Wingdings" pitchFamily="2" charset="2"/>
              </a:rPr>
              <a:t>Whether this removal is OK depends on whether CD is implied by S</a:t>
            </a:r>
          </a:p>
          <a:p>
            <a:r>
              <a:rPr lang="en-US" dirty="0">
                <a:sym typeface="Wingdings" pitchFamily="2" charset="2"/>
              </a:rPr>
              <a:t>Is CD implied by S?</a:t>
            </a:r>
          </a:p>
          <a:p>
            <a:r>
              <a:rPr lang="en-US" dirty="0">
                <a:sym typeface="Wingdings" pitchFamily="2" charset="2"/>
              </a:rPr>
              <a:t>Check: Given S, we have {C}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{C}, which does NOT contain D</a:t>
            </a:r>
          </a:p>
          <a:p>
            <a:r>
              <a:rPr lang="en-US" dirty="0">
                <a:sym typeface="Wingdings" pitchFamily="2" charset="2"/>
              </a:rPr>
              <a:t>Therefore, CD is not implied by S, and hence, B is NOT redundant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2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 2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{BC</a:t>
            </a:r>
            <a:r>
              <a:rPr lang="en-US" dirty="0">
                <a:sym typeface="Wingdings" pitchFamily="2" charset="2"/>
              </a:rPr>
              <a:t>D, BCE, AE, DA, EB}</a:t>
            </a:r>
          </a:p>
          <a:p>
            <a:r>
              <a:rPr lang="en-US" dirty="0"/>
              <a:t>Step 2: Remove redundant attributes on the left hand side of each FD</a:t>
            </a:r>
          </a:p>
          <a:p>
            <a:r>
              <a:rPr lang="en-US" dirty="0">
                <a:sym typeface="Wingdings" pitchFamily="2" charset="2"/>
              </a:rPr>
              <a:t>Let’s check BCD first</a:t>
            </a:r>
          </a:p>
          <a:p>
            <a:r>
              <a:rPr lang="en-US" dirty="0">
                <a:sym typeface="Wingdings" pitchFamily="2" charset="2"/>
              </a:rPr>
              <a:t>Is C redundant?</a:t>
            </a:r>
          </a:p>
          <a:p>
            <a:r>
              <a:rPr lang="en-US" dirty="0">
                <a:sym typeface="Wingdings" pitchFamily="2" charset="2"/>
              </a:rPr>
              <a:t>If we remove C, then BCD becomes BD</a:t>
            </a:r>
          </a:p>
          <a:p>
            <a:r>
              <a:rPr lang="en-US" dirty="0">
                <a:sym typeface="Wingdings" pitchFamily="2" charset="2"/>
              </a:rPr>
              <a:t>Whether this removal is OK depends on whether BD is implied by S</a:t>
            </a:r>
          </a:p>
          <a:p>
            <a:r>
              <a:rPr lang="en-US" dirty="0">
                <a:sym typeface="Wingdings" pitchFamily="2" charset="2"/>
              </a:rPr>
              <a:t>Is BD implied by S?</a:t>
            </a:r>
          </a:p>
          <a:p>
            <a:r>
              <a:rPr lang="en-US" dirty="0">
                <a:sym typeface="Wingdings" pitchFamily="2" charset="2"/>
              </a:rPr>
              <a:t>Check: Given S, we have {B}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{B}, which does NOT contain D</a:t>
            </a:r>
          </a:p>
          <a:p>
            <a:r>
              <a:rPr lang="en-US" dirty="0">
                <a:sym typeface="Wingdings" pitchFamily="2" charset="2"/>
              </a:rPr>
              <a:t>Therefore, BD is not implied by S, and hence, C is NOT redundant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32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Algorithm for Minimal Basis: Example 2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{BC</a:t>
            </a:r>
            <a:r>
              <a:rPr lang="en-US" dirty="0">
                <a:sym typeface="Wingdings" pitchFamily="2" charset="2"/>
              </a:rPr>
              <a:t>D, BCE, AE, DA, EB}</a:t>
            </a:r>
          </a:p>
          <a:p>
            <a:r>
              <a:rPr lang="en-US" dirty="0"/>
              <a:t>Step 2: Remove redundant attributes on the left hand side of each FD</a:t>
            </a:r>
          </a:p>
          <a:p>
            <a:r>
              <a:rPr lang="en-US" dirty="0">
                <a:sym typeface="Wingdings" pitchFamily="2" charset="2"/>
              </a:rPr>
              <a:t>Now let’s check BCE</a:t>
            </a:r>
          </a:p>
          <a:p>
            <a:r>
              <a:rPr lang="en-US" dirty="0">
                <a:sym typeface="Wingdings" pitchFamily="2" charset="2"/>
              </a:rPr>
              <a:t>Is B redundant?</a:t>
            </a:r>
          </a:p>
          <a:p>
            <a:r>
              <a:rPr lang="en-US" dirty="0">
                <a:sym typeface="Wingdings" pitchFamily="2" charset="2"/>
              </a:rPr>
              <a:t>If we remove B, then BCE becomes CE</a:t>
            </a:r>
          </a:p>
          <a:p>
            <a:r>
              <a:rPr lang="en-US" dirty="0">
                <a:sym typeface="Wingdings" pitchFamily="2" charset="2"/>
              </a:rPr>
              <a:t>Whether this removal is OK depends on whether CE is implied by S</a:t>
            </a:r>
          </a:p>
          <a:p>
            <a:r>
              <a:rPr lang="en-US" dirty="0">
                <a:sym typeface="Wingdings" pitchFamily="2" charset="2"/>
              </a:rPr>
              <a:t>Is CE implied by S?</a:t>
            </a:r>
          </a:p>
          <a:p>
            <a:r>
              <a:rPr lang="en-US" dirty="0">
                <a:sym typeface="Wingdings" pitchFamily="2" charset="2"/>
              </a:rPr>
              <a:t>Check: Given S, we have {C}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{C}, which does NOT contain E</a:t>
            </a:r>
          </a:p>
          <a:p>
            <a:r>
              <a:rPr lang="en-US" dirty="0">
                <a:sym typeface="Wingdings" pitchFamily="2" charset="2"/>
              </a:rPr>
              <a:t>Therefore, CE is not implied by S, and hence, B is NOT redundant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1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Minimal Basis: 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{BC</a:t>
            </a:r>
            <a:r>
              <a:rPr lang="en-US" dirty="0">
                <a:sym typeface="Wingdings" pitchFamily="2" charset="2"/>
              </a:rPr>
              <a:t>D, BCE, AE, DA, EB}</a:t>
            </a:r>
          </a:p>
          <a:p>
            <a:r>
              <a:rPr lang="en-US" dirty="0"/>
              <a:t>Step 2: Remove redundant attributes on the left hand side of each FD</a:t>
            </a:r>
          </a:p>
          <a:p>
            <a:r>
              <a:rPr lang="en-US" dirty="0">
                <a:sym typeface="Wingdings" pitchFamily="2" charset="2"/>
              </a:rPr>
              <a:t>Now let’s check BCE</a:t>
            </a:r>
          </a:p>
          <a:p>
            <a:r>
              <a:rPr lang="en-US" dirty="0">
                <a:sym typeface="Wingdings" pitchFamily="2" charset="2"/>
              </a:rPr>
              <a:t>Is C redundant?</a:t>
            </a:r>
          </a:p>
          <a:p>
            <a:r>
              <a:rPr lang="en-US" dirty="0">
                <a:sym typeface="Wingdings" pitchFamily="2" charset="2"/>
              </a:rPr>
              <a:t>If we remove C, then BCE becomes BE</a:t>
            </a:r>
          </a:p>
          <a:p>
            <a:r>
              <a:rPr lang="en-US" dirty="0">
                <a:sym typeface="Wingdings" pitchFamily="2" charset="2"/>
              </a:rPr>
              <a:t>Whether this removal is OK depends on whether BE is implied by S</a:t>
            </a:r>
          </a:p>
          <a:p>
            <a:r>
              <a:rPr lang="en-US" dirty="0">
                <a:sym typeface="Wingdings" pitchFamily="2" charset="2"/>
              </a:rPr>
              <a:t>Is BE implied by S?</a:t>
            </a:r>
          </a:p>
          <a:p>
            <a:r>
              <a:rPr lang="en-US" dirty="0">
                <a:sym typeface="Wingdings" pitchFamily="2" charset="2"/>
              </a:rPr>
              <a:t>Check: Given S, we have {B}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{B}, which does NOT contain E</a:t>
            </a:r>
          </a:p>
          <a:p>
            <a:r>
              <a:rPr lang="en-US" dirty="0">
                <a:sym typeface="Wingdings" pitchFamily="2" charset="2"/>
              </a:rPr>
              <a:t>Therefore, BE is not implied by S, and hence, C is NOT redundant</a:t>
            </a:r>
          </a:p>
          <a:p>
            <a:r>
              <a:rPr lang="en-US" dirty="0">
                <a:sym typeface="Wingdings" pitchFamily="2" charset="2"/>
              </a:rPr>
              <a:t>So there is no redundant attribute on the left hand side of any FD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3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Minimal Basis: 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925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{BC</a:t>
            </a:r>
            <a:r>
              <a:rPr lang="en-US" dirty="0">
                <a:sym typeface="Wingdings" pitchFamily="2" charset="2"/>
              </a:rPr>
              <a:t>D, BCE, AE, DA, EB}</a:t>
            </a:r>
          </a:p>
          <a:p>
            <a:r>
              <a:rPr lang="en-US" dirty="0"/>
              <a:t>Step 3: Remove redundant FDs</a:t>
            </a:r>
          </a:p>
          <a:p>
            <a:r>
              <a:rPr lang="en-US" dirty="0"/>
              <a:t>Is BC</a:t>
            </a:r>
            <a:r>
              <a:rPr lang="en-US" dirty="0">
                <a:sym typeface="Wingdings" pitchFamily="2" charset="2"/>
              </a:rPr>
              <a:t>D redundant?</a:t>
            </a:r>
          </a:p>
          <a:p>
            <a:r>
              <a:rPr lang="en-US" dirty="0">
                <a:sym typeface="Wingdings" pitchFamily="2" charset="2"/>
              </a:rPr>
              <a:t>i.e., is BCD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BCD, we have {BCE, AE, DA, EB}</a:t>
            </a:r>
          </a:p>
          <a:p>
            <a:r>
              <a:rPr lang="en-US" dirty="0">
                <a:sym typeface="Wingdings" pitchFamily="2" charset="2"/>
              </a:rPr>
              <a:t>Given those FDs, we have {BC}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{BCE}, which does not contain D</a:t>
            </a:r>
          </a:p>
          <a:p>
            <a:r>
              <a:rPr lang="en-US" dirty="0">
                <a:sym typeface="Wingdings" pitchFamily="2" charset="2"/>
              </a:rPr>
              <a:t>Therefore, BCD is not implied by the other FDs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14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Minimal Basis: 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{BC</a:t>
            </a:r>
            <a:r>
              <a:rPr lang="en-US" dirty="0">
                <a:sym typeface="Wingdings" pitchFamily="2" charset="2"/>
              </a:rPr>
              <a:t>D, BCE, AE, DA, EB}</a:t>
            </a:r>
          </a:p>
          <a:p>
            <a:r>
              <a:rPr lang="en-US" dirty="0"/>
              <a:t>Step 3: Remove redundant FDs</a:t>
            </a:r>
          </a:p>
          <a:p>
            <a:r>
              <a:rPr lang="en-US" dirty="0"/>
              <a:t>Is BC</a:t>
            </a:r>
            <a:r>
              <a:rPr lang="en-US" dirty="0">
                <a:sym typeface="Wingdings" pitchFamily="2" charset="2"/>
              </a:rPr>
              <a:t>E redundant?</a:t>
            </a:r>
          </a:p>
          <a:p>
            <a:r>
              <a:rPr lang="en-US" dirty="0">
                <a:sym typeface="Wingdings" pitchFamily="2" charset="2"/>
              </a:rPr>
              <a:t>i.e., is BCE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BCE, we have {BCD, AE, DA, EB}</a:t>
            </a:r>
          </a:p>
          <a:p>
            <a:r>
              <a:rPr lang="en-US" dirty="0">
                <a:sym typeface="Wingdings" pitchFamily="2" charset="2"/>
              </a:rPr>
              <a:t>Given those FDs, we have {BC}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{ABCDE}, which contains E</a:t>
            </a:r>
          </a:p>
          <a:p>
            <a:r>
              <a:rPr lang="en-US" dirty="0">
                <a:sym typeface="Wingdings" pitchFamily="2" charset="2"/>
              </a:rPr>
              <a:t>Therefore, BCE is implied by the other FDs, and can be removed</a:t>
            </a:r>
          </a:p>
          <a:p>
            <a:r>
              <a:rPr lang="en-US" dirty="0">
                <a:sym typeface="Wingdings" pitchFamily="2" charset="2"/>
              </a:rPr>
              <a:t>Result: S = </a:t>
            </a:r>
            <a:r>
              <a:rPr lang="en-US" dirty="0"/>
              <a:t>{BC</a:t>
            </a:r>
            <a:r>
              <a:rPr lang="en-US" dirty="0">
                <a:sym typeface="Wingdings" pitchFamily="2" charset="2"/>
              </a:rPr>
              <a:t>D, AE, DA, EB}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96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C55D-DA9F-4BA0-9D78-A7A33DAE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Dependency Preservation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0AF2-ED81-45CF-A3E7-2DD2CFD4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188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S be the given set of FDs on the original table</a:t>
            </a:r>
          </a:p>
          <a:p>
            <a:r>
              <a:rPr lang="en-US" dirty="0"/>
              <a:t>Let S' be the set of FDs on the decomposed tables</a:t>
            </a:r>
          </a:p>
          <a:p>
            <a:r>
              <a:rPr lang="en-US" dirty="0"/>
              <a:t>We say that the decomposition </a:t>
            </a:r>
            <a:r>
              <a:rPr lang="en-US" dirty="0">
                <a:solidFill>
                  <a:srgbClr val="0000CC"/>
                </a:solidFill>
              </a:rPr>
              <a:t>preserves</a:t>
            </a:r>
            <a:r>
              <a:rPr lang="en-US" dirty="0"/>
              <a:t> all FDs, if and only if S and S' are </a:t>
            </a:r>
            <a:r>
              <a:rPr lang="en-US" dirty="0">
                <a:solidFill>
                  <a:srgbClr val="0000CC"/>
                </a:solidFill>
              </a:rPr>
              <a:t>equivalent</a:t>
            </a:r>
            <a:r>
              <a:rPr lang="en-US" dirty="0"/>
              <a:t>, i.e.,</a:t>
            </a:r>
          </a:p>
          <a:p>
            <a:pPr lvl="1"/>
            <a:r>
              <a:rPr lang="en-US" dirty="0"/>
              <a:t>Every FD in S' can be derived from S</a:t>
            </a:r>
          </a:p>
          <a:p>
            <a:pPr lvl="1"/>
            <a:r>
              <a:rPr lang="en-US" dirty="0"/>
              <a:t>Every FD in S can be derived from S'</a:t>
            </a:r>
          </a:p>
          <a:p>
            <a:r>
              <a:rPr lang="en-SG" dirty="0"/>
              <a:t>Example:</a:t>
            </a:r>
          </a:p>
          <a:p>
            <a:pPr lvl="1"/>
            <a:r>
              <a:rPr lang="en-SG" dirty="0"/>
              <a:t>S = {A</a:t>
            </a:r>
            <a:r>
              <a:rPr lang="en-SG" dirty="0">
                <a:sym typeface="Wingdings" panose="05000000000000000000" pitchFamily="2" charset="2"/>
              </a:rPr>
              <a:t>B, BC, AC}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S' = {AB, BC}</a:t>
            </a:r>
          </a:p>
          <a:p>
            <a:pPr lvl="1"/>
            <a:r>
              <a:rPr lang="en-SG" dirty="0"/>
              <a:t>S' can obviously be derived from S</a:t>
            </a:r>
          </a:p>
          <a:p>
            <a:pPr lvl="1"/>
            <a:r>
              <a:rPr lang="en-SG" dirty="0"/>
              <a:t>S can also be derived from S', since</a:t>
            </a:r>
            <a:br>
              <a:rPr lang="en-SG" dirty="0"/>
            </a:br>
            <a:r>
              <a:rPr lang="en-SG" dirty="0"/>
              <a:t>A</a:t>
            </a:r>
            <a:r>
              <a:rPr lang="en-SG" dirty="0">
                <a:sym typeface="Wingdings" panose="05000000000000000000" pitchFamily="2" charset="2"/>
              </a:rPr>
              <a:t>B, BC ==&gt; AC	(just check {A}</a:t>
            </a:r>
            <a:r>
              <a:rPr lang="en-SG" baseline="30000" dirty="0">
                <a:sym typeface="Wingdings" panose="05000000000000000000" pitchFamily="2" charset="2"/>
              </a:rPr>
              <a:t>+</a:t>
            </a:r>
            <a:r>
              <a:rPr lang="en-SG" dirty="0">
                <a:sym typeface="Wingdings" panose="05000000000000000000" pitchFamily="2" charset="2"/>
              </a:rPr>
              <a:t> given S')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Hence, S and S' are </a:t>
            </a:r>
            <a:r>
              <a:rPr lang="en-SG" dirty="0">
                <a:solidFill>
                  <a:srgbClr val="0000CC"/>
                </a:solidFill>
                <a:sym typeface="Wingdings" panose="05000000000000000000" pitchFamily="2" charset="2"/>
              </a:rPr>
              <a:t>equivalent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2023C-24EF-4D10-AD97-48ED9D6F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8E1F4D0-7D65-49EA-8A20-D0E34A595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216688"/>
              </p:ext>
            </p:extLst>
          </p:nvPr>
        </p:nvGraphicFramePr>
        <p:xfrm>
          <a:off x="6791841" y="3016188"/>
          <a:ext cx="1209735" cy="61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4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700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7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7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33778E9-34A2-41C3-B628-C386CB26C7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617204"/>
              </p:ext>
            </p:extLst>
          </p:nvPr>
        </p:nvGraphicFramePr>
        <p:xfrm>
          <a:off x="7598331" y="4179364"/>
          <a:ext cx="806490" cy="61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400" u="none">
                          <a:latin typeface="Calibri" pitchFamily="34" charset="0"/>
                        </a:rPr>
                        <a:t>A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itchFamily="34" charset="0"/>
                        </a:rPr>
                        <a:t>B</a:t>
                      </a:r>
                      <a:endParaRPr lang="en-SG" sz="24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7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700" dirty="0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36DD3D8-DD88-4B74-BEDA-9987CE3A4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311285"/>
              </p:ext>
            </p:extLst>
          </p:nvPr>
        </p:nvGraphicFramePr>
        <p:xfrm>
          <a:off x="6287785" y="4179364"/>
          <a:ext cx="806490" cy="61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en-SG" sz="2400" u="none">
                          <a:latin typeface="Calibri" pitchFamily="34" charset="0"/>
                        </a:rPr>
                        <a:t>B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u="none">
                          <a:latin typeface="Calibri" pitchFamily="34" charset="0"/>
                        </a:rPr>
                        <a:t>C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/>
                      <a:endParaRPr lang="en-SG" sz="7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endParaRPr lang="en-SG" sz="700" u="none">
                        <a:latin typeface="Calibri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8783D4-0FD5-4F15-9746-96B40FB9E2A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 flipH="1">
            <a:off x="6691030" y="3633976"/>
            <a:ext cx="705678" cy="545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3B920E-CA63-45CD-A489-5BFF5F9E2D6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>
            <a:off x="7396708" y="3633976"/>
            <a:ext cx="604868" cy="545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9B6E5A-9D62-4E53-9541-9DDEFAF2167D}"/>
              </a:ext>
            </a:extLst>
          </p:cNvPr>
          <p:cNvSpPr/>
          <p:nvPr/>
        </p:nvSpPr>
        <p:spPr>
          <a:xfrm>
            <a:off x="6341153" y="3007477"/>
            <a:ext cx="380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F1FAEE-166B-4028-A6CB-755C8A1B3F99}"/>
              </a:ext>
            </a:extLst>
          </p:cNvPr>
          <p:cNvSpPr/>
          <p:nvPr/>
        </p:nvSpPr>
        <p:spPr>
          <a:xfrm>
            <a:off x="6158487" y="3594589"/>
            <a:ext cx="502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R</a:t>
            </a:r>
            <a:r>
              <a:rPr lang="en-US" sz="2800" baseline="-25000">
                <a:latin typeface="Calibri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CF7350-05E3-46EF-84A4-D4A15B802D76}"/>
              </a:ext>
            </a:extLst>
          </p:cNvPr>
          <p:cNvSpPr/>
          <p:nvPr/>
        </p:nvSpPr>
        <p:spPr>
          <a:xfrm>
            <a:off x="8102387" y="3633976"/>
            <a:ext cx="5020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libri" pitchFamily="34" charset="0"/>
              </a:rPr>
              <a:t>R</a:t>
            </a:r>
            <a:r>
              <a:rPr lang="en-US" altLang="zh-CN" sz="2800" baseline="-25000">
                <a:latin typeface="Calibri" pitchFamily="34" charset="0"/>
              </a:rPr>
              <a:t>2</a:t>
            </a:r>
            <a:endParaRPr lang="en-US" sz="2800" baseline="-25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Minimal Basis: 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{BC</a:t>
            </a:r>
            <a:r>
              <a:rPr lang="en-US" dirty="0">
                <a:sym typeface="Wingdings" pitchFamily="2" charset="2"/>
              </a:rPr>
              <a:t>D, AE, DA, EB}</a:t>
            </a:r>
          </a:p>
          <a:p>
            <a:r>
              <a:rPr lang="en-US" dirty="0"/>
              <a:t>Step 3: Remove redundant FDs</a:t>
            </a:r>
          </a:p>
          <a:p>
            <a:r>
              <a:rPr lang="en-US" dirty="0"/>
              <a:t>Is A</a:t>
            </a:r>
            <a:r>
              <a:rPr lang="en-US" dirty="0">
                <a:sym typeface="Wingdings" pitchFamily="2" charset="2"/>
              </a:rPr>
              <a:t>E redundant?</a:t>
            </a:r>
          </a:p>
          <a:p>
            <a:r>
              <a:rPr lang="en-US" dirty="0">
                <a:sym typeface="Wingdings" pitchFamily="2" charset="2"/>
              </a:rPr>
              <a:t>i.e., is AE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AE, we have {BCD, DA, EB}</a:t>
            </a:r>
          </a:p>
          <a:p>
            <a:r>
              <a:rPr lang="en-US" dirty="0">
                <a:sym typeface="Wingdings" pitchFamily="2" charset="2"/>
              </a:rPr>
              <a:t>Given those FDs, we have {A}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{A}, which does not contain E</a:t>
            </a:r>
          </a:p>
          <a:p>
            <a:r>
              <a:rPr lang="en-US" dirty="0">
                <a:sym typeface="Wingdings" pitchFamily="2" charset="2"/>
              </a:rPr>
              <a:t>Therefore, AE is not implied by the other FDs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94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Minimal Basis: 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334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{BC</a:t>
            </a:r>
            <a:r>
              <a:rPr lang="en-US" dirty="0">
                <a:sym typeface="Wingdings" pitchFamily="2" charset="2"/>
              </a:rPr>
              <a:t>D, AE, DA, EB}</a:t>
            </a:r>
          </a:p>
          <a:p>
            <a:r>
              <a:rPr lang="en-US" dirty="0"/>
              <a:t>Step 3: Remove redundant FDs</a:t>
            </a:r>
          </a:p>
          <a:p>
            <a:r>
              <a:rPr lang="en-US" dirty="0"/>
              <a:t>Is D</a:t>
            </a:r>
            <a:r>
              <a:rPr lang="en-US" dirty="0">
                <a:sym typeface="Wingdings" pitchFamily="2" charset="2"/>
              </a:rPr>
              <a:t>A redundant?</a:t>
            </a:r>
          </a:p>
          <a:p>
            <a:r>
              <a:rPr lang="en-US" dirty="0">
                <a:sym typeface="Wingdings" pitchFamily="2" charset="2"/>
              </a:rPr>
              <a:t>i.e., is DA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DA, we have {BCD, AE, EB}</a:t>
            </a:r>
          </a:p>
          <a:p>
            <a:r>
              <a:rPr lang="en-US" dirty="0">
                <a:sym typeface="Wingdings" pitchFamily="2" charset="2"/>
              </a:rPr>
              <a:t>Given those FDs, we have {D}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{D}, which does not contain A</a:t>
            </a:r>
          </a:p>
          <a:p>
            <a:r>
              <a:rPr lang="en-US" dirty="0">
                <a:sym typeface="Wingdings" pitchFamily="2" charset="2"/>
              </a:rPr>
              <a:t>Therefore, DA is not implied by the other FDs</a:t>
            </a:r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39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Minimal Basis: 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Result of the previous step:</a:t>
            </a:r>
          </a:p>
          <a:p>
            <a:r>
              <a:rPr lang="en-US" dirty="0"/>
              <a:t>S = {BC</a:t>
            </a:r>
            <a:r>
              <a:rPr lang="en-US" dirty="0">
                <a:sym typeface="Wingdings" pitchFamily="2" charset="2"/>
              </a:rPr>
              <a:t>D, AE, DA, EB}</a:t>
            </a:r>
          </a:p>
          <a:p>
            <a:r>
              <a:rPr lang="en-US" dirty="0"/>
              <a:t>Step 3: Remove redundant FDs</a:t>
            </a:r>
          </a:p>
          <a:p>
            <a:r>
              <a:rPr lang="en-US" dirty="0"/>
              <a:t>Is E</a:t>
            </a:r>
            <a:r>
              <a:rPr lang="en-US" dirty="0">
                <a:sym typeface="Wingdings" pitchFamily="2" charset="2"/>
              </a:rPr>
              <a:t>B redundant?</a:t>
            </a:r>
          </a:p>
          <a:p>
            <a:r>
              <a:rPr lang="en-US" dirty="0">
                <a:sym typeface="Wingdings" pitchFamily="2" charset="2"/>
              </a:rPr>
              <a:t>i.e., is EB implied by other FDs in S?</a:t>
            </a:r>
          </a:p>
          <a:p>
            <a:r>
              <a:rPr lang="en-US" dirty="0">
                <a:sym typeface="Wingdings" pitchFamily="2" charset="2"/>
              </a:rPr>
              <a:t>Let’s check</a:t>
            </a:r>
          </a:p>
          <a:p>
            <a:r>
              <a:rPr lang="en-US" dirty="0">
                <a:sym typeface="Wingdings" pitchFamily="2" charset="2"/>
              </a:rPr>
              <a:t>Without EB, we have {BCD, AE, DA}</a:t>
            </a:r>
          </a:p>
          <a:p>
            <a:r>
              <a:rPr lang="en-US" dirty="0">
                <a:sym typeface="Wingdings" pitchFamily="2" charset="2"/>
              </a:rPr>
              <a:t>Given those FDs, we have {E}</a:t>
            </a:r>
            <a:r>
              <a:rPr lang="en-US" baseline="30000" dirty="0">
                <a:sym typeface="Wingdings" pitchFamily="2" charset="2"/>
              </a:rPr>
              <a:t>+ </a:t>
            </a:r>
            <a:r>
              <a:rPr lang="en-US" dirty="0">
                <a:sym typeface="Wingdings" pitchFamily="2" charset="2"/>
              </a:rPr>
              <a:t>= {E}, which does not contain B</a:t>
            </a:r>
          </a:p>
          <a:p>
            <a:r>
              <a:rPr lang="en-US" dirty="0">
                <a:sym typeface="Wingdings" pitchFamily="2" charset="2"/>
              </a:rPr>
              <a:t>Therefore, EB is not implied by the other FDs</a:t>
            </a:r>
          </a:p>
          <a:p>
            <a:r>
              <a:rPr lang="en-US" dirty="0">
                <a:sym typeface="Wingdings" pitchFamily="2" charset="2"/>
              </a:rPr>
              <a:t>So the final minimal basis is: </a:t>
            </a:r>
            <a:r>
              <a:rPr lang="en-US" dirty="0"/>
              <a:t>{BC</a:t>
            </a:r>
            <a:r>
              <a:rPr lang="en-US" dirty="0">
                <a:sym typeface="Wingdings" pitchFamily="2" charset="2"/>
              </a:rPr>
              <a:t>D, AE, DA, EB}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080-2FA5-4944-8DCE-0A335370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9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Transform the FDs to ensure that the right hand side of each FD has only one attribute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Check if we can remove any attribute from the left hand side of any FD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See if any FD can be derived from the other FDs. Remove those FDs one by one</a:t>
            </a:r>
          </a:p>
          <a:p>
            <a:pPr marL="514350" indent="-514350">
              <a:buAutoNum type="arabicPeriod" startAt="2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BB7A5-5C35-40B8-8D13-90336EED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5048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 = {A</a:t>
            </a:r>
            <a:r>
              <a:rPr lang="en-US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/>
            </a:pPr>
            <a:r>
              <a:rPr lang="en-US">
                <a:sym typeface="Wingdings" pitchFamily="2" charset="2"/>
              </a:rPr>
              <a:t>Transform the FDs to ensure that the right hand side of each FD has only one attribute</a:t>
            </a:r>
          </a:p>
          <a:p>
            <a:r>
              <a:rPr lang="en-US"/>
              <a:t>Result: S = {A</a:t>
            </a:r>
            <a:r>
              <a:rPr lang="en-US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 startAt="2"/>
            </a:pPr>
            <a:r>
              <a:rPr lang="en-SG">
                <a:sym typeface="Wingdings" pitchFamily="2" charset="2"/>
              </a:rPr>
              <a:t>Check if we can remove any attribute from the left hand side of any FD</a:t>
            </a:r>
          </a:p>
          <a:p>
            <a:r>
              <a:rPr lang="en-US"/>
              <a:t>Both AC</a:t>
            </a:r>
            <a:r>
              <a:rPr lang="en-US">
                <a:sym typeface="Wingdings" panose="05000000000000000000" pitchFamily="2" charset="2"/>
              </a:rPr>
              <a:t>D and ADD have more than one attribute on the left hand side</a:t>
            </a:r>
          </a:p>
          <a:p>
            <a:r>
              <a:rPr lang="en-US">
                <a:sym typeface="Wingdings" panose="05000000000000000000" pitchFamily="2" charset="2"/>
              </a:rPr>
              <a:t>Let's check ACD first</a:t>
            </a:r>
          </a:p>
          <a:p>
            <a:pPr marL="514350" indent="-514350">
              <a:buAutoNum type="arabicPeriod" startAt="2"/>
            </a:pPr>
            <a:endParaRPr lang="en-SG">
              <a:sym typeface="Wingdings" pitchFamily="2" charset="2"/>
            </a:endParaRPr>
          </a:p>
          <a:p>
            <a:pPr marL="514350" indent="-514350">
              <a:buAutoNum type="arabicPeriod" startAt="2"/>
            </a:pPr>
            <a:endParaRPr lang="en-US">
              <a:sym typeface="Wingdings" pitchFamily="2" charset="2"/>
            </a:endParaRPr>
          </a:p>
          <a:p>
            <a:pPr marL="784225" lvl="1" indent="-457200"/>
            <a:endParaRPr lang="en-US">
              <a:sym typeface="Wingdings" pitchFamily="2" charset="2"/>
            </a:endParaRPr>
          </a:p>
          <a:p>
            <a:pPr marL="514350" indent="-514350">
              <a:buAutoNum type="arabicPeriod" startAt="2"/>
            </a:pPr>
            <a:endParaRPr lang="en-US">
              <a:sym typeface="Wingdings" pitchFamily="2" charset="2"/>
            </a:endParaRPr>
          </a:p>
          <a:p>
            <a:pPr marL="0" indent="0">
              <a:buNone/>
            </a:pP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6B4DB-F69B-442B-B56C-DEE6F596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90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Previous result: S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 startAt="2"/>
            </a:pPr>
            <a:r>
              <a:rPr lang="en-SG" dirty="0">
                <a:sym typeface="Wingdings" pitchFamily="2" charset="2"/>
              </a:rPr>
              <a:t>Check if we can remove any attribute from the left hand side of any FD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Let's check ACD first</a:t>
            </a:r>
          </a:p>
          <a:p>
            <a:r>
              <a:rPr lang="en-US" dirty="0">
                <a:sym typeface="Wingdings" pitchFamily="2" charset="2"/>
              </a:rPr>
              <a:t>Is A redundant?</a:t>
            </a:r>
          </a:p>
          <a:p>
            <a:r>
              <a:rPr lang="en-US" dirty="0">
                <a:sym typeface="Wingdings" pitchFamily="2" charset="2"/>
              </a:rPr>
              <a:t>If we remove A, then ACD becomes CD</a:t>
            </a:r>
          </a:p>
          <a:p>
            <a:r>
              <a:rPr lang="en-US" dirty="0">
                <a:sym typeface="Wingdings" pitchFamily="2" charset="2"/>
              </a:rPr>
              <a:t>Whether this removal is OK depends on whether CD is implied by S</a:t>
            </a:r>
          </a:p>
          <a:p>
            <a:r>
              <a:rPr lang="en-US" dirty="0">
                <a:sym typeface="Wingdings" pitchFamily="2" charset="2"/>
              </a:rPr>
              <a:t>Is CD implied by S?</a:t>
            </a:r>
          </a:p>
          <a:p>
            <a:r>
              <a:rPr lang="en-US" dirty="0">
                <a:sym typeface="Wingdings" pitchFamily="2" charset="2"/>
              </a:rPr>
              <a:t>Check: Given S, we have {C}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{C}, which does NOT contain D</a:t>
            </a:r>
          </a:p>
          <a:p>
            <a:r>
              <a:rPr lang="en-US" dirty="0">
                <a:sym typeface="Wingdings" pitchFamily="2" charset="2"/>
              </a:rPr>
              <a:t>Therefore, CD is not implied by S, and hence, A is NOT redundant in ACD</a:t>
            </a:r>
          </a:p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BE41-1703-4405-A96A-D81B8887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Previous result: S = {A</a:t>
            </a:r>
            <a:r>
              <a:rPr lang="en-US" dirty="0">
                <a:sym typeface="Wingdings" pitchFamily="2" charset="2"/>
              </a:rPr>
              <a:t>C, ACD, ADB}</a:t>
            </a:r>
          </a:p>
          <a:p>
            <a:pPr marL="514350" indent="-514350">
              <a:buAutoNum type="arabicPeriod" startAt="2"/>
            </a:pPr>
            <a:r>
              <a:rPr lang="en-SG" dirty="0">
                <a:sym typeface="Wingdings" pitchFamily="2" charset="2"/>
              </a:rPr>
              <a:t>Check if we can remove any attribute from the left hand side of any FD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Let's check ACD first</a:t>
            </a:r>
          </a:p>
          <a:p>
            <a:r>
              <a:rPr lang="en-US" dirty="0">
                <a:sym typeface="Wingdings" pitchFamily="2" charset="2"/>
              </a:rPr>
              <a:t>Is C redundant?</a:t>
            </a:r>
          </a:p>
          <a:p>
            <a:r>
              <a:rPr lang="en-US" dirty="0">
                <a:sym typeface="Wingdings" pitchFamily="2" charset="2"/>
              </a:rPr>
              <a:t>If we remove C, then ACD becomes AD</a:t>
            </a:r>
          </a:p>
          <a:p>
            <a:r>
              <a:rPr lang="en-US" dirty="0">
                <a:sym typeface="Wingdings" pitchFamily="2" charset="2"/>
              </a:rPr>
              <a:t>Whether this removal is OK depends on whether AD is implied by S</a:t>
            </a:r>
          </a:p>
          <a:p>
            <a:r>
              <a:rPr lang="en-US" dirty="0">
                <a:sym typeface="Wingdings" pitchFamily="2" charset="2"/>
              </a:rPr>
              <a:t>Is AD implied by S?</a:t>
            </a:r>
          </a:p>
          <a:p>
            <a:r>
              <a:rPr lang="en-US" dirty="0">
                <a:sym typeface="Wingdings" pitchFamily="2" charset="2"/>
              </a:rPr>
              <a:t>Check: Given S, we have 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{ABCD}, which contain D</a:t>
            </a:r>
          </a:p>
          <a:p>
            <a:r>
              <a:rPr lang="en-US" dirty="0">
                <a:sym typeface="Wingdings" pitchFamily="2" charset="2"/>
              </a:rPr>
              <a:t>Therefore, AD is implied by S, and hence, we can simplify ACD to AD</a:t>
            </a:r>
          </a:p>
          <a:p>
            <a:r>
              <a:rPr lang="en-US" dirty="0">
                <a:sym typeface="Wingdings" pitchFamily="2" charset="2"/>
              </a:rPr>
              <a:t>Result: S = </a:t>
            </a:r>
            <a:r>
              <a:rPr lang="en-US" dirty="0"/>
              <a:t>{A</a:t>
            </a:r>
            <a:r>
              <a:rPr lang="en-US" dirty="0">
                <a:sym typeface="Wingdings" pitchFamily="2" charset="2"/>
              </a:rPr>
              <a:t>C, AD, ADB}</a:t>
            </a:r>
          </a:p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BE41-1703-4405-A96A-D81B8887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2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Previous result: S = {A</a:t>
            </a:r>
            <a:r>
              <a:rPr lang="en-US" dirty="0">
                <a:sym typeface="Wingdings" pitchFamily="2" charset="2"/>
              </a:rPr>
              <a:t>C, AD, ADB}</a:t>
            </a:r>
          </a:p>
          <a:p>
            <a:pPr marL="514350" indent="-514350">
              <a:buAutoNum type="arabicPeriod" startAt="2"/>
            </a:pPr>
            <a:r>
              <a:rPr lang="en-SG" dirty="0">
                <a:sym typeface="Wingdings" pitchFamily="2" charset="2"/>
              </a:rPr>
              <a:t>Check if we can remove any attribute from the left hand side of any FD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Now let's check ADB</a:t>
            </a:r>
          </a:p>
          <a:p>
            <a:r>
              <a:rPr lang="en-US" dirty="0">
                <a:sym typeface="Wingdings" pitchFamily="2" charset="2"/>
              </a:rPr>
              <a:t>Is A redundant?</a:t>
            </a:r>
          </a:p>
          <a:p>
            <a:r>
              <a:rPr lang="en-US" dirty="0">
                <a:sym typeface="Wingdings" pitchFamily="2" charset="2"/>
              </a:rPr>
              <a:t>If we remove A, then ADB becomes DB</a:t>
            </a:r>
          </a:p>
          <a:p>
            <a:r>
              <a:rPr lang="en-US" dirty="0">
                <a:sym typeface="Wingdings" pitchFamily="2" charset="2"/>
              </a:rPr>
              <a:t>Whether this removal is OK depends on whether DB is implied by S</a:t>
            </a:r>
          </a:p>
          <a:p>
            <a:r>
              <a:rPr lang="en-US" dirty="0">
                <a:sym typeface="Wingdings" pitchFamily="2" charset="2"/>
              </a:rPr>
              <a:t>Is DB implied by S?</a:t>
            </a:r>
          </a:p>
          <a:p>
            <a:r>
              <a:rPr lang="en-US" dirty="0">
                <a:sym typeface="Wingdings" pitchFamily="2" charset="2"/>
              </a:rPr>
              <a:t>Check: Given S, we have {D}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{D}, which does NOT contain B</a:t>
            </a:r>
          </a:p>
          <a:p>
            <a:r>
              <a:rPr lang="en-US" dirty="0">
                <a:sym typeface="Wingdings" pitchFamily="2" charset="2"/>
              </a:rPr>
              <a:t>Therefore, DB is not implied by S, and hence, A is NOT redundant in ADB</a:t>
            </a:r>
          </a:p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BE41-1703-4405-A96A-D81B8887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27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Previous result: S = {A</a:t>
            </a:r>
            <a:r>
              <a:rPr lang="en-US" dirty="0">
                <a:sym typeface="Wingdings" pitchFamily="2" charset="2"/>
              </a:rPr>
              <a:t>C, AD, ADB}</a:t>
            </a:r>
          </a:p>
          <a:p>
            <a:pPr marL="514350" indent="-514350">
              <a:buAutoNum type="arabicPeriod" startAt="2"/>
            </a:pPr>
            <a:r>
              <a:rPr lang="en-SG" dirty="0">
                <a:sym typeface="Wingdings" pitchFamily="2" charset="2"/>
              </a:rPr>
              <a:t>Check if we can remove any attribute from the left hand side of any FD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Now let's check ADB</a:t>
            </a:r>
          </a:p>
          <a:p>
            <a:r>
              <a:rPr lang="en-US" dirty="0">
                <a:sym typeface="Wingdings" pitchFamily="2" charset="2"/>
              </a:rPr>
              <a:t>Is D redundant?</a:t>
            </a:r>
          </a:p>
          <a:p>
            <a:r>
              <a:rPr lang="en-US" dirty="0">
                <a:sym typeface="Wingdings" pitchFamily="2" charset="2"/>
              </a:rPr>
              <a:t>If we remove D, then ADB becomes AB</a:t>
            </a:r>
          </a:p>
          <a:p>
            <a:r>
              <a:rPr lang="en-US" dirty="0">
                <a:sym typeface="Wingdings" pitchFamily="2" charset="2"/>
              </a:rPr>
              <a:t>Whether this removal is OK depends on whether AB is implied by S</a:t>
            </a:r>
          </a:p>
          <a:p>
            <a:r>
              <a:rPr lang="en-US" dirty="0">
                <a:sym typeface="Wingdings" pitchFamily="2" charset="2"/>
              </a:rPr>
              <a:t>Is AB implied by S?</a:t>
            </a:r>
          </a:p>
          <a:p>
            <a:r>
              <a:rPr lang="en-US" dirty="0">
                <a:sym typeface="Wingdings" pitchFamily="2" charset="2"/>
              </a:rPr>
              <a:t>Check: Given S, we have {A}</a:t>
            </a:r>
            <a:r>
              <a:rPr lang="en-US" baseline="30000" dirty="0">
                <a:sym typeface="Wingdings" pitchFamily="2" charset="2"/>
              </a:rPr>
              <a:t>+</a:t>
            </a:r>
            <a:r>
              <a:rPr lang="en-US" dirty="0">
                <a:sym typeface="Wingdings" pitchFamily="2" charset="2"/>
              </a:rPr>
              <a:t> = {ABCD}, which contain B</a:t>
            </a:r>
          </a:p>
          <a:p>
            <a:r>
              <a:rPr lang="en-US" dirty="0">
                <a:sym typeface="Wingdings" pitchFamily="2" charset="2"/>
              </a:rPr>
              <a:t>Therefore, AB is implied by S, and hence, we can simplify ADB to AB</a:t>
            </a:r>
          </a:p>
          <a:p>
            <a:r>
              <a:rPr lang="en-US" dirty="0">
                <a:sym typeface="Wingdings" pitchFamily="2" charset="2"/>
              </a:rPr>
              <a:t>Result: S = </a:t>
            </a:r>
            <a:r>
              <a:rPr lang="en-US" dirty="0"/>
              <a:t>{A</a:t>
            </a:r>
            <a:r>
              <a:rPr lang="en-US" dirty="0">
                <a:sym typeface="Wingdings" pitchFamily="2" charset="2"/>
              </a:rPr>
              <a:t>C, AD, AB}</a:t>
            </a:r>
          </a:p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BE41-1703-4405-A96A-D81B8887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45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84576"/>
          </a:xfrm>
        </p:spPr>
        <p:txBody>
          <a:bodyPr>
            <a:normAutofit/>
          </a:bodyPr>
          <a:lstStyle/>
          <a:p>
            <a:r>
              <a:rPr lang="en-US" dirty="0"/>
              <a:t>Previous result: S = {A</a:t>
            </a:r>
            <a:r>
              <a:rPr lang="en-US" dirty="0">
                <a:sym typeface="Wingdings" pitchFamily="2" charset="2"/>
              </a:rPr>
              <a:t>C, AD, AB}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SG" dirty="0">
                <a:sym typeface="Wingdings" pitchFamily="2" charset="2"/>
              </a:rPr>
              <a:t>Remove redundant FDs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No FD is redundant</a:t>
            </a:r>
          </a:p>
          <a:p>
            <a:r>
              <a:rPr lang="en-US" dirty="0">
                <a:sym typeface="Wingdings" pitchFamily="2" charset="2"/>
              </a:rPr>
              <a:t>Final minimal basis: S = </a:t>
            </a:r>
            <a:r>
              <a:rPr lang="en-US" dirty="0"/>
              <a:t>{A</a:t>
            </a:r>
            <a:r>
              <a:rPr lang="en-US" dirty="0">
                <a:sym typeface="Wingdings" pitchFamily="2" charset="2"/>
              </a:rPr>
              <a:t>C, AD, AB}</a:t>
            </a:r>
          </a:p>
          <a:p>
            <a:pPr lvl="1"/>
            <a:endParaRPr lang="en-US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BE41-1703-4405-A96A-D81B8887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63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5AE7-21BF-49EE-BDFC-51C16FC0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FD Equivalence: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DACD-431F-4FD5-8C11-63AF19DB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SG" dirty="0"/>
              <a:t>S = {A</a:t>
            </a:r>
            <a:r>
              <a:rPr lang="en-SG" dirty="0">
                <a:sym typeface="Wingdings" panose="05000000000000000000" pitchFamily="2" charset="2"/>
              </a:rPr>
              <a:t>C, ACD, EAD, EH}</a:t>
            </a:r>
          </a:p>
          <a:p>
            <a:r>
              <a:rPr lang="en-SG" dirty="0"/>
              <a:t>S' = {A</a:t>
            </a:r>
            <a:r>
              <a:rPr lang="en-SG" dirty="0">
                <a:sym typeface="Wingdings" panose="05000000000000000000" pitchFamily="2" charset="2"/>
              </a:rPr>
              <a:t>CD, EAH}</a:t>
            </a:r>
          </a:p>
          <a:p>
            <a:r>
              <a:rPr lang="en-SG" dirty="0">
                <a:sym typeface="Wingdings" panose="05000000000000000000" pitchFamily="2" charset="2"/>
              </a:rPr>
              <a:t>Prove that S and S' are equivalent</a:t>
            </a:r>
          </a:p>
          <a:p>
            <a:r>
              <a:rPr lang="en-SG" dirty="0"/>
              <a:t>First, prove that S' can be derived from S</a:t>
            </a:r>
          </a:p>
          <a:p>
            <a:pPr lvl="1"/>
            <a:r>
              <a:rPr lang="en-SG" dirty="0"/>
              <a:t>Given S, we have {A}</a:t>
            </a:r>
            <a:r>
              <a:rPr lang="en-SG" baseline="30000" dirty="0"/>
              <a:t>+</a:t>
            </a:r>
            <a:r>
              <a:rPr lang="en-SG" dirty="0"/>
              <a:t> = {ACD}, so A</a:t>
            </a:r>
            <a:r>
              <a:rPr lang="en-SG" dirty="0">
                <a:sym typeface="Wingdings" panose="05000000000000000000" pitchFamily="2" charset="2"/>
              </a:rPr>
              <a:t>CD is implied by S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Given S, we have {E}</a:t>
            </a:r>
            <a:r>
              <a:rPr lang="en-SG" baseline="30000" dirty="0">
                <a:sym typeface="Wingdings" panose="05000000000000000000" pitchFamily="2" charset="2"/>
              </a:rPr>
              <a:t>+</a:t>
            </a:r>
            <a:r>
              <a:rPr lang="en-SG" dirty="0">
                <a:sym typeface="Wingdings" panose="05000000000000000000" pitchFamily="2" charset="2"/>
              </a:rPr>
              <a:t> = {EADHC}, so EAH is implied by S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Hence, S' can be derived from 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7C4E2-4E61-41B7-BDD3-DB284056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4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3NF Decomposition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858"/>
            <a:ext cx="8507288" cy="51909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Input: A table R with a set of FDs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Find a minimal basis of the FDs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Combine the FDs whose left hand sides are the same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After that, for each FD, construct a table that contains all attributes in the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Check if any of the tables contain a key for R; if not, then create a table that contains a key for R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Remove subsumed tables</a:t>
            </a:r>
          </a:p>
          <a:p>
            <a:pPr marL="531812" indent="-514350"/>
            <a:r>
              <a:rPr lang="en-US" dirty="0"/>
              <a:t>Example: R(A, B, C, D, E), with BC</a:t>
            </a:r>
            <a:r>
              <a:rPr lang="en-US" dirty="0">
                <a:sym typeface="Wingdings" pitchFamily="2" charset="2"/>
              </a:rPr>
              <a:t>DE, AE, DA, EB</a:t>
            </a:r>
          </a:p>
          <a:p>
            <a:pPr marL="858837" lvl="1" indent="-514350"/>
            <a:r>
              <a:rPr lang="en-US" dirty="0"/>
              <a:t>Minimal basis: </a:t>
            </a:r>
            <a:r>
              <a:rPr lang="en-US" dirty="0">
                <a:sym typeface="Wingdings" pitchFamily="2" charset="2"/>
              </a:rPr>
              <a:t>BCD, AE, DA, EB</a:t>
            </a:r>
          </a:p>
          <a:p>
            <a:pPr marL="858837" lvl="1" indent="-514350"/>
            <a:r>
              <a:rPr lang="en-US" dirty="0"/>
              <a:t>No FDs can be combined</a:t>
            </a:r>
            <a:endParaRPr lang="en-US" dirty="0">
              <a:sym typeface="Wingdings" pitchFamily="2" charset="2"/>
            </a:endParaRPr>
          </a:p>
          <a:p>
            <a:pPr marL="858837" lvl="1" indent="-514350"/>
            <a:r>
              <a:rPr lang="en-US" dirty="0">
                <a:sym typeface="Wingdings" pitchFamily="2" charset="2"/>
              </a:rPr>
              <a:t>Corresponding tables: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(B, C, D),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E), R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(A, D), R</a:t>
            </a:r>
            <a:r>
              <a:rPr lang="en-US" baseline="-25000" dirty="0">
                <a:sym typeface="Wingdings" pitchFamily="2" charset="2"/>
              </a:rPr>
              <a:t>4</a:t>
            </a:r>
            <a:r>
              <a:rPr lang="en-US" dirty="0">
                <a:sym typeface="Wingdings" pitchFamily="2" charset="2"/>
              </a:rPr>
              <a:t>(B, E)</a:t>
            </a:r>
          </a:p>
          <a:p>
            <a:pPr marL="858837" lvl="1" indent="-514350"/>
            <a:r>
              <a:rPr lang="en-US" dirty="0">
                <a:sym typeface="Wingdings" pitchFamily="2" charset="2"/>
              </a:rPr>
              <a:t>Keys of R: AC, BC, CD, CE</a:t>
            </a:r>
          </a:p>
          <a:p>
            <a:pPr marL="858837" lvl="1" indent="-514350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contains a key of R</a:t>
            </a:r>
            <a:endParaRPr lang="en-US" dirty="0"/>
          </a:p>
          <a:p>
            <a:pPr marL="858837" lvl="1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94A0B-5ECA-464C-B167-0438136B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4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858"/>
            <a:ext cx="8507288" cy="519090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Input: A table R with a set of FDs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Find a minimal basis of the FDs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Combine the FDs whose left hand sides are the same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After that, for each FD, construct a table that contains all attributes in the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if any of the tables contain a key for R; if not, then create a table that contains a key for R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Remove subsumed tables</a:t>
            </a:r>
          </a:p>
          <a:p>
            <a:pPr marL="531812" indent="-514350"/>
            <a:r>
              <a:rPr lang="en-US" dirty="0"/>
              <a:t>Example: R(A, B, C, D, E), with BC</a:t>
            </a:r>
            <a:r>
              <a:rPr lang="en-US" dirty="0">
                <a:sym typeface="Wingdings" pitchFamily="2" charset="2"/>
              </a:rPr>
              <a:t>DE, AE, DA, EB</a:t>
            </a:r>
          </a:p>
          <a:p>
            <a:pPr marL="858837" lvl="1" indent="-514350"/>
            <a:r>
              <a:rPr lang="en-US" dirty="0"/>
              <a:t>Minimal basis: </a:t>
            </a:r>
            <a:r>
              <a:rPr lang="en-US" dirty="0">
                <a:sym typeface="Wingdings" pitchFamily="2" charset="2"/>
              </a:rPr>
              <a:t>BCD, AE, DA, EB</a:t>
            </a:r>
          </a:p>
          <a:p>
            <a:pPr marL="858837" lvl="1" indent="-514350"/>
            <a:r>
              <a:rPr lang="en-US" dirty="0"/>
              <a:t>No FDs can be combined</a:t>
            </a:r>
            <a:endParaRPr lang="en-US" dirty="0">
              <a:sym typeface="Wingdings" pitchFamily="2" charset="2"/>
            </a:endParaRPr>
          </a:p>
          <a:p>
            <a:pPr marL="858837" lvl="1" indent="-514350"/>
            <a:r>
              <a:rPr lang="en-US" dirty="0">
                <a:sym typeface="Wingdings" pitchFamily="2" charset="2"/>
              </a:rPr>
              <a:t>Corresponding tables: 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(B, C, D), R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(A, E), R</a:t>
            </a:r>
            <a:r>
              <a:rPr lang="en-US" baseline="-25000" dirty="0">
                <a:sym typeface="Wingdings" pitchFamily="2" charset="2"/>
              </a:rPr>
              <a:t>3</a:t>
            </a:r>
            <a:r>
              <a:rPr lang="en-US" dirty="0">
                <a:sym typeface="Wingdings" pitchFamily="2" charset="2"/>
              </a:rPr>
              <a:t>(A, D), R</a:t>
            </a:r>
            <a:r>
              <a:rPr lang="en-US" baseline="-25000" dirty="0">
                <a:sym typeface="Wingdings" pitchFamily="2" charset="2"/>
              </a:rPr>
              <a:t>4</a:t>
            </a:r>
            <a:r>
              <a:rPr lang="en-US" dirty="0">
                <a:sym typeface="Wingdings" pitchFamily="2" charset="2"/>
              </a:rPr>
              <a:t>(B, E)</a:t>
            </a:r>
          </a:p>
          <a:p>
            <a:pPr marL="858837" lvl="1" indent="-514350"/>
            <a:r>
              <a:rPr lang="en-US" dirty="0">
                <a:sym typeface="Wingdings" pitchFamily="2" charset="2"/>
              </a:rPr>
              <a:t>Keys of R: AC, BC, CD, CE</a:t>
            </a:r>
          </a:p>
          <a:p>
            <a:pPr marL="858837" lvl="1" indent="-514350"/>
            <a:r>
              <a:rPr lang="en-US" dirty="0">
                <a:sym typeface="Wingdings" pitchFamily="2" charset="2"/>
              </a:rPr>
              <a:t>R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contains a key of R</a:t>
            </a:r>
            <a:endParaRPr lang="en-US" dirty="0"/>
          </a:p>
          <a:p>
            <a:pPr marL="858837" lvl="1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94A0B-5ECA-464C-B167-0438136B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D03589-E00F-40FE-A630-08120F127FF2}"/>
              </a:ext>
            </a:extLst>
          </p:cNvPr>
          <p:cNvSpPr/>
          <p:nvPr/>
        </p:nvSpPr>
        <p:spPr bwMode="auto">
          <a:xfrm>
            <a:off x="1907704" y="1032484"/>
            <a:ext cx="6779096" cy="1440161"/>
          </a:xfrm>
          <a:prstGeom prst="roundRect">
            <a:avLst/>
          </a:prstGeom>
          <a:solidFill>
            <a:srgbClr val="FFFFCC"/>
          </a:solidFill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SG" sz="2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Why do we need this step?</a:t>
            </a:r>
          </a:p>
          <a:p>
            <a:pPr marL="457200" marR="0" indent="-45720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SG" sz="2800">
                <a:solidFill>
                  <a:srgbClr val="0000FF"/>
                </a:solidFill>
                <a:ea typeface="宋体" pitchFamily="2" charset="-122"/>
              </a:rPr>
              <a:t>To ensure lossless join decomposition</a:t>
            </a:r>
            <a:endParaRPr kumimoji="0" lang="en-SG" sz="28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B03B67-E745-4B28-A1B8-62A4BCED4B48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5076056" y="2472645"/>
            <a:ext cx="221196" cy="36003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9887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A6F8-626C-48AF-9CF1-8F8A068F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3NF Decomposition: Adding Key for Lossless Join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D5C1-9B44-4FF0-8867-92561B24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R(A, B, C, D), with A</a:t>
            </a:r>
            <a:r>
              <a:rPr lang="en-US">
                <a:sym typeface="Wingdings" panose="05000000000000000000" pitchFamily="2" charset="2"/>
              </a:rPr>
              <a:t>B, CD</a:t>
            </a:r>
          </a:p>
          <a:p>
            <a:pPr lvl="1"/>
            <a:r>
              <a:rPr lang="en-SG"/>
              <a:t>Minimal basis: A</a:t>
            </a:r>
            <a:r>
              <a:rPr lang="en-SG">
                <a:sym typeface="Wingdings" panose="05000000000000000000" pitchFamily="2" charset="2"/>
              </a:rPr>
              <a:t>B, CD</a:t>
            </a:r>
          </a:p>
          <a:p>
            <a:pPr lvl="1"/>
            <a:r>
              <a:rPr lang="en-US">
                <a:sym typeface="Wingdings" pitchFamily="2" charset="2"/>
              </a:rPr>
              <a:t>Corresponding tables: R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(A, B), R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(C, D)</a:t>
            </a:r>
          </a:p>
          <a:p>
            <a:pPr lvl="1"/>
            <a:r>
              <a:rPr lang="en-US">
                <a:sym typeface="Wingdings" pitchFamily="2" charset="2"/>
              </a:rPr>
              <a:t>Notice that R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and R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cannot be used to reconstruct R</a:t>
            </a:r>
          </a:p>
          <a:p>
            <a:pPr lvl="1"/>
            <a:r>
              <a:rPr lang="en-US">
                <a:sym typeface="Wingdings" pitchFamily="2" charset="2"/>
              </a:rPr>
              <a:t>This is why we require the following:</a:t>
            </a:r>
          </a:p>
          <a:p>
            <a:pPr lvl="2"/>
            <a:r>
              <a:rPr lang="en-US"/>
              <a:t>Check if any of the tables contain a key for R; if not, then create a table that contains a key for R</a:t>
            </a:r>
          </a:p>
          <a:p>
            <a:pPr lvl="1"/>
            <a:r>
              <a:rPr lang="en-US">
                <a:sym typeface="Wingdings" pitchFamily="2" charset="2"/>
              </a:rPr>
              <a:t>In this case, R has only one key: AC</a:t>
            </a:r>
          </a:p>
          <a:p>
            <a:pPr lvl="1"/>
            <a:r>
              <a:rPr lang="en-US">
                <a:sym typeface="Wingdings" pitchFamily="2" charset="2"/>
              </a:rPr>
              <a:t>Therefore, we add a table R</a:t>
            </a:r>
            <a:r>
              <a:rPr lang="en-US" baseline="-25000">
                <a:sym typeface="Wingdings" pitchFamily="2" charset="2"/>
              </a:rPr>
              <a:t>3</a:t>
            </a:r>
            <a:r>
              <a:rPr lang="en-US">
                <a:sym typeface="Wingdings" pitchFamily="2" charset="2"/>
              </a:rPr>
              <a:t>(A, C)</a:t>
            </a:r>
          </a:p>
          <a:p>
            <a:pPr lvl="1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14637-85D6-4BAF-9533-CFA2123B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07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858"/>
            <a:ext cx="8507288" cy="5190902"/>
          </a:xfrm>
        </p:spPr>
        <p:txBody>
          <a:bodyPr>
            <a:normAutofit/>
          </a:bodyPr>
          <a:lstStyle/>
          <a:p>
            <a:r>
              <a:rPr lang="en-US" dirty="0"/>
              <a:t>Input: A table R with a set of FDs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Find a minimal basis of the FDs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Combine the FDs whose left hand sides are the same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After that, for each FD, construct a table that contains all attributes in the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Check if any of the tables contain a key for R; if not, then create a table that contains a key for R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Remove subsumed tables</a:t>
            </a:r>
          </a:p>
          <a:p>
            <a:r>
              <a:rPr lang="en-US" dirty="0"/>
              <a:t>We will use an example to explain this step</a:t>
            </a:r>
          </a:p>
          <a:p>
            <a:pPr marL="531812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94A0B-5ECA-464C-B167-0438136B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51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>
            <a:noAutofit/>
          </a:bodyPr>
          <a:lstStyle/>
          <a:p>
            <a:r>
              <a:rPr lang="en-US" sz="3200" dirty="0"/>
              <a:t>3NF Decomposition: Remove Subsumed Tables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480"/>
            <a:ext cx="8229600" cy="519715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Given: A table R, and a set S of FDs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e.g., R(A, B, C, D), S = {AB</a:t>
            </a:r>
            <a:r>
              <a:rPr lang="en-US" dirty="0">
                <a:sym typeface="Wingdings" pitchFamily="2" charset="2"/>
              </a:rPr>
              <a:t>C, CA, BD}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Step 1: Derive a </a:t>
            </a:r>
            <a:r>
              <a:rPr lang="en-US" dirty="0">
                <a:solidFill>
                  <a:srgbClr val="0000CC"/>
                </a:solidFill>
              </a:rPr>
              <a:t>minimal basis </a:t>
            </a:r>
            <a:r>
              <a:rPr lang="en-US" dirty="0"/>
              <a:t>of 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minimal basis of S is {AB</a:t>
            </a:r>
            <a:r>
              <a:rPr lang="en-US" dirty="0">
                <a:sym typeface="Wingdings" pitchFamily="2" charset="2"/>
              </a:rPr>
              <a:t>C, CA, BD}</a:t>
            </a:r>
            <a:endParaRPr lang="en-SG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Step 2: In the minimal basis, combine the FDs whose left hand sides are the same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Nothing to be combined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Step 3: Create a table for each FD remained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(A, B, C), R</a:t>
            </a:r>
            <a:r>
              <a:rPr lang="en-US" baseline="-25000" dirty="0"/>
              <a:t>2</a:t>
            </a:r>
            <a:r>
              <a:rPr lang="en-US" dirty="0"/>
              <a:t>(C, A), R3(B, D)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Step 4: If none of the tables contains a key of the original table R, create a table that contains a key of R (any key would do)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(A, B, C) already contains AB, one of the keys of R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Almost done</a:t>
            </a:r>
            <a:r>
              <a:rPr lang="en-US"/>
              <a:t>… But </a:t>
            </a:r>
            <a:r>
              <a:rPr lang="en-US" dirty="0"/>
              <a:t>do we need R</a:t>
            </a:r>
            <a:r>
              <a:rPr lang="en-US" baseline="-25000" dirty="0"/>
              <a:t>2</a:t>
            </a:r>
            <a:r>
              <a:rPr lang="en-US" dirty="0"/>
              <a:t>? Everything in R</a:t>
            </a:r>
            <a:r>
              <a:rPr lang="en-US" baseline="-25000" dirty="0"/>
              <a:t>2</a:t>
            </a:r>
            <a:r>
              <a:rPr lang="en-US" dirty="0"/>
              <a:t> is already in R</a:t>
            </a:r>
            <a:r>
              <a:rPr lang="en-US" baseline="-25000" dirty="0"/>
              <a:t>1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Answer: No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Final decomposition: R</a:t>
            </a:r>
            <a:r>
              <a:rPr lang="en-US" baseline="-25000" dirty="0"/>
              <a:t>1</a:t>
            </a:r>
            <a:r>
              <a:rPr lang="en-US" dirty="0"/>
              <a:t>(A, B, C), R</a:t>
            </a:r>
            <a:r>
              <a:rPr lang="en-US" baseline="-25000" dirty="0"/>
              <a:t>3</a:t>
            </a:r>
            <a:r>
              <a:rPr lang="en-US" dirty="0"/>
              <a:t>(B, D)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8A89B4-05AD-4F79-9E4E-60ED7CE1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5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3NF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858"/>
            <a:ext cx="8507288" cy="5190902"/>
          </a:xfrm>
        </p:spPr>
        <p:txBody>
          <a:bodyPr>
            <a:normAutofit/>
          </a:bodyPr>
          <a:lstStyle/>
          <a:p>
            <a:r>
              <a:rPr lang="en-US" dirty="0"/>
              <a:t>Input: A table R with a set of FDs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Find a minimal basis of the FDs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Combine the FDs whose left hand sides are the same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After that, for each FD, construct a table that contains all attributes in the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Check if any of the tables contain a key for R; if not, then create a table that contains a key for R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Remove subsumed tables</a:t>
            </a:r>
          </a:p>
          <a:p>
            <a:r>
              <a:rPr lang="en-US" dirty="0"/>
              <a:t>In general, we remove a table R</a:t>
            </a:r>
            <a:r>
              <a:rPr lang="en-SG" dirty="0"/>
              <a:t>’, if all of its attributes are contained in another table R’’</a:t>
            </a:r>
            <a:endParaRPr lang="en-US" dirty="0"/>
          </a:p>
          <a:p>
            <a:pPr marL="531812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94A0B-5ECA-464C-B167-0438136B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7703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1812" indent="-514350"/>
            <a:r>
              <a:rPr lang="en-US" dirty="0"/>
              <a:t>R(A, B, C, D, E), with A</a:t>
            </a:r>
            <a:r>
              <a:rPr lang="en-US" dirty="0">
                <a:sym typeface="Wingdings" pitchFamily="2" charset="2"/>
              </a:rPr>
              <a:t>B, AC, BC, EC, ED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Find a minimal basis of the FDs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Combine the FDs whose left hand sides are the same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After that, for each FD, construct a table that contains all attributes in the FD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Check if any of the tables contain a key for R; if not, then create a table that contains a key for R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Remove subsumed tables</a:t>
            </a:r>
          </a:p>
          <a:p>
            <a:pPr marL="858837" lvl="1" indent="-514350">
              <a:buFont typeface="+mj-lt"/>
              <a:buAutoNum type="arabicPeriod"/>
            </a:pPr>
            <a:endParaRPr lang="en-US" dirty="0"/>
          </a:p>
          <a:p>
            <a:pPr marL="858837" lvl="1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3C214-8B08-4D2F-BFB3-4D49B8F4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5625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1812" indent="-514350"/>
            <a:r>
              <a:rPr lang="en-US" dirty="0"/>
              <a:t>R(A, B, C, D, E), with A</a:t>
            </a:r>
            <a:r>
              <a:rPr lang="en-US" dirty="0">
                <a:sym typeface="Wingdings" pitchFamily="2" charset="2"/>
              </a:rPr>
              <a:t>B, AC, BC, EC, ED</a:t>
            </a:r>
          </a:p>
          <a:p>
            <a:pPr marL="858837" lvl="1" indent="-514350"/>
            <a:r>
              <a:rPr lang="en-US" dirty="0"/>
              <a:t>Find a minimal basis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One attribute on the right: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AC, BC, EC, ED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Remove redundant attributes on the left: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AC, BC, EC, ED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Remove redundant FDs: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BC, EC, ED</a:t>
            </a:r>
          </a:p>
          <a:p>
            <a:endParaRPr lang="en-US" dirty="0"/>
          </a:p>
          <a:p>
            <a:pPr marL="858837" lvl="1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C2168-92DF-45E2-80FB-B7A71F28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490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3NF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8"/>
          </a:xfrm>
        </p:spPr>
        <p:txBody>
          <a:bodyPr>
            <a:normAutofit fontScale="92500" lnSpcReduction="20000"/>
          </a:bodyPr>
          <a:lstStyle/>
          <a:p>
            <a:pPr marL="531812" indent="-514350"/>
            <a:r>
              <a:rPr lang="en-US" dirty="0"/>
              <a:t>R(A, B, C, D, E), with A</a:t>
            </a:r>
            <a:r>
              <a:rPr lang="en-US" dirty="0">
                <a:sym typeface="Wingdings" pitchFamily="2" charset="2"/>
              </a:rPr>
              <a:t>B, AC, BC, EC, ED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Minimal basis: A</a:t>
            </a:r>
            <a:r>
              <a:rPr lang="en-US" dirty="0">
                <a:sym typeface="Wingdings" pitchFamily="2" charset="2"/>
              </a:rPr>
              <a:t>B, BC, EC, ED</a:t>
            </a:r>
            <a:endParaRPr lang="en-US" dirty="0"/>
          </a:p>
          <a:p>
            <a:pPr marL="858837" lvl="1" indent="-514350"/>
            <a:r>
              <a:rPr lang="en-US" dirty="0"/>
              <a:t>Combine the FDs whose left hand sides are the same: A</a:t>
            </a:r>
            <a:r>
              <a:rPr lang="en-US" dirty="0">
                <a:sym typeface="Wingdings" pitchFamily="2" charset="2"/>
              </a:rPr>
              <a:t>B, BC, ECD</a:t>
            </a:r>
            <a:endParaRPr lang="en-US" dirty="0"/>
          </a:p>
          <a:p>
            <a:pPr marL="858837" lvl="1" indent="-514350"/>
            <a:r>
              <a:rPr lang="en-US" dirty="0"/>
              <a:t>For each FD, construct a table that contains all attributes in the FD:</a:t>
            </a:r>
          </a:p>
          <a:p>
            <a:pPr marL="344487" lvl="1" indent="0">
              <a:buNone/>
            </a:pPr>
            <a:r>
              <a:rPr lang="en-US" dirty="0"/>
              <a:t>	R</a:t>
            </a:r>
            <a:r>
              <a:rPr lang="en-US" baseline="-25000" dirty="0"/>
              <a:t>1</a:t>
            </a:r>
            <a:r>
              <a:rPr lang="en-US" dirty="0"/>
              <a:t>(A, B), R</a:t>
            </a:r>
            <a:r>
              <a:rPr lang="en-US" baseline="-25000" dirty="0"/>
              <a:t>2</a:t>
            </a:r>
            <a:r>
              <a:rPr lang="en-US" dirty="0"/>
              <a:t>(B, C), R</a:t>
            </a:r>
            <a:r>
              <a:rPr lang="en-US" baseline="-25000" dirty="0"/>
              <a:t>3</a:t>
            </a:r>
            <a:r>
              <a:rPr lang="en-US" dirty="0"/>
              <a:t>(C, D, E)</a:t>
            </a:r>
          </a:p>
          <a:p>
            <a:pPr marL="858837" lvl="1" indent="-514350"/>
            <a:r>
              <a:rPr lang="en-US" dirty="0"/>
              <a:t>Check if any of the tables contain a key for R; if not, then create a table that contains a key for R:</a:t>
            </a:r>
          </a:p>
          <a:p>
            <a:pPr marL="344487" lvl="1" indent="0">
              <a:buNone/>
            </a:pPr>
            <a:r>
              <a:rPr lang="en-US" dirty="0"/>
              <a:t>	Key for R is {AE}, which is not contained in R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, or R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marL="858837" lvl="1" indent="-514350"/>
            <a:r>
              <a:rPr lang="en-US" dirty="0"/>
              <a:t>Create another table R</a:t>
            </a:r>
            <a:r>
              <a:rPr lang="en-US" baseline="-25000" dirty="0"/>
              <a:t>4</a:t>
            </a:r>
            <a:r>
              <a:rPr lang="en-US" dirty="0"/>
              <a:t>(A, E) </a:t>
            </a:r>
          </a:p>
          <a:p>
            <a:pPr marL="858837" lvl="1" indent="-514350"/>
            <a:r>
              <a:rPr lang="en-US" dirty="0"/>
              <a:t>Remove subsumed tables</a:t>
            </a:r>
          </a:p>
          <a:p>
            <a:pPr marL="858837" lvl="1" indent="-514350"/>
            <a:r>
              <a:rPr lang="en-US" dirty="0"/>
              <a:t>Final result: R</a:t>
            </a:r>
            <a:r>
              <a:rPr lang="en-US" baseline="-25000" dirty="0"/>
              <a:t>1</a:t>
            </a:r>
            <a:r>
              <a:rPr lang="en-US" dirty="0"/>
              <a:t>(A, B), R</a:t>
            </a:r>
            <a:r>
              <a:rPr lang="en-US" baseline="-25000" dirty="0"/>
              <a:t>2</a:t>
            </a:r>
            <a:r>
              <a:rPr lang="en-US" dirty="0"/>
              <a:t>(B, C), R</a:t>
            </a:r>
            <a:r>
              <a:rPr lang="en-US" baseline="-25000" dirty="0"/>
              <a:t>3</a:t>
            </a:r>
            <a:r>
              <a:rPr lang="en-US" dirty="0"/>
              <a:t>(C, D, E), R</a:t>
            </a:r>
            <a:r>
              <a:rPr lang="en-US" baseline="-25000" dirty="0"/>
              <a:t>4</a:t>
            </a:r>
            <a:r>
              <a:rPr lang="en-US" dirty="0"/>
              <a:t>(A, E)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858837" lvl="1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7ED4-1C33-4576-81B9-B57E8443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99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2: 3NF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1812" indent="-514350"/>
            <a:r>
              <a:rPr lang="en-US" dirty="0"/>
              <a:t>R(A, B, C, D, E), with A</a:t>
            </a:r>
            <a:r>
              <a:rPr lang="en-US" dirty="0">
                <a:sym typeface="Wingdings" pitchFamily="2" charset="2"/>
              </a:rPr>
              <a:t>B, ABC, CDE, EC, ED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Find a minimal basis of the FDs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Combine the FDs whose left hand sides are the same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After that, for each FD, construct a table that contains all attributes in the FD 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Check if any of the tables contain a key for R; if not, then create a table that contains a key for R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Remove subsumed tables</a:t>
            </a:r>
          </a:p>
          <a:p>
            <a:pPr marL="858837" lvl="1" indent="-514350">
              <a:buFont typeface="+mj-lt"/>
              <a:buAutoNum type="arabicPeriod"/>
            </a:pPr>
            <a:endParaRPr lang="en-US" dirty="0"/>
          </a:p>
          <a:p>
            <a:pPr marL="344487" lvl="1" indent="0">
              <a:buNone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3C26F2-5919-4361-A746-14259C7E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15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5AE7-21BF-49EE-BDFC-51C16FC0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FD Equivalence: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DACD-431F-4FD5-8C11-63AF19DB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SG" dirty="0"/>
              <a:t>S = {A</a:t>
            </a:r>
            <a:r>
              <a:rPr lang="en-SG" dirty="0">
                <a:sym typeface="Wingdings" panose="05000000000000000000" pitchFamily="2" charset="2"/>
              </a:rPr>
              <a:t>C, ACD, EAD, EH}</a:t>
            </a:r>
          </a:p>
          <a:p>
            <a:r>
              <a:rPr lang="en-SG" dirty="0"/>
              <a:t>S' = {A</a:t>
            </a:r>
            <a:r>
              <a:rPr lang="en-SG" dirty="0">
                <a:sym typeface="Wingdings" panose="05000000000000000000" pitchFamily="2" charset="2"/>
              </a:rPr>
              <a:t>CD, EAH}</a:t>
            </a:r>
          </a:p>
          <a:p>
            <a:r>
              <a:rPr lang="en-SG" dirty="0">
                <a:sym typeface="Wingdings" panose="05000000000000000000" pitchFamily="2" charset="2"/>
              </a:rPr>
              <a:t>Prove that S and S' are equivalent</a:t>
            </a:r>
          </a:p>
          <a:p>
            <a:r>
              <a:rPr lang="en-SG" dirty="0"/>
              <a:t>Second, prove that S can be derived from S'</a:t>
            </a:r>
          </a:p>
          <a:p>
            <a:pPr lvl="1"/>
            <a:r>
              <a:rPr lang="en-SG" dirty="0"/>
              <a:t>Given S', we have {A}</a:t>
            </a:r>
            <a:r>
              <a:rPr lang="en-SG" baseline="30000" dirty="0"/>
              <a:t>+</a:t>
            </a:r>
            <a:r>
              <a:rPr lang="en-SG" dirty="0"/>
              <a:t> = {ACD}, so A</a:t>
            </a:r>
            <a:r>
              <a:rPr lang="en-SG" dirty="0">
                <a:sym typeface="Wingdings" panose="05000000000000000000" pitchFamily="2" charset="2"/>
              </a:rPr>
              <a:t>C is implied by S'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Given S', we have {AC}</a:t>
            </a:r>
            <a:r>
              <a:rPr lang="en-SG" baseline="30000" dirty="0">
                <a:sym typeface="Wingdings" panose="05000000000000000000" pitchFamily="2" charset="2"/>
              </a:rPr>
              <a:t>+</a:t>
            </a:r>
            <a:r>
              <a:rPr lang="en-SG" dirty="0">
                <a:sym typeface="Wingdings" panose="05000000000000000000" pitchFamily="2" charset="2"/>
              </a:rPr>
              <a:t> = {ACD}, so ACD is implied by S'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Given S', we have {E}</a:t>
            </a:r>
            <a:r>
              <a:rPr lang="en-US" altLang="zh-CN" baseline="30000" dirty="0">
                <a:sym typeface="Wingdings" panose="05000000000000000000" pitchFamily="2" charset="2"/>
              </a:rPr>
              <a:t>+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= {EADHC}, so EAD and EH are implied by S'</a:t>
            </a:r>
            <a:endParaRPr lang="en-SG" dirty="0">
              <a:sym typeface="Wingdings" panose="05000000000000000000" pitchFamily="2" charset="2"/>
            </a:endParaRPr>
          </a:p>
          <a:p>
            <a:pPr lvl="1"/>
            <a:r>
              <a:rPr lang="en-SG" dirty="0">
                <a:sym typeface="Wingdings" panose="05000000000000000000" pitchFamily="2" charset="2"/>
              </a:rPr>
              <a:t>Hence, S can be derived from S'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7C4E2-4E61-41B7-BDD3-DB284056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7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2: 3NF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1812" indent="-514350"/>
            <a:r>
              <a:rPr lang="en-US" dirty="0"/>
              <a:t>R(A, B, C, D, E), with A</a:t>
            </a:r>
            <a:r>
              <a:rPr lang="en-US" dirty="0">
                <a:sym typeface="Wingdings" pitchFamily="2" charset="2"/>
              </a:rPr>
              <a:t>B, ABC, CDE, EC, ED</a:t>
            </a:r>
          </a:p>
          <a:p>
            <a:pPr marL="858837" lvl="1" indent="-514350"/>
            <a:r>
              <a:rPr lang="en-US" dirty="0"/>
              <a:t>Find a minimal basis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One attribute on the right: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ABC, CD, CE, EC, ED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Remove redundant attributes on the left: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AC, CD, CE, EC, ED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Remove redundant FDs: </a:t>
            </a:r>
            <a:r>
              <a:rPr lang="en-US" dirty="0"/>
              <a:t>A</a:t>
            </a:r>
            <a:r>
              <a:rPr lang="en-US" dirty="0">
                <a:sym typeface="Wingdings" pitchFamily="2" charset="2"/>
              </a:rPr>
              <a:t>B, AC, CD, CE, EC</a:t>
            </a:r>
          </a:p>
          <a:p>
            <a:pPr marL="858837" lvl="1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858837" lvl="1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4B499-3DFB-44BB-8B89-196CB48A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47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2: 3NF Decomposition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8"/>
          </a:xfrm>
        </p:spPr>
        <p:txBody>
          <a:bodyPr>
            <a:normAutofit fontScale="92500" lnSpcReduction="20000"/>
          </a:bodyPr>
          <a:lstStyle/>
          <a:p>
            <a:pPr marL="531812" indent="-514350"/>
            <a:r>
              <a:rPr lang="en-US" dirty="0"/>
              <a:t>R(A, B, C, D, E), with A</a:t>
            </a:r>
            <a:r>
              <a:rPr lang="en-US" dirty="0">
                <a:sym typeface="Wingdings" pitchFamily="2" charset="2"/>
              </a:rPr>
              <a:t>B, ABC, CDE, EC, ED</a:t>
            </a:r>
          </a:p>
          <a:p>
            <a:pPr marL="858837" lvl="1" indent="-514350"/>
            <a:r>
              <a:rPr lang="en-US" dirty="0"/>
              <a:t>Minimal basis: A</a:t>
            </a:r>
            <a:r>
              <a:rPr lang="en-US" dirty="0">
                <a:sym typeface="Wingdings" pitchFamily="2" charset="2"/>
              </a:rPr>
              <a:t>B, AC, CD, CE, EC</a:t>
            </a:r>
          </a:p>
          <a:p>
            <a:pPr marL="858837" lvl="1" indent="-514350"/>
            <a:r>
              <a:rPr lang="en-US" dirty="0"/>
              <a:t>Combine the FDs whose left hand sides are the same: A</a:t>
            </a:r>
            <a:r>
              <a:rPr lang="en-US" dirty="0">
                <a:sym typeface="Wingdings" pitchFamily="2" charset="2"/>
              </a:rPr>
              <a:t>BC, CDE, EC</a:t>
            </a:r>
            <a:endParaRPr lang="en-US" dirty="0"/>
          </a:p>
          <a:p>
            <a:pPr marL="858837" lvl="1" indent="-514350"/>
            <a:r>
              <a:rPr lang="en-US" dirty="0"/>
              <a:t>For each FD, construct a table that contains all attributes in the FD:</a:t>
            </a:r>
          </a:p>
          <a:p>
            <a:pPr marL="344487" lvl="1" indent="0">
              <a:buNone/>
            </a:pPr>
            <a:r>
              <a:rPr lang="en-US" dirty="0"/>
              <a:t>	R</a:t>
            </a:r>
            <a:r>
              <a:rPr lang="en-US" baseline="-25000" dirty="0"/>
              <a:t>1</a:t>
            </a:r>
            <a:r>
              <a:rPr lang="en-US" dirty="0"/>
              <a:t>(A, B, C), R</a:t>
            </a:r>
            <a:r>
              <a:rPr lang="en-US" baseline="-25000" dirty="0"/>
              <a:t>2</a:t>
            </a:r>
            <a:r>
              <a:rPr lang="en-US" dirty="0"/>
              <a:t>(C, D, E), R</a:t>
            </a:r>
            <a:r>
              <a:rPr lang="en-US" baseline="-25000" dirty="0"/>
              <a:t>3</a:t>
            </a:r>
            <a:r>
              <a:rPr lang="en-US" dirty="0"/>
              <a:t>(C, E)</a:t>
            </a:r>
          </a:p>
          <a:p>
            <a:pPr marL="858837" lvl="1" indent="-514350"/>
            <a:r>
              <a:rPr lang="en-US" dirty="0"/>
              <a:t>Check if any of the tables contain a key for R; if not, then create a table that contains a key for R:</a:t>
            </a:r>
          </a:p>
          <a:p>
            <a:pPr marL="344487" lvl="1" indent="0">
              <a:buNone/>
            </a:pPr>
            <a:r>
              <a:rPr lang="en-US" dirty="0"/>
              <a:t>	Key for R is {A}, which is contained in R</a:t>
            </a:r>
            <a:r>
              <a:rPr lang="en-US" baseline="-25000" dirty="0"/>
              <a:t>1</a:t>
            </a:r>
          </a:p>
          <a:p>
            <a:pPr marL="858837" lvl="1" indent="-514350"/>
            <a:r>
              <a:rPr lang="en-US" dirty="0"/>
              <a:t>Remove subsumed tables</a:t>
            </a:r>
          </a:p>
          <a:p>
            <a:pPr marL="858837" lvl="1" indent="-514350"/>
            <a:r>
              <a:rPr lang="en-US" dirty="0"/>
              <a:t>Final result: R</a:t>
            </a:r>
            <a:r>
              <a:rPr lang="en-US" baseline="-25000" dirty="0"/>
              <a:t>1</a:t>
            </a:r>
            <a:r>
              <a:rPr lang="en-US" dirty="0"/>
              <a:t>(A, B, C), R</a:t>
            </a:r>
            <a:r>
              <a:rPr lang="en-US" baseline="-25000" dirty="0"/>
              <a:t>2</a:t>
            </a:r>
            <a:r>
              <a:rPr lang="en-US" dirty="0"/>
              <a:t>(C, D, E)</a:t>
            </a:r>
          </a:p>
          <a:p>
            <a:endParaRPr lang="en-US" dirty="0"/>
          </a:p>
          <a:p>
            <a:pPr marL="858837" lvl="1" indent="-514350">
              <a:buFont typeface="+mj-lt"/>
              <a:buAutoNum type="arabicPeriod"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89849-2556-4271-8004-6020392C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06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Poorly designed tables give rise to redundancy, update anomalies, and deletion anomalies</a:t>
            </a:r>
          </a:p>
          <a:p>
            <a:pPr>
              <a:lnSpc>
                <a:spcPct val="110000"/>
              </a:lnSpc>
            </a:pPr>
            <a:r>
              <a:rPr lang="en-US" dirty="0"/>
              <a:t>BCNF eliminates these problems</a:t>
            </a:r>
          </a:p>
          <a:p>
            <a:pPr lvl="1">
              <a:lnSpc>
                <a:spcPct val="110000"/>
              </a:lnSpc>
            </a:pPr>
            <a:r>
              <a:rPr lang="en-SG" dirty="0">
                <a:sym typeface="Wingdings" pitchFamily="2" charset="2"/>
              </a:rPr>
              <a:t>BCNF: For any non-trivial and decomposed FD on a table R, its left hand side is a super-key for R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But BCNF does not </a:t>
            </a:r>
            <a:r>
              <a:rPr lang="en-US" dirty="0">
                <a:solidFill>
                  <a:srgbClr val="0000CC"/>
                </a:solidFill>
              </a:rPr>
              <a:t>always</a:t>
            </a:r>
            <a:r>
              <a:rPr lang="en-US" dirty="0"/>
              <a:t> preserve all FDs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 may need to perform a join of multiple tables to check whether an FD holds</a:t>
            </a:r>
          </a:p>
          <a:p>
            <a:pPr>
              <a:lnSpc>
                <a:spcPct val="110000"/>
              </a:lnSpc>
            </a:pPr>
            <a:r>
              <a:rPr lang="en-US" dirty="0"/>
              <a:t>3NF: slightly weaker than BCNF; has update and deletion anomalies in some rare cases, but preserves all FDs</a:t>
            </a:r>
          </a:p>
          <a:p>
            <a:pPr lvl="1">
              <a:lnSpc>
                <a:spcPct val="110000"/>
              </a:lnSpc>
            </a:pPr>
            <a:r>
              <a:rPr lang="en-SG" dirty="0">
                <a:sym typeface="Wingdings" pitchFamily="2" charset="2"/>
              </a:rPr>
              <a:t>3NF: For any non-trivial and decomposed FD on a table R, either its left hand side is a super-key for R, </a:t>
            </a:r>
            <a:r>
              <a:rPr lang="en-SG" dirty="0">
                <a:solidFill>
                  <a:srgbClr val="0000CC"/>
                </a:solidFill>
                <a:sym typeface="Wingdings" pitchFamily="2" charset="2"/>
              </a:rPr>
              <a:t>or its right hand side is a prime attribute</a:t>
            </a:r>
            <a:endParaRPr lang="en-US" dirty="0">
              <a:solidFill>
                <a:srgbClr val="0000CC"/>
              </a:solidFill>
            </a:endParaRP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95CF-BC8F-445E-A7C5-96AE5998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8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BCNF or 3NF?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BCNF is only inferior to 3NF in the sense that sometimes it does not preserve all FDs</a:t>
            </a:r>
          </a:p>
          <a:p>
            <a:r>
              <a:rPr lang="en-US"/>
              <a:t>So, go for BCNF if we can find a BCNF decomposition that preserves all FDs</a:t>
            </a:r>
          </a:p>
          <a:p>
            <a:r>
              <a:rPr lang="en-US"/>
              <a:t>If such a decomposition cannot be found</a:t>
            </a:r>
          </a:p>
          <a:p>
            <a:pPr lvl="1"/>
            <a:r>
              <a:rPr lang="en-US"/>
              <a:t>Go for BCNF if preserving all FDs is not important</a:t>
            </a:r>
          </a:p>
          <a:p>
            <a:pPr lvl="1"/>
            <a:r>
              <a:rPr lang="en-US"/>
              <a:t>Go for 3NF otherwise</a:t>
            </a:r>
          </a:p>
          <a:p>
            <a:pPr lvl="1"/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4A10C-4D4C-46FD-8EA4-4CAC8661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4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BCNF</a:t>
            </a:r>
          </a:p>
          <a:p>
            <a:pPr lvl="1"/>
            <a:r>
              <a:rPr lang="en-US" dirty="0"/>
              <a:t>Small redundancy</a:t>
            </a:r>
          </a:p>
          <a:p>
            <a:pPr lvl="1"/>
            <a:r>
              <a:rPr lang="en-US" dirty="0"/>
              <a:t>Lossless join property</a:t>
            </a:r>
          </a:p>
          <a:p>
            <a:pPr lvl="1"/>
            <a:r>
              <a:rPr lang="en-US" dirty="0"/>
              <a:t>But may not preserve all FDs</a:t>
            </a:r>
          </a:p>
          <a:p>
            <a:r>
              <a:rPr lang="en-US" dirty="0"/>
              <a:t>Third Normal Form (3NF)</a:t>
            </a:r>
          </a:p>
          <a:p>
            <a:pPr lvl="1"/>
            <a:r>
              <a:rPr lang="en-US" dirty="0"/>
              <a:t>Not as strict as BCNF</a:t>
            </a:r>
          </a:p>
          <a:p>
            <a:pPr lvl="1"/>
            <a:r>
              <a:rPr lang="en-US" dirty="0"/>
              <a:t>Small redundancy (</a:t>
            </a:r>
            <a:r>
              <a:rPr lang="en-US" dirty="0">
                <a:solidFill>
                  <a:srgbClr val="0000CC"/>
                </a:solidFill>
              </a:rPr>
              <a:t>not as small as BCNF, though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Lossless join property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Preserve all FDs</a:t>
            </a:r>
            <a:endParaRPr lang="en-SG" dirty="0">
              <a:solidFill>
                <a:srgbClr val="0000CC"/>
              </a:solidFill>
            </a:endParaRPr>
          </a:p>
          <a:p>
            <a:pPr lvl="1"/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84628-C5CE-406B-A60A-52E3D997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1C098B-AF64-43D3-8114-98CE067A81C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8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12">
      <a:dk1>
        <a:srgbClr val="000000"/>
      </a:dk1>
      <a:lt1>
        <a:srgbClr val="FFFFFF"/>
      </a:lt1>
      <a:dk2>
        <a:srgbClr val="000000"/>
      </a:dk2>
      <a:lt2>
        <a:srgbClr val="666699"/>
      </a:lt2>
      <a:accent1>
        <a:srgbClr val="3366FF"/>
      </a:accent1>
      <a:accent2>
        <a:srgbClr val="3366FF"/>
      </a:accent2>
      <a:accent3>
        <a:srgbClr val="FFFFFF"/>
      </a:accent3>
      <a:accent4>
        <a:srgbClr val="000000"/>
      </a:accent4>
      <a:accent5>
        <a:srgbClr val="ADB8FF"/>
      </a:accent5>
      <a:accent6>
        <a:srgbClr val="2D5CE7"/>
      </a:accent6>
      <a:hlink>
        <a:srgbClr val="006666"/>
      </a:hlink>
      <a:folHlink>
        <a:srgbClr val="B2B2B2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1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0099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008A8A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2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3366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2D5CE7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10AF827D5F649BAFC5AF4AFB2D5D4" ma:contentTypeVersion="14" ma:contentTypeDescription="Create a new document." ma:contentTypeScope="" ma:versionID="4786c305fdeb12c82871548e33fb41b9">
  <xsd:schema xmlns:xsd="http://www.w3.org/2001/XMLSchema" xmlns:xs="http://www.w3.org/2001/XMLSchema" xmlns:p="http://schemas.microsoft.com/office/2006/metadata/properties" xmlns:ns3="dd778424-2f30-4657-8405-79f0956a8fd2" xmlns:ns4="0590a5a5-9b8c-4179-8b1f-0ed480ddc53f" targetNamespace="http://schemas.microsoft.com/office/2006/metadata/properties" ma:root="true" ma:fieldsID="8a0d36964ad5f7029a3295fe712b1820" ns3:_="" ns4:_="">
    <xsd:import namespace="dd778424-2f30-4657-8405-79f0956a8fd2"/>
    <xsd:import namespace="0590a5a5-9b8c-4179-8b1f-0ed480ddc5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778424-2f30-4657-8405-79f0956a8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0a5a5-9b8c-4179-8b1f-0ed480ddc5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344783-5891-4243-B96D-847FA0C5BB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778424-2f30-4657-8405-79f0956a8fd2"/>
    <ds:schemaRef ds:uri="0590a5a5-9b8c-4179-8b1f-0ed480ddc5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BB8B0D-5046-466A-A9F1-F9B065D55122}">
  <ds:schemaRefs>
    <ds:schemaRef ds:uri="http://purl.org/dc/terms/"/>
    <ds:schemaRef ds:uri="http://schemas.microsoft.com/office/infopath/2007/PartnerControls"/>
    <ds:schemaRef ds:uri="0590a5a5-9b8c-4179-8b1f-0ed480ddc53f"/>
    <ds:schemaRef ds:uri="http://schemas.microsoft.com/office/2006/documentManagement/types"/>
    <ds:schemaRef ds:uri="dd778424-2f30-4657-8405-79f0956a8fd2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A04112A-4B87-4672-B257-B400C36687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452</TotalTime>
  <Words>9258</Words>
  <Application>Microsoft Office PowerPoint</Application>
  <PresentationFormat>On-screen Show (4:3)</PresentationFormat>
  <Paragraphs>898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宋体</vt:lpstr>
      <vt:lpstr>Arial</vt:lpstr>
      <vt:lpstr>Calibri</vt:lpstr>
      <vt:lpstr>Comic Sans MS</vt:lpstr>
      <vt:lpstr>Garamond</vt:lpstr>
      <vt:lpstr>Wingdings</vt:lpstr>
      <vt:lpstr>Edge</vt:lpstr>
      <vt:lpstr>CS2102 Database Systems</vt:lpstr>
      <vt:lpstr>Last Lecture</vt:lpstr>
      <vt:lpstr>Properties of BCNF Decomposition</vt:lpstr>
      <vt:lpstr>Dependency Preservation</vt:lpstr>
      <vt:lpstr>Dependency Preservation</vt:lpstr>
      <vt:lpstr>Dependency Preservation</vt:lpstr>
      <vt:lpstr>FD Equivalence: Example</vt:lpstr>
      <vt:lpstr>FD Equivalence: Example</vt:lpstr>
      <vt:lpstr>Roadmap</vt:lpstr>
      <vt:lpstr>Third Normal Form (3NF)</vt:lpstr>
      <vt:lpstr>Third Normal Form (3NF)</vt:lpstr>
      <vt:lpstr>BCNF vs. 3NF</vt:lpstr>
      <vt:lpstr>BCNF vs. 3NF</vt:lpstr>
      <vt:lpstr>3NF Check</vt:lpstr>
      <vt:lpstr>3NF Check: Example</vt:lpstr>
      <vt:lpstr>3NF Check: Example</vt:lpstr>
      <vt:lpstr>3NF Check: Example</vt:lpstr>
      <vt:lpstr>Exercise: 3NF Check</vt:lpstr>
      <vt:lpstr>Exercise: 3NF Check</vt:lpstr>
      <vt:lpstr>Exercise: 3NF Check</vt:lpstr>
      <vt:lpstr>Exercise: 3NF Check</vt:lpstr>
      <vt:lpstr>Exercise: 3NF Check</vt:lpstr>
      <vt:lpstr>Exercise: 3NF Check</vt:lpstr>
      <vt:lpstr>Exercise: 3NF Check</vt:lpstr>
      <vt:lpstr>Exercise: 3NF Check</vt:lpstr>
      <vt:lpstr>Exercise: 3NF Check</vt:lpstr>
      <vt:lpstr>Exercise: 3NF Check</vt:lpstr>
      <vt:lpstr>Exercise: 3NF Check</vt:lpstr>
      <vt:lpstr>3NF Decomposition</vt:lpstr>
      <vt:lpstr>BCNF Decomposition vs. 3NF Decomposition</vt:lpstr>
      <vt:lpstr>3NF Decomposition Algorithm</vt:lpstr>
      <vt:lpstr>Minimal Basis</vt:lpstr>
      <vt:lpstr>Minimal Basis</vt:lpstr>
      <vt:lpstr>Minimal Basis</vt:lpstr>
      <vt:lpstr>Minimal Basis</vt:lpstr>
      <vt:lpstr>Minimal Basis: Conditions</vt:lpstr>
      <vt:lpstr>Minimal Basis: Example</vt:lpstr>
      <vt:lpstr>Minimal Basis: Example 2</vt:lpstr>
      <vt:lpstr>Minimal Basis: Example 3</vt:lpstr>
      <vt:lpstr>Minimal Basis: Example 4</vt:lpstr>
      <vt:lpstr>Minimal Basis: Example 5</vt:lpstr>
      <vt:lpstr>3NF Decomposition Algorithm</vt:lpstr>
      <vt:lpstr>Algorithm for Minimal Basis</vt:lpstr>
      <vt:lpstr>Algorithm for Minimal Basis: Example</vt:lpstr>
      <vt:lpstr>Algorithm for Minimal Basis: Example</vt:lpstr>
      <vt:lpstr>Algorithm for Minimal Basis: Example</vt:lpstr>
      <vt:lpstr>Algorithm for Minimal Basis: Example</vt:lpstr>
      <vt:lpstr>Algorithm for Minimal Basis: Example</vt:lpstr>
      <vt:lpstr>Algorithm for Minimal Basis: Example</vt:lpstr>
      <vt:lpstr>Algorithm for Minimal Basis: Example</vt:lpstr>
      <vt:lpstr>Algorithm for Minimal Basis: Example</vt:lpstr>
      <vt:lpstr>Algorithm for Minimal Basis: Example 2</vt:lpstr>
      <vt:lpstr>Algorithm for Minimal Basis: Example 2</vt:lpstr>
      <vt:lpstr>Algorithm for Minimal Basis: Example 2</vt:lpstr>
      <vt:lpstr>Algorithm for Minimal Basis: Example 2</vt:lpstr>
      <vt:lpstr>Algorithm for Minimal Basis: Example 2</vt:lpstr>
      <vt:lpstr>Algorithm for Minimal Basis: Example 2</vt:lpstr>
      <vt:lpstr>Algorithm for Minimal Basis: Example 2</vt:lpstr>
      <vt:lpstr>Algorithm for Minimal Basis: Example 2</vt:lpstr>
      <vt:lpstr>Algorithm for Minimal Basis: Example 2</vt:lpstr>
      <vt:lpstr>Algorithm for Minimal Basis: Example 2</vt:lpstr>
      <vt:lpstr>Algorithm for Minimal Basis: Example 2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3NF Decomposition</vt:lpstr>
      <vt:lpstr>3NF Decomposition</vt:lpstr>
      <vt:lpstr>3NF Decomposition: Adding Key for Lossless Join</vt:lpstr>
      <vt:lpstr>3NF Decomposition</vt:lpstr>
      <vt:lpstr>3NF Decomposition: Remove Subsumed Tables</vt:lpstr>
      <vt:lpstr>3NF Decomposition</vt:lpstr>
      <vt:lpstr>Exercise: 3NF Decomposition</vt:lpstr>
      <vt:lpstr>Exercise: 3NF Decomposition</vt:lpstr>
      <vt:lpstr>Exercise: 3NF Decomposition</vt:lpstr>
      <vt:lpstr>Exercise 2: 3NF Decomposition</vt:lpstr>
      <vt:lpstr>Exercise 2: 3NF Decomposition</vt:lpstr>
      <vt:lpstr>Exercise 2: 3NF Decomposition</vt:lpstr>
      <vt:lpstr>Summary</vt:lpstr>
      <vt:lpstr>BCNF or 3NF?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Preserving Data Publishing</dc:title>
  <dc:creator>xiaokui</dc:creator>
  <cp:lastModifiedBy>Xiaokui XIAO</cp:lastModifiedBy>
  <cp:revision>10</cp:revision>
  <cp:lastPrinted>2023-04-03T02:43:48Z</cp:lastPrinted>
  <dcterms:created xsi:type="dcterms:W3CDTF">2009-03-02T02:47:37Z</dcterms:created>
  <dcterms:modified xsi:type="dcterms:W3CDTF">2024-04-08T03:50:32Z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0x010100D5B10AF827D5F649BAFC5AF4AFB2D5D4</vt:lpwstr>
  </property>
</Properties>
</file>