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4"/>
  </p:notesMasterIdLst>
  <p:handoutMasterIdLst>
    <p:handoutMasterId r:id="rId25"/>
  </p:handoutMasterIdLst>
  <p:sldIdLst>
    <p:sldId id="256" r:id="rId2"/>
    <p:sldId id="578" r:id="rId3"/>
    <p:sldId id="594" r:id="rId4"/>
    <p:sldId id="602" r:id="rId5"/>
    <p:sldId id="577" r:id="rId6"/>
    <p:sldId id="603" r:id="rId7"/>
    <p:sldId id="579" r:id="rId8"/>
    <p:sldId id="584" r:id="rId9"/>
    <p:sldId id="595" r:id="rId10"/>
    <p:sldId id="596" r:id="rId11"/>
    <p:sldId id="597" r:id="rId12"/>
    <p:sldId id="580" r:id="rId13"/>
    <p:sldId id="581" r:id="rId14"/>
    <p:sldId id="582" r:id="rId15"/>
    <p:sldId id="591" r:id="rId16"/>
    <p:sldId id="592" r:id="rId17"/>
    <p:sldId id="583" r:id="rId18"/>
    <p:sldId id="600" r:id="rId19"/>
    <p:sldId id="599" r:id="rId20"/>
    <p:sldId id="587" r:id="rId21"/>
    <p:sldId id="308" r:id="rId22"/>
    <p:sldId id="598" r:id="rId23"/>
  </p:sldIdLst>
  <p:sldSz cx="12192000" cy="6858000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CCFFFF"/>
    <a:srgbClr val="E2FFC5"/>
    <a:srgbClr val="FFFFCC"/>
    <a:srgbClr val="A50021"/>
    <a:srgbClr val="006600"/>
    <a:srgbClr val="CCFF99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 autoAdjust="0"/>
    <p:restoredTop sz="79783" autoAdjust="0"/>
  </p:normalViewPr>
  <p:slideViewPr>
    <p:cSldViewPr snapToGrid="0">
      <p:cViewPr varScale="1">
        <p:scale>
          <a:sx n="78" d="100"/>
          <a:sy n="78" d="100"/>
        </p:scale>
        <p:origin x="126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78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6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6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8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6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1/20/2025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55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8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38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1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04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92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86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99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US" dirty="0"/>
              <a:t>Introduction</a:t>
            </a:r>
          </a:p>
          <a:p>
            <a:pPr marL="228600" indent="-228600" eaLnBrk="1" hangingPunct="1">
              <a:buAutoNum type="arabicPeriod"/>
            </a:pPr>
            <a:r>
              <a:rPr lang="en-US" dirty="0"/>
              <a:t>CCSGP Website – invite them to participate in the CCSGP programme</a:t>
            </a:r>
          </a:p>
          <a:p>
            <a:pPr marL="228600" indent="-228600" eaLnBrk="1" hangingPunct="1">
              <a:buAutoNum type="arabicPeriod"/>
            </a:pPr>
            <a:r>
              <a:rPr lang="en-US" dirty="0"/>
              <a:t>Syllabus Overview – Canvas page</a:t>
            </a:r>
          </a:p>
          <a:p>
            <a:pPr marL="228600" indent="-228600" eaLnBrk="1" hangingPunct="1">
              <a:buAutoNum type="arabicPeriod"/>
            </a:pPr>
            <a:r>
              <a:rPr lang="en-US" dirty="0"/>
              <a:t>Panopto Video – Playlist</a:t>
            </a:r>
          </a:p>
          <a:p>
            <a:pPr marL="228600" indent="-228600" eaLnBrk="1" hangingPunct="1">
              <a:buAutoNum type="arabicPeriod"/>
            </a:pPr>
            <a:r>
              <a:rPr lang="en-US" dirty="0"/>
              <a:t>Errata - Slides</a:t>
            </a:r>
          </a:p>
        </p:txBody>
      </p:sp>
    </p:spTree>
    <p:extLst>
      <p:ext uri="{BB962C8B-B14F-4D97-AF65-F5344CB8AC3E}">
        <p14:creationId xmlns:p14="http://schemas.microsoft.com/office/powerpoint/2010/main" val="265928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4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1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10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Colin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heducation.com.sg/digital-logic-design-2e-9780071327442-asia-gro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mp.nus.edu.sg/~cs2100/2_resources/errata.html" TargetMode="Externa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antc@comp.nus.edu.s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rabhu@comp.nus.edu.s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ts.netlify.app/module/676ca3a07d7f5ffc1741dc6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antc@comp.nus.edu.s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cs2100/1_course_info/sched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cs2100/1_course_info/sched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e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nus.edu.s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www.comp.nus.edu.sg/~cs21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ts.netlify.app/module/676ca3a07d7f5ffc1741dc6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[TextBox 7]"/>
          <p:cNvSpPr txBox="1"/>
          <p:nvPr/>
        </p:nvSpPr>
        <p:spPr>
          <a:xfrm>
            <a:off x="2582333" y="2755410"/>
            <a:ext cx="7128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</a:rPr>
              <a:t>Welcome to </a:t>
            </a:r>
            <a:r>
              <a:rPr lang="en-US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CS2100</a:t>
            </a:r>
            <a:endParaRPr lang="en-US" sz="40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(</a:t>
            </a:r>
            <a:r>
              <a:rPr lang="en-SG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AY2024</a:t>
            </a:r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/25 Semester 2)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4374289" cy="380045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0" y="4650949"/>
            <a:ext cx="1695842" cy="1695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484" y="6202592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QnA</a:t>
            </a:r>
            <a:r>
              <a:rPr lang="en-US" sz="1600" dirty="0"/>
              <a:t> website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6981218" y="1034931"/>
            <a:ext cx="368678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Level of Representation</a:t>
            </a:r>
          </a:p>
        </p:txBody>
      </p:sp>
      <p:pic>
        <p:nvPicPr>
          <p:cNvPr id="72" name="Picture 4" descr="leve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098" y="1496596"/>
            <a:ext cx="7086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04886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(4/5)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412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1724" y="1317524"/>
            <a:ext cx="10108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 err="1"/>
              <a:t>CS2100</a:t>
            </a:r>
            <a:r>
              <a:rPr lang="en-US" sz="2800" dirty="0"/>
              <a:t> is not difficult </a:t>
            </a:r>
            <a:r>
              <a:rPr lang="en-US" sz="2800" dirty="0">
                <a:sym typeface="Wingdings" panose="05000000000000000000" pitchFamily="2" charset="2"/>
              </a:rPr>
              <a:t>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 err="1"/>
              <a:t>CS2100</a:t>
            </a:r>
            <a:r>
              <a:rPr lang="en-US" sz="2800" dirty="0"/>
              <a:t> is more on the breadth rather than depth, hence there are many topics </a:t>
            </a:r>
            <a:r>
              <a:rPr lang="en-US" sz="2800" dirty="0">
                <a:sym typeface="Wingdings" panose="05000000000000000000" pitchFamily="2" charset="2"/>
              </a:rPr>
              <a:t> giving the </a:t>
            </a:r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impression</a:t>
            </a:r>
            <a:r>
              <a:rPr lang="en-US" sz="2800" dirty="0">
                <a:sym typeface="Wingdings" panose="05000000000000000000" pitchFamily="2" charset="2"/>
              </a:rPr>
              <a:t> that the course is tough.</a:t>
            </a:r>
            <a:endParaRPr lang="en-US" sz="28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Theory + practice.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All topics are somewhat linked, so </a:t>
            </a:r>
            <a:r>
              <a:rPr lang="en-US" sz="2800" dirty="0">
                <a:solidFill>
                  <a:srgbClr val="C00000"/>
                </a:solidFill>
              </a:rPr>
              <a:t>good understanding of earlier topics (especially the fundamentals) is important for later topics</a:t>
            </a:r>
            <a:r>
              <a:rPr lang="en-US" sz="2800" dirty="0"/>
              <a:t>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04886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(5/5)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70477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766119" y="439357"/>
            <a:ext cx="9444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4. Assessments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49181"/>
              </p:ext>
            </p:extLst>
          </p:nvPr>
        </p:nvGraphicFramePr>
        <p:xfrm>
          <a:off x="3048000" y="1397001"/>
          <a:ext cx="6096000" cy="38819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47021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000627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75743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Tutorial</a:t>
                      </a:r>
                      <a:r>
                        <a:rPr lang="en-SG" sz="2400" baseline="0" dirty="0"/>
                        <a:t> attendance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5799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Canvas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73125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Three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658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1048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Mid-term test </a:t>
                      </a:r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4882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Final exam </a:t>
                      </a:r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3409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63828" y="5528728"/>
            <a:ext cx="10084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/>
            <a:r>
              <a:rPr lang="en-SG" dirty="0">
                <a:solidFill>
                  <a:srgbClr val="C00000"/>
                </a:solidFill>
              </a:rPr>
              <a:t>*</a:t>
            </a:r>
            <a:r>
              <a:rPr lang="en-SG" dirty="0"/>
              <a:t> 	</a:t>
            </a:r>
            <a:r>
              <a:rPr lang="en-SG" sz="2000" dirty="0">
                <a:solidFill>
                  <a:srgbClr val="C00000"/>
                </a:solidFill>
              </a:rPr>
              <a:t>Open-book:</a:t>
            </a:r>
            <a:r>
              <a:rPr lang="en-SG" sz="2000" dirty="0"/>
              <a:t> pen-and-paper. </a:t>
            </a:r>
            <a:r>
              <a:rPr lang="en-US" sz="2000" dirty="0"/>
              <a:t>All printed and written materials allowed. Calculators allowed. Electronic devices (apart from calculators) not allowed. More details will be given later.</a:t>
            </a:r>
            <a:endParaRPr lang="en-SG" sz="2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01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531341" y="439357"/>
            <a:ext cx="967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5. Textbooks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531342" y="1374809"/>
            <a:ext cx="6585468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Logic Design (</a:t>
            </a:r>
            <a:r>
              <a:rPr lang="en-US" sz="2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DLD</a:t>
            </a: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2</a:t>
            </a:r>
            <a:r>
              <a:rPr lang="en-US" sz="28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nd</a:t>
            </a: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edition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/>
              <a:t>by Aaron Tan, McGraw-Hill</a:t>
            </a:r>
          </a:p>
          <a:p>
            <a:pPr marL="355600" indent="-3556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Physical book (NUS co-op, $20+)</a:t>
            </a:r>
          </a:p>
          <a:p>
            <a:pPr marL="355600" indent="-3556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ebook</a:t>
            </a:r>
            <a:r>
              <a:rPr lang="en-US" dirty="0"/>
              <a:t> available (Validity period for special price $17 excl. GST: 15 Jan – 28 Feb 2025)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www.mheducation.com.sg</a:t>
            </a:r>
            <a:r>
              <a:rPr lang="en-US" dirty="0" smtClean="0">
                <a:hlinkClick r:id="rId3"/>
              </a:rPr>
              <a:t>/digital-logic-design-</a:t>
            </a:r>
            <a:r>
              <a:rPr lang="en-US" dirty="0" err="1" smtClean="0">
                <a:hlinkClick r:id="rId3"/>
              </a:rPr>
              <a:t>2e</a:t>
            </a:r>
            <a:r>
              <a:rPr lang="en-US" dirty="0" smtClean="0">
                <a:hlinkClick r:id="rId3"/>
              </a:rPr>
              <a:t>-9780071327442-</a:t>
            </a:r>
            <a:r>
              <a:rPr lang="en-US" dirty="0" err="1" smtClean="0">
                <a:hlinkClick r:id="rId3"/>
              </a:rPr>
              <a:t>asia</a:t>
            </a:r>
            <a:r>
              <a:rPr lang="en-US" dirty="0" smtClean="0">
                <a:hlinkClick r:id="rId3"/>
              </a:rPr>
              <a:t>-group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31341" y="4485503"/>
            <a:ext cx="5257800" cy="191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1950" indent="-361950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 Organization and Design (COD), 4</a:t>
            </a:r>
            <a:r>
              <a:rPr lang="en-US" sz="28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</a:t>
            </a:r>
            <a: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edition</a:t>
            </a:r>
            <a:br>
              <a:rPr lang="en-US" sz="2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dirty="0"/>
              <a:t>by David A. Patterson and John L. Hennessy, 4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 err="1"/>
              <a:t>ed</a:t>
            </a:r>
            <a:r>
              <a:rPr lang="en-US" sz="2400" dirty="0"/>
              <a:t>, Elsevier</a:t>
            </a:r>
            <a:r>
              <a:rPr lang="en-US" sz="2600" dirty="0"/>
              <a:t/>
            </a:r>
            <a:br>
              <a:rPr lang="en-US" sz="2600" dirty="0"/>
            </a:br>
            <a:endParaRPr lang="en-US" sz="2000" dirty="0"/>
          </a:p>
        </p:txBody>
      </p:sp>
      <p:pic>
        <p:nvPicPr>
          <p:cNvPr id="12" name="Picture 11" descr="digital_logic_design_book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0066" y="1114523"/>
            <a:ext cx="2095500" cy="2643822"/>
          </a:xfrm>
          <a:prstGeom prst="rect">
            <a:avLst/>
          </a:prstGeom>
        </p:spPr>
      </p:pic>
      <p:pic>
        <p:nvPicPr>
          <p:cNvPr id="13" name="Picture 12" descr="patterson4t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16809" y="3889409"/>
            <a:ext cx="2095500" cy="2514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36547" y="1374809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Please refer to module website “</a:t>
            </a:r>
            <a:r>
              <a:rPr lang="en-US" dirty="0">
                <a:hlinkClick r:id="rId6"/>
              </a:rPr>
              <a:t>Errata</a:t>
            </a:r>
            <a:r>
              <a:rPr lang="en-US" dirty="0"/>
              <a:t>” page for errors in the book.</a:t>
            </a:r>
            <a:endParaRPr lang="en-SG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64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81914" y="439357"/>
            <a:ext cx="972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(1/4)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69422" y="1301028"/>
            <a:ext cx="10922923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CS2100 is taught in </a:t>
            </a:r>
            <a:r>
              <a:rPr lang="en-SG" dirty="0">
                <a:solidFill>
                  <a:srgbClr val="C00000"/>
                </a:solidFill>
              </a:rPr>
              <a:t>Blended Learning</a:t>
            </a:r>
            <a:r>
              <a:rPr lang="en-SG" dirty="0"/>
              <a:t> mode.</a:t>
            </a:r>
            <a:endParaRPr lang="en-US" dirty="0"/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course materials </a:t>
            </a:r>
            <a:r>
              <a:rPr lang="en-SG" sz="1600" dirty="0"/>
              <a:t>(lecture slides, recordings, tutorial questions, lab questions, etc.)</a:t>
            </a:r>
            <a:r>
              <a:rPr lang="en-SG" dirty="0"/>
              <a:t> will be uploaded on Canvas week-by-week</a:t>
            </a:r>
            <a:endParaRPr lang="en-US" dirty="0"/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Tutorials and labs start in Week 3 (27 January 2025)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Physical attendance is compulsory. MC required for absence.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Mid-term test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rgbClr val="C00000"/>
                </a:solidFill>
              </a:rPr>
              <a:t>12 March 2025, Wednesday, 7 – </a:t>
            </a:r>
            <a:r>
              <a:rPr lang="en-SG" b="1" dirty="0" err="1">
                <a:solidFill>
                  <a:srgbClr val="C00000"/>
                </a:solidFill>
              </a:rPr>
              <a:t>8:30pm</a:t>
            </a:r>
            <a:r>
              <a:rPr lang="en-SG" b="1" dirty="0">
                <a:solidFill>
                  <a:srgbClr val="C00000"/>
                </a:solidFill>
              </a:rPr>
              <a:t>.</a:t>
            </a:r>
          </a:p>
          <a:p>
            <a:pPr marL="544195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Let us know </a:t>
            </a:r>
            <a:r>
              <a:rPr lang="en-SG" u="sng" dirty="0"/>
              <a:t>by mid-February</a:t>
            </a:r>
            <a:r>
              <a:rPr lang="en-SG" dirty="0"/>
              <a:t> if it clashes with your other courses.</a:t>
            </a:r>
          </a:p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Please post your queries on Canvas forums or </a:t>
            </a:r>
            <a:r>
              <a:rPr lang="en-SG" dirty="0" err="1"/>
              <a:t>QnA</a:t>
            </a:r>
            <a:r>
              <a:rPr lang="en-SG" dirty="0"/>
              <a:t> website.</a:t>
            </a:r>
          </a:p>
          <a:p>
            <a:pPr marL="539750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Everybody can help answer and everybody can read the answers</a:t>
            </a:r>
          </a:p>
          <a:p>
            <a:pPr marL="539750" lvl="1" indent="-2698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for personal matters: Email us at </a:t>
            </a:r>
            <a:r>
              <a:rPr lang="en-SG" dirty="0" err="1">
                <a:cs typeface="Calibri" panose="020F0502020204030204" pitchFamily="34" charset="0"/>
                <a:hlinkClick r:id="rId3"/>
              </a:rPr>
              <a:t>tantc@comp.nus.edu.sg</a:t>
            </a:r>
            <a:r>
              <a:rPr lang="en-SG" dirty="0">
                <a:cs typeface="Calibri" panose="020F0502020204030204" pitchFamily="34" charset="0"/>
              </a:rPr>
              <a:t>  </a:t>
            </a:r>
            <a:r>
              <a:rPr lang="en-US" dirty="0"/>
              <a:t>(Aaron), or </a:t>
            </a:r>
            <a:r>
              <a:rPr lang="en-US" dirty="0">
                <a:hlinkClick r:id="rId4"/>
              </a:rPr>
              <a:t>prabhu@comp.nus.edu.sg</a:t>
            </a:r>
            <a:r>
              <a:rPr lang="en-US" dirty="0"/>
              <a:t> (Dr Prabhu).</a:t>
            </a: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4572000" y="18288"/>
            <a:ext cx="5486400" cy="32918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9051" y="1326146"/>
            <a:ext cx="5376949" cy="553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CS2100 is taught in </a:t>
            </a:r>
            <a:r>
              <a:rPr lang="en-SG" dirty="0">
                <a:solidFill>
                  <a:srgbClr val="C00000"/>
                </a:solidFill>
              </a:rPr>
              <a:t>Blended Learning</a:t>
            </a:r>
            <a:r>
              <a:rPr lang="en-SG" dirty="0"/>
              <a:t> mode.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Sequence of lectures and quizzes for the week are shown in the CS2100 “Home” screen on Canvas.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Follow the sequence of notes and do the quizzes (see left picture)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Lecture recordings are in the Videos/Panopto tool on the left of the screen.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Please view all lecture recordings and do all the quizzes for Week </a:t>
            </a:r>
            <a:r>
              <a:rPr lang="en-SG" i="1" dirty="0"/>
              <a:t>n</a:t>
            </a:r>
            <a:r>
              <a:rPr lang="en-SG" dirty="0"/>
              <a:t> before the start of Week </a:t>
            </a:r>
            <a:r>
              <a:rPr lang="en-SG" i="1" dirty="0"/>
              <a:t>n+1</a:t>
            </a:r>
            <a:r>
              <a:rPr lang="en-SG" dirty="0"/>
              <a:t>.</a:t>
            </a:r>
          </a:p>
          <a:p>
            <a:pPr marL="818515" lvl="2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i.e. view all the lectures and do the quizzes for Week 2 before the start of Week 3.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81914" y="439357"/>
            <a:ext cx="972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(2/4)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32" y="1091608"/>
            <a:ext cx="4905837" cy="431713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C33D3A-5EA0-0A4F-CECA-0125D1DE6FDF}"/>
              </a:ext>
            </a:extLst>
          </p:cNvPr>
          <p:cNvSpPr/>
          <p:nvPr/>
        </p:nvSpPr>
        <p:spPr>
          <a:xfrm>
            <a:off x="6577377" y="4164153"/>
            <a:ext cx="861391" cy="22528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91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47404" y="1604442"/>
            <a:ext cx="10382596" cy="525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We will have Recitation Sessions every </a:t>
            </a:r>
            <a:r>
              <a:rPr lang="en-SG" sz="2800" dirty="0">
                <a:solidFill>
                  <a:srgbClr val="C00000"/>
                </a:solidFill>
              </a:rPr>
              <a:t>Monday </a:t>
            </a:r>
            <a:r>
              <a:rPr lang="en-SG" sz="2800" dirty="0" err="1">
                <a:solidFill>
                  <a:srgbClr val="C00000"/>
                </a:solidFill>
              </a:rPr>
              <a:t>10am</a:t>
            </a:r>
            <a:r>
              <a:rPr lang="en-SG" sz="2800" dirty="0">
                <a:solidFill>
                  <a:srgbClr val="C00000"/>
                </a:solidFill>
              </a:rPr>
              <a:t> to </a:t>
            </a:r>
            <a:r>
              <a:rPr lang="en-SG" sz="2800" dirty="0" err="1">
                <a:solidFill>
                  <a:srgbClr val="C00000"/>
                </a:solidFill>
              </a:rPr>
              <a:t>12nn</a:t>
            </a:r>
            <a:r>
              <a:rPr lang="en-SG" sz="2800" dirty="0">
                <a:solidFill>
                  <a:srgbClr val="C00000"/>
                </a:solidFill>
              </a:rPr>
              <a:t> </a:t>
            </a:r>
          </a:p>
          <a:p>
            <a:pPr marL="269875" indent="-269875" fontAlgn="auto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Venue: </a:t>
            </a:r>
            <a:r>
              <a:rPr lang="en-SG" sz="2800" dirty="0" err="1">
                <a:solidFill>
                  <a:srgbClr val="C00000"/>
                </a:solidFill>
              </a:rPr>
              <a:t>LT8</a:t>
            </a:r>
            <a:r>
              <a:rPr lang="en-SG" sz="2800" dirty="0">
                <a:solidFill>
                  <a:srgbClr val="C00000"/>
                </a:solidFill>
              </a:rPr>
              <a:t> and Zoom </a:t>
            </a:r>
            <a:r>
              <a:rPr lang="en-SG" sz="2800" dirty="0"/>
              <a:t>(zoom link on Canvas)</a:t>
            </a:r>
          </a:p>
          <a:p>
            <a:pPr marL="269875" indent="-269875" fontAlgn="auto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First Recitation on </a:t>
            </a:r>
            <a:r>
              <a:rPr lang="en-SG" sz="2800" dirty="0">
                <a:solidFill>
                  <a:srgbClr val="C00000"/>
                </a:solidFill>
              </a:rPr>
              <a:t>13 January 2025.</a:t>
            </a:r>
          </a:p>
          <a:p>
            <a:pPr marL="269875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What do we do at Recitation?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Every set of Lecture Notes has a </a:t>
            </a:r>
            <a:r>
              <a:rPr lang="en-SG" dirty="0" err="1">
                <a:solidFill>
                  <a:srgbClr val="C00000"/>
                </a:solidFill>
              </a:rPr>
              <a:t>QR</a:t>
            </a:r>
            <a:r>
              <a:rPr lang="en-SG" dirty="0">
                <a:solidFill>
                  <a:srgbClr val="C00000"/>
                </a:solidFill>
              </a:rPr>
              <a:t> code and a link </a:t>
            </a:r>
            <a:r>
              <a:rPr lang="en-SG" dirty="0"/>
              <a:t>to ask questions.</a:t>
            </a:r>
          </a:p>
          <a:p>
            <a:pPr marL="544195" lvl="1" indent="-2698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As you view the slides if you don’t understand something, you may post on </a:t>
            </a:r>
            <a:r>
              <a:rPr lang="en-SG" dirty="0" err="1"/>
              <a:t>QnA</a:t>
            </a:r>
            <a:r>
              <a:rPr lang="en-SG" dirty="0"/>
              <a:t>.</a:t>
            </a:r>
          </a:p>
          <a:p>
            <a:pPr marL="544195" lvl="1" indent="-269875" fontAlgn="auto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We will </a:t>
            </a:r>
            <a:r>
              <a:rPr lang="en-SG" dirty="0">
                <a:solidFill>
                  <a:srgbClr val="C00000"/>
                </a:solidFill>
              </a:rPr>
              <a:t>answer these questions </a:t>
            </a:r>
            <a:r>
              <a:rPr lang="en-SG" dirty="0"/>
              <a:t>during recitation.</a:t>
            </a:r>
          </a:p>
          <a:p>
            <a:pPr marL="269875" indent="-269875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 err="1"/>
              <a:t>Setlify</a:t>
            </a:r>
            <a:r>
              <a:rPr lang="en-SG" sz="2800" dirty="0"/>
              <a:t> </a:t>
            </a:r>
            <a:r>
              <a:rPr lang="en-SG" sz="2800" dirty="0" err="1"/>
              <a:t>QnA</a:t>
            </a:r>
            <a:r>
              <a:rPr lang="en-SG" sz="2800" dirty="0"/>
              <a:t> website:</a:t>
            </a:r>
          </a:p>
          <a:p>
            <a:pPr marL="544195" lvl="1" indent="-269875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hlinkClick r:id="rId3"/>
              </a:rPr>
              <a:t>https://</a:t>
            </a:r>
            <a:r>
              <a:rPr lang="en-SG" sz="2400" dirty="0" err="1">
                <a:hlinkClick r:id="rId3"/>
              </a:rPr>
              <a:t>sets.netlify.app</a:t>
            </a:r>
            <a:r>
              <a:rPr lang="en-SG" sz="2400" dirty="0">
                <a:hlinkClick r:id="rId3"/>
              </a:rPr>
              <a:t>/module/</a:t>
            </a:r>
            <a:r>
              <a:rPr lang="en-SG" sz="2400" dirty="0" err="1">
                <a:hlinkClick r:id="rId3"/>
              </a:rPr>
              <a:t>676ca3a07d7f5ffc1741dc65</a:t>
            </a:r>
            <a:r>
              <a:rPr lang="en-SG" sz="2400" dirty="0"/>
              <a:t> 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81914" y="439357"/>
            <a:ext cx="972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(3/4)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5028021"/>
            <a:ext cx="1695842" cy="16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501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10706" y="1463572"/>
            <a:ext cx="10112218" cy="524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Online tutorial/lab registration – through </a:t>
            </a:r>
            <a:r>
              <a:rPr lang="en-US" dirty="0" err="1"/>
              <a:t>CourseReg</a:t>
            </a:r>
            <a:r>
              <a:rPr lang="en-US" dirty="0"/>
              <a:t>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Lab group and tutorial group are independent.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Appeal through </a:t>
            </a:r>
            <a:r>
              <a:rPr lang="en-US" dirty="0" err="1">
                <a:solidFill>
                  <a:srgbClr val="C00000"/>
                </a:solidFill>
              </a:rPr>
              <a:t>CourseReg</a:t>
            </a:r>
            <a:r>
              <a:rPr lang="en-US" dirty="0">
                <a:solidFill>
                  <a:srgbClr val="C00000"/>
                </a:solidFill>
              </a:rPr>
              <a:t>, please do </a:t>
            </a:r>
            <a:r>
              <a:rPr lang="en-US" u="sng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email us!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Priority will be given to those without a group, instead of those who already have a group but wish to change.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 not worry if your lab/tutorial is back to back with the lecture. We will be punctual in starting our lesson and </a:t>
            </a:r>
            <a:r>
              <a:rPr lang="en-US" dirty="0" err="1"/>
              <a:t>CS2100</a:t>
            </a:r>
            <a:r>
              <a:rPr lang="en-US" dirty="0"/>
              <a:t> recitations/tutorials/labs should end 15 minutes before the hour.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After you get your assigned group, please </a:t>
            </a:r>
            <a:r>
              <a:rPr lang="en-US" u="sng" dirty="0">
                <a:solidFill>
                  <a:srgbClr val="C00000"/>
                </a:solidFill>
              </a:rPr>
              <a:t>stick with it</a:t>
            </a:r>
            <a:r>
              <a:rPr lang="en-US" dirty="0"/>
              <a:t>. </a:t>
            </a:r>
          </a:p>
          <a:p>
            <a:pPr marL="717550" lvl="1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If you need to attend another group for just one week, please send an email to Aaron at </a:t>
            </a:r>
            <a:r>
              <a:rPr lang="en-SG" dirty="0" err="1">
                <a:hlinkClick r:id="rId3"/>
              </a:rPr>
              <a:t>tantc@comp.nus.edu.sg</a:t>
            </a:r>
            <a:r>
              <a:rPr lang="en-SG" dirty="0"/>
              <a:t> (at least a few days in advance) with your reason or attendance will not be taken by your tutor/</a:t>
            </a:r>
            <a:r>
              <a:rPr lang="en-SG" dirty="0" err="1"/>
              <a:t>labTA</a:t>
            </a:r>
            <a:r>
              <a:rPr lang="en-SG" dirty="0"/>
              <a:t>.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81914" y="439357"/>
            <a:ext cx="972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6. Admin Matters (4/4)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7892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0193" y="1288037"/>
            <a:ext cx="6596563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Lecture slides and videos for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will be released at the start of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Quiz for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will be on Canvas at the start of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/>
          </a:p>
          <a:p>
            <a:pPr lvl="2"/>
            <a:r>
              <a:rPr lang="en-US" dirty="0"/>
              <a:t>Canvas quizzes will be </a:t>
            </a:r>
            <a:r>
              <a:rPr lang="en-US" dirty="0" err="1"/>
              <a:t>autograded</a:t>
            </a:r>
            <a:endParaRPr lang="en-US" dirty="0"/>
          </a:p>
          <a:p>
            <a:pPr lvl="2"/>
            <a:r>
              <a:rPr lang="en-US" dirty="0"/>
              <a:t>The quiz for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will close at the start of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r>
              <a:rPr lang="en-US" dirty="0"/>
              <a:t>Tutorials and labs for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will be released at the start of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recitation for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will cover the material as well as quiz of week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Assignments will generally be launched one week before the deadline.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Advice:</a:t>
            </a:r>
            <a:r>
              <a:rPr lang="en-US" dirty="0"/>
              <a:t> Start working on it as soon as it is launched</a:t>
            </a:r>
          </a:p>
          <a:p>
            <a:pPr lvl="1"/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99621" y="439357"/>
            <a:ext cx="9711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7. Schedule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5622" y="6193764"/>
            <a:ext cx="4036777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/>
              <a:t>Schedule and recitation plan are on </a:t>
            </a:r>
            <a:r>
              <a:rPr lang="en-US" sz="1100" dirty="0" err="1"/>
              <a:t>CS2100</a:t>
            </a:r>
            <a:r>
              <a:rPr lang="en-US" sz="1100" dirty="0"/>
              <a:t> website:</a:t>
            </a:r>
          </a:p>
          <a:p>
            <a:r>
              <a:rPr lang="en-US" sz="1050" dirty="0">
                <a:hlinkClick r:id="rId3"/>
              </a:rPr>
              <a:t>https://</a:t>
            </a:r>
            <a:r>
              <a:rPr lang="en-US" sz="1050" dirty="0" err="1">
                <a:hlinkClick r:id="rId3"/>
              </a:rPr>
              <a:t>www.comp.nus.edu.sg</a:t>
            </a:r>
            <a:r>
              <a:rPr lang="en-US" sz="1050" dirty="0">
                <a:hlinkClick r:id="rId3"/>
              </a:rPr>
              <a:t>/~</a:t>
            </a:r>
            <a:r>
              <a:rPr lang="en-US" sz="1050" dirty="0" err="1">
                <a:hlinkClick r:id="rId3"/>
              </a:rPr>
              <a:t>cs2100</a:t>
            </a:r>
            <a:r>
              <a:rPr lang="en-US" sz="1050" dirty="0">
                <a:hlinkClick r:id="rId3"/>
              </a:rPr>
              <a:t>/</a:t>
            </a:r>
            <a:r>
              <a:rPr lang="en-US" sz="1050" dirty="0" err="1">
                <a:hlinkClick r:id="rId3"/>
              </a:rPr>
              <a:t>1_course_info</a:t>
            </a:r>
            <a:r>
              <a:rPr lang="en-US" sz="1050" dirty="0">
                <a:hlinkClick r:id="rId3"/>
              </a:rPr>
              <a:t>/</a:t>
            </a:r>
            <a:r>
              <a:rPr lang="en-US" sz="1050" dirty="0" err="1">
                <a:hlinkClick r:id="rId3"/>
              </a:rPr>
              <a:t>sched.html</a:t>
            </a:r>
            <a:r>
              <a:rPr lang="en-US" sz="105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4" y="323018"/>
            <a:ext cx="4814012" cy="58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849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39128"/>
            <a:ext cx="10972800" cy="487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NUS takes plagiarism </a:t>
            </a:r>
            <a:r>
              <a:rPr lang="en-US" u="sng" dirty="0">
                <a:solidFill>
                  <a:srgbClr val="FF0000"/>
                </a:solidFill>
              </a:rPr>
              <a:t>very seriously</a:t>
            </a:r>
          </a:p>
          <a:p>
            <a:pPr lvl="1"/>
            <a:r>
              <a:rPr lang="en-US" dirty="0"/>
              <a:t>Serious cases could result in expulsion from the university</a:t>
            </a:r>
          </a:p>
          <a:p>
            <a:r>
              <a:rPr lang="en-US" dirty="0">
                <a:solidFill>
                  <a:srgbClr val="FF0000"/>
                </a:solidFill>
              </a:rPr>
              <a:t>Why so serious?</a:t>
            </a:r>
          </a:p>
          <a:p>
            <a:pPr lvl="1"/>
            <a:r>
              <a:rPr lang="en-US" dirty="0"/>
              <a:t>The reputation of NUS is at stake</a:t>
            </a:r>
          </a:p>
          <a:p>
            <a:pPr lvl="1"/>
            <a:r>
              <a:rPr lang="en-US" dirty="0"/>
              <a:t>Your learning outcomes are at stake</a:t>
            </a:r>
          </a:p>
          <a:p>
            <a:r>
              <a:rPr lang="en-US" dirty="0">
                <a:solidFill>
                  <a:srgbClr val="FF0000"/>
                </a:solidFill>
              </a:rPr>
              <a:t>SoC is very good at detecting plagiarism</a:t>
            </a:r>
          </a:p>
          <a:p>
            <a:pPr lvl="1"/>
            <a:r>
              <a:rPr lang="en-US" dirty="0"/>
              <a:t>We have the tools and experience to check</a:t>
            </a:r>
          </a:p>
          <a:p>
            <a:r>
              <a:rPr lang="en-US" dirty="0">
                <a:solidFill>
                  <a:srgbClr val="FF0000"/>
                </a:solidFill>
              </a:rPr>
              <a:t>Do not share your code or any solution </a:t>
            </a:r>
            <a:r>
              <a:rPr lang="en-US" dirty="0"/>
              <a:t>with others even if you discuss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quizzes, assignments, and labs are </a:t>
            </a:r>
            <a:r>
              <a:rPr lang="en-US" u="sng" dirty="0">
                <a:solidFill>
                  <a:srgbClr val="0070C0"/>
                </a:solidFill>
              </a:rPr>
              <a:t>individual</a:t>
            </a:r>
          </a:p>
          <a:p>
            <a:pPr lvl="1"/>
            <a:r>
              <a:rPr lang="en-US" dirty="0"/>
              <a:t>When discussing, be mindful of “crossing the line”</a:t>
            </a:r>
          </a:p>
          <a:p>
            <a:r>
              <a:rPr lang="en-US" dirty="0">
                <a:solidFill>
                  <a:srgbClr val="FF0000"/>
                </a:solidFill>
              </a:rPr>
              <a:t>Use of AI is strictly prohibited in this class</a:t>
            </a:r>
          </a:p>
          <a:p>
            <a:pPr lvl="1"/>
            <a:r>
              <a:rPr lang="en-US" dirty="0"/>
              <a:t>You need to learn the basics first “by hand”</a:t>
            </a:r>
          </a:p>
          <a:p>
            <a:pPr lvl="1"/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Welcome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09600" y="439357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8. Plagiarism Policy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65242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63827" y="381000"/>
            <a:ext cx="9475573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Welcome to CS2100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2" y="1371600"/>
            <a:ext cx="8420559" cy="4846320"/>
          </a:xfrm>
        </p:spPr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Lecturers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Course Materials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Course Description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Assessments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Textbooks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/>
              <a:t>Admin Matters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/>
              <a:t>Schedule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/>
              <a:t>Plagiarism Policy</a:t>
            </a:r>
            <a:endParaRPr lang="en-GB" sz="2800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Reminder: Important Dates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8562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78730" y="439357"/>
            <a:ext cx="9532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>
                <a:solidFill>
                  <a:srgbClr val="0000FF"/>
                </a:solidFill>
                <a:latin typeface="+mn-lt"/>
              </a:rPr>
              <a:t>9. </a:t>
            </a:r>
            <a:r>
              <a:rPr lang="en-SG" sz="4000" dirty="0">
                <a:solidFill>
                  <a:srgbClr val="0000FF"/>
                </a:solidFill>
                <a:latin typeface="+mn-lt"/>
              </a:rPr>
              <a:t>Reminder: Important Dates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981200" y="1787768"/>
            <a:ext cx="8229600" cy="259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CS2100 MIDTERM TEST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</a:rPr>
              <a:t>12 March 2025, Wednesday, 7 – </a:t>
            </a:r>
            <a:r>
              <a:rPr lang="en-US" sz="2400" dirty="0" err="1">
                <a:solidFill>
                  <a:srgbClr val="C00000"/>
                </a:solidFill>
              </a:rPr>
              <a:t>8:30pm</a:t>
            </a:r>
            <a:r>
              <a:rPr lang="en-US" sz="2400" dirty="0">
                <a:solidFill>
                  <a:srgbClr val="C00000"/>
                </a:solidFill>
              </a:rPr>
              <a:t>. Venue </a:t>
            </a:r>
            <a:r>
              <a:rPr lang="en-US" sz="2400" dirty="0" err="1">
                <a:solidFill>
                  <a:srgbClr val="C00000"/>
                </a:solidFill>
              </a:rPr>
              <a:t>TBA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sz="2800" b="1" dirty="0">
                <a:solidFill>
                  <a:srgbClr val="C00000"/>
                </a:solidFill>
              </a:rPr>
              <a:t>CS2100 FINAL EXAM</a:t>
            </a:r>
          </a:p>
          <a:p>
            <a:pPr marL="344488" indent="-344488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3 May 2025, Saturday, 9 – </a:t>
            </a:r>
            <a:r>
              <a:rPr lang="en-US" dirty="0" err="1">
                <a:solidFill>
                  <a:srgbClr val="C00000"/>
                </a:solidFill>
              </a:rPr>
              <a:t>11am</a:t>
            </a:r>
            <a:r>
              <a:rPr lang="en-US" dirty="0">
                <a:solidFill>
                  <a:srgbClr val="C00000"/>
                </a:solidFill>
              </a:rPr>
              <a:t>. Venue TBA.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7768" y="4735629"/>
            <a:ext cx="816543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Schedule and recitation plan are on </a:t>
            </a:r>
            <a:r>
              <a:rPr lang="en-US" sz="2400" dirty="0" err="1"/>
              <a:t>CS2100</a:t>
            </a:r>
            <a:r>
              <a:rPr lang="en-US" sz="2400" dirty="0"/>
              <a:t> website: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www.comp.nus.edu.sg</a:t>
            </a:r>
            <a:r>
              <a:rPr lang="en-US" sz="2000" dirty="0">
                <a:hlinkClick r:id="rId3"/>
              </a:rPr>
              <a:t>/~</a:t>
            </a:r>
            <a:r>
              <a:rPr lang="en-US" sz="2000" dirty="0" err="1">
                <a:hlinkClick r:id="rId3"/>
              </a:rPr>
              <a:t>cs2100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1_course_info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sched.html</a:t>
            </a:r>
            <a:r>
              <a:rPr lang="en-US" sz="2000" dirty="0"/>
              <a:t> 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4497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chemeClr val="tx1"/>
                </a:solidFill>
                <a:latin typeface="+mn-lt"/>
              </a:rPr>
              <a:t>End of File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4272" y="2733368"/>
            <a:ext cx="796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There are 10 types of people in this world.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4272" y="4104967"/>
            <a:ext cx="7964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Those who understand binary and those who don’t.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6" y="720704"/>
            <a:ext cx="2924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4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12947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1. Lecturers (1/2)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440" y="3741851"/>
            <a:ext cx="3537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A/P Tan Tuck Choy, </a:t>
            </a:r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Aaron</a:t>
            </a:r>
          </a:p>
          <a:p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Office: COM1-03-12</a:t>
            </a:r>
          </a:p>
          <a:p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Email: tantc@comp.nus.edu.sg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 r="40968" b="10394"/>
          <a:stretch/>
        </p:blipFill>
        <p:spPr>
          <a:xfrm>
            <a:off x="929662" y="1138644"/>
            <a:ext cx="1845366" cy="269802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50398" y="810072"/>
            <a:ext cx="3309783" cy="2089282"/>
            <a:chOff x="3581752" y="595771"/>
            <a:chExt cx="3309783" cy="208928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5" t="22484" r="10899"/>
            <a:stretch/>
          </p:blipFill>
          <p:spPr>
            <a:xfrm>
              <a:off x="4104918" y="1174561"/>
              <a:ext cx="1759382" cy="96706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20274773">
              <a:off x="3581752" y="898642"/>
              <a:ext cx="1287071" cy="369332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Running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46" t="6452" r="6922" b="13262"/>
            <a:stretch/>
          </p:blipFill>
          <p:spPr>
            <a:xfrm>
              <a:off x="5803174" y="595771"/>
              <a:ext cx="696110" cy="135354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30186" y="2161833"/>
              <a:ext cx="316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rgbClr val="0000FF"/>
                  </a:solidFill>
                </a:rPr>
                <a:t>Used to have weekly runs with students every week (pre-</a:t>
              </a:r>
              <a:r>
                <a:rPr lang="en-SG" sz="1400" dirty="0" err="1">
                  <a:solidFill>
                    <a:srgbClr val="0000FF"/>
                  </a:solidFill>
                </a:rPr>
                <a:t>Covid</a:t>
              </a:r>
              <a:r>
                <a:rPr lang="en-SG" sz="1400" dirty="0">
                  <a:solidFill>
                    <a:srgbClr val="0000FF"/>
                  </a:solidFill>
                </a:rPr>
                <a:t> days)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6777" y="4834503"/>
            <a:ext cx="290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latin typeface="Calibri" panose="020F0502020204030204" pitchFamily="34" charset="0"/>
                <a:cs typeface="Calibri" panose="020F0502020204030204" pitchFamily="34" charset="0"/>
              </a:rPr>
              <a:t>Admin appointment:</a:t>
            </a: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Dean (Undergraduate Studies)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953010-17F2-4C4A-956E-E6D202F756B4}"/>
              </a:ext>
            </a:extLst>
          </p:cNvPr>
          <p:cNvGrpSpPr/>
          <p:nvPr/>
        </p:nvGrpSpPr>
        <p:grpSpPr>
          <a:xfrm>
            <a:off x="9818210" y="1185765"/>
            <a:ext cx="1897726" cy="2259897"/>
            <a:chOff x="3017016" y="4442325"/>
            <a:chExt cx="1897726" cy="225989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55F1ABC-7AA4-4B47-A86B-3EB4E82AF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58" r="13777" b="3360"/>
            <a:stretch/>
          </p:blipFill>
          <p:spPr>
            <a:xfrm>
              <a:off x="3691294" y="4606452"/>
              <a:ext cx="1223448" cy="209577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0A6A6C-84F5-47B9-89F7-E7F1F5A749AB}"/>
                </a:ext>
              </a:extLst>
            </p:cNvPr>
            <p:cNvSpPr txBox="1"/>
            <p:nvPr/>
          </p:nvSpPr>
          <p:spPr>
            <a:xfrm rot="20274773">
              <a:off x="3017016" y="4442325"/>
              <a:ext cx="1424932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Wing Chun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41886" y="3225204"/>
            <a:ext cx="4671075" cy="3202584"/>
            <a:chOff x="6329319" y="3431743"/>
            <a:chExt cx="4671075" cy="32025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F7DE0C-B945-403A-AB5E-9640491C0378}"/>
                </a:ext>
              </a:extLst>
            </p:cNvPr>
            <p:cNvSpPr txBox="1"/>
            <p:nvPr/>
          </p:nvSpPr>
          <p:spPr>
            <a:xfrm rot="20274773">
              <a:off x="6329319" y="3431743"/>
              <a:ext cx="128707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Singing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062500" y="3645644"/>
              <a:ext cx="2205596" cy="1748112"/>
              <a:chOff x="6710068" y="3541566"/>
              <a:chExt cx="2205596" cy="1748112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3ABCBB1-70AC-4338-AEE6-9F236E47E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44" t="14841" r="10616" b="11995"/>
              <a:stretch/>
            </p:blipFill>
            <p:spPr>
              <a:xfrm>
                <a:off x="6710068" y="3788362"/>
                <a:ext cx="1973735" cy="1501316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FBBC7F-66CC-4C62-B19C-F7C3670F1384}"/>
                  </a:ext>
                </a:extLst>
              </p:cNvPr>
              <p:cNvSpPr txBox="1"/>
              <p:nvPr/>
            </p:nvSpPr>
            <p:spPr>
              <a:xfrm>
                <a:off x="6710068" y="3541566"/>
                <a:ext cx="2205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solidFill>
                      <a:srgbClr val="006600"/>
                    </a:solidFill>
                  </a:rPr>
                  <a:t>SoC Gala Dinner 2018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658543" y="3437789"/>
              <a:ext cx="3341851" cy="3196538"/>
              <a:chOff x="5670133" y="3437789"/>
              <a:chExt cx="3341851" cy="319653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44" t="9902" r="4548"/>
              <a:stretch/>
            </p:blipFill>
            <p:spPr>
              <a:xfrm>
                <a:off x="5670133" y="5150815"/>
                <a:ext cx="1406265" cy="148351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02" t="-7835" r="16608" b="7835"/>
              <a:stretch/>
            </p:blipFill>
            <p:spPr>
              <a:xfrm>
                <a:off x="7076398" y="3437789"/>
                <a:ext cx="1935586" cy="2354747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FBBC7F-66CC-4C62-B19C-F7C3670F1384}"/>
                  </a:ext>
                </a:extLst>
              </p:cNvPr>
              <p:cNvSpPr txBox="1"/>
              <p:nvPr/>
            </p:nvSpPr>
            <p:spPr>
              <a:xfrm>
                <a:off x="7147697" y="5850165"/>
                <a:ext cx="1864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solidFill>
                      <a:srgbClr val="006600"/>
                    </a:solidFill>
                  </a:rPr>
                  <a:t>SoC 25</a:t>
                </a:r>
                <a:r>
                  <a:rPr lang="en-SG" sz="1400" baseline="30000" dirty="0">
                    <a:solidFill>
                      <a:srgbClr val="006600"/>
                    </a:solidFill>
                  </a:rPr>
                  <a:t>th</a:t>
                </a:r>
                <a:r>
                  <a:rPr lang="en-SG" sz="1400" dirty="0">
                    <a:solidFill>
                      <a:srgbClr val="006600"/>
                    </a:solidFill>
                  </a:rPr>
                  <a:t> Anniversary</a:t>
                </a:r>
              </a:p>
              <a:p>
                <a:r>
                  <a:rPr lang="en-SG" sz="1400" dirty="0">
                    <a:solidFill>
                      <a:srgbClr val="006600"/>
                    </a:solidFill>
                  </a:rPr>
                  <a:t>July 2023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937032" y="882673"/>
            <a:ext cx="2959811" cy="2274641"/>
            <a:chOff x="6753445" y="508467"/>
            <a:chExt cx="2959811" cy="227464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8B9CB1E-22F9-4661-9A53-B90F23C2E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456" y="1023946"/>
              <a:ext cx="1245179" cy="149421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27054D-5D19-4E8A-AB6E-462001E6500F}"/>
                </a:ext>
              </a:extLst>
            </p:cNvPr>
            <p:cNvSpPr txBox="1"/>
            <p:nvPr/>
          </p:nvSpPr>
          <p:spPr>
            <a:xfrm rot="20274773">
              <a:off x="6753445" y="595354"/>
              <a:ext cx="1444607" cy="64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Cantonese opera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745940" y="2475331"/>
              <a:ext cx="955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Sep 2019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19" y="508467"/>
              <a:ext cx="970403" cy="172516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717105" y="2218117"/>
              <a:ext cx="996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Nov 2024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86899" y="3694923"/>
            <a:ext cx="2882140" cy="2842148"/>
            <a:chOff x="3976999" y="2908593"/>
            <a:chExt cx="2882140" cy="28421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7DE0C-B945-403A-AB5E-9640491C0378}"/>
                </a:ext>
              </a:extLst>
            </p:cNvPr>
            <p:cNvSpPr txBox="1"/>
            <p:nvPr/>
          </p:nvSpPr>
          <p:spPr>
            <a:xfrm rot="20274773">
              <a:off x="3983204" y="2908593"/>
              <a:ext cx="1287071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Choir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64367" y="4558520"/>
              <a:ext cx="16532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Winter Daydreams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Joy Chorale Choir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Dec 2024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6" t="7387" r="25015"/>
            <a:stretch/>
          </p:blipFill>
          <p:spPr>
            <a:xfrm>
              <a:off x="4089340" y="3506353"/>
              <a:ext cx="997603" cy="191331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976999" y="5442964"/>
              <a:ext cx="1018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Sep 2022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95" b="7387"/>
            <a:stretch/>
          </p:blipFill>
          <p:spPr>
            <a:xfrm>
              <a:off x="4967723" y="3294109"/>
              <a:ext cx="1891416" cy="1222746"/>
            </a:xfrm>
            <a:prstGeom prst="rect">
              <a:avLst/>
            </a:prstGeom>
          </p:spPr>
        </p:pic>
      </p:grpSp>
      <p:sp>
        <p:nvSpPr>
          <p:cNvPr id="4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49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750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4A404BDD-F50D-AE94-C84B-FEA020F4B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80" y="866452"/>
            <a:ext cx="5980990" cy="212008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anchor="ctr" anchorCtr="0"/>
          <a:lstStyle/>
          <a:p>
            <a:pPr marL="257175" indent="-257175" algn="ctr">
              <a:spcBef>
                <a:spcPct val="20000"/>
              </a:spcBef>
              <a:buClr>
                <a:srgbClr val="F07F09"/>
              </a:buClr>
              <a:buSzPct val="65000"/>
              <a:defRPr/>
            </a:pPr>
            <a:r>
              <a:rPr lang="en-US" sz="3200" b="1" dirty="0">
                <a:solidFill>
                  <a:srgbClr val="C00000"/>
                </a:solidFill>
              </a:rPr>
              <a:t>Prabhu </a:t>
            </a:r>
            <a:r>
              <a:rPr lang="en-US" sz="3200" dirty="0">
                <a:solidFill>
                  <a:srgbClr val="C00000"/>
                </a:solidFill>
              </a:rPr>
              <a:t>Natarajan</a:t>
            </a:r>
          </a:p>
          <a:p>
            <a:pPr marL="257175" indent="-257175" algn="ctr">
              <a:spcBef>
                <a:spcPct val="20000"/>
              </a:spcBef>
              <a:buClr>
                <a:srgbClr val="F07F09"/>
              </a:buClr>
              <a:buSzPct val="65000"/>
              <a:defRPr/>
            </a:pPr>
            <a:r>
              <a:rPr lang="en-US" sz="2400" dirty="0">
                <a:solidFill>
                  <a:schemeClr val="tx1"/>
                </a:solidFill>
              </a:rPr>
              <a:t>Senior Lecturer</a:t>
            </a:r>
            <a:endParaRPr lang="en-US" b="1" dirty="0"/>
          </a:p>
          <a:p>
            <a:pPr marL="257175" indent="-257175" algn="ctr">
              <a:spcBef>
                <a:spcPct val="20000"/>
              </a:spcBef>
              <a:buClr>
                <a:srgbClr val="F07F09"/>
              </a:buClr>
              <a:buSzPct val="65000"/>
              <a:defRPr/>
            </a:pPr>
            <a:endParaRPr lang="en-US" b="1" dirty="0"/>
          </a:p>
          <a:p>
            <a:pPr marL="257175" indent="-257175" algn="ctr">
              <a:spcBef>
                <a:spcPct val="20000"/>
              </a:spcBef>
              <a:buClr>
                <a:srgbClr val="F07F09"/>
              </a:buClr>
              <a:buSzPct val="65000"/>
              <a:defRPr/>
            </a:pPr>
            <a:r>
              <a:rPr lang="en-US" b="1" dirty="0"/>
              <a:t>Office: </a:t>
            </a:r>
            <a:r>
              <a:rPr lang="en-US" dirty="0"/>
              <a:t>COM3 – 02 – 34 </a:t>
            </a:r>
          </a:p>
          <a:p>
            <a:pPr marL="257175" indent="-257175" algn="ctr">
              <a:spcBef>
                <a:spcPct val="20000"/>
              </a:spcBef>
              <a:buClr>
                <a:srgbClr val="F07F09"/>
              </a:buClr>
              <a:buSzPct val="65000"/>
              <a:defRPr/>
            </a:pPr>
            <a:r>
              <a:rPr lang="en-US" b="1" dirty="0"/>
              <a:t>Email: </a:t>
            </a:r>
            <a:r>
              <a:rPr lang="en-US" dirty="0" err="1"/>
              <a:t>prabhu@comp.nus.edu.sg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8AD14-DDDC-FB20-3914-CD4A76B76D87}"/>
              </a:ext>
            </a:extLst>
          </p:cNvPr>
          <p:cNvSpPr txBox="1"/>
          <p:nvPr/>
        </p:nvSpPr>
        <p:spPr>
          <a:xfrm>
            <a:off x="5476591" y="3137030"/>
            <a:ext cx="60438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8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Ph.D. from School of Computing, NUS</a:t>
            </a:r>
          </a:p>
          <a:p>
            <a:pPr marL="178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Joined as a lecturer in SoC in 2021, promoted to Senior Lecturer in 2024</a:t>
            </a:r>
          </a:p>
          <a:p>
            <a:pPr marL="178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Modules taught in SoC:</a:t>
            </a:r>
            <a:r>
              <a:rPr lang="en-US" dirty="0">
                <a:solidFill>
                  <a:schemeClr val="dk1"/>
                </a:solidFill>
              </a:rPr>
              <a:t> IT1244, CS2103 &amp; CS2106</a:t>
            </a:r>
            <a:endParaRPr lang="en-US" b="1" dirty="0">
              <a:solidFill>
                <a:schemeClr val="dk1"/>
              </a:solidFill>
              <a:latin typeface="+mn-lt"/>
              <a:cs typeface="+mn-cs"/>
            </a:endParaRPr>
          </a:p>
          <a:p>
            <a:pPr marL="178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Director for CCSGP Center</a:t>
            </a:r>
          </a:p>
          <a:p>
            <a:pPr marL="178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Before joining NUS, I was teaching in DigiPen Institute of Technology Singapore</a:t>
            </a:r>
          </a:p>
          <a:p>
            <a:pPr marL="178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Annual Teaching Excellence Award </a:t>
            </a: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(ATEA) in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2023</a:t>
            </a: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 and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31DF3-B90F-4799-2576-44812A1567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r="6100"/>
          <a:stretch/>
        </p:blipFill>
        <p:spPr>
          <a:xfrm>
            <a:off x="697029" y="1220395"/>
            <a:ext cx="4654576" cy="5077719"/>
          </a:xfrm>
          <a:prstGeom prst="rect">
            <a:avLst/>
          </a:prstGeom>
        </p:spPr>
      </p:pic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87267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1. Lecturers (2/2)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FB35E-D780-ED35-04B8-69CCFD236899}"/>
              </a:ext>
            </a:extLst>
          </p:cNvPr>
          <p:cNvSpPr txBox="1"/>
          <p:nvPr/>
        </p:nvSpPr>
        <p:spPr>
          <a:xfrm>
            <a:off x="6728346" y="2702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5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59876" y="439357"/>
            <a:ext cx="955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2. Course Materials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81200" y="1239128"/>
            <a:ext cx="8229600" cy="110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Canvas </a:t>
            </a:r>
            <a:r>
              <a:rPr lang="en-US" sz="2000" kern="0" dirty="0">
                <a:hlinkClick r:id="rId3"/>
              </a:rPr>
              <a:t>https://canvas.nus.edu.sg</a:t>
            </a:r>
            <a:r>
              <a:rPr lang="en-US" sz="2000" kern="0" dirty="0"/>
              <a:t> </a:t>
            </a:r>
          </a:p>
          <a:p>
            <a:pPr marL="355600" indent="-3556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CS2100 website (in case Canvas is down)</a:t>
            </a:r>
          </a:p>
          <a:p>
            <a:pPr marL="914400" indent="-461963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hlinkClick r:id="rId4"/>
              </a:rPr>
              <a:t>https://www.comp.nus.edu.sg/~cs2100</a:t>
            </a:r>
            <a:r>
              <a:rPr lang="en-US" sz="2000" dirty="0"/>
              <a:t>   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5791464"/>
            <a:ext cx="8418870" cy="80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Credit for Lecture Materials</a:t>
            </a:r>
          </a:p>
          <a:p>
            <a:pPr marL="629920" lvl="1" indent="-3556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All materials used in this course are from A/P Aaron Tan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71" y="2348524"/>
            <a:ext cx="6405858" cy="3331046"/>
          </a:xfrm>
          <a:prstGeom prst="rect">
            <a:avLst/>
          </a:prstGeom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2989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18095" y="1239127"/>
            <a:ext cx="10906812" cy="168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 err="1"/>
              <a:t>SeTs.netlify</a:t>
            </a:r>
            <a:r>
              <a:rPr lang="en-US" sz="2000" kern="0" dirty="0"/>
              <a:t> </a:t>
            </a:r>
            <a:r>
              <a:rPr lang="en-US" sz="2000" kern="0" dirty="0" err="1"/>
              <a:t>QnA</a:t>
            </a:r>
            <a:r>
              <a:rPr lang="en-US" sz="2000" kern="0" dirty="0"/>
              <a:t> website </a:t>
            </a:r>
            <a:r>
              <a:rPr lang="en-US" sz="2000" kern="0" dirty="0">
                <a:hlinkClick r:id="rId3"/>
              </a:rPr>
              <a:t>https://</a:t>
            </a:r>
            <a:r>
              <a:rPr lang="en-US" sz="2000" kern="0" dirty="0" err="1">
                <a:hlinkClick r:id="rId3"/>
              </a:rPr>
              <a:t>sets.netlify.app</a:t>
            </a:r>
            <a:r>
              <a:rPr lang="en-US" sz="2000" kern="0" dirty="0">
                <a:hlinkClick r:id="rId3"/>
              </a:rPr>
              <a:t>/module/</a:t>
            </a:r>
            <a:r>
              <a:rPr lang="en-US" sz="2000" kern="0" dirty="0" err="1">
                <a:hlinkClick r:id="rId3"/>
              </a:rPr>
              <a:t>676ca3a07d7f5ffc1741dc65</a:t>
            </a:r>
            <a:r>
              <a:rPr lang="en-US" sz="2000" kern="0" dirty="0"/>
              <a:t> </a:t>
            </a:r>
          </a:p>
          <a:p>
            <a:pPr marL="636270" lvl="1" indent="-3619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800" kern="0" dirty="0"/>
              <a:t>For students to post queries</a:t>
            </a:r>
          </a:p>
          <a:p>
            <a:pPr marL="636270" lvl="1" indent="-3619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800" kern="0" dirty="0"/>
              <a:t>Divided into topics</a:t>
            </a:r>
          </a:p>
          <a:p>
            <a:pPr marL="636270" lvl="1" indent="-361950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endParaRPr lang="en-US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64" y="1767054"/>
            <a:ext cx="4846006" cy="4846006"/>
          </a:xfrm>
          <a:prstGeom prst="rect">
            <a:avLst/>
          </a:prstGeom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59876" y="439357"/>
            <a:ext cx="955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2. Course Materials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9" y="2839314"/>
            <a:ext cx="3317254" cy="33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18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04886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(1/5)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43247" y="1239128"/>
            <a:ext cx="10299469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The objective of this module is to </a:t>
            </a:r>
            <a:r>
              <a:rPr lang="en-US" dirty="0" err="1">
                <a:solidFill>
                  <a:srgbClr val="800000"/>
                </a:solidFill>
              </a:rPr>
              <a:t>familiarise</a:t>
            </a:r>
            <a:r>
              <a:rPr lang="en-US" dirty="0">
                <a:solidFill>
                  <a:srgbClr val="800000"/>
                </a:solidFill>
              </a:rPr>
              <a:t> students with the fundamentals of computing devices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basics of data representation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the various parts of a computer work, separately and with each other</a:t>
            </a:r>
          </a:p>
          <a:p>
            <a:pPr marL="269875" indent="-2698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Topics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programming language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representation and number systems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Assembly language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dirty="0" err="1"/>
              <a:t>datapath</a:t>
            </a:r>
            <a:r>
              <a:rPr lang="en-US" dirty="0"/>
              <a:t> and control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Pipelining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Cache</a:t>
            </a:r>
          </a:p>
          <a:p>
            <a:pPr marL="53975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and sequential circuit design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8645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81200" y="1239128"/>
            <a:ext cx="8229600" cy="52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Practical aspects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C debugger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 err="1"/>
              <a:t>QTSpim</a:t>
            </a:r>
            <a:r>
              <a:rPr lang="en-SG" sz="2400" dirty="0"/>
              <a:t> software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Logic design experiments</a:t>
            </a:r>
          </a:p>
          <a:p>
            <a:pPr marL="544195" lvl="1" indent="-269875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400" dirty="0" err="1"/>
              <a:t>Logisim</a:t>
            </a:r>
            <a:r>
              <a:rPr lang="en-SG" sz="2400" dirty="0"/>
              <a:t> software</a:t>
            </a:r>
          </a:p>
        </p:txBody>
      </p:sp>
      <p:pic>
        <p:nvPicPr>
          <p:cNvPr id="7" name="Picture 6" descr="logictrainer.jpg"/>
          <p:cNvPicPr>
            <a:picLocks noChangeAspect="1"/>
          </p:cNvPicPr>
          <p:nvPr/>
        </p:nvPicPr>
        <p:blipFill>
          <a:blip r:embed="rId3" cstate="print"/>
          <a:srcRect l="20833" r="15279"/>
          <a:stretch>
            <a:fillRect/>
          </a:stretch>
        </p:blipFill>
        <p:spPr bwMode="auto">
          <a:xfrm>
            <a:off x="6497052" y="1188552"/>
            <a:ext cx="190500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086" y="3872903"/>
            <a:ext cx="30480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3022" y="3475916"/>
            <a:ext cx="3944938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04886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(2/5)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05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7357412" y="1147244"/>
            <a:ext cx="3005789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Hardware/Software Stack in Computer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93343" y="2196864"/>
            <a:ext cx="3701446" cy="501445"/>
            <a:chOff x="3082413" y="1887794"/>
            <a:chExt cx="3701446" cy="501445"/>
          </a:xfrm>
        </p:grpSpPr>
        <p:sp>
          <p:nvSpPr>
            <p:cNvPr id="9" name="Rectangle 8"/>
            <p:cNvSpPr/>
            <p:nvPr/>
          </p:nvSpPr>
          <p:spPr>
            <a:xfrm>
              <a:off x="3082413" y="1887794"/>
              <a:ext cx="3701446" cy="5014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5981" y="1941783"/>
              <a:ext cx="2809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Application software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06996" y="2698308"/>
            <a:ext cx="6081862" cy="921448"/>
            <a:chOff x="1696066" y="2389239"/>
            <a:chExt cx="6081862" cy="921448"/>
          </a:xfrm>
        </p:grpSpPr>
        <p:sp>
          <p:nvSpPr>
            <p:cNvPr id="13" name="Rectangle 12"/>
            <p:cNvSpPr/>
            <p:nvPr/>
          </p:nvSpPr>
          <p:spPr>
            <a:xfrm>
              <a:off x="1696066" y="2389239"/>
              <a:ext cx="6081862" cy="92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39513" y="2463118"/>
              <a:ext cx="2542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Operating System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82052" y="2379612"/>
            <a:ext cx="1528915" cy="1238220"/>
            <a:chOff x="1553498" y="3544319"/>
            <a:chExt cx="1528915" cy="1238220"/>
          </a:xfrm>
        </p:grpSpPr>
        <p:grpSp>
          <p:nvGrpSpPr>
            <p:cNvPr id="17" name="Group 16"/>
            <p:cNvGrpSpPr/>
            <p:nvPr/>
          </p:nvGrpSpPr>
          <p:grpSpPr>
            <a:xfrm>
              <a:off x="1553498" y="3544319"/>
              <a:ext cx="1528915" cy="412741"/>
              <a:chOff x="1553498" y="3544319"/>
              <a:chExt cx="1528915" cy="4001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Compiler</a:t>
                </a:r>
                <a:endParaRPr lang="en-US" sz="2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53498" y="3957059"/>
              <a:ext cx="1528915" cy="412741"/>
              <a:chOff x="1553498" y="3544319"/>
              <a:chExt cx="1528915" cy="40011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Assembler</a:t>
                </a:r>
                <a:endParaRPr lang="en-US" sz="20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53498" y="4369798"/>
              <a:ext cx="1528915" cy="412741"/>
              <a:chOff x="1553498" y="3544319"/>
              <a:chExt cx="1528915" cy="4001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Linker</a:t>
                </a:r>
                <a:endParaRPr lang="en-US" sz="2000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910967" y="3205092"/>
            <a:ext cx="991836" cy="412741"/>
            <a:chOff x="1553499" y="3544319"/>
            <a:chExt cx="1056545" cy="400111"/>
          </a:xfrm>
        </p:grpSpPr>
        <p:sp>
          <p:nvSpPr>
            <p:cNvPr id="27" name="Rectangle 26"/>
            <p:cNvSpPr/>
            <p:nvPr/>
          </p:nvSpPr>
          <p:spPr>
            <a:xfrm>
              <a:off x="1553499" y="3544320"/>
              <a:ext cx="10565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93441" y="3544319"/>
              <a:ext cx="1016602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Loader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02804" y="3205092"/>
            <a:ext cx="1294787" cy="412741"/>
            <a:chOff x="1553498" y="3544319"/>
            <a:chExt cx="1294787" cy="400111"/>
          </a:xfrm>
        </p:grpSpPr>
        <p:sp>
          <p:nvSpPr>
            <p:cNvPr id="30" name="Rectangle 29"/>
            <p:cNvSpPr/>
            <p:nvPr/>
          </p:nvSpPr>
          <p:spPr>
            <a:xfrm>
              <a:off x="1553498" y="3544320"/>
              <a:ext cx="129478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93440" y="3544319"/>
              <a:ext cx="1254845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Scheduler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97592" y="3205092"/>
            <a:ext cx="1791593" cy="412740"/>
            <a:chOff x="1782430" y="3544320"/>
            <a:chExt cx="1779105" cy="400110"/>
          </a:xfrm>
        </p:grpSpPr>
        <p:sp>
          <p:nvSpPr>
            <p:cNvPr id="33" name="Rectangle 32"/>
            <p:cNvSpPr/>
            <p:nvPr/>
          </p:nvSpPr>
          <p:spPr>
            <a:xfrm>
              <a:off x="1782430" y="3544320"/>
              <a:ext cx="17791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82431" y="3560291"/>
              <a:ext cx="1779104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Device Drivers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06996" y="4081208"/>
            <a:ext cx="2035675" cy="416585"/>
            <a:chOff x="1782429" y="3544320"/>
            <a:chExt cx="2021486" cy="403837"/>
          </a:xfrm>
        </p:grpSpPr>
        <p:sp>
          <p:nvSpPr>
            <p:cNvPr id="36" name="Rectangle 35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Processor</a:t>
              </a:r>
              <a:endParaRPr lang="en-US" sz="2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42671" y="4081208"/>
            <a:ext cx="2035675" cy="416585"/>
            <a:chOff x="1782429" y="3544320"/>
            <a:chExt cx="2021486" cy="403837"/>
          </a:xfrm>
        </p:grpSpPr>
        <p:sp>
          <p:nvSpPr>
            <p:cNvPr id="39" name="Rectangle 38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Memory</a:t>
              </a:r>
              <a:endParaRPr lang="en-US" sz="2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78346" y="4081208"/>
            <a:ext cx="2035675" cy="416585"/>
            <a:chOff x="1782429" y="3544320"/>
            <a:chExt cx="2021486" cy="403837"/>
          </a:xfrm>
        </p:grpSpPr>
        <p:sp>
          <p:nvSpPr>
            <p:cNvPr id="42" name="Rectangle 41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I/O System</a:t>
              </a:r>
              <a:endParaRPr lang="en-US" sz="2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06994" y="4488177"/>
            <a:ext cx="6107026" cy="416585"/>
            <a:chOff x="1782429" y="3544320"/>
            <a:chExt cx="6064459" cy="403837"/>
          </a:xfrm>
        </p:grpSpPr>
        <p:sp>
          <p:nvSpPr>
            <p:cNvPr id="45" name="Rectangle 44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err="1"/>
                <a:t>Datapath</a:t>
              </a:r>
              <a:r>
                <a:rPr lang="en-SG" sz="2000" dirty="0"/>
                <a:t> &amp; Control Design</a:t>
              </a:r>
              <a:endParaRPr lang="en-US" sz="2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06994" y="4891301"/>
            <a:ext cx="6107026" cy="416585"/>
            <a:chOff x="1782429" y="3544320"/>
            <a:chExt cx="6064459" cy="403837"/>
          </a:xfrm>
        </p:grpSpPr>
        <p:sp>
          <p:nvSpPr>
            <p:cNvPr id="48" name="Rectangle 47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Digital Logic Design</a:t>
              </a:r>
              <a:endParaRPr lang="en-US" sz="2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06994" y="5302617"/>
            <a:ext cx="6107026" cy="416585"/>
            <a:chOff x="1782429" y="3544320"/>
            <a:chExt cx="6064459" cy="403837"/>
          </a:xfrm>
        </p:grpSpPr>
        <p:sp>
          <p:nvSpPr>
            <p:cNvPr id="51" name="Rectangle 50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Circuit Design</a:t>
              </a:r>
              <a:endParaRPr lang="en-US" sz="2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06994" y="5715357"/>
            <a:ext cx="6107026" cy="416585"/>
            <a:chOff x="1782429" y="3544320"/>
            <a:chExt cx="6064459" cy="403837"/>
          </a:xfrm>
        </p:grpSpPr>
        <p:sp>
          <p:nvSpPr>
            <p:cNvPr id="54" name="Rectangle 53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Transistors</a:t>
              </a:r>
              <a:endParaRPr lang="en-US" sz="2000" dirty="0"/>
            </a:p>
          </p:txBody>
        </p:sp>
      </p:grpSp>
      <p:sp>
        <p:nvSpPr>
          <p:cNvPr id="56" name="TextBox 55"/>
          <p:cNvSpPr txBox="1"/>
          <p:nvPr/>
        </p:nvSpPr>
        <p:spPr>
          <a:xfrm rot="16200000">
            <a:off x="1917875" y="2720895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Software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1917874" y="4846936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Hardware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750704" y="3613449"/>
            <a:ext cx="6845581" cy="477374"/>
            <a:chOff x="1339773" y="3304380"/>
            <a:chExt cx="6845581" cy="477374"/>
          </a:xfrm>
        </p:grpSpPr>
        <p:sp>
          <p:nvSpPr>
            <p:cNvPr id="59" name="Rectangle 58"/>
            <p:cNvSpPr/>
            <p:nvPr/>
          </p:nvSpPr>
          <p:spPr>
            <a:xfrm>
              <a:off x="1339773" y="3304380"/>
              <a:ext cx="6845581" cy="47737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76912" y="3304380"/>
              <a:ext cx="5171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Instruction Set Architecture (ISA)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2915265" y="2196863"/>
            <a:ext cx="0" cy="137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15265" y="4090824"/>
            <a:ext cx="0" cy="2037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550443" y="2792353"/>
            <a:ext cx="2542944" cy="37994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759146" y="2228451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00FF"/>
                </a:solidFill>
              </a:rPr>
              <a:t>CS2106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8093388" y="2510402"/>
            <a:ext cx="756921" cy="28195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560917" y="2423271"/>
            <a:ext cx="1189086" cy="3140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22150" y="1681978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CS4212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3587843" y="2028836"/>
            <a:ext cx="206364" cy="3728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410318" y="3533395"/>
            <a:ext cx="7275369" cy="1785696"/>
          </a:xfrm>
          <a:prstGeom prst="ellipse">
            <a:avLst/>
          </a:prstGeom>
          <a:solidFill>
            <a:srgbClr val="FFCCFF">
              <a:alpha val="2784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162069" y="4808075"/>
            <a:ext cx="137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CS2100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noFill/>
        </p:spPr>
        <p:txBody>
          <a:bodyPr/>
          <a:lstStyle/>
          <a:p>
            <a:pPr algn="l"/>
            <a:r>
              <a:rPr lang="en-US" dirty="0"/>
              <a:t>Welcome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A453511D-E310-44C8-87B7-1C4F068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604886" y="4393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rgbClr val="0000FF"/>
                </a:solidFill>
                <a:latin typeface="+mn-lt"/>
              </a:rPr>
              <a:t>3. Course Description (3/5)</a:t>
            </a:r>
            <a:endParaRPr lang="en-US" sz="4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6858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4" grpId="0"/>
      <p:bldP spid="66" grpId="0" animBg="1"/>
      <p:bldP spid="67" grpId="0"/>
      <p:bldP spid="69" grpId="0" animBg="1"/>
      <p:bldP spid="7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B9AC137-0E5A-4C3A-B48D-F895997EE54C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2150</TotalTime>
  <Words>1487</Words>
  <Application>Microsoft Office PowerPoint</Application>
  <PresentationFormat>Widescreen</PresentationFormat>
  <Paragraphs>266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Clarity</vt:lpstr>
      <vt:lpstr>http://www.comp.nus.edu.sg/~cs2100/</vt:lpstr>
      <vt:lpstr>Welcome to CS2100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1459</cp:revision>
  <cp:lastPrinted>2025-01-09T03:58:05Z</cp:lastPrinted>
  <dcterms:created xsi:type="dcterms:W3CDTF">1998-09-05T15:03:32Z</dcterms:created>
  <dcterms:modified xsi:type="dcterms:W3CDTF">2025-01-20T05:42:25Z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