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  <p:sldMasterId id="2147485099" r:id="rId2"/>
  </p:sldMasterIdLst>
  <p:notesMasterIdLst>
    <p:notesMasterId r:id="rId27"/>
  </p:notesMasterIdLst>
  <p:handoutMasterIdLst>
    <p:handoutMasterId r:id="rId28"/>
  </p:handoutMasterIdLst>
  <p:sldIdLst>
    <p:sldId id="256" r:id="rId3"/>
    <p:sldId id="624" r:id="rId4"/>
    <p:sldId id="468" r:id="rId5"/>
    <p:sldId id="601" r:id="rId6"/>
    <p:sldId id="525" r:id="rId7"/>
    <p:sldId id="557" r:id="rId8"/>
    <p:sldId id="558" r:id="rId9"/>
    <p:sldId id="577" r:id="rId10"/>
    <p:sldId id="578" r:id="rId11"/>
    <p:sldId id="559" r:id="rId12"/>
    <p:sldId id="579" r:id="rId13"/>
    <p:sldId id="618" r:id="rId14"/>
    <p:sldId id="581" r:id="rId15"/>
    <p:sldId id="582" r:id="rId16"/>
    <p:sldId id="583" r:id="rId17"/>
    <p:sldId id="584" r:id="rId18"/>
    <p:sldId id="621" r:id="rId19"/>
    <p:sldId id="572" r:id="rId20"/>
    <p:sldId id="585" r:id="rId21"/>
    <p:sldId id="586" r:id="rId22"/>
    <p:sldId id="587" r:id="rId23"/>
    <p:sldId id="588" r:id="rId24"/>
    <p:sldId id="589" r:id="rId25"/>
    <p:sldId id="308" r:id="rId2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0021"/>
    <a:srgbClr val="FFFFCC"/>
    <a:srgbClr val="006600"/>
    <a:srgbClr val="E2FFC5"/>
    <a:srgbClr val="CCFF99"/>
    <a:srgbClr val="CCCCFF"/>
    <a:srgbClr val="CCFFFF"/>
    <a:srgbClr val="FFCCFF"/>
    <a:srgbClr val="E5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87DDB8-8336-44F8-AB38-77374A26B093}" v="8" dt="2025-01-08T07:42:52.0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0" autoAdjust="0"/>
    <p:restoredTop sz="91525" autoAdjust="0"/>
  </p:normalViewPr>
  <p:slideViewPr>
    <p:cSldViewPr snapToGrid="0">
      <p:cViewPr varScale="1">
        <p:scale>
          <a:sx n="101" d="100"/>
          <a:sy n="101" d="100"/>
        </p:scale>
        <p:origin x="129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2634" y="-25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7887DDB8-8336-44F8-AB38-77374A26B093}"/>
    <pc:docChg chg="custSel addSld delSld modSld modMainMaster">
      <pc:chgData name="Song Kai" userId="012566e0-30ff-4e17-bc5d-803a8d22ce41" providerId="ADAL" clId="{7887DDB8-8336-44F8-AB38-77374A26B093}" dt="2025-01-08T07:43:09.541" v="11" actId="47"/>
      <pc:docMkLst>
        <pc:docMk/>
      </pc:docMkLst>
      <pc:sldChg chg="del">
        <pc:chgData name="Song Kai" userId="012566e0-30ff-4e17-bc5d-803a8d22ce41" providerId="ADAL" clId="{7887DDB8-8336-44F8-AB38-77374A26B093}" dt="2025-01-08T07:43:09.541" v="11" actId="47"/>
        <pc:sldMkLst>
          <pc:docMk/>
          <pc:sldMk cId="3142460404" sldId="620"/>
        </pc:sldMkLst>
      </pc:sldChg>
      <pc:sldChg chg="add del">
        <pc:chgData name="Song Kai" userId="012566e0-30ff-4e17-bc5d-803a8d22ce41" providerId="ADAL" clId="{7887DDB8-8336-44F8-AB38-77374A26B093}" dt="2025-01-08T07:42:56.017" v="10" actId="47"/>
        <pc:sldMkLst>
          <pc:docMk/>
          <pc:sldMk cId="2980677409" sldId="622"/>
        </pc:sldMkLst>
      </pc:sldChg>
      <pc:sldChg chg="add del">
        <pc:chgData name="Song Kai" userId="012566e0-30ff-4e17-bc5d-803a8d22ce41" providerId="ADAL" clId="{7887DDB8-8336-44F8-AB38-77374A26B093}" dt="2025-01-08T07:42:54.695" v="9" actId="47"/>
        <pc:sldMkLst>
          <pc:docMk/>
          <pc:sldMk cId="2662490441" sldId="623"/>
        </pc:sldMkLst>
      </pc:sldChg>
      <pc:sldChg chg="add">
        <pc:chgData name="Song Kai" userId="012566e0-30ff-4e17-bc5d-803a8d22ce41" providerId="ADAL" clId="{7887DDB8-8336-44F8-AB38-77374A26B093}" dt="2025-01-08T07:42:52.070" v="8"/>
        <pc:sldMkLst>
          <pc:docMk/>
          <pc:sldMk cId="3033888855" sldId="624"/>
        </pc:sldMkLst>
      </pc:sldChg>
      <pc:sldMasterChg chg="addSp delSp modSp mod">
        <pc:chgData name="Song Kai" userId="012566e0-30ff-4e17-bc5d-803a8d22ce41" providerId="ADAL" clId="{7887DDB8-8336-44F8-AB38-77374A26B093}" dt="2025-01-08T07:41:48.785" v="5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7887DDB8-8336-44F8-AB38-77374A26B093}" dt="2025-01-08T07:41:48.785" v="5" actId="478"/>
          <ac:spMkLst>
            <pc:docMk/>
            <pc:sldMasterMk cId="0" sldId="2147485087"/>
            <ac:spMk id="8" creationId="{B7945897-58D1-858C-605C-C70BC9038773}"/>
          </ac:spMkLst>
        </pc:spChg>
        <pc:picChg chg="mod">
          <ac:chgData name="Song Kai" userId="012566e0-30ff-4e17-bc5d-803a8d22ce41" providerId="ADAL" clId="{7887DDB8-8336-44F8-AB38-77374A26B093}" dt="2025-01-08T07:41:39.178" v="4" actId="1076"/>
          <ac:picMkLst>
            <pc:docMk/>
            <pc:sldMasterMk cId="0" sldId="2147485087"/>
            <ac:picMk id="1026" creationId="{F5F68FF9-01E3-C85B-028F-5DCC096E535E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110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964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05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38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625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488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014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3040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7586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853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+mj-lt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936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09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15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460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873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50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460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4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E7D4F-A9F1-3F23-F3BD-A8276BA75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C1C730-BBB3-F4A3-CD4D-AA142A77D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9512E02-62F0-1D78-C023-3DDC967DE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7F74D150-40C0-F0D4-C6D9-3B949488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6"/>
            <a:ext cx="7848600" cy="1927225"/>
          </a:xfrm>
        </p:spPr>
        <p:txBody>
          <a:bodyPr anchor="b">
            <a:noAutofit/>
          </a:bodyPr>
          <a:lstStyle>
            <a:lvl1pPr>
              <a:defRPr sz="405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9257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86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70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28890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06718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15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91455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573484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7330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8"/>
            <a:ext cx="2139696" cy="4243615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9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93979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768414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3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7828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1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6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4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4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7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hyperlink" Target="https://sets.netlify.app/module/676ca3a07d7f5ffc1741dc65" TargetMode="Externa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5F68FF9-01E3-C85B-028F-5DCC096E53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2784"/>
            <a:ext cx="576072" cy="57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fr-FR"/>
              <a:t>Lecture #9: MIPS Part 3: Instruction Formats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9B2817-195B-B140-1877-8CCE8E700AEA}"/>
              </a:ext>
            </a:extLst>
          </p:cNvPr>
          <p:cNvSpPr txBox="1"/>
          <p:nvPr userDrawn="1"/>
        </p:nvSpPr>
        <p:spPr>
          <a:xfrm>
            <a:off x="611659" y="6488668"/>
            <a:ext cx="5288099" cy="3000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50" dirty="0">
                <a:hlinkClick r:id="rId13"/>
              </a:rPr>
              <a:t>https://sets.netlify.app/module/676ca3a07d7f5ffc1741dc65</a:t>
            </a:r>
            <a:endParaRPr lang="en-US" sz="1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8331A2D-B660-59DC-47ED-EF83C1BBD5A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302" y="6053096"/>
            <a:ext cx="589962" cy="7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07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100" r:id="rId1"/>
    <p:sldLayoutId id="2147485101" r:id="rId2"/>
    <p:sldLayoutId id="2147485102" r:id="rId3"/>
    <p:sldLayoutId id="2147485103" r:id="rId4"/>
    <p:sldLayoutId id="2147485104" r:id="rId5"/>
    <p:sldLayoutId id="2147485105" r:id="rId6"/>
    <p:sldLayoutId id="2147485106" r:id="rId7"/>
    <p:sldLayoutId id="2147485107" r:id="rId8"/>
    <p:sldLayoutId id="2147485108" r:id="rId9"/>
    <p:sldLayoutId id="2147485109" r:id="rId10"/>
    <p:sldLayoutId id="2147485110" r:id="rId11"/>
  </p:sldLayoutIdLst>
  <p:transition>
    <p:fade/>
  </p:transition>
  <p:hf hdr="0"/>
  <p:txStyles>
    <p:titleStyle>
      <a:lvl1pPr algn="l" defTabSz="685800" rtl="0" eaLnBrk="1" latinLnBrk="0" hangingPunct="1">
        <a:spcBef>
          <a:spcPct val="0"/>
        </a:spcBef>
        <a:buNone/>
        <a:defRPr sz="3000" kern="1200" spc="-75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91540" indent="-10287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05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02870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16586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30302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440180" indent="-137160" algn="l" defTabSz="6858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9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QdzwJWYZR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.nus.edu.sg/~cs2100/2_resources/lecture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9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</a:t>
            </a:r>
            <a:r>
              <a:rPr lang="en-US" sz="2800">
                <a:solidFill>
                  <a:srgbClr val="C00000"/>
                </a:solidFill>
                <a:latin typeface="Calibri" panose="020F0502020204030204" pitchFamily="34" charset="0"/>
              </a:rPr>
              <a:t>#2a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Overview of C Programming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3" y="4984153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513667" y="564502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8" name="TextBox 8">
            <a:extLst>
              <a:ext uri="{FF2B5EF4-FFF2-40B4-BE49-F238E27FC236}">
                <a16:creationId xmlns:a16="http://schemas.microsoft.com/office/drawing/2014/main" id="{9A3D9C94-3EC4-48E2-8B4D-7F8B65E9CF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84" y="4881925"/>
            <a:ext cx="185261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At the beginning</a:t>
            </a:r>
          </a:p>
        </p:txBody>
      </p:sp>
      <p:grpSp>
        <p:nvGrpSpPr>
          <p:cNvPr id="69" name="Group 8">
            <a:extLst>
              <a:ext uri="{FF2B5EF4-FFF2-40B4-BE49-F238E27FC236}">
                <a16:creationId xmlns:a16="http://schemas.microsoft.com/office/drawing/2014/main" id="{0F62921C-C08C-4C38-879F-F7E2538E5BAD}"/>
              </a:ext>
            </a:extLst>
          </p:cNvPr>
          <p:cNvGrpSpPr>
            <a:grpSpLocks/>
          </p:cNvGrpSpPr>
          <p:nvPr/>
        </p:nvGrpSpPr>
        <p:grpSpPr bwMode="auto">
          <a:xfrm>
            <a:off x="555459" y="1739128"/>
            <a:ext cx="2555875" cy="3071812"/>
            <a:chOff x="3346882" y="2379216"/>
            <a:chExt cx="2556769" cy="3071674"/>
          </a:xfrm>
        </p:grpSpPr>
        <p:sp>
          <p:nvSpPr>
            <p:cNvPr id="70" name="Rectangle 9">
              <a:extLst>
                <a:ext uri="{FF2B5EF4-FFF2-40B4-BE49-F238E27FC236}">
                  <a16:creationId xmlns:a16="http://schemas.microsoft.com/office/drawing/2014/main" id="{E5FD6CC0-0DA3-4638-A2BE-2211785D77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882" y="2379216"/>
              <a:ext cx="2556769" cy="307167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905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D52C08B-939C-4A94-A6C2-ADD536F907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9239" y="2467993"/>
              <a:ext cx="101205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b="1" dirty="0"/>
                <a:t>memory</a:t>
              </a:r>
              <a:endParaRPr lang="en-SG" sz="1600" b="1" dirty="0"/>
            </a:p>
          </p:txBody>
        </p:sp>
        <p:grpSp>
          <p:nvGrpSpPr>
            <p:cNvPr id="72" name="Group 19">
              <a:extLst>
                <a:ext uri="{FF2B5EF4-FFF2-40B4-BE49-F238E27FC236}">
                  <a16:creationId xmlns:a16="http://schemas.microsoft.com/office/drawing/2014/main" id="{F17AA715-A200-43C6-AB70-C3B2227A67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7544" y="2876081"/>
              <a:ext cx="1775446" cy="639734"/>
              <a:chOff x="3693156" y="2938225"/>
              <a:chExt cx="1775446" cy="639734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02CDCE00-B352-4236-AE49-C6C9E81EFB70}"/>
                  </a:ext>
                </a:extLst>
              </p:cNvPr>
              <p:cNvSpPr/>
              <p:nvPr/>
            </p:nvSpPr>
            <p:spPr bwMode="auto">
              <a:xfrm>
                <a:off x="3693156" y="2938225"/>
                <a:ext cx="1775446" cy="639734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FF47896-302A-4E77-A6DD-53F165C15E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1888" y="3013139"/>
                <a:ext cx="1597981" cy="4616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/>
                  <a:t>Executable code of </a:t>
                </a:r>
                <a:r>
                  <a:rPr lang="en-US" sz="1200" b="1" dirty="0" err="1"/>
                  <a:t>MileToKm.c</a:t>
                </a:r>
                <a:endParaRPr lang="en-SG" sz="1200" b="1" dirty="0"/>
              </a:p>
            </p:txBody>
          </p:sp>
        </p:grp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B7A7B83-9276-44EE-B3CD-785086505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741" y="3750361"/>
              <a:ext cx="6030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miles</a:t>
              </a:r>
              <a:endParaRPr lang="en-SG" sz="1400" dirty="0"/>
            </a:p>
          </p:txBody>
        </p:sp>
        <p:grpSp>
          <p:nvGrpSpPr>
            <p:cNvPr id="74" name="Group 20">
              <a:extLst>
                <a:ext uri="{FF2B5EF4-FFF2-40B4-BE49-F238E27FC236}">
                  <a16:creationId xmlns:a16="http://schemas.microsoft.com/office/drawing/2014/main" id="{7DB589ED-AE71-479D-9FE6-547A4A05B2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023063"/>
              <a:ext cx="843379" cy="406894"/>
              <a:chOff x="4181383" y="4094085"/>
              <a:chExt cx="843379" cy="406894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EE1063-E776-4260-A9A8-57A519E1F406}"/>
                  </a:ext>
                </a:extLst>
              </p:cNvPr>
              <p:cNvSpPr/>
              <p:nvPr/>
            </p:nvSpPr>
            <p:spPr bwMode="auto">
              <a:xfrm>
                <a:off x="4180651" y="409481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D4B53FA3-D89E-4CA8-A5DA-E4A9D2C95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48705" y="4139953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grpSp>
          <p:nvGrpSpPr>
            <p:cNvPr id="75" name="Group 21">
              <a:extLst>
                <a:ext uri="{FF2B5EF4-FFF2-40B4-BE49-F238E27FC236}">
                  <a16:creationId xmlns:a16="http://schemas.microsoft.com/office/drawing/2014/main" id="{01B418DE-BD30-4967-9904-6BDF430DE4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03577" y="4867922"/>
              <a:ext cx="843379" cy="406894"/>
              <a:chOff x="4200618" y="4867922"/>
              <a:chExt cx="843379" cy="40689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26B574-A18B-4A73-9BF8-C9FE5C0AAB11}"/>
                  </a:ext>
                </a:extLst>
              </p:cNvPr>
              <p:cNvSpPr/>
              <p:nvPr/>
            </p:nvSpPr>
            <p:spPr bwMode="auto">
              <a:xfrm>
                <a:off x="4199886" y="4868304"/>
                <a:ext cx="844846" cy="406382"/>
              </a:xfrm>
              <a:prstGeom prst="rect">
                <a:avLst/>
              </a:prstGeom>
              <a:solidFill>
                <a:srgbClr val="CCFFFF"/>
              </a:solidFill>
              <a:ln w="1905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SG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FD46490-75E8-4CD5-B650-B48E59839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7940" y="4913790"/>
                <a:ext cx="708734" cy="307777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400" dirty="0"/>
                  <a:t>?</a:t>
                </a:r>
                <a:endParaRPr lang="en-SG" sz="1400" dirty="0"/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20087C8-A0AA-45BF-82FB-B869B9538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625" y="4612974"/>
              <a:ext cx="513282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kms</a:t>
              </a:r>
              <a:endParaRPr lang="en-SG" sz="1400" dirty="0"/>
            </a:p>
          </p:txBody>
        </p:sp>
      </p:grpSp>
      <p:grpSp>
        <p:nvGrpSpPr>
          <p:cNvPr id="83" name="Group 50">
            <a:extLst>
              <a:ext uri="{FF2B5EF4-FFF2-40B4-BE49-F238E27FC236}">
                <a16:creationId xmlns:a16="http://schemas.microsoft.com/office/drawing/2014/main" id="{591DFD59-6214-482C-A676-088D02AB529C}"/>
              </a:ext>
            </a:extLst>
          </p:cNvPr>
          <p:cNvGrpSpPr>
            <a:grpSpLocks/>
          </p:cNvGrpSpPr>
          <p:nvPr/>
        </p:nvGrpSpPr>
        <p:grpSpPr bwMode="auto">
          <a:xfrm>
            <a:off x="3263734" y="1739128"/>
            <a:ext cx="2867025" cy="4165600"/>
            <a:chOff x="3276538" y="1242874"/>
            <a:chExt cx="2867025" cy="4166239"/>
          </a:xfrm>
        </p:grpSpPr>
        <p:sp>
          <p:nvSpPr>
            <p:cNvPr id="84" name="TextBox 9">
              <a:extLst>
                <a:ext uri="{FF2B5EF4-FFF2-40B4-BE49-F238E27FC236}">
                  <a16:creationId xmlns:a16="http://schemas.microsoft.com/office/drawing/2014/main" id="{74B823F3-3FB6-4C4F-A149-8B5133F9C5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538" y="4516561"/>
              <a:ext cx="2867025" cy="8925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user enters: </a:t>
              </a:r>
              <a:r>
                <a:rPr lang="en-US" dirty="0">
                  <a:solidFill>
                    <a:srgbClr val="1818FF"/>
                  </a:solidFill>
                </a:rPr>
                <a:t>10.5</a:t>
              </a:r>
              <a:r>
                <a:rPr lang="en-US" dirty="0">
                  <a:solidFill>
                    <a:srgbClr val="FF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to</a:t>
              </a:r>
            </a:p>
            <a:p>
              <a:endParaRPr lang="en-US" dirty="0"/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scanf("%f", &amp;miles);</a:t>
              </a:r>
            </a:p>
          </p:txBody>
        </p:sp>
        <p:grpSp>
          <p:nvGrpSpPr>
            <p:cNvPr id="85" name="Group 22">
              <a:extLst>
                <a:ext uri="{FF2B5EF4-FFF2-40B4-BE49-F238E27FC236}">
                  <a16:creationId xmlns:a16="http://schemas.microsoft.com/office/drawing/2014/main" id="{04C19929-A3B6-45E4-9211-C0EE1323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92750" y="1242874"/>
              <a:ext cx="2556769" cy="3071674"/>
              <a:chOff x="3346882" y="2379216"/>
              <a:chExt cx="2556769" cy="3071674"/>
            </a:xfrm>
          </p:grpSpPr>
          <p:sp>
            <p:nvSpPr>
              <p:cNvPr id="86" name="Rectangle 23">
                <a:extLst>
                  <a:ext uri="{FF2B5EF4-FFF2-40B4-BE49-F238E27FC236}">
                    <a16:creationId xmlns:a16="http://schemas.microsoft.com/office/drawing/2014/main" id="{7F4B241C-93AA-47AB-AA7B-D38A364F3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87" name="TextBox 24">
                <a:extLst>
                  <a:ext uri="{FF2B5EF4-FFF2-40B4-BE49-F238E27FC236}">
                    <a16:creationId xmlns:a16="http://schemas.microsoft.com/office/drawing/2014/main" id="{61923BED-85AE-419E-8F3E-91A3DAC5EE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88" name="Group 19">
                <a:extLst>
                  <a:ext uri="{FF2B5EF4-FFF2-40B4-BE49-F238E27FC236}">
                    <a16:creationId xmlns:a16="http://schemas.microsoft.com/office/drawing/2014/main" id="{032341C8-6EC8-4B25-BD8B-4F2F6CE742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083" y="2876179"/>
                <a:ext cx="1776412" cy="639861"/>
                <a:chOff x="3692695" y="2938323"/>
                <a:chExt cx="1776412" cy="639861"/>
              </a:xfrm>
            </p:grpSpPr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711B644-75E8-4E32-8E0C-40C2B7080923}"/>
                    </a:ext>
                  </a:extLst>
                </p:cNvPr>
                <p:cNvSpPr/>
                <p:nvPr/>
              </p:nvSpPr>
              <p:spPr bwMode="auto">
                <a:xfrm>
                  <a:off x="3692695" y="2938323"/>
                  <a:ext cx="1776412" cy="63986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8" name="TextBox 35">
                  <a:extLst>
                    <a:ext uri="{FF2B5EF4-FFF2-40B4-BE49-F238E27FC236}">
                      <a16:creationId xmlns:a16="http://schemas.microsoft.com/office/drawing/2014/main" id="{75CD44C1-0C72-41C0-B8D8-2B5C096B21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00960"/>
                  <a:ext cx="1597981" cy="461736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89" name="Rectangle 26">
                <a:extLst>
                  <a:ext uri="{FF2B5EF4-FFF2-40B4-BE49-F238E27FC236}">
                    <a16:creationId xmlns:a16="http://schemas.microsoft.com/office/drawing/2014/main" id="{A155A6F6-A55F-482A-AD48-8AC5A685E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90" name="Group 20">
                <a:extLst>
                  <a:ext uri="{FF2B5EF4-FFF2-40B4-BE49-F238E27FC236}">
                    <a16:creationId xmlns:a16="http://schemas.microsoft.com/office/drawing/2014/main" id="{90F71201-26C8-4715-B842-727FF1234A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024119"/>
                <a:ext cx="842962" cy="406462"/>
                <a:chOff x="4181614" y="4095141"/>
                <a:chExt cx="842962" cy="406462"/>
              </a:xfrm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A43CC433-093F-45F5-840A-AAF2E90026B2}"/>
                    </a:ext>
                  </a:extLst>
                </p:cNvPr>
                <p:cNvSpPr/>
                <p:nvPr/>
              </p:nvSpPr>
              <p:spPr bwMode="auto">
                <a:xfrm>
                  <a:off x="4181614" y="4095141"/>
                  <a:ext cx="842962" cy="40646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6" name="TextBox 33">
                  <a:extLst>
                    <a:ext uri="{FF2B5EF4-FFF2-40B4-BE49-F238E27FC236}">
                      <a16:creationId xmlns:a16="http://schemas.microsoft.com/office/drawing/2014/main" id="{05B59CD9-BE39-4D7F-8051-1B22CCFEFAC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91" name="Group 21">
                <a:extLst>
                  <a:ext uri="{FF2B5EF4-FFF2-40B4-BE49-F238E27FC236}">
                    <a16:creationId xmlns:a16="http://schemas.microsoft.com/office/drawing/2014/main" id="{0CB779A8-57C8-4449-AF10-DF158F309C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808" y="4868209"/>
                <a:ext cx="842962" cy="407051"/>
                <a:chOff x="4200849" y="4868209"/>
                <a:chExt cx="842962" cy="407051"/>
              </a:xfrm>
            </p:grpSpPr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DB0EA04-A581-46EE-B252-5B51DDF29B38}"/>
                    </a:ext>
                  </a:extLst>
                </p:cNvPr>
                <p:cNvSpPr/>
                <p:nvPr/>
              </p:nvSpPr>
              <p:spPr bwMode="auto">
                <a:xfrm>
                  <a:off x="4200849" y="4868209"/>
                  <a:ext cx="842962" cy="407051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94" name="TextBox 31">
                  <a:extLst>
                    <a:ext uri="{FF2B5EF4-FFF2-40B4-BE49-F238E27FC236}">
                      <a16:creationId xmlns:a16="http://schemas.microsoft.com/office/drawing/2014/main" id="{E82AF6F4-B240-4E79-BDD5-4DA6387A36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2777" y="4921255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?</a:t>
                  </a:r>
                  <a:endParaRPr lang="en-SG" sz="1400" dirty="0"/>
                </a:p>
              </p:txBody>
            </p:sp>
          </p:grpSp>
          <p:sp>
            <p:nvSpPr>
              <p:cNvPr id="92" name="Rectangle 29">
                <a:extLst>
                  <a:ext uri="{FF2B5EF4-FFF2-40B4-BE49-F238E27FC236}">
                    <a16:creationId xmlns:a16="http://schemas.microsoft.com/office/drawing/2014/main" id="{F2730C59-029D-4754-AE14-088AF9D35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grpSp>
        <p:nvGrpSpPr>
          <p:cNvPr id="99" name="Group 51">
            <a:extLst>
              <a:ext uri="{FF2B5EF4-FFF2-40B4-BE49-F238E27FC236}">
                <a16:creationId xmlns:a16="http://schemas.microsoft.com/office/drawing/2014/main" id="{06705457-D804-4175-A46A-F381B9BD6792}"/>
              </a:ext>
            </a:extLst>
          </p:cNvPr>
          <p:cNvGrpSpPr>
            <a:grpSpLocks/>
          </p:cNvGrpSpPr>
          <p:nvPr/>
        </p:nvGrpSpPr>
        <p:grpSpPr bwMode="auto">
          <a:xfrm>
            <a:off x="6067259" y="1739130"/>
            <a:ext cx="3063875" cy="4135437"/>
            <a:chOff x="6079370" y="1242874"/>
            <a:chExt cx="3064630" cy="4135461"/>
          </a:xfrm>
        </p:grpSpPr>
        <p:sp>
          <p:nvSpPr>
            <p:cNvPr id="100" name="TextBox 10">
              <a:extLst>
                <a:ext uri="{FF2B5EF4-FFF2-40B4-BE49-F238E27FC236}">
                  <a16:creationId xmlns:a16="http://schemas.microsoft.com/office/drawing/2014/main" id="{517F32A5-FDD9-4C10-BBDD-76BDB6A074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9370" y="4516561"/>
              <a:ext cx="3064630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After this line is executed:</a:t>
              </a:r>
            </a:p>
            <a:p>
              <a:r>
                <a:rPr lang="en-US" dirty="0"/>
                <a:t> 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 = KMS_PER_MILE * miles;</a:t>
              </a:r>
            </a:p>
          </p:txBody>
        </p:sp>
        <p:grpSp>
          <p:nvGrpSpPr>
            <p:cNvPr id="101" name="Group 36">
              <a:extLst>
                <a:ext uri="{FF2B5EF4-FFF2-40B4-BE49-F238E27FC236}">
                  <a16:creationId xmlns:a16="http://schemas.microsoft.com/office/drawing/2014/main" id="{C50D5852-F59D-4FC4-BBDD-8F7F2244E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23861" y="1242874"/>
              <a:ext cx="2556769" cy="3071674"/>
              <a:chOff x="3346882" y="2379216"/>
              <a:chExt cx="2556769" cy="3071674"/>
            </a:xfrm>
          </p:grpSpPr>
          <p:sp>
            <p:nvSpPr>
              <p:cNvPr id="102" name="Rectangle 37">
                <a:extLst>
                  <a:ext uri="{FF2B5EF4-FFF2-40B4-BE49-F238E27FC236}">
                    <a16:creationId xmlns:a16="http://schemas.microsoft.com/office/drawing/2014/main" id="{E5492893-94AE-4C46-97C0-9E71C4E88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6882" y="2379216"/>
                <a:ext cx="2556769" cy="307167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 dirty="0"/>
              </a:p>
            </p:txBody>
          </p:sp>
          <p:sp>
            <p:nvSpPr>
              <p:cNvPr id="103" name="TextBox 38">
                <a:extLst>
                  <a:ext uri="{FF2B5EF4-FFF2-40B4-BE49-F238E27FC236}">
                    <a16:creationId xmlns:a16="http://schemas.microsoft.com/office/drawing/2014/main" id="{1564D242-DD33-4BBC-93A0-A4A7E913BE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19239" y="2467993"/>
                <a:ext cx="101205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/>
                  <a:t>memory</a:t>
                </a:r>
                <a:endParaRPr lang="en-SG" sz="1600" b="1" dirty="0"/>
              </a:p>
            </p:txBody>
          </p:sp>
          <p:grpSp>
            <p:nvGrpSpPr>
              <p:cNvPr id="104" name="Group 19">
                <a:extLst>
                  <a:ext uri="{FF2B5EF4-FFF2-40B4-BE49-F238E27FC236}">
                    <a16:creationId xmlns:a16="http://schemas.microsoft.com/office/drawing/2014/main" id="{D4370886-639D-40E7-8AFE-F9B9370361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37547" y="2876106"/>
                <a:ext cx="1775262" cy="639767"/>
                <a:chOff x="3693159" y="2938250"/>
                <a:chExt cx="1775262" cy="639767"/>
              </a:xfrm>
            </p:grpSpPr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1D3C6447-4A5D-48BE-BEA1-9BF77C7E9E8C}"/>
                    </a:ext>
                  </a:extLst>
                </p:cNvPr>
                <p:cNvSpPr/>
                <p:nvPr/>
              </p:nvSpPr>
              <p:spPr bwMode="auto">
                <a:xfrm>
                  <a:off x="3693159" y="2938250"/>
                  <a:ext cx="1775262" cy="63976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4" name="TextBox 49">
                  <a:extLst>
                    <a:ext uri="{FF2B5EF4-FFF2-40B4-BE49-F238E27FC236}">
                      <a16:creationId xmlns:a16="http://schemas.microsoft.com/office/drawing/2014/main" id="{BA1CBF22-DCB9-4687-9603-9EE88A69A4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81888" y="3013142"/>
                  <a:ext cx="1597981" cy="461668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dirty="0"/>
                    <a:t>Executable code of </a:t>
                  </a:r>
                  <a:r>
                    <a:rPr lang="en-US" sz="1200" b="1" dirty="0" err="1"/>
                    <a:t>MileToKm.c</a:t>
                  </a:r>
                  <a:endParaRPr lang="en-SG" sz="1200" b="1" dirty="0"/>
                </a:p>
              </p:txBody>
            </p:sp>
          </p:grpSp>
          <p:sp>
            <p:nvSpPr>
              <p:cNvPr id="105" name="Rectangle 40">
                <a:extLst>
                  <a:ext uri="{FF2B5EF4-FFF2-40B4-BE49-F238E27FC236}">
                    <a16:creationId xmlns:a16="http://schemas.microsoft.com/office/drawing/2014/main" id="{026A5BAB-14E6-4245-81A9-5712EC0F5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3741" y="3750361"/>
                <a:ext cx="603050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miles</a:t>
                </a:r>
                <a:endParaRPr lang="en-SG" sz="1400" dirty="0"/>
              </a:p>
            </p:txBody>
          </p:sp>
          <p:grpSp>
            <p:nvGrpSpPr>
              <p:cNvPr id="106" name="Group 20">
                <a:extLst>
                  <a:ext uri="{FF2B5EF4-FFF2-40B4-BE49-F238E27FC236}">
                    <a16:creationId xmlns:a16="http://schemas.microsoft.com/office/drawing/2014/main" id="{157D5039-443F-4806-9072-F32DB59CD6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023063"/>
                <a:ext cx="843379" cy="406894"/>
                <a:chOff x="4181383" y="4094085"/>
                <a:chExt cx="843379" cy="406894"/>
              </a:xfrm>
            </p:grpSpPr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DA44DEDC-A94F-40F0-B8B0-DF095C3F9133}"/>
                    </a:ext>
                  </a:extLst>
                </p:cNvPr>
                <p:cNvSpPr/>
                <p:nvPr/>
              </p:nvSpPr>
              <p:spPr bwMode="auto">
                <a:xfrm>
                  <a:off x="4180606" y="4110773"/>
                  <a:ext cx="844758" cy="390527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2" name="TextBox 47">
                  <a:extLst>
                    <a:ext uri="{FF2B5EF4-FFF2-40B4-BE49-F238E27FC236}">
                      <a16:creationId xmlns:a16="http://schemas.microsoft.com/office/drawing/2014/main" id="{A525C7B3-4629-4AE4-ABA1-70EB069E461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48705" y="4139953"/>
                  <a:ext cx="708734" cy="3077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10.5</a:t>
                  </a:r>
                  <a:endParaRPr lang="en-SG" sz="1400" dirty="0"/>
                </a:p>
              </p:txBody>
            </p:sp>
          </p:grpSp>
          <p:grpSp>
            <p:nvGrpSpPr>
              <p:cNvPr id="107" name="Group 21">
                <a:extLst>
                  <a:ext uri="{FF2B5EF4-FFF2-40B4-BE49-F238E27FC236}">
                    <a16:creationId xmlns:a16="http://schemas.microsoft.com/office/drawing/2014/main" id="{BC825E85-B2ED-451E-A210-DB86A20ED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3577" y="4867922"/>
                <a:ext cx="843379" cy="406894"/>
                <a:chOff x="4200618" y="4867922"/>
                <a:chExt cx="843379" cy="406894"/>
              </a:xfrm>
            </p:grpSpPr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84FB7CBD-C6ED-436F-89D8-3CB7BFD72772}"/>
                    </a:ext>
                  </a:extLst>
                </p:cNvPr>
                <p:cNvSpPr/>
                <p:nvPr/>
              </p:nvSpPr>
              <p:spPr bwMode="auto">
                <a:xfrm>
                  <a:off x="4199841" y="4868431"/>
                  <a:ext cx="844758" cy="406402"/>
                </a:xfrm>
                <a:prstGeom prst="rect">
                  <a:avLst/>
                </a:prstGeom>
                <a:solidFill>
                  <a:srgbClr val="CCFFFF"/>
                </a:solidFill>
                <a:ln w="19050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/>
                <a:lstStyle/>
                <a:p>
                  <a:pPr>
                    <a:defRPr/>
                  </a:pPr>
                  <a:endParaRPr lang="en-SG" dirty="0"/>
                </a:p>
              </p:txBody>
            </p:sp>
            <p:sp>
              <p:nvSpPr>
                <p:cNvPr id="110" name="TextBox 45">
                  <a:extLst>
                    <a:ext uri="{FF2B5EF4-FFF2-40B4-BE49-F238E27FC236}">
                      <a16:creationId xmlns:a16="http://schemas.microsoft.com/office/drawing/2014/main" id="{DD27B922-8793-4056-A0DB-93A12BBA7CF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67940" y="4913790"/>
                  <a:ext cx="708734" cy="307777"/>
                </a:xfrm>
                <a:prstGeom prst="rect">
                  <a:avLst/>
                </a:prstGeom>
                <a:solidFill>
                  <a:srgbClr val="CCFF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400" dirty="0"/>
                    <a:t>16.89</a:t>
                  </a:r>
                  <a:endParaRPr lang="en-SG" sz="1400" dirty="0"/>
                </a:p>
              </p:txBody>
            </p:sp>
          </p:grpSp>
          <p:sp>
            <p:nvSpPr>
              <p:cNvPr id="108" name="Rectangle 43">
                <a:extLst>
                  <a:ext uri="{FF2B5EF4-FFF2-40B4-BE49-F238E27FC236}">
                    <a16:creationId xmlns:a16="http://schemas.microsoft.com/office/drawing/2014/main" id="{E8E5BBB3-0410-4FBA-8847-E1E723793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8625" y="4612974"/>
                <a:ext cx="513282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/>
                  <a:t>kms</a:t>
                </a:r>
                <a:endParaRPr lang="en-SG" sz="1400" dirty="0"/>
              </a:p>
            </p:txBody>
          </p:sp>
        </p:grp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44B7559B-0EE3-4F41-BC0E-998DFFC753BB}"/>
              </a:ext>
            </a:extLst>
          </p:cNvPr>
          <p:cNvSpPr txBox="1"/>
          <p:nvPr/>
        </p:nvSpPr>
        <p:spPr>
          <a:xfrm>
            <a:off x="561900" y="5316313"/>
            <a:ext cx="23382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Do not assume that uninitialised variables contain zero! </a:t>
            </a:r>
            <a:r>
              <a:rPr lang="en-US" b="1" dirty="0">
                <a:solidFill>
                  <a:srgbClr val="C00000"/>
                </a:solidFill>
              </a:rPr>
              <a:t>(</a:t>
            </a:r>
            <a:r>
              <a:rPr lang="en-US" b="1" u="sng" dirty="0">
                <a:solidFill>
                  <a:srgbClr val="C00000"/>
                </a:solidFill>
              </a:rPr>
              <a:t>Very</a:t>
            </a:r>
            <a:r>
              <a:rPr lang="en-US" b="1" dirty="0">
                <a:solidFill>
                  <a:srgbClr val="C00000"/>
                </a:solidFill>
              </a:rPr>
              <a:t> common mistake.)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E06E800-EFA2-4D51-8879-A01C12A4ABA0}"/>
              </a:ext>
            </a:extLst>
          </p:cNvPr>
          <p:cNvSpPr/>
          <p:nvPr/>
        </p:nvSpPr>
        <p:spPr bwMode="auto">
          <a:xfrm>
            <a:off x="4194324" y="3385234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344F94E-E0CD-413A-8B57-C08EDE02C94E}"/>
              </a:ext>
            </a:extLst>
          </p:cNvPr>
          <p:cNvSpPr/>
          <p:nvPr/>
        </p:nvSpPr>
        <p:spPr bwMode="auto">
          <a:xfrm>
            <a:off x="7102035" y="4227741"/>
            <a:ext cx="1005840" cy="404947"/>
          </a:xfrm>
          <a:prstGeom prst="ellipse">
            <a:avLst/>
          </a:prstGeom>
          <a:noFill/>
          <a:ln w="28575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CD90778-CE1E-46A6-9089-D62CA7287CE6}"/>
              </a:ext>
            </a:extLst>
          </p:cNvPr>
          <p:cNvCxnSpPr/>
          <p:nvPr/>
        </p:nvCxnSpPr>
        <p:spPr bwMode="auto">
          <a:xfrm>
            <a:off x="3234424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05EEE3-1376-47C4-B20D-2811C8126653}"/>
              </a:ext>
            </a:extLst>
          </p:cNvPr>
          <p:cNvCxnSpPr/>
          <p:nvPr/>
        </p:nvCxnSpPr>
        <p:spPr bwMode="auto">
          <a:xfrm>
            <a:off x="6083132" y="1613827"/>
            <a:ext cx="0" cy="480646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555457" y="1202771"/>
            <a:ext cx="5747086" cy="461665"/>
          </a:xfrm>
          <a:prstGeom prst="rect">
            <a:avLst/>
          </a:prstGeom>
          <a:solidFill>
            <a:srgbClr val="E2FFC5"/>
          </a:solidFill>
        </p:spPr>
        <p:txBody>
          <a:bodyPr wrap="none" rtlCol="0">
            <a:spAutoFit/>
          </a:bodyPr>
          <a:lstStyle/>
          <a:p>
            <a:r>
              <a:rPr lang="en-SG" sz="2400" dirty="0"/>
              <a:t>What happens in the computer memory?</a:t>
            </a:r>
          </a:p>
        </p:txBody>
      </p:sp>
    </p:spTree>
    <p:extLst>
      <p:ext uri="{BB962C8B-B14F-4D97-AF65-F5344CB8AC3E}">
        <p14:creationId xmlns:p14="http://schemas.microsoft.com/office/powerpoint/2010/main" val="112045255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88C8BD2-F5A6-4412-80EA-33D778ED5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271" y="3588672"/>
            <a:ext cx="3850145" cy="2365089"/>
          </a:xfrm>
          <a:prstGeom prst="rect">
            <a:avLst/>
          </a:prstGeom>
        </p:spPr>
      </p:pic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2. von Neumann Architecture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10"/>
            <a:ext cx="60333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800" dirty="0"/>
              <a:t>John von Neumann (1903 – 1957)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>
                <a:solidFill>
                  <a:srgbClr val="C00000"/>
                </a:solidFill>
              </a:rPr>
              <a:t>von Neumann architecture* </a:t>
            </a:r>
            <a:r>
              <a:rPr lang="en-SG" sz="2800" dirty="0"/>
              <a:t>describes a computer consisting of:</a:t>
            </a:r>
          </a:p>
          <a:p>
            <a:pPr marL="800100" lvl="1" indent="-342900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Central Processing Unit (CPU)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Registers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 control unit containing an instruction register and program counter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An arithmetic/logic unit (ALU)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Memory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SG" sz="2000" dirty="0"/>
              <a:t>Stores </a:t>
            </a:r>
            <a:r>
              <a:rPr lang="en-SG" sz="2000" u="sng" dirty="0"/>
              <a:t>both</a:t>
            </a:r>
            <a:r>
              <a:rPr lang="en-SG" sz="2000" dirty="0"/>
              <a:t> program and data in random-access memory (RAM)</a:t>
            </a:r>
          </a:p>
          <a:p>
            <a:pPr marL="800100" lvl="1" indent="-34290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006600"/>
                </a:solidFill>
              </a:rPr>
              <a:t>I/O devices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A06E02-26EB-4ACE-81D2-12F042E8E1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341" y="1345345"/>
            <a:ext cx="1251668" cy="16309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3EEF9DD-84FE-4DA2-A06A-ED48D67FD7C2}"/>
              </a:ext>
            </a:extLst>
          </p:cNvPr>
          <p:cNvSpPr txBox="1"/>
          <p:nvPr/>
        </p:nvSpPr>
        <p:spPr>
          <a:xfrm>
            <a:off x="2672863" y="6360074"/>
            <a:ext cx="63595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600" dirty="0"/>
              <a:t>(* Also called </a:t>
            </a:r>
            <a:r>
              <a:rPr lang="en-SG" sz="1600" i="1" dirty="0"/>
              <a:t>Princeton architecture</a:t>
            </a:r>
            <a:r>
              <a:rPr lang="en-SG" sz="1600" dirty="0"/>
              <a:t>, or </a:t>
            </a:r>
            <a:r>
              <a:rPr lang="en-SG" sz="1600" i="1" dirty="0"/>
              <a:t>stored-program architecture</a:t>
            </a:r>
            <a:r>
              <a:rPr lang="en-SG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9917299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Data used in a program are stored in </a:t>
            </a:r>
            <a:r>
              <a:rPr lang="en-US" sz="2400" dirty="0">
                <a:solidFill>
                  <a:srgbClr val="C00000"/>
                </a:solidFill>
              </a:rPr>
              <a:t>variables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Every variable is identified by a </a:t>
            </a:r>
            <a:r>
              <a:rPr lang="en-US" sz="2400" dirty="0">
                <a:solidFill>
                  <a:srgbClr val="C00000"/>
                </a:solidFill>
              </a:rPr>
              <a:t>name</a:t>
            </a:r>
            <a:r>
              <a:rPr lang="en-US" sz="2400" dirty="0"/>
              <a:t> (identifier), has a </a:t>
            </a:r>
            <a:r>
              <a:rPr lang="en-US" sz="2400" dirty="0">
                <a:solidFill>
                  <a:srgbClr val="C00000"/>
                </a:solidFill>
              </a:rPr>
              <a:t>data type</a:t>
            </a:r>
            <a:r>
              <a:rPr lang="en-US" sz="2400" dirty="0"/>
              <a:t>, and contains a </a:t>
            </a:r>
            <a:r>
              <a:rPr lang="en-US" sz="2400" dirty="0">
                <a:solidFill>
                  <a:srgbClr val="C00000"/>
                </a:solidFill>
              </a:rPr>
              <a:t>value </a:t>
            </a:r>
            <a:r>
              <a:rPr lang="en-US" sz="2400" dirty="0"/>
              <a:t>which could be modified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400" dirty="0">
                <a:solidFill>
                  <a:srgbClr val="7030A0"/>
                </a:solidFill>
              </a:rPr>
              <a:t>(Each variable actually has an </a:t>
            </a:r>
            <a:r>
              <a:rPr lang="en-SG" sz="2400" dirty="0">
                <a:solidFill>
                  <a:srgbClr val="C00000"/>
                </a:solidFill>
              </a:rPr>
              <a:t>address</a:t>
            </a:r>
            <a:r>
              <a:rPr lang="en-SG" sz="2400" dirty="0">
                <a:solidFill>
                  <a:srgbClr val="7030A0"/>
                </a:solidFill>
              </a:rPr>
              <a:t> too, but for the moment we will skip this until we discuss pointers.)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variable is </a:t>
            </a:r>
            <a:r>
              <a:rPr lang="en-US" sz="2000" u="sng" dirty="0"/>
              <a:t>declared</a:t>
            </a:r>
            <a:r>
              <a:rPr lang="en-US" sz="2000" dirty="0"/>
              <a:t> with a data type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variable ‘count’ of type ‘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Variables may be initialized during declaration: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‘count’ is initialized to 3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Without initialization, the variable contains an </a:t>
            </a:r>
            <a:r>
              <a:rPr lang="en-US" sz="2400" dirty="0">
                <a:solidFill>
                  <a:srgbClr val="C00000"/>
                </a:solidFill>
              </a:rPr>
              <a:t>unknown value</a:t>
            </a:r>
            <a:r>
              <a:rPr lang="en-US" sz="2800" dirty="0"/>
              <a:t> </a:t>
            </a:r>
            <a:r>
              <a:rPr lang="en-US" sz="2000" dirty="0"/>
              <a:t>(Cannot assume that it is zero!)</a:t>
            </a:r>
          </a:p>
        </p:txBody>
      </p:sp>
      <p:sp>
        <p:nvSpPr>
          <p:cNvPr id="1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7627302" y="3841756"/>
            <a:ext cx="1472895" cy="1387290"/>
          </a:xfrm>
          <a:prstGeom prst="borderCallout2">
            <a:avLst>
              <a:gd name="adj1" fmla="val 18750"/>
              <a:gd name="adj2" fmla="val 129"/>
              <a:gd name="adj3" fmla="val 2460"/>
              <a:gd name="adj4" fmla="val -37210"/>
              <a:gd name="adj5" fmla="val 2067"/>
              <a:gd name="adj6" fmla="val -170223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Declaration via assignment in function/global</a:t>
            </a:r>
          </a:p>
          <a:p>
            <a:pPr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3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D9433-5D0C-4BD7-9967-37254615DEAA}"/>
              </a:ext>
            </a:extLst>
          </p:cNvPr>
          <p:cNvSpPr txBox="1"/>
          <p:nvPr/>
        </p:nvSpPr>
        <p:spPr>
          <a:xfrm>
            <a:off x="5045411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miles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SG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1C956A-C241-4582-80CC-92AB148A16CA}"/>
              </a:ext>
            </a:extLst>
          </p:cNvPr>
          <p:cNvSpPr/>
          <p:nvPr/>
        </p:nvSpPr>
        <p:spPr>
          <a:xfrm>
            <a:off x="5955959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BEE7704-437C-45CF-A21E-A2B91C5914AB}"/>
              </a:ext>
            </a:extLst>
          </p:cNvPr>
          <p:cNvSpPr/>
          <p:nvPr/>
        </p:nvSpPr>
        <p:spPr>
          <a:xfrm>
            <a:off x="7039499" y="777307"/>
            <a:ext cx="658760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: Single Corner Snipped 3">
            <a:extLst>
              <a:ext uri="{FF2B5EF4-FFF2-40B4-BE49-F238E27FC236}">
                <a16:creationId xmlns:a16="http://schemas.microsoft.com/office/drawing/2014/main" id="{F1C7DF08-91BF-4914-BD88-785355E4C664}"/>
              </a:ext>
            </a:extLst>
          </p:cNvPr>
          <p:cNvSpPr/>
          <p:nvPr/>
        </p:nvSpPr>
        <p:spPr>
          <a:xfrm>
            <a:off x="7627302" y="362566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6896198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3. Variables: Mistakes in Initialization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351508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No initialization</a:t>
            </a:r>
            <a:endParaRPr lang="en-US" sz="2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B26CD45-4AEA-49E7-B821-A555A6ACA874}"/>
              </a:ext>
            </a:extLst>
          </p:cNvPr>
          <p:cNvGrpSpPr/>
          <p:nvPr/>
        </p:nvGrpSpPr>
        <p:grpSpPr>
          <a:xfrm>
            <a:off x="3901965" y="1217790"/>
            <a:ext cx="3908366" cy="1651386"/>
            <a:chOff x="1616201" y="3234188"/>
            <a:chExt cx="3908366" cy="165138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6986E70-DC04-4D6B-BE92-E75246A77586}"/>
                </a:ext>
              </a:extLst>
            </p:cNvPr>
            <p:cNvSpPr txBox="1"/>
            <p:nvPr/>
          </p:nvSpPr>
          <p:spPr>
            <a:xfrm>
              <a:off x="1616201" y="3408246"/>
              <a:ext cx="3582032" cy="1477328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count;</a:t>
              </a:r>
              <a:endParaRPr lang="en-US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count = count + 12;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b="1" dirty="0">
                  <a:latin typeface="Courier New" pitchFamily="49" charset="0"/>
                  <a:cs typeface="Courier New" pitchFamily="49" charset="0"/>
                </a:rPr>
                <a:t>}</a:t>
              </a:r>
              <a:endParaRPr lang="en-SG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89D800-A0A8-4E41-B5FD-1C001046C22B}"/>
                </a:ext>
              </a:extLst>
            </p:cNvPr>
            <p:cNvSpPr txBox="1"/>
            <p:nvPr/>
          </p:nvSpPr>
          <p:spPr>
            <a:xfrm>
              <a:off x="3961033" y="3234188"/>
              <a:ext cx="1563534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InitVariable.c</a:t>
              </a:r>
              <a:endParaRPr lang="en-SG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3375529-9ABC-4735-B26B-B8A27F3F13E6}"/>
              </a:ext>
            </a:extLst>
          </p:cNvPr>
          <p:cNvSpPr txBox="1"/>
          <p:nvPr/>
        </p:nvSpPr>
        <p:spPr>
          <a:xfrm>
            <a:off x="778795" y="3001954"/>
            <a:ext cx="7267926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–Wall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In function 'main':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InitVariable.c:3:8: warning: 'count' is used uninitialized in this function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count + 12;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^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37C76B-34DE-4134-8772-B50CDB505D9F}"/>
              </a:ext>
            </a:extLst>
          </p:cNvPr>
          <p:cNvSpPr txBox="1"/>
          <p:nvPr/>
        </p:nvSpPr>
        <p:spPr>
          <a:xfrm>
            <a:off x="357336" y="5073724"/>
            <a:ext cx="8481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3538" indent="-363538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SG" sz="2800" dirty="0"/>
              <a:t>Redundant initialization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09CDF8-688C-42ED-B161-515A77E69569}"/>
              </a:ext>
            </a:extLst>
          </p:cNvPr>
          <p:cNvSpPr txBox="1"/>
          <p:nvPr/>
        </p:nvSpPr>
        <p:spPr>
          <a:xfrm>
            <a:off x="1032644" y="5668167"/>
            <a:ext cx="2637315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count = 123;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03EA29-7036-4D66-8B8F-5C0798E2CE14}"/>
              </a:ext>
            </a:extLst>
          </p:cNvPr>
          <p:cNvSpPr txBox="1"/>
          <p:nvPr/>
        </p:nvSpPr>
        <p:spPr>
          <a:xfrm>
            <a:off x="4167744" y="5640274"/>
            <a:ext cx="3715869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count = 0;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%d</a:t>
            </a:r>
            <a:r>
              <a:rPr lang="en-SG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&amp;count);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4596" y="1936179"/>
            <a:ext cx="2206540" cy="1440866"/>
            <a:chOff x="724596" y="1936179"/>
            <a:chExt cx="2206540" cy="144086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8B91490-48D1-4189-9C5E-2722F91704DA}"/>
                </a:ext>
              </a:extLst>
            </p:cNvPr>
            <p:cNvGrpSpPr/>
            <p:nvPr/>
          </p:nvGrpSpPr>
          <p:grpSpPr>
            <a:xfrm>
              <a:off x="724596" y="1936179"/>
              <a:ext cx="2206540" cy="1065775"/>
              <a:chOff x="724596" y="1936179"/>
              <a:chExt cx="2206540" cy="106577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778A444-68D7-4D95-9645-B2A8A7E3B9E8}"/>
                  </a:ext>
                </a:extLst>
              </p:cNvPr>
              <p:cNvSpPr txBox="1"/>
              <p:nvPr/>
            </p:nvSpPr>
            <p:spPr>
              <a:xfrm>
                <a:off x="724596" y="1936179"/>
                <a:ext cx="220654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-Wall </a:t>
                </a:r>
                <a:r>
                  <a:rPr lang="en-SG" sz="2000" dirty="0"/>
                  <a:t>option turns on all warnings</a:t>
                </a:r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15B2DFD4-5676-4B0A-8CDA-F07C4FA2D143}"/>
                  </a:ext>
                </a:extLst>
              </p:cNvPr>
              <p:cNvCxnSpPr>
                <a:cxnSpLocks/>
                <a:stCxn id="6" idx="2"/>
              </p:cNvCxnSpPr>
              <p:nvPr/>
            </p:nvCxnSpPr>
            <p:spPr>
              <a:xfrm>
                <a:off x="1827866" y="2644065"/>
                <a:ext cx="77134" cy="35788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Oval 2"/>
            <p:cNvSpPr/>
            <p:nvPr/>
          </p:nvSpPr>
          <p:spPr>
            <a:xfrm>
              <a:off x="1714500" y="2958624"/>
              <a:ext cx="935182" cy="418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Callout: Bent Line 2">
            <a:extLst>
              <a:ext uri="{FF2B5EF4-FFF2-40B4-BE49-F238E27FC236}">
                <a16:creationId xmlns:a16="http://schemas.microsoft.com/office/drawing/2014/main" id="{73D8916A-0852-4837-A4E8-3E182F341093}"/>
              </a:ext>
            </a:extLst>
          </p:cNvPr>
          <p:cNvSpPr/>
          <p:nvPr/>
        </p:nvSpPr>
        <p:spPr>
          <a:xfrm>
            <a:off x="7627302" y="1936181"/>
            <a:ext cx="1472895" cy="932997"/>
          </a:xfrm>
          <a:prstGeom prst="borderCallout2">
            <a:avLst>
              <a:gd name="adj1" fmla="val -195"/>
              <a:gd name="adj2" fmla="val 86003"/>
              <a:gd name="adj3" fmla="val -60535"/>
              <a:gd name="adj4" fmla="val 66880"/>
              <a:gd name="adj5" fmla="val -58965"/>
              <a:gd name="adj6" fmla="val 13049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Cannot declare without initialization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5" name="Rectangle: Single Corner Snipped 24">
            <a:extLst>
              <a:ext uri="{FF2B5EF4-FFF2-40B4-BE49-F238E27FC236}">
                <a16:creationId xmlns:a16="http://schemas.microsoft.com/office/drawing/2014/main" id="{5E984EE3-B0E1-40D4-A731-768A2AE82C04}"/>
              </a:ext>
            </a:extLst>
          </p:cNvPr>
          <p:cNvSpPr/>
          <p:nvPr/>
        </p:nvSpPr>
        <p:spPr>
          <a:xfrm>
            <a:off x="7627302" y="1720084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41115724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/>
      <p:bldP spid="19" grpId="0" animBg="1"/>
      <p:bldP spid="20" grpId="0" animBg="1"/>
      <p:bldP spid="2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7336" y="1283054"/>
            <a:ext cx="8481864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Every variable must be declared with a data type</a:t>
            </a:r>
          </a:p>
          <a:p>
            <a:pPr marL="800100" lvl="1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determine the type of data the variable may hold</a:t>
            </a:r>
          </a:p>
          <a:p>
            <a:pPr marL="457200" indent="-4572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Basic data types in C: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>
                <a:solidFill>
                  <a:srgbClr val="C00000"/>
                </a:solidFill>
              </a:rPr>
              <a:t>int</a:t>
            </a:r>
            <a:r>
              <a:rPr lang="en-US" sz="2400" dirty="0"/>
              <a:t>: For integers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(in </a:t>
            </a:r>
            <a:r>
              <a:rPr lang="en-US" sz="2000" dirty="0" err="1"/>
              <a:t>sunfire</a:t>
            </a:r>
            <a:r>
              <a:rPr lang="en-US" sz="2000" dirty="0"/>
              <a:t>); -2,147,483,648 (-2</a:t>
            </a:r>
            <a:r>
              <a:rPr lang="en-US" sz="2000" baseline="30000" dirty="0"/>
              <a:t>31</a:t>
            </a:r>
            <a:r>
              <a:rPr lang="en-US" sz="2000" dirty="0"/>
              <a:t>) through +2,147,483,647 (2</a:t>
            </a:r>
            <a:r>
              <a:rPr lang="en-US" sz="2000" baseline="30000" dirty="0"/>
              <a:t>31</a:t>
            </a:r>
            <a:r>
              <a:rPr lang="en-US" sz="2000" dirty="0"/>
              <a:t> – 1)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float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double</a:t>
            </a:r>
            <a:r>
              <a:rPr lang="en-US" sz="2400" dirty="0"/>
              <a:t>: For real numbers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4 bytes for float and 8 bytes for double (in </a:t>
            </a:r>
            <a:r>
              <a:rPr lang="en-US" sz="2000" dirty="0" err="1"/>
              <a:t>sunfire</a:t>
            </a:r>
            <a:r>
              <a:rPr lang="en-US" sz="2000" dirty="0"/>
              <a:t>)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12.34, 0.0056, 213.0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May use scientific notation; </a:t>
            </a:r>
            <a:r>
              <a:rPr lang="en-US" sz="2000" dirty="0" err="1"/>
              <a:t>eg</a:t>
            </a:r>
            <a:r>
              <a:rPr lang="en-US" sz="2000" dirty="0"/>
              <a:t>: 1.5e-2 and 15.0E-3 both refer to 0.015; 12e+4 and 1.2E+5 both refer to 120000.0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char</a:t>
            </a:r>
            <a:r>
              <a:rPr lang="en-US" sz="2400" dirty="0"/>
              <a:t>: For characters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Enclosed in a pair of single quotes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'z'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'2'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'*'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sz="2000" dirty="0"/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C3C94-4290-4CE5-9E0C-E40249EB2F36}"/>
              </a:ext>
            </a:extLst>
          </p:cNvPr>
          <p:cNvSpPr txBox="1"/>
          <p:nvPr/>
        </p:nvSpPr>
        <p:spPr>
          <a:xfrm>
            <a:off x="5045411" y="751344"/>
            <a:ext cx="2928551" cy="40011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miles, </a:t>
            </a:r>
            <a:r>
              <a:rPr lang="en-SG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kms</a:t>
            </a:r>
            <a:r>
              <a:rPr lang="en-SG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EF5DB99-BE6E-4C96-BD71-1854534F24FC}"/>
              </a:ext>
            </a:extLst>
          </p:cNvPr>
          <p:cNvSpPr/>
          <p:nvPr/>
        </p:nvSpPr>
        <p:spPr>
          <a:xfrm>
            <a:off x="5053915" y="777307"/>
            <a:ext cx="864973" cy="40011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1A0209-756B-4FDD-8144-8B43596B3E9C}"/>
              </a:ext>
            </a:extLst>
          </p:cNvPr>
          <p:cNvSpPr txBox="1"/>
          <p:nvPr/>
        </p:nvSpPr>
        <p:spPr>
          <a:xfrm>
            <a:off x="6706056" y="2687739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1DBDD6CF-4415-4C12-BC59-527F225E173A}"/>
              </a:ext>
            </a:extLst>
          </p:cNvPr>
          <p:cNvSpPr/>
          <p:nvPr/>
        </p:nvSpPr>
        <p:spPr>
          <a:xfrm>
            <a:off x="6706058" y="2386138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B6624D-7146-433E-A4BC-2EA14523DA13}"/>
              </a:ext>
            </a:extLst>
          </p:cNvPr>
          <p:cNvSpPr txBox="1"/>
          <p:nvPr/>
        </p:nvSpPr>
        <p:spPr>
          <a:xfrm>
            <a:off x="6706056" y="3793322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float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8211A5DC-9ABC-48A7-9D48-A92D0711F71B}"/>
              </a:ext>
            </a:extLst>
          </p:cNvPr>
          <p:cNvSpPr/>
          <p:nvPr/>
        </p:nvSpPr>
        <p:spPr>
          <a:xfrm>
            <a:off x="6706058" y="3491721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7CF8A-F68B-4E25-826F-872125BA807E}"/>
              </a:ext>
            </a:extLst>
          </p:cNvPr>
          <p:cNvSpPr txBox="1"/>
          <p:nvPr/>
        </p:nvSpPr>
        <p:spPr>
          <a:xfrm>
            <a:off x="6706056" y="6046431"/>
            <a:ext cx="1003376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AB3ED388-805C-4AB3-9C3A-FB08E94EF454}"/>
              </a:ext>
            </a:extLst>
          </p:cNvPr>
          <p:cNvSpPr/>
          <p:nvPr/>
        </p:nvSpPr>
        <p:spPr>
          <a:xfrm>
            <a:off x="6706058" y="5744830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47DAC9-5016-47ED-8218-6233F404A3FD}"/>
              </a:ext>
            </a:extLst>
          </p:cNvPr>
          <p:cNvSpPr txBox="1"/>
          <p:nvPr/>
        </p:nvSpPr>
        <p:spPr>
          <a:xfrm>
            <a:off x="7772629" y="2687739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Rectangle: Single Corner Snipped 26">
            <a:extLst>
              <a:ext uri="{FF2B5EF4-FFF2-40B4-BE49-F238E27FC236}">
                <a16:creationId xmlns:a16="http://schemas.microsoft.com/office/drawing/2014/main" id="{EDB3DE1A-B383-43DE-934B-B86E13408351}"/>
              </a:ext>
            </a:extLst>
          </p:cNvPr>
          <p:cNvSpPr/>
          <p:nvPr/>
        </p:nvSpPr>
        <p:spPr>
          <a:xfrm>
            <a:off x="7772630" y="2386138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961DA7-E5E8-4A06-86FA-4F7CEA127E68}"/>
              </a:ext>
            </a:extLst>
          </p:cNvPr>
          <p:cNvSpPr txBox="1"/>
          <p:nvPr/>
        </p:nvSpPr>
        <p:spPr>
          <a:xfrm>
            <a:off x="7772629" y="3793322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number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9FD85DB0-B291-4307-86D0-A4AD150F47BB}"/>
              </a:ext>
            </a:extLst>
          </p:cNvPr>
          <p:cNvSpPr/>
          <p:nvPr/>
        </p:nvSpPr>
        <p:spPr>
          <a:xfrm>
            <a:off x="7772630" y="3491721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C5BAF7-8681-45CA-B9B0-689D900D7BE8}"/>
              </a:ext>
            </a:extLst>
          </p:cNvPr>
          <p:cNvSpPr txBox="1"/>
          <p:nvPr/>
        </p:nvSpPr>
        <p:spPr>
          <a:xfrm>
            <a:off x="7772629" y="6046431"/>
            <a:ext cx="1195017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 algn="ctr">
              <a:tabLst>
                <a:tab pos="361950" algn="l"/>
              </a:tabLst>
              <a:defRPr/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E6F11947-E616-4CE3-B864-12D4520B65EE}"/>
              </a:ext>
            </a:extLst>
          </p:cNvPr>
          <p:cNvSpPr/>
          <p:nvPr/>
        </p:nvSpPr>
        <p:spPr>
          <a:xfrm>
            <a:off x="7772630" y="5744830"/>
            <a:ext cx="938127" cy="361826"/>
          </a:xfrm>
          <a:prstGeom prst="snip1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JS</a:t>
            </a:r>
          </a:p>
        </p:txBody>
      </p:sp>
    </p:spTree>
    <p:extLst>
      <p:ext uri="{BB962C8B-B14F-4D97-AF65-F5344CB8AC3E}">
        <p14:creationId xmlns:p14="http://schemas.microsoft.com/office/powerpoint/2010/main" val="4106172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5" grpId="0" animBg="1"/>
      <p:bldP spid="16" grpId="0" animBg="1"/>
      <p:bldP spid="17" grpId="0" animBg="1"/>
      <p:bldP spid="18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28CA56-765E-40BE-8B25-42CFA36BE706}"/>
              </a:ext>
            </a:extLst>
          </p:cNvPr>
          <p:cNvSpPr txBox="1"/>
          <p:nvPr/>
        </p:nvSpPr>
        <p:spPr>
          <a:xfrm>
            <a:off x="355600" y="1283054"/>
            <a:ext cx="860552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dirty="0"/>
              <a:t>A programming language can be </a:t>
            </a:r>
            <a:r>
              <a:rPr lang="en-US" sz="2600" dirty="0">
                <a:solidFill>
                  <a:srgbClr val="C00000"/>
                </a:solidFill>
              </a:rPr>
              <a:t>strongly typed </a:t>
            </a:r>
            <a:r>
              <a:rPr lang="en-US" sz="2600" dirty="0"/>
              <a:t>or </a:t>
            </a:r>
            <a:r>
              <a:rPr lang="en-US" sz="2600" dirty="0">
                <a:solidFill>
                  <a:srgbClr val="C00000"/>
                </a:solidFill>
              </a:rPr>
              <a:t>weakly typed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Strongly typed: every variable to be declared with a data type. (C: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char grade;</a:t>
            </a:r>
            <a:r>
              <a:rPr lang="en-US" sz="2400" dirty="0"/>
              <a:t> 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Weakly typed: the type depends on how the variable is used (JavaScript: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count; </a:t>
            </a:r>
            <a:r>
              <a:rPr lang="en-US" sz="2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grade;</a:t>
            </a:r>
            <a:r>
              <a:rPr lang="en-US" sz="2200" dirty="0"/>
              <a:t>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The above is just a simple explanation. 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Much subtleties and many views and even different definitions. Other aspects include static/dynamic type checking, safe type checking, type conversions, etc.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Java, Pascal and C are strongly typed languages. But Java /Pascal are more strongly typed than C, as C supports implicit type conversions and allows pointer values to be explicitly cast.</a:t>
            </a:r>
          </a:p>
          <a:p>
            <a:pPr marL="1257300" lvl="2" indent="-342900">
              <a:spcBef>
                <a:spcPts val="3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fun video: </a:t>
            </a:r>
            <a:r>
              <a:rPr lang="en-US" sz="2000" dirty="0">
                <a:hlinkClick r:id="rId3"/>
              </a:rPr>
              <a:t>https://www.youtube.com/watch?v=bQdzwJWYZRU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794740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D4D2A2D8-A518-46FF-90CA-A8017CF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4. Data Types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651293B-8CC1-467E-A2D8-340C283D96C7}"/>
              </a:ext>
            </a:extLst>
          </p:cNvPr>
          <p:cNvGrpSpPr/>
          <p:nvPr/>
        </p:nvGrpSpPr>
        <p:grpSpPr>
          <a:xfrm>
            <a:off x="650240" y="1086649"/>
            <a:ext cx="8036560" cy="3231654"/>
            <a:chOff x="457200" y="1289849"/>
            <a:chExt cx="8036560" cy="3231654"/>
          </a:xfrm>
          <a:solidFill>
            <a:srgbClr val="FFFFCC"/>
          </a:solidFill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5B9A409-3AB5-4FE7-9E18-6626F12EAC4A}"/>
                </a:ext>
              </a:extLst>
            </p:cNvPr>
            <p:cNvSpPr txBox="1"/>
            <p:nvPr/>
          </p:nvSpPr>
          <p:spPr>
            <a:xfrm>
              <a:off x="457200" y="1474515"/>
              <a:ext cx="8036560" cy="3046988"/>
            </a:xfrm>
            <a:prstGeom prst="rect">
              <a:avLst/>
            </a:prstGeom>
            <a:grpFill/>
            <a:ln>
              <a:solidFill>
                <a:schemeClr val="accent3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This program checks the memory size 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chemeClr val="accent6">
                      <a:lumMod val="75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// of each of the basic data types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solidFill>
                    <a:srgbClr val="7030A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#include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stdio.h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main(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 {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</a:t>
              </a:r>
              <a:r>
                <a:rPr lang="en-SG" sz="1600" b="1" dirty="0" err="1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'float'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'double'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printf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"Size of 'char' (in bytes): </a:t>
              </a:r>
              <a:r>
                <a:rPr lang="en-SG" sz="16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%d\n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"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SG" sz="1600" b="1" dirty="0" err="1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sizeof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char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));</a:t>
              </a:r>
            </a:p>
            <a:p>
              <a:pPr>
                <a:tabLst>
                  <a:tab pos="355600" algn="l"/>
                </a:tabLst>
              </a:pPr>
              <a:endParaRPr lang="en-SG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	</a:t>
              </a:r>
              <a:r>
                <a:rPr lang="en-SG" sz="1600" b="1" dirty="0">
                  <a:solidFill>
                    <a:srgbClr val="0000FF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return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SG" sz="1600" b="1" dirty="0">
                  <a:solidFill>
                    <a:srgbClr val="0066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pPr>
                <a:tabLst>
                  <a:tab pos="355600" algn="l"/>
                </a:tabLst>
              </a:pPr>
              <a:r>
                <a:rPr lang="en-SG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D246B7-629A-4965-9D90-054CE53C71D4}"/>
                </a:ext>
              </a:extLst>
            </p:cNvPr>
            <p:cNvSpPr txBox="1"/>
            <p:nvPr/>
          </p:nvSpPr>
          <p:spPr>
            <a:xfrm>
              <a:off x="6741980" y="1289849"/>
              <a:ext cx="1603640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DataTypes.c</a:t>
              </a:r>
              <a:endParaRPr lang="en-SG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FAF9532-D10A-4E73-9B2C-89A2391C434A}"/>
              </a:ext>
            </a:extLst>
          </p:cNvPr>
          <p:cNvSpPr txBox="1"/>
          <p:nvPr/>
        </p:nvSpPr>
        <p:spPr>
          <a:xfrm>
            <a:off x="650240" y="4482107"/>
            <a:ext cx="5355144" cy="193899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DataTypes.c</a:t>
            </a:r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–o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SG" sz="20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endParaRPr lang="en-SG" sz="20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</a:t>
            </a:r>
            <a:r>
              <a:rPr lang="en-SG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'float' (in bytes): 4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'double' (in bytes): 8</a:t>
            </a:r>
          </a:p>
          <a:p>
            <a:r>
              <a:rPr lang="en-SG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 of 'char' (in bytes): 1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429000" y="4538973"/>
            <a:ext cx="5109660" cy="1817590"/>
            <a:chOff x="3429000" y="4538973"/>
            <a:chExt cx="5109660" cy="181759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7E4574-2CAF-4AE5-9AE1-E2A298BA63F8}"/>
                </a:ext>
              </a:extLst>
            </p:cNvPr>
            <p:cNvGrpSpPr/>
            <p:nvPr/>
          </p:nvGrpSpPr>
          <p:grpSpPr>
            <a:xfrm>
              <a:off x="3875809" y="4810991"/>
              <a:ext cx="4662851" cy="1545572"/>
              <a:chOff x="-1599635" y="1608870"/>
              <a:chExt cx="4662851" cy="1545572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314B67-B612-45D0-AB9E-F414B654B04E}"/>
                  </a:ext>
                </a:extLst>
              </p:cNvPr>
              <p:cNvSpPr txBox="1"/>
              <p:nvPr/>
            </p:nvSpPr>
            <p:spPr>
              <a:xfrm>
                <a:off x="856676" y="1831003"/>
                <a:ext cx="220654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SG" sz="2000" dirty="0">
                    <a:solidFill>
                      <a:srgbClr val="C00000"/>
                    </a:solidFill>
                  </a:rPr>
                  <a:t>-o </a:t>
                </a:r>
                <a:r>
                  <a:rPr lang="en-SG" sz="2000" dirty="0"/>
                  <a:t>option specifies name of executable file (default is ‘</a:t>
                </a:r>
                <a:r>
                  <a:rPr lang="en-SG" sz="2000" dirty="0" err="1"/>
                  <a:t>a.out</a:t>
                </a:r>
                <a:r>
                  <a:rPr lang="en-SG" sz="2000" dirty="0"/>
                  <a:t>’)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E757096-A52F-48D4-93A4-9A564B5572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-1599635" y="1608870"/>
                <a:ext cx="2456311" cy="459993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/>
            <p:cNvSpPr/>
            <p:nvPr/>
          </p:nvSpPr>
          <p:spPr>
            <a:xfrm>
              <a:off x="3429000" y="4538973"/>
              <a:ext cx="446809" cy="32211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83F96B2A-80B9-44E4-BC1A-9D41FBA6B887}"/>
              </a:ext>
            </a:extLst>
          </p:cNvPr>
          <p:cNvSpPr/>
          <p:nvPr/>
        </p:nvSpPr>
        <p:spPr>
          <a:xfrm>
            <a:off x="6807352" y="3851804"/>
            <a:ext cx="2206540" cy="1181320"/>
          </a:xfrm>
          <a:prstGeom prst="borderCallout2">
            <a:avLst>
              <a:gd name="adj1" fmla="val 31934"/>
              <a:gd name="adj2" fmla="val -104"/>
              <a:gd name="adj3" fmla="val 15233"/>
              <a:gd name="adj4" fmla="val -22949"/>
              <a:gd name="adj5" fmla="val -29713"/>
              <a:gd name="adj6" fmla="val -22684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/>
          <a:lstStyle/>
          <a:p>
            <a:pPr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Use </a:t>
            </a:r>
            <a:r>
              <a:rPr lang="en-US" sz="1600" i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61975" algn="l"/>
              </a:tabLst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sys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sys.getsizeof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: Single Corner Snipped 22">
            <a:extLst>
              <a:ext uri="{FF2B5EF4-FFF2-40B4-BE49-F238E27FC236}">
                <a16:creationId xmlns:a16="http://schemas.microsoft.com/office/drawing/2014/main" id="{A5A9042F-294C-4638-B564-C2A3B529066F}"/>
              </a:ext>
            </a:extLst>
          </p:cNvPr>
          <p:cNvSpPr/>
          <p:nvPr/>
        </p:nvSpPr>
        <p:spPr>
          <a:xfrm>
            <a:off x="6807354" y="36357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0481999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906D3-5B21-C65F-230A-16E01E95F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28B7-5E11-100F-822B-E5298DA3C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sample programs are available at the Lecture Slides section here: 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https://www.comp.nus.edu.sg/~cs2100/2_resources/lectures.html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84376-CF50-1F9D-BAAD-58F5D600E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CB0CB7-C3B9-1A58-CEAC-1C1A3F975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41018-CBB4-DAD9-A730-4EFD9A8EE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2152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 Program Structure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9" name="HighlightTextShape201406241503265130">
            <a:extLst>
              <a:ext uri="{FF2B5EF4-FFF2-40B4-BE49-F238E27FC236}">
                <a16:creationId xmlns:a16="http://schemas.microsoft.com/office/drawing/2014/main" id="{C334C220-26C8-42A6-AE0B-B1E55EAFA1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8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 basic C program has 4 main parts: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Preprocessor directives</a:t>
            </a:r>
            <a:r>
              <a:rPr lang="en-US" sz="2000" dirty="0"/>
              <a:t>: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</a:p>
          <a:p>
            <a:pPr marL="1257300" lvl="2" indent="-342900">
              <a:spcBef>
                <a:spcPts val="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eg</a:t>
            </a:r>
            <a:r>
              <a:rPr lang="en-US" dirty="0"/>
              <a:t>: #include &lt;</a:t>
            </a:r>
            <a:r>
              <a:rPr lang="en-US" dirty="0" err="1"/>
              <a:t>stdio.h</a:t>
            </a:r>
            <a:r>
              <a:rPr lang="en-US" dirty="0"/>
              <a:t>&gt;, #include &lt;</a:t>
            </a:r>
            <a:r>
              <a:rPr lang="en-US" dirty="0" err="1"/>
              <a:t>math.h</a:t>
            </a:r>
            <a:r>
              <a:rPr lang="en-US" dirty="0"/>
              <a:t>&gt;, #define PI 3.142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Input</a:t>
            </a:r>
            <a:r>
              <a:rPr lang="en-US" sz="2000" dirty="0"/>
              <a:t>: through </a:t>
            </a:r>
            <a:r>
              <a:rPr lang="en-US" sz="2000" dirty="0" err="1"/>
              <a:t>stdin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scanf</a:t>
            </a:r>
            <a:r>
              <a:rPr lang="en-US" sz="2000" dirty="0"/>
              <a:t>), or file input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Compute</a:t>
            </a:r>
            <a:r>
              <a:rPr lang="en-US" sz="2000" dirty="0"/>
              <a:t>: through arithmetic operations and assignment statements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Output</a:t>
            </a:r>
            <a:r>
              <a:rPr lang="en-US" sz="2000" dirty="0"/>
              <a:t>: through </a:t>
            </a:r>
            <a:r>
              <a:rPr lang="en-US" sz="2000" dirty="0" err="1"/>
              <a:t>stdout</a:t>
            </a:r>
            <a:r>
              <a:rPr lang="en-US" sz="2000" dirty="0"/>
              <a:t> (using </a:t>
            </a:r>
            <a:r>
              <a:rPr lang="en-US" sz="2000" dirty="0" err="1">
                <a:solidFill>
                  <a:srgbClr val="0000FF"/>
                </a:solidFill>
              </a:rPr>
              <a:t>printf</a:t>
            </a:r>
            <a:r>
              <a:rPr lang="en-US" sz="2000" dirty="0"/>
              <a:t>), or file output</a:t>
            </a:r>
          </a:p>
        </p:txBody>
      </p:sp>
      <p:pic>
        <p:nvPicPr>
          <p:cNvPr id="30" name="Picture 4" descr="fig01_12">
            <a:extLst>
              <a:ext uri="{FF2B5EF4-FFF2-40B4-BE49-F238E27FC236}">
                <a16:creationId xmlns:a16="http://schemas.microsoft.com/office/drawing/2014/main" id="{B7ADB29D-8D7F-4ECF-A2F9-E1EEFDB38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8722" y="3828127"/>
            <a:ext cx="7792027" cy="288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6846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95C9C4F2-BEED-48A5-AB3A-F5D3DAEF25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" y="1250993"/>
            <a:ext cx="8363760" cy="533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C preprocessor </a:t>
            </a:r>
            <a:r>
              <a:rPr lang="en-US" sz="2400" dirty="0"/>
              <a:t>provides the following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Conditional compilation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We will focus on inclusion of header files and simple application of macro expansions (defining constants)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Inclusion of header files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input/output functions such as </a:t>
            </a:r>
            <a:r>
              <a:rPr lang="en-US" sz="2000" dirty="0" err="1"/>
              <a:t>scanf</a:t>
            </a:r>
            <a:r>
              <a:rPr lang="en-US" sz="2000" dirty="0"/>
              <a:t>() and </a:t>
            </a:r>
            <a:r>
              <a:rPr lang="en-US" sz="2000" dirty="0" err="1"/>
              <a:t>printf</a:t>
            </a:r>
            <a:r>
              <a:rPr lang="en-US" sz="2000" dirty="0"/>
              <a:t>(), you need to include &lt;</a:t>
            </a:r>
            <a:r>
              <a:rPr lang="en-US" sz="2000" dirty="0" err="1"/>
              <a:t>stdio.h</a:t>
            </a:r>
            <a:r>
              <a:rPr lang="en-US" sz="2000" dirty="0"/>
              <a:t>&gt;: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20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functions from certain libraries, you need to include the respective header file, examples: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mathematical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(In </a:t>
            </a:r>
            <a:r>
              <a:rPr lang="en-US" sz="2000" dirty="0" err="1"/>
              <a:t>sunfire</a:t>
            </a:r>
            <a:r>
              <a:rPr lang="en-US" sz="2000" dirty="0"/>
              <a:t>, need to compile with </a:t>
            </a:r>
            <a:r>
              <a:rPr lang="en-US" sz="2000" dirty="0">
                <a:solidFill>
                  <a:srgbClr val="C00000"/>
                </a:solidFill>
              </a:rPr>
              <a:t>–</a:t>
            </a:r>
            <a:r>
              <a:rPr lang="en-US" sz="2000" dirty="0" err="1">
                <a:solidFill>
                  <a:srgbClr val="C00000"/>
                </a:solidFill>
              </a:rPr>
              <a:t>lm</a:t>
            </a:r>
            <a:r>
              <a:rPr lang="en-US" sz="2000" dirty="0"/>
              <a:t> option)</a:t>
            </a:r>
          </a:p>
          <a:p>
            <a:pPr marL="1257300" lvl="2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To use string functions,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3475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303388885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Preprocessor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Directives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861774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Preprocessor</a:t>
            </a:r>
            <a:r>
              <a:rPr lang="en-US" sz="1400" dirty="0"/>
              <a:t> </a:t>
            </a:r>
          </a:p>
          <a:p>
            <a:r>
              <a:rPr lang="en-US" sz="1200" dirty="0"/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200" dirty="0"/>
              <a:t>Output</a:t>
            </a:r>
          </a:p>
        </p:txBody>
      </p:sp>
      <p:sp>
        <p:nvSpPr>
          <p:cNvPr id="10" name="HighlightTextShape201406241503265130">
            <a:extLst>
              <a:ext uri="{FF2B5EF4-FFF2-40B4-BE49-F238E27FC236}">
                <a16:creationId xmlns:a16="http://schemas.microsoft.com/office/drawing/2014/main" id="{D3FD4256-6A01-484D-AE5A-D8857BABF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206" y="1203768"/>
            <a:ext cx="8363760" cy="476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Macro expansions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One of the uses is to define a macro for a constant value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/>
              <a:t>Eg</a:t>
            </a:r>
            <a:r>
              <a:rPr lang="en-US" sz="2000" dirty="0"/>
              <a:t>: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use all CAP for macro</a:t>
            </a:r>
          </a:p>
        </p:txBody>
      </p:sp>
      <p:sp>
        <p:nvSpPr>
          <p:cNvPr id="12" name="[TextBox 1]">
            <a:extLst>
              <a:ext uri="{FF2B5EF4-FFF2-40B4-BE49-F238E27FC236}">
                <a16:creationId xmlns:a16="http://schemas.microsoft.com/office/drawing/2014/main" id="{BBAD1CA8-23FF-4ED2-A908-822E15667D6D}"/>
              </a:ext>
            </a:extLst>
          </p:cNvPr>
          <p:cNvSpPr txBox="1"/>
          <p:nvPr/>
        </p:nvSpPr>
        <p:spPr>
          <a:xfrm>
            <a:off x="770186" y="2555570"/>
            <a:ext cx="6638005" cy="181588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#define PI 3.142</a:t>
            </a:r>
          </a:p>
          <a:p>
            <a:pPr>
              <a:tabLst>
                <a:tab pos="285750" algn="l"/>
              </a:tabLst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731B75-2014-4F1E-BD84-C3EA4F583EB8}"/>
              </a:ext>
            </a:extLst>
          </p:cNvPr>
          <p:cNvGrpSpPr/>
          <p:nvPr/>
        </p:nvGrpSpPr>
        <p:grpSpPr>
          <a:xfrm>
            <a:off x="2295835" y="2602889"/>
            <a:ext cx="4724398" cy="1460595"/>
            <a:chOff x="2295835" y="2602887"/>
            <a:chExt cx="4724398" cy="146059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CC5E70B-44AB-4EF6-AD07-87AF51ADB17D}"/>
                </a:ext>
              </a:extLst>
            </p:cNvPr>
            <p:cNvSpPr/>
            <p:nvPr/>
          </p:nvSpPr>
          <p:spPr>
            <a:xfrm>
              <a:off x="2654711" y="3586622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1FAA80F-31DC-42A0-8EE2-731871CB425F}"/>
                </a:ext>
              </a:extLst>
            </p:cNvPr>
            <p:cNvCxnSpPr/>
            <p:nvPr/>
          </p:nvCxnSpPr>
          <p:spPr>
            <a:xfrm flipH="1">
              <a:off x="3038170" y="3057832"/>
              <a:ext cx="406608" cy="52879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19B8AB-936C-4AC3-BC29-365D1321EED1}"/>
                </a:ext>
              </a:extLst>
            </p:cNvPr>
            <p:cNvSpPr txBox="1"/>
            <p:nvPr/>
          </p:nvSpPr>
          <p:spPr>
            <a:xfrm>
              <a:off x="3444779" y="2602887"/>
              <a:ext cx="3575454" cy="830997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7030A0"/>
                  </a:solidFill>
                </a:rPr>
                <a:t>Preprocessor replaces all instances of PI with 3.142 before passing the program to the compiler.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E0269F6-88B3-4FC9-83AD-B0400FD3C660}"/>
                </a:ext>
              </a:extLst>
            </p:cNvPr>
            <p:cNvSpPr/>
            <p:nvPr/>
          </p:nvSpPr>
          <p:spPr>
            <a:xfrm>
              <a:off x="2295835" y="3847175"/>
              <a:ext cx="383458" cy="216307"/>
            </a:xfrm>
            <a:prstGeom prst="ellipse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AEC5A78-04B2-411F-BAC0-B371DA415A41}"/>
                </a:ext>
              </a:extLst>
            </p:cNvPr>
            <p:cNvCxnSpPr/>
            <p:nvPr/>
          </p:nvCxnSpPr>
          <p:spPr>
            <a:xfrm flipH="1">
              <a:off x="2406883" y="3057832"/>
              <a:ext cx="1037895" cy="789343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[TextBox 1]">
            <a:extLst>
              <a:ext uri="{FF2B5EF4-FFF2-40B4-BE49-F238E27FC236}">
                <a16:creationId xmlns:a16="http://schemas.microsoft.com/office/drawing/2014/main" id="{650361A8-5929-42FF-85CD-D8C2F81A0AD8}"/>
              </a:ext>
            </a:extLst>
          </p:cNvPr>
          <p:cNvSpPr txBox="1"/>
          <p:nvPr/>
        </p:nvSpPr>
        <p:spPr>
          <a:xfrm>
            <a:off x="770186" y="4903447"/>
            <a:ext cx="6638005" cy="132343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85750" algn="l"/>
              </a:tabLst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main(void) {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6350" lvl="1"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3.142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 radius * radius * height / 3.0;</a:t>
            </a:r>
          </a:p>
          <a:p>
            <a:pPr>
              <a:tabLst>
                <a:tab pos="285750" algn="l"/>
              </a:tabLst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75216B-2327-4A34-A885-943A049B0790}"/>
              </a:ext>
            </a:extLst>
          </p:cNvPr>
          <p:cNvSpPr txBox="1"/>
          <p:nvPr/>
        </p:nvSpPr>
        <p:spPr>
          <a:xfrm>
            <a:off x="457553" y="4483646"/>
            <a:ext cx="2858402" cy="338554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</a:rPr>
              <a:t>What the compiler sees:</a:t>
            </a:r>
          </a:p>
        </p:txBody>
      </p:sp>
      <p:sp>
        <p:nvSpPr>
          <p:cNvPr id="22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688330" y="4063482"/>
            <a:ext cx="4390696" cy="1322812"/>
          </a:xfrm>
          <a:prstGeom prst="borderCallout2">
            <a:avLst>
              <a:gd name="adj1" fmla="val 44374"/>
              <a:gd name="adj2" fmla="val -85"/>
              <a:gd name="adj3" fmla="val 40892"/>
              <a:gd name="adj4" fmla="val -12790"/>
              <a:gd name="adj5" fmla="val -571"/>
              <a:gd name="adj6" fmla="val -4688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tabLst>
                <a:tab pos="561975" algn="l"/>
              </a:tabLst>
              <a:defRPr/>
            </a:pP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In </a:t>
            </a:r>
            <a:r>
              <a:rPr lang="en-SG" sz="1600" dirty="0">
                <a:solidFill>
                  <a:srgbClr val="C00000"/>
                </a:solidFill>
              </a:rPr>
              <a:t>Python</a:t>
            </a:r>
            <a:r>
              <a:rPr lang="en-US" sz="1600" i="1" dirty="0">
                <a:solidFill>
                  <a:schemeClr val="tx1"/>
                </a:solidFill>
                <a:latin typeface="Calibri" pitchFamily="34" charset="0"/>
              </a:rPr>
              <a:t>, there is no parallel, but closest is simply declare global variable</a:t>
            </a:r>
          </a:p>
          <a:p>
            <a:pPr>
              <a:tabLst>
                <a:tab pos="561975" algn="l"/>
              </a:tabLst>
              <a:defRPr/>
            </a:pPr>
            <a:endParaRPr lang="en-US" sz="14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561975" algn="l"/>
              </a:tabLst>
              <a:defRPr/>
            </a:pP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 = 3.142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areaCircle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radius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14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volCone</a:t>
            </a:r>
            <a:r>
              <a:rPr lang="en-US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PI * radius * height / 3.0</a:t>
            </a:r>
            <a:endParaRPr lang="en-US" sz="1400" dirty="0">
              <a:solidFill>
                <a:schemeClr val="tx1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7591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9" grpId="0" animBg="1"/>
      <p:bldP spid="20" grpId="0" animBg="1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[Group 22]">
            <a:extLst>
              <a:ext uri="{FF2B5EF4-FFF2-40B4-BE49-F238E27FC236}">
                <a16:creationId xmlns:a16="http://schemas.microsoft.com/office/drawing/2014/main" id="{6AE187A9-3096-4FF0-AB17-0E2F05BBAD24}"/>
              </a:ext>
            </a:extLst>
          </p:cNvPr>
          <p:cNvGrpSpPr/>
          <p:nvPr/>
        </p:nvGrpSpPr>
        <p:grpSpPr>
          <a:xfrm>
            <a:off x="681040" y="5149336"/>
            <a:ext cx="7439053" cy="1169551"/>
            <a:chOff x="681038" y="5149334"/>
            <a:chExt cx="7439053" cy="116955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7D6468C-9D0E-43DD-8001-47318B939454}"/>
                </a:ext>
              </a:extLst>
            </p:cNvPr>
            <p:cNvSpPr txBox="1"/>
            <p:nvPr/>
          </p:nvSpPr>
          <p:spPr>
            <a:xfrm>
              <a:off x="681038" y="5149334"/>
              <a:ext cx="7170057" cy="1169551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= 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user_input.split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 cap = int(age), float(cap)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64AF98E-FACF-4827-9EB6-D5C7F502DFEA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InputOutputV2.py</a:t>
              </a:r>
              <a:endParaRPr lang="en-SG" sz="16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AA56D19-6C24-401A-B70A-B1EB07159854}"/>
              </a:ext>
            </a:extLst>
          </p:cNvPr>
          <p:cNvGrpSpPr/>
          <p:nvPr/>
        </p:nvGrpSpPr>
        <p:grpSpPr>
          <a:xfrm>
            <a:off x="681038" y="3066536"/>
            <a:ext cx="7292922" cy="1875515"/>
            <a:chOff x="681038" y="3066534"/>
            <a:chExt cx="7292922" cy="1875515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92D35B-9D64-4078-93CE-62022E9FFE9F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sz="1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 = int(input(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age,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"years old, and your CAP is"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cap);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BADD27B-368C-419B-88E4-6DFAF49FAEBC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600" dirty="0"/>
                <a:t>InputOutput.py</a:t>
              </a:r>
              <a:endParaRPr lang="en-SG" sz="1600" dirty="0"/>
            </a:p>
          </p:txBody>
        </p:sp>
      </p:grp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ADBC946C-7BEC-4BA9-8FF3-1C706213461C}"/>
              </a:ext>
            </a:extLst>
          </p:cNvPr>
          <p:cNvSpPr txBox="1">
            <a:spLocks/>
          </p:cNvSpPr>
          <p:nvPr/>
        </p:nvSpPr>
        <p:spPr>
          <a:xfrm>
            <a:off x="587375" y="1225550"/>
            <a:ext cx="8229600" cy="1455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Input/output statements: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EBB7925-45BC-4B3B-B44B-913BB8790426}"/>
              </a:ext>
            </a:extLst>
          </p:cNvPr>
          <p:cNvGrpSpPr/>
          <p:nvPr/>
        </p:nvGrpSpPr>
        <p:grpSpPr>
          <a:xfrm>
            <a:off x="681038" y="3066536"/>
            <a:ext cx="7292922" cy="1875515"/>
            <a:chOff x="681038" y="3066534"/>
            <a:chExt cx="7292922" cy="187551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147308-62DF-4B3B-9DEA-8EE6018CB816}"/>
                </a:ext>
              </a:extLst>
            </p:cNvPr>
            <p:cNvSpPr txBox="1"/>
            <p:nvPr/>
          </p:nvSpPr>
          <p:spPr>
            <a:xfrm>
              <a:off x="681038" y="3066534"/>
              <a:ext cx="7170057" cy="1600438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age?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is your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5EFF6ED-BA15-49D5-953C-32EAC198DFA3}"/>
                </a:ext>
              </a:extLst>
            </p:cNvPr>
            <p:cNvSpPr txBox="1"/>
            <p:nvPr/>
          </p:nvSpPr>
          <p:spPr>
            <a:xfrm>
              <a:off x="6313119" y="4603495"/>
              <a:ext cx="1660841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InputOutput.c</a:t>
              </a:r>
              <a:endParaRPr lang="en-SG" sz="1600" dirty="0"/>
            </a:p>
          </p:txBody>
        </p:sp>
      </p:grpSp>
      <p:grpSp>
        <p:nvGrpSpPr>
          <p:cNvPr id="36" name="[Group 22]">
            <a:extLst>
              <a:ext uri="{FF2B5EF4-FFF2-40B4-BE49-F238E27FC236}">
                <a16:creationId xmlns:a16="http://schemas.microsoft.com/office/drawing/2014/main" id="{6A5520B6-D32F-477D-A1A6-D228F489F6BE}"/>
              </a:ext>
            </a:extLst>
          </p:cNvPr>
          <p:cNvGrpSpPr/>
          <p:nvPr/>
        </p:nvGrpSpPr>
        <p:grpSpPr>
          <a:xfrm>
            <a:off x="675281" y="5149336"/>
            <a:ext cx="7444810" cy="1169551"/>
            <a:chOff x="675281" y="5149334"/>
            <a:chExt cx="7444810" cy="1169551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D7B7266-8756-48DA-B960-9E82C62942FF}"/>
                </a:ext>
              </a:extLst>
            </p:cNvPr>
            <p:cNvSpPr txBox="1"/>
            <p:nvPr/>
          </p:nvSpPr>
          <p:spPr>
            <a:xfrm>
              <a:off x="675281" y="5149334"/>
              <a:ext cx="7170057" cy="1169551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age;</a:t>
              </a:r>
            </a:p>
            <a:p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double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cap;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// cumulative average point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"What are your age and CAP?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%lf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&amp;age, &amp;cap);</a:t>
              </a:r>
            </a:p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"You are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%d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years old, and your CAP is </a:t>
              </a:r>
              <a:r>
                <a:rPr lang="en-US" sz="14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%f\n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age, cap);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AF16527-CE2A-44BE-8481-D27EEFEA1259}"/>
                </a:ext>
              </a:extLst>
            </p:cNvPr>
            <p:cNvSpPr txBox="1"/>
            <p:nvPr/>
          </p:nvSpPr>
          <p:spPr>
            <a:xfrm>
              <a:off x="6313119" y="5206832"/>
              <a:ext cx="1806972" cy="338554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InputOutputV2.c</a:t>
              </a:r>
              <a:endParaRPr lang="en-SG" sz="16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D388F1F-9989-4EFB-ADAA-1F5390B6A137}"/>
              </a:ext>
            </a:extLst>
          </p:cNvPr>
          <p:cNvSpPr txBox="1"/>
          <p:nvPr/>
        </p:nvSpPr>
        <p:spPr>
          <a:xfrm>
            <a:off x="925351" y="164625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input ( prompt = None 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385798B-4A53-43BF-9BD1-A029033E2724}"/>
              </a:ext>
            </a:extLst>
          </p:cNvPr>
          <p:cNvSpPr txBox="1"/>
          <p:nvPr/>
        </p:nvSpPr>
        <p:spPr>
          <a:xfrm>
            <a:off x="925351" y="1974897"/>
            <a:ext cx="5825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print ( value list )</a:t>
            </a:r>
            <a:endParaRPr lang="en-SG" dirty="0"/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5B0441F-5CB7-4F64-9AD1-B144C5EBEEC7}"/>
              </a:ext>
            </a:extLst>
          </p:cNvPr>
          <p:cNvSpPr txBox="1"/>
          <p:nvPr/>
        </p:nvSpPr>
        <p:spPr>
          <a:xfrm>
            <a:off x="4194177" y="2671765"/>
            <a:ext cx="4740275" cy="922337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177800" lvl="2">
              <a:buSzPct val="120000"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”   refers to value in the variable </a:t>
            </a:r>
            <a:r>
              <a:rPr lang="en-US" dirty="0">
                <a:solidFill>
                  <a:srgbClr val="0000FF"/>
                </a:solidFill>
              </a:rPr>
              <a:t>age</a:t>
            </a:r>
            <a:r>
              <a:rPr lang="en-US" dirty="0"/>
              <a:t>.</a:t>
            </a:r>
          </a:p>
          <a:p>
            <a:pPr marL="177800" lvl="2">
              <a:buSzPct val="120000"/>
              <a:defRPr/>
            </a:pPr>
            <a:r>
              <a:rPr lang="en-US" dirty="0"/>
              <a:t>“</a:t>
            </a:r>
            <a:r>
              <a:rPr lang="en-US" dirty="0">
                <a:solidFill>
                  <a:srgbClr val="0000FF"/>
                </a:solidFill>
              </a:rPr>
              <a:t>&amp;age</a:t>
            </a:r>
            <a:r>
              <a:rPr lang="en-US" dirty="0"/>
              <a:t>”  refers to (address of) the memory cell where the value of </a:t>
            </a:r>
            <a:r>
              <a:rPr lang="en-US" dirty="0">
                <a:solidFill>
                  <a:srgbClr val="0000FF"/>
                </a:solidFill>
              </a:rPr>
              <a:t>age </a:t>
            </a:r>
            <a:r>
              <a:rPr lang="en-US" dirty="0"/>
              <a:t>is stored.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201555D-974C-45F7-8AEE-3BE6F9D7FAD8}"/>
              </a:ext>
            </a:extLst>
          </p:cNvPr>
          <p:cNvSpPr txBox="1"/>
          <p:nvPr/>
        </p:nvSpPr>
        <p:spPr>
          <a:xfrm>
            <a:off x="925353" y="2303537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string, print list );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993B630-A59C-4D1E-8930-1FB4C9527E24}"/>
              </a:ext>
            </a:extLst>
          </p:cNvPr>
          <p:cNvSpPr txBox="1"/>
          <p:nvPr/>
        </p:nvSpPr>
        <p:spPr>
          <a:xfrm>
            <a:off x="924439" y="164534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scanf</a:t>
            </a:r>
            <a:r>
              <a:rPr lang="en-US" dirty="0"/>
              <a:t> ( format string, input list );</a:t>
            </a:r>
            <a:endParaRPr lang="en-SG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C00CDB7-2ED5-4D4D-ACF0-096631AE37C2}"/>
              </a:ext>
            </a:extLst>
          </p:cNvPr>
          <p:cNvSpPr txBox="1"/>
          <p:nvPr/>
        </p:nvSpPr>
        <p:spPr>
          <a:xfrm>
            <a:off x="924439" y="1973983"/>
            <a:ext cx="448530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printf</a:t>
            </a:r>
            <a:r>
              <a:rPr lang="en-US" dirty="0"/>
              <a:t> ( format string );</a:t>
            </a:r>
            <a:endParaRPr lang="en-SG" dirty="0"/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2BF38CA3-B386-4A9F-BC7E-54F7A17BDC9B}"/>
              </a:ext>
            </a:extLst>
          </p:cNvPr>
          <p:cNvGrpSpPr>
            <a:grpSpLocks/>
          </p:cNvGrpSpPr>
          <p:nvPr/>
        </p:nvGrpSpPr>
        <p:grpSpPr bwMode="auto">
          <a:xfrm>
            <a:off x="4993330" y="1478976"/>
            <a:ext cx="2857767" cy="1077912"/>
            <a:chOff x="4993774" y="1479167"/>
            <a:chExt cx="2857717" cy="1077218"/>
          </a:xfrm>
        </p:grpSpPr>
        <p:grpSp>
          <p:nvGrpSpPr>
            <p:cNvPr id="24" name="Group 15">
              <a:extLst>
                <a:ext uri="{FF2B5EF4-FFF2-40B4-BE49-F238E27FC236}">
                  <a16:creationId xmlns:a16="http://schemas.microsoft.com/office/drawing/2014/main" id="{ECDC3BFA-2768-4871-BFFA-37B234E65C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3774" y="1514275"/>
              <a:ext cx="969915" cy="692477"/>
              <a:chOff x="4993774" y="1514275"/>
              <a:chExt cx="969915" cy="692477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A22D2FE-7E19-4D13-8F13-7BCCE42BA7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3774" y="1514275"/>
                <a:ext cx="6229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age</a:t>
                </a:r>
                <a:endParaRPr lang="en-SG" dirty="0"/>
              </a:p>
            </p:txBody>
          </p:sp>
          <p:grpSp>
            <p:nvGrpSpPr>
              <p:cNvPr id="27" name="Group 13">
                <a:extLst>
                  <a:ext uri="{FF2B5EF4-FFF2-40B4-BE49-F238E27FC236}">
                    <a16:creationId xmlns:a16="http://schemas.microsoft.com/office/drawing/2014/main" id="{01F84C01-B686-49BD-9EA4-E7439ACCCF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48738" y="1828800"/>
                <a:ext cx="814951" cy="377952"/>
                <a:chOff x="5465730" y="1731264"/>
                <a:chExt cx="814951" cy="377952"/>
              </a:xfrm>
            </p:grpSpPr>
            <p:sp>
              <p:nvSpPr>
                <p:cNvPr id="29" name="Rectangle 10">
                  <a:extLst>
                    <a:ext uri="{FF2B5EF4-FFF2-40B4-BE49-F238E27FC236}">
                      <a16:creationId xmlns:a16="http://schemas.microsoft.com/office/drawing/2014/main" id="{D58A89CB-91A2-47DF-A097-7CE2B261A6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465730" y="1731264"/>
                  <a:ext cx="814951" cy="377952"/>
                </a:xfrm>
                <a:prstGeom prst="rect">
                  <a:avLst/>
                </a:prstGeom>
                <a:solidFill>
                  <a:srgbClr val="9999FF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 dirty="0"/>
                </a:p>
              </p:txBody>
            </p:sp>
            <p:sp>
              <p:nvSpPr>
                <p:cNvPr id="30" name="TextBox 12">
                  <a:extLst>
                    <a:ext uri="{FF2B5EF4-FFF2-40B4-BE49-F238E27FC236}">
                      <a16:creationId xmlns:a16="http://schemas.microsoft.com/office/drawing/2014/main" id="{AE53BCDE-E648-49F5-9148-6649E989F3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10855" y="1753233"/>
                  <a:ext cx="545753" cy="338336"/>
                </a:xfrm>
                <a:prstGeom prst="rect">
                  <a:avLst/>
                </a:prstGeom>
                <a:solidFill>
                  <a:srgbClr val="9999FF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20</a:t>
                  </a:r>
                  <a:endParaRPr lang="en-SG" sz="1600" dirty="0"/>
                </a:p>
              </p:txBody>
            </p:sp>
          </p:grpSp>
        </p:grp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058DF974-087E-4063-90D8-B6E527FD41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5155" y="1479167"/>
              <a:ext cx="1926336" cy="1077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/>
                <a:t>Address of variable ‘age’  </a:t>
              </a:r>
              <a:r>
                <a:rPr lang="en-US" sz="1600" u="sng" dirty="0">
                  <a:solidFill>
                    <a:srgbClr val="C00000"/>
                  </a:solidFill>
                </a:rPr>
                <a:t>varies</a:t>
              </a:r>
              <a:r>
                <a:rPr lang="en-US" sz="1600" dirty="0"/>
                <a:t> each time a program is run. </a:t>
              </a:r>
              <a:endParaRPr lang="en-SG" sz="1600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BF3B5-1FB1-4CB6-BC40-6226C2064E34}"/>
              </a:ext>
            </a:extLst>
          </p:cNvPr>
          <p:cNvSpPr txBox="1"/>
          <p:nvPr/>
        </p:nvSpPr>
        <p:spPr>
          <a:xfrm>
            <a:off x="681038" y="2728913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One version: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CCEC8FB-87F0-445F-B977-4B1BF3ED5BC7}"/>
              </a:ext>
            </a:extLst>
          </p:cNvPr>
          <p:cNvSpPr txBox="1"/>
          <p:nvPr/>
        </p:nvSpPr>
        <p:spPr>
          <a:xfrm>
            <a:off x="681038" y="4782684"/>
            <a:ext cx="2062162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00"/>
                </a:solidFill>
              </a:rPr>
              <a:t>Another version:</a:t>
            </a:r>
          </a:p>
        </p:txBody>
      </p:sp>
    </p:spTree>
    <p:extLst>
      <p:ext uri="{BB962C8B-B14F-4D97-AF65-F5344CB8AC3E}">
        <p14:creationId xmlns:p14="http://schemas.microsoft.com/office/powerpoint/2010/main" val="39434207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2" grpId="0"/>
      <p:bldP spid="41" grpId="0" animBg="1"/>
      <p:bldP spid="48" grpId="0" animBg="1"/>
      <p:bldP spid="49" grpId="0" animBg="1"/>
      <p:bldP spid="50" grpId="0" animBg="1"/>
      <p:bldP spid="66" grpId="0"/>
      <p:bldP spid="6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5">
            <a:extLst>
              <a:ext uri="{FF2B5EF4-FFF2-40B4-BE49-F238E27FC236}">
                <a16:creationId xmlns:a16="http://schemas.microsoft.com/office/drawing/2014/main" id="{07F0C3F8-9468-4B76-988F-E3086A641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474517"/>
            <a:ext cx="8229600" cy="708807"/>
          </a:xfrm>
        </p:spPr>
        <p:txBody>
          <a:bodyPr/>
          <a:lstStyle/>
          <a:p>
            <a:pPr eaLnBrk="1" hangingPunct="1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%d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C00000"/>
                </a:solidFill>
              </a:rPr>
              <a:t> %lf  </a:t>
            </a:r>
            <a:r>
              <a:rPr lang="en-US" sz="2000" dirty="0"/>
              <a:t>are examples of </a:t>
            </a:r>
            <a:r>
              <a:rPr lang="en-US" sz="2000" dirty="0">
                <a:solidFill>
                  <a:srgbClr val="0000FF"/>
                </a:solidFill>
              </a:rPr>
              <a:t>format specifiers</a:t>
            </a:r>
            <a:r>
              <a:rPr lang="en-US" sz="2000" dirty="0"/>
              <a:t>; they are </a:t>
            </a:r>
            <a:r>
              <a:rPr lang="en-US" sz="2000" dirty="0">
                <a:solidFill>
                  <a:srgbClr val="0000FF"/>
                </a:solidFill>
              </a:rPr>
              <a:t>placeholders </a:t>
            </a:r>
            <a:r>
              <a:rPr lang="en-US" sz="2000" dirty="0"/>
              <a:t>for values to be displayed or read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C0458E55-CC45-403C-95E9-730334457C6A}"/>
              </a:ext>
            </a:extLst>
          </p:cNvPr>
          <p:cNvGraphicFramePr>
            <a:graphicFrameLocks noGrp="1"/>
          </p:cNvGraphicFramePr>
          <p:nvPr/>
        </p:nvGraphicFramePr>
        <p:xfrm>
          <a:off x="849845" y="2143636"/>
          <a:ext cx="6550098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8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0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Placeholder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Variable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pPr marL="0" indent="0"/>
                      <a:r>
                        <a:rPr lang="en-US" dirty="0"/>
                        <a:t>%c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  <a:r>
                        <a:rPr lang="en-US" baseline="0" dirty="0"/>
                        <a:t> / scanf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/ 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r>
                        <a:rPr lang="en-US" baseline="0" dirty="0"/>
                        <a:t> or </a:t>
                      </a:r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%lf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scanf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539">
                <a:tc>
                  <a:txBody>
                    <a:bodyPr/>
                    <a:lstStyle/>
                    <a:p>
                      <a:r>
                        <a:rPr lang="en-US" dirty="0"/>
                        <a:t>%e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 or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printf (for scientific</a:t>
                      </a:r>
                      <a:r>
                        <a:rPr lang="en-US" baseline="0" dirty="0"/>
                        <a:t> notation)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4" name="Content Placeholder 5">
            <a:extLst>
              <a:ext uri="{FF2B5EF4-FFF2-40B4-BE49-F238E27FC236}">
                <a16:creationId xmlns:a16="http://schemas.microsoft.com/office/drawing/2014/main" id="{88BCA20E-D95F-4594-AAB9-7BDD7E6452BB}"/>
              </a:ext>
            </a:extLst>
          </p:cNvPr>
          <p:cNvSpPr txBox="1">
            <a:spLocks/>
          </p:cNvSpPr>
          <p:nvPr/>
        </p:nvSpPr>
        <p:spPr bwMode="auto">
          <a:xfrm>
            <a:off x="534988" y="4710087"/>
            <a:ext cx="8229600" cy="191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latin typeface="+mn-lt"/>
                <a:cs typeface="+mn-cs"/>
              </a:rPr>
              <a:t>Examples of format specifiers used in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printf()</a:t>
            </a:r>
            <a:r>
              <a:rPr lang="en-US" sz="2000" kern="0" dirty="0">
                <a:latin typeface="+mn-lt"/>
                <a:cs typeface="+mn-cs"/>
              </a:rPr>
              <a:t>: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%5d</a:t>
            </a:r>
            <a:r>
              <a:rPr lang="en-US" kern="0" dirty="0">
                <a:latin typeface="+mn-lt"/>
                <a:cs typeface="+mn-cs"/>
              </a:rPr>
              <a:t>: to display an integer in a width of 5, right justified</a:t>
            </a:r>
          </a:p>
          <a:p>
            <a:pPr marL="800100" lvl="1" indent="-342900">
              <a:spcBef>
                <a:spcPts val="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kern="0" dirty="0">
                <a:solidFill>
                  <a:srgbClr val="C00000"/>
                </a:solidFill>
                <a:latin typeface="+mn-lt"/>
                <a:cs typeface="+mn-cs"/>
              </a:rPr>
              <a:t> %8.3f</a:t>
            </a:r>
            <a:r>
              <a:rPr lang="en-US" kern="0" dirty="0"/>
              <a:t>: to display a real number (float or double) in a width of 8, with 3 decimal places, right justified</a:t>
            </a:r>
            <a:endParaRPr lang="en-US" kern="0" dirty="0">
              <a:solidFill>
                <a:srgbClr val="C00000"/>
              </a:solidFill>
              <a:latin typeface="+mn-lt"/>
              <a:cs typeface="+mn-cs"/>
            </a:endParaRPr>
          </a:p>
          <a:p>
            <a:pPr marL="342900" indent="-3429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000" kern="0" dirty="0">
                <a:solidFill>
                  <a:srgbClr val="0000FF"/>
                </a:solidFill>
                <a:latin typeface="+mn-lt"/>
                <a:cs typeface="+mn-cs"/>
              </a:rPr>
              <a:t>Note: </a:t>
            </a:r>
            <a:r>
              <a:rPr lang="en-US" sz="2000" kern="0" dirty="0">
                <a:latin typeface="+mn-lt"/>
                <a:cs typeface="+mn-cs"/>
              </a:rPr>
              <a:t>For </a:t>
            </a:r>
            <a:r>
              <a:rPr lang="en-US" sz="2000" kern="0" dirty="0">
                <a:solidFill>
                  <a:srgbClr val="800000"/>
                </a:solidFill>
                <a:latin typeface="+mn-lt"/>
                <a:cs typeface="+mn-cs"/>
              </a:rPr>
              <a:t>scanf()</a:t>
            </a:r>
            <a:r>
              <a:rPr lang="en-US" sz="2000" kern="0" dirty="0">
                <a:latin typeface="+mn-lt"/>
                <a:cs typeface="+mn-cs"/>
              </a:rPr>
              <a:t>, just use the format specifier </a:t>
            </a:r>
            <a:r>
              <a:rPr lang="en-US" sz="2000" u="sng" kern="0" dirty="0">
                <a:latin typeface="+mn-lt"/>
                <a:cs typeface="+mn-cs"/>
              </a:rPr>
              <a:t>without</a:t>
            </a:r>
            <a:r>
              <a:rPr lang="en-US" sz="2000" kern="0" dirty="0">
                <a:latin typeface="+mn-lt"/>
                <a:cs typeface="+mn-cs"/>
              </a:rPr>
              <a:t> indicating width, decimal places, etc.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9E924-A053-4928-9EED-9656EFE9C4CD}"/>
              </a:ext>
            </a:extLst>
          </p:cNvPr>
          <p:cNvSpPr txBox="1"/>
          <p:nvPr/>
        </p:nvSpPr>
        <p:spPr>
          <a:xfrm>
            <a:off x="7504897" y="2486483"/>
            <a:ext cx="1552327" cy="92333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anchor="b">
            <a:spAutoFit/>
          </a:bodyPr>
          <a:lstStyle/>
          <a:p>
            <a:pPr marL="90488" lvl="1">
              <a:tabLst>
                <a:tab pos="361950" algn="l"/>
              </a:tabLst>
              <a:defRPr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inputs are read as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string</a:t>
            </a:r>
            <a:endParaRPr lang="en-SG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1CAB5C3E-DB03-4D5F-8716-348156904C46}"/>
              </a:ext>
            </a:extLst>
          </p:cNvPr>
          <p:cNvSpPr/>
          <p:nvPr/>
        </p:nvSpPr>
        <p:spPr>
          <a:xfrm>
            <a:off x="7504898" y="2159009"/>
            <a:ext cx="938127" cy="361826"/>
          </a:xfrm>
          <a:prstGeom prst="snip1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>
                <a:solidFill>
                  <a:schemeClr val="bg1"/>
                </a:solidFill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2857663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726" y="1474517"/>
            <a:ext cx="8229600" cy="1618777"/>
          </a:xfrm>
        </p:spPr>
        <p:txBody>
          <a:bodyPr/>
          <a:lstStyle/>
          <a:p>
            <a:pPr marL="288925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\n </a:t>
            </a:r>
            <a:r>
              <a:rPr lang="en-US" sz="2000" dirty="0"/>
              <a:t>is an example of </a:t>
            </a:r>
            <a:r>
              <a:rPr lang="en-US" sz="2000" dirty="0">
                <a:solidFill>
                  <a:srgbClr val="0000FF"/>
                </a:solidFill>
              </a:rPr>
              <a:t>escape sequence</a:t>
            </a:r>
            <a:endParaRPr lang="en-US" sz="2000" dirty="0"/>
          </a:p>
          <a:p>
            <a:pPr marL="288925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Escape sequences are used in </a:t>
            </a:r>
            <a:r>
              <a:rPr lang="en-US" sz="2000" dirty="0">
                <a:solidFill>
                  <a:srgbClr val="800000"/>
                </a:solidFill>
              </a:rPr>
              <a:t>printf() </a:t>
            </a:r>
            <a:r>
              <a:rPr lang="en-US" sz="2000" dirty="0"/>
              <a:t>function for certain special effects or to display certain characters properly</a:t>
            </a:r>
          </a:p>
          <a:p>
            <a:pPr marL="288925" indent="-288925"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These are the more commonly used escape sequences:</a:t>
            </a:r>
          </a:p>
          <a:p>
            <a:pPr lvl="2" indent="-457200">
              <a:buSzPct val="120000"/>
              <a:buNone/>
            </a:pPr>
            <a:endParaRPr lang="en-US" sz="1200" dirty="0">
              <a:solidFill>
                <a:srgbClr val="0000FF"/>
              </a:solidFill>
            </a:endParaRP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28" name="Slide Number Placeholder 6">
            <a:extLst>
              <a:ext uri="{FF2B5EF4-FFF2-40B4-BE49-F238E27FC236}">
                <a16:creationId xmlns:a16="http://schemas.microsoft.com/office/drawing/2014/main" id="{8112EE02-9B76-49BC-99C4-BA3A11EF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1" y="587830"/>
            <a:ext cx="8495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5.2 </a:t>
            </a:r>
            <a:r>
              <a:rPr lang="en-SG" sz="3600" dirty="0" err="1">
                <a:solidFill>
                  <a:srgbClr val="0000FF"/>
                </a:solidFill>
                <a:latin typeface="+mn-lt"/>
              </a:rPr>
              <a:t>Input/Output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[TextBox 1]">
            <a:extLst>
              <a:ext uri="{FF2B5EF4-FFF2-40B4-BE49-F238E27FC236}">
                <a16:creationId xmlns:a16="http://schemas.microsoft.com/office/drawing/2014/main" id="{CD323ACD-98D5-41C1-9E7E-AAC26DC0B405}"/>
              </a:ext>
            </a:extLst>
          </p:cNvPr>
          <p:cNvSpPr txBox="1"/>
          <p:nvPr/>
        </p:nvSpPr>
        <p:spPr>
          <a:xfrm>
            <a:off x="7648832" y="570995"/>
            <a:ext cx="1303438" cy="923330"/>
          </a:xfrm>
          <a:prstGeom prst="rect">
            <a:avLst/>
          </a:prstGeom>
          <a:solidFill>
            <a:srgbClr val="9999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/>
              <a:t>Preprocessor </a:t>
            </a:r>
          </a:p>
          <a:p>
            <a:r>
              <a:rPr lang="en-US" sz="1400" dirty="0">
                <a:solidFill>
                  <a:srgbClr val="C00000"/>
                </a:solidFill>
              </a:rPr>
              <a:t>Input</a:t>
            </a:r>
          </a:p>
          <a:p>
            <a:r>
              <a:rPr lang="en-US" sz="1200" dirty="0"/>
              <a:t>Compute</a:t>
            </a:r>
          </a:p>
          <a:p>
            <a:r>
              <a:rPr lang="en-US" sz="1400" dirty="0">
                <a:solidFill>
                  <a:srgbClr val="C00000"/>
                </a:solidFill>
              </a:rPr>
              <a:t>Output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40989CF-547B-44DB-8297-1E0C6D7C6439}"/>
              </a:ext>
            </a:extLst>
          </p:cNvPr>
          <p:cNvGraphicFramePr>
            <a:graphicFrameLocks noGrp="1"/>
          </p:cNvGraphicFramePr>
          <p:nvPr/>
        </p:nvGraphicFramePr>
        <p:xfrm>
          <a:off x="694006" y="3189122"/>
          <a:ext cx="8145194" cy="2175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4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5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3813">
                <a:tc>
                  <a:txBody>
                    <a:bodyPr/>
                    <a:lstStyle/>
                    <a:p>
                      <a:r>
                        <a:rPr lang="en-US" dirty="0"/>
                        <a:t>Escape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pPr marL="0" indent="0"/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Subsequent output will appear</a:t>
                      </a:r>
                      <a:r>
                        <a:rPr lang="en-US" baseline="0" dirty="0"/>
                        <a:t> on the next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Horizontal tab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Move to the next tab position</a:t>
                      </a:r>
                      <a:r>
                        <a:rPr lang="en-US" baseline="0" dirty="0"/>
                        <a:t> on the current line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\"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 quote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double quote 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81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itchFamily="49" charset="0"/>
                          <a:cs typeface="Courier New" pitchFamily="49" charset="0"/>
                        </a:rPr>
                        <a:t>%%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Display a percent</a:t>
                      </a:r>
                      <a:r>
                        <a:rPr lang="en-US" baseline="0" dirty="0"/>
                        <a:t> character %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0598A8B3-A08A-490D-9588-17B8B093687D}"/>
              </a:ext>
            </a:extLst>
          </p:cNvPr>
          <p:cNvSpPr txBox="1">
            <a:spLocks/>
          </p:cNvSpPr>
          <p:nvPr/>
        </p:nvSpPr>
        <p:spPr>
          <a:xfrm>
            <a:off x="521727" y="5667377"/>
            <a:ext cx="5309627" cy="409575"/>
          </a:xfrm>
          <a:prstGeom prst="rect">
            <a:avLst/>
          </a:prstGeom>
          <a:solidFill>
            <a:srgbClr val="FFFFCC"/>
          </a:solidFill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00000"/>
              <a:buNone/>
            </a:pPr>
            <a:r>
              <a:rPr lang="en-US" sz="2000" dirty="0"/>
              <a:t>Try out </a:t>
            </a:r>
            <a:r>
              <a:rPr lang="en-US" sz="2000" dirty="0" err="1">
                <a:solidFill>
                  <a:srgbClr val="7030A0"/>
                </a:solidFill>
              </a:rPr>
              <a:t>TestIO.c</a:t>
            </a:r>
            <a:r>
              <a:rPr lang="en-US" sz="2000" dirty="0">
                <a:solidFill>
                  <a:srgbClr val="7030A0"/>
                </a:solidFill>
              </a:rPr>
              <a:t> </a:t>
            </a:r>
            <a:r>
              <a:rPr lang="en-US" sz="2000" dirty="0"/>
              <a:t>and compare with </a:t>
            </a:r>
            <a:r>
              <a:rPr lang="en-US" sz="2000" dirty="0">
                <a:solidFill>
                  <a:srgbClr val="7030A0"/>
                </a:solidFill>
              </a:rPr>
              <a:t>TestIO.py</a:t>
            </a:r>
          </a:p>
        </p:txBody>
      </p:sp>
    </p:spTree>
    <p:extLst>
      <p:ext uri="{BB962C8B-B14F-4D97-AF65-F5344CB8AC3E}">
        <p14:creationId xmlns:p14="http://schemas.microsoft.com/office/powerpoint/2010/main" val="1035889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5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#3: Data Representation and Number Systems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3" y="1371600"/>
            <a:ext cx="8420559" cy="493034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 Simple C Program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von Neumann Architecture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Data Types</a:t>
            </a:r>
          </a:p>
          <a:p>
            <a:pPr marL="514350" indent="-514350">
              <a:lnSpc>
                <a:spcPct val="110000"/>
              </a:lnSpc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Program Structure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5.1	</a:t>
            </a:r>
            <a:r>
              <a:rPr lang="en-GB" sz="2400" dirty="0" err="1"/>
              <a:t>Preprocessor</a:t>
            </a:r>
            <a:r>
              <a:rPr lang="en-GB" sz="2400" dirty="0"/>
              <a:t> Directives</a:t>
            </a:r>
          </a:p>
          <a:p>
            <a:pPr marL="533400" lvl="1" indent="0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5.2	</a:t>
            </a:r>
            <a:r>
              <a:rPr lang="en-GB" sz="2400" dirty="0" err="1"/>
              <a:t>Input/Output</a:t>
            </a:r>
            <a:endParaRPr lang="en-GB" sz="2400" dirty="0"/>
          </a:p>
          <a:p>
            <a:pPr marL="1074738" lvl="1" indent="-541338">
              <a:lnSpc>
                <a:spcPct val="120000"/>
              </a:lnSpc>
              <a:spcBef>
                <a:spcPts val="600"/>
              </a:spcBef>
              <a:buClrTx/>
              <a:buSzPct val="100000"/>
              <a:buNone/>
              <a:tabLst>
                <a:tab pos="1074738" algn="l"/>
              </a:tabLst>
            </a:pPr>
            <a:r>
              <a:rPr lang="en-GB" sz="2400" dirty="0"/>
              <a:t>5.3	Compute 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Arithmetic operators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Assignment statements</a:t>
            </a:r>
          </a:p>
          <a:p>
            <a:pPr marL="1074738" lvl="1" indent="452438">
              <a:lnSpc>
                <a:spcPct val="110000"/>
              </a:lnSpc>
              <a:buClrTx/>
              <a:buSzPct val="100000"/>
              <a:buFont typeface="Wingdings" panose="05000000000000000000" pitchFamily="2" charset="2"/>
              <a:buChar char="§"/>
              <a:tabLst>
                <a:tab pos="1074738" algn="l"/>
              </a:tabLst>
            </a:pPr>
            <a:r>
              <a:rPr lang="en-GB" dirty="0"/>
              <a:t>Typecast operator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Lecture #2: Overview of C Programming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3" y="1371600"/>
            <a:ext cx="8420559" cy="4930346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Selection Statements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6.1	Condition and Relational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6.2	Truth Values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6.3	Logical Operators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6.4	Evaluation of Boolean Expressions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6.5	Short-Circuit Evaluation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600" dirty="0"/>
              <a:t>Repetition Statements</a:t>
            </a:r>
            <a:endParaRPr lang="en-GB" sz="2200" dirty="0"/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7.1	Using ‘break’ in a loop</a:t>
            </a:r>
          </a:p>
          <a:p>
            <a:pPr marL="533400" lvl="1" indent="0">
              <a:buClrTx/>
              <a:buSzPct val="100000"/>
              <a:buNone/>
              <a:tabLst>
                <a:tab pos="1074738" algn="l"/>
              </a:tabLst>
            </a:pPr>
            <a:r>
              <a:rPr lang="en-GB" sz="2200" dirty="0"/>
              <a:t>7.2	Using ‘continue’ in a loop</a:t>
            </a:r>
            <a:endParaRPr lang="en-GB" sz="2400" dirty="0"/>
          </a:p>
          <a:p>
            <a:pPr marL="0" indent="0">
              <a:buClrTx/>
              <a:buSzPct val="100000"/>
              <a:buNone/>
            </a:pPr>
            <a:endParaRPr lang="en-GB" sz="28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Lecture #2: Overview of C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95119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393AA49-F792-4166-AACC-00FCA45F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Introduction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HighlightTextShape201406241503265130">
            <a:extLst>
              <a:ext uri="{FF2B5EF4-FFF2-40B4-BE49-F238E27FC236}">
                <a16:creationId xmlns:a16="http://schemas.microsoft.com/office/drawing/2014/main" id="{3D4DFD80-E062-4870-A82D-F87CB24B2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21" y="1219200"/>
            <a:ext cx="7890681" cy="2583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C00000"/>
                </a:solidFill>
              </a:rPr>
              <a:t>C</a:t>
            </a:r>
            <a:r>
              <a:rPr lang="en-US" sz="2800" dirty="0"/>
              <a:t>: A general-purpose computer programming language developed in 1972 by </a:t>
            </a:r>
            <a:r>
              <a:rPr lang="en-US" sz="2800" dirty="0">
                <a:solidFill>
                  <a:srgbClr val="C00000"/>
                </a:solidFill>
              </a:rPr>
              <a:t>Dennis Ritchie </a:t>
            </a:r>
            <a:r>
              <a:rPr lang="en-US" sz="2800" dirty="0"/>
              <a:t>(1941 – 2011) at Bell Telephone Lab for use with the UNIX operation 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3070E0-88B4-45F2-849D-1765691E02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4" t="4454" r="6701" b="6387"/>
          <a:stretch/>
        </p:blipFill>
        <p:spPr>
          <a:xfrm>
            <a:off x="6270173" y="3159027"/>
            <a:ext cx="2416629" cy="317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8190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9F02FD9A-81EB-453A-AE7A-2589BD3F6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Quick Review: Edit, Compile, Execute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aphicFrame>
        <p:nvGraphicFramePr>
          <p:cNvPr id="16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5877961"/>
              </p:ext>
            </p:extLst>
          </p:nvPr>
        </p:nvGraphicFramePr>
        <p:xfrm>
          <a:off x="7543802" y="1131558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6" y="1989894"/>
            <a:ext cx="5303975" cy="987984"/>
            <a:chOff x="2445608" y="3620107"/>
            <a:chExt cx="5303975" cy="987984"/>
          </a:xfrm>
        </p:grpSpPr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8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9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19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84850" y="3620107"/>
              <a:ext cx="1464733" cy="987984"/>
              <a:chOff x="5826806" y="1458899"/>
              <a:chExt cx="1464799" cy="987966"/>
            </a:xfrm>
          </p:grpSpPr>
          <p:sp>
            <p:nvSpPr>
              <p:cNvPr id="25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3649" y="1744037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6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Source code</a:t>
                </a:r>
                <a:endParaRPr lang="en-SG" sz="1600" i="1" dirty="0"/>
              </a:p>
            </p:txBody>
          </p:sp>
          <p:sp>
            <p:nvSpPr>
              <p:cNvPr id="27" name="TextBox 13">
                <a:extLst>
                  <a:ext uri="{FF2B5EF4-FFF2-40B4-BE49-F238E27FC236}">
                    <a16:creationId xmlns:a16="http://schemas.microsoft.com/office/drawing/2014/main" id="{2C391AAE-9932-41EB-A4B7-5E1C38A54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1" y="1838653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first.c</a:t>
                </a:r>
                <a:r>
                  <a:rPr lang="en-US" sz="1600" dirty="0"/>
                  <a:t> </a:t>
                </a:r>
                <a:endParaRPr lang="en-SG" sz="1600" dirty="0"/>
              </a:p>
            </p:txBody>
          </p:sp>
        </p:grpSp>
        <p:grpSp>
          <p:nvGrpSpPr>
            <p:cNvPr id="20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22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Edit</a:t>
                </a:r>
                <a:endParaRPr lang="en-SG" sz="20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3" y="3273707"/>
            <a:ext cx="5451821" cy="998670"/>
            <a:chOff x="2441695" y="4608091"/>
            <a:chExt cx="5451821" cy="998670"/>
          </a:xfrm>
        </p:grpSpPr>
        <p:grpSp>
          <p:nvGrpSpPr>
            <p:cNvPr id="31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40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1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32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40917" y="4608091"/>
              <a:ext cx="1752599" cy="998670"/>
              <a:chOff x="5665113" y="1458899"/>
              <a:chExt cx="1752678" cy="998652"/>
            </a:xfrm>
          </p:grpSpPr>
          <p:sp>
            <p:nvSpPr>
              <p:cNvPr id="37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1474" y="1754723"/>
                <a:ext cx="130328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8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Executable code</a:t>
                </a:r>
                <a:endParaRPr lang="en-SG" sz="1600" i="1" dirty="0"/>
              </a:p>
            </p:txBody>
          </p:sp>
          <p:sp>
            <p:nvSpPr>
              <p:cNvPr id="39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7560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33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34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5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Compile</a:t>
                </a:r>
                <a:endParaRPr lang="en-SG" sz="2000" dirty="0"/>
              </a:p>
            </p:txBody>
          </p:sp>
          <p:sp>
            <p:nvSpPr>
              <p:cNvPr id="36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first.c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6" y="4760239"/>
            <a:ext cx="5877559" cy="931874"/>
            <a:chOff x="2445608" y="5644984"/>
            <a:chExt cx="5877559" cy="931874"/>
          </a:xfrm>
        </p:grpSpPr>
        <p:grpSp>
          <p:nvGrpSpPr>
            <p:cNvPr id="43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53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4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produces</a:t>
                </a:r>
                <a:endParaRPr lang="en-SG" sz="1600" i="1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50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51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Execute</a:t>
                </a:r>
                <a:endParaRPr lang="en-SG" sz="2000" dirty="0"/>
              </a:p>
            </p:txBody>
          </p:sp>
          <p:sp>
            <p:nvSpPr>
              <p:cNvPr id="52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a.out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611901" cy="902727"/>
              <a:chOff x="5711266" y="5703278"/>
              <a:chExt cx="2611901" cy="902727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611901" cy="598397"/>
                <a:chOff x="7958667" y="5008364"/>
                <a:chExt cx="2611901" cy="598397"/>
              </a:xfrm>
            </p:grpSpPr>
            <p:sp>
              <p:nvSpPr>
                <p:cNvPr id="48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611901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46380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The value of c is 3.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7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 dirty="0"/>
                  <a:t>Program output</a:t>
                </a:r>
                <a:endParaRPr lang="en-SG" sz="1600" i="1" dirty="0"/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986766" y="2308199"/>
            <a:ext cx="3711667" cy="3059723"/>
            <a:chOff x="4825247" y="1676398"/>
            <a:chExt cx="3711667" cy="3059723"/>
          </a:xfrm>
        </p:grpSpPr>
        <p:sp>
          <p:nvSpPr>
            <p:cNvPr id="56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Incorrect result?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735492" y="2823816"/>
            <a:ext cx="1773337" cy="1493312"/>
            <a:chOff x="5926017" y="2162908"/>
            <a:chExt cx="1773337" cy="1493312"/>
          </a:xfrm>
        </p:grpSpPr>
        <p:sp>
          <p:nvSpPr>
            <p:cNvPr id="59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SG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C00000"/>
                  </a:solidFill>
                </a:rPr>
                <a:t>Cannot compile?</a:t>
              </a:r>
              <a:endParaRPr lang="en-SG" sz="16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5295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(1/3)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BC596C-DD33-4DE2-9F5B-B80F8633D04D}"/>
              </a:ext>
            </a:extLst>
          </p:cNvPr>
          <p:cNvSpPr txBox="1"/>
          <p:nvPr/>
        </p:nvSpPr>
        <p:spPr>
          <a:xfrm>
            <a:off x="638434" y="1325909"/>
            <a:ext cx="2533135" cy="5232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800" dirty="0"/>
              <a:t>General form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0505E1-5D42-4E6D-8680-3B9F39C7C84E}"/>
              </a:ext>
            </a:extLst>
          </p:cNvPr>
          <p:cNvSpPr txBox="1"/>
          <p:nvPr/>
        </p:nvSpPr>
        <p:spPr>
          <a:xfrm>
            <a:off x="1147554" y="1911931"/>
            <a:ext cx="4979269" cy="298543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preprocessor directives</a:t>
            </a:r>
          </a:p>
          <a:p>
            <a:pPr>
              <a:tabLst>
                <a:tab pos="561975" algn="l"/>
              </a:tabLst>
              <a:defRPr/>
            </a:pPr>
            <a:endParaRPr lang="en-US" sz="1600" i="1" dirty="0">
              <a:solidFill>
                <a:schemeClr val="tx1"/>
              </a:solidFill>
              <a:latin typeface="Calibri" pitchFamily="34" charset="0"/>
            </a:endParaRPr>
          </a:p>
          <a:p>
            <a:pPr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main function header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{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declaration of variables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	executable statements</a:t>
            </a:r>
          </a:p>
          <a:p>
            <a:pPr>
              <a:tabLst>
                <a:tab pos="561975" algn="l"/>
              </a:tabLst>
              <a:defRPr/>
            </a:pP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}</a:t>
            </a:r>
          </a:p>
        </p:txBody>
      </p:sp>
      <p:sp>
        <p:nvSpPr>
          <p:cNvPr id="3" name="Callout: Bent Line 2">
            <a:extLst>
              <a:ext uri="{FF2B5EF4-FFF2-40B4-BE49-F238E27FC236}">
                <a16:creationId xmlns:a16="http://schemas.microsoft.com/office/drawing/2014/main" id="{EE04486A-E042-43EE-AA79-6F7295836D4A}"/>
              </a:ext>
            </a:extLst>
          </p:cNvPr>
          <p:cNvSpPr/>
          <p:nvPr/>
        </p:nvSpPr>
        <p:spPr>
          <a:xfrm>
            <a:off x="4572000" y="4423721"/>
            <a:ext cx="4077730" cy="1982183"/>
          </a:xfrm>
          <a:prstGeom prst="borderCallout2">
            <a:avLst>
              <a:gd name="adj1" fmla="val 18750"/>
              <a:gd name="adj2" fmla="val 129"/>
              <a:gd name="adj3" fmla="val 18750"/>
              <a:gd name="adj4" fmla="val -16667"/>
              <a:gd name="adj5" fmla="val -4742"/>
              <a:gd name="adj6" fmla="val -26550"/>
            </a:avLst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561975" algn="l"/>
              </a:tabLst>
              <a:defRPr/>
            </a:pPr>
            <a:r>
              <a:rPr lang="en-US" sz="2800" i="1" dirty="0">
                <a:solidFill>
                  <a:schemeClr val="tx1"/>
                </a:solidFill>
                <a:latin typeface="Calibri" pitchFamily="34" charset="0"/>
              </a:rPr>
              <a:t>“Executable statements” </a:t>
            </a:r>
            <a:r>
              <a:rPr lang="en-US" sz="2800" dirty="0">
                <a:solidFill>
                  <a:schemeClr val="tx1"/>
                </a:solidFill>
                <a:latin typeface="Calibri" pitchFamily="34" charset="0"/>
              </a:rPr>
              <a:t>usually consists of 3 parts: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Input data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Computation</a:t>
            </a:r>
          </a:p>
          <a:p>
            <a:pPr marL="803275" indent="-457200">
              <a:buFont typeface="Wingdings" panose="05000000000000000000" pitchFamily="2" charset="2"/>
              <a:buChar char="§"/>
              <a:tabLst>
                <a:tab pos="803275" algn="l"/>
              </a:tabLst>
              <a:defRPr/>
            </a:pPr>
            <a:r>
              <a:rPr lang="en-US" sz="2400" dirty="0">
                <a:solidFill>
                  <a:srgbClr val="C00000"/>
                </a:solidFill>
                <a:latin typeface="Calibri" pitchFamily="34" charset="0"/>
              </a:rPr>
              <a:t>Output results</a:t>
            </a:r>
          </a:p>
        </p:txBody>
      </p:sp>
    </p:spTree>
    <p:extLst>
      <p:ext uri="{BB962C8B-B14F-4D97-AF65-F5344CB8AC3E}">
        <p14:creationId xmlns:p14="http://schemas.microsoft.com/office/powerpoint/2010/main" val="3419586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(2/3)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3D7A57-FD51-49CA-8D44-B28873705066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06B804B-7994-4A32-9668-ECC85B0EB6E4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SG" sz="1400" b="1" dirty="0">
                  <a:latin typeface="Courier New" pitchFamily="49" charset="0"/>
                  <a:cs typeface="Courier New" pitchFamily="49" charset="0"/>
                </a:rPr>
                <a:t>KMS_PER_MILE =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# conversion constant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main():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Get the distance in miles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miles = float(input(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Convert the distance to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kms = KMS_PER_MILE * miles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   # Display the distance in km</a:t>
              </a:r>
              <a:endParaRPr lang="en-US" sz="1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print(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equals"</a:t>
              </a:r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kms,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 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if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name == "__main__":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 main()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8E8A8E0-C6E2-4967-AA51-8D34455B228E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MileToKm.py</a:t>
              </a:r>
              <a:endParaRPr lang="en-SG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2590F52-3D0F-42FE-8662-C8A1C3D6BA77}"/>
              </a:ext>
            </a:extLst>
          </p:cNvPr>
          <p:cNvGrpSpPr/>
          <p:nvPr/>
        </p:nvGrpSpPr>
        <p:grpSpPr>
          <a:xfrm>
            <a:off x="1113535" y="1136064"/>
            <a:ext cx="7094136" cy="5016758"/>
            <a:chOff x="1418492" y="999364"/>
            <a:chExt cx="7094136" cy="50167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62B3AC1-874C-4FB3-8A16-048045453B5C}"/>
                </a:ext>
              </a:extLst>
            </p:cNvPr>
            <p:cNvSpPr txBox="1"/>
            <p:nvPr/>
          </p:nvSpPr>
          <p:spPr>
            <a:xfrm>
              <a:off x="1418492" y="1184030"/>
              <a:ext cx="6943456" cy="4832092"/>
            </a:xfrm>
            <a:prstGeom prst="rect">
              <a:avLst/>
            </a:prstGeom>
            <a:solidFill>
              <a:srgbClr val="FFFFCC"/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Converts distance in miles to </a:t>
              </a:r>
              <a:r>
                <a:rPr lang="en-US" sz="1400" b="1" dirty="0" err="1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kilometres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.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#include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&lt;stdio.h&gt;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printf, scanf definitions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7030A0"/>
                  </a:solidFill>
                  <a:latin typeface="Courier New" pitchFamily="49" charset="0"/>
                  <a:cs typeface="Courier New" pitchFamily="49" charset="0"/>
                </a:rPr>
                <a:t>#define KMS_PER_MILE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1.609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/* conversion constant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void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 {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miles,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input – distance in miles 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      kms;     </a:t>
              </a: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// output –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/* Get the distance in miles */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"Enter distance in miles: 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scanf(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%f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&amp;miles);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Convert the distance to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kms = KMS_PER_MILE * miles;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solidFill>
                    <a:srgbClr val="800000"/>
                  </a:solidFill>
                  <a:latin typeface="Courier New" pitchFamily="49" charset="0"/>
                  <a:cs typeface="Courier New" pitchFamily="49" charset="0"/>
                </a:rPr>
                <a:t>	// Display the distance in kilometres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printf(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"That equals 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%9.2f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km.</a:t>
              </a:r>
              <a:r>
                <a:rPr lang="en-US" sz="14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\n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, kms);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b="1" dirty="0">
                  <a:solidFill>
                    <a:srgbClr val="0000FF"/>
                  </a:solidFill>
                  <a:latin typeface="Courier New" pitchFamily="49" charset="0"/>
                  <a:cs typeface="Courier New" pitchFamily="49" charset="0"/>
                </a:rPr>
                <a:t>return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  <a:p>
              <a:pPr>
                <a:tabLst>
                  <a:tab pos="360363" algn="l"/>
                  <a:tab pos="722313" algn="l"/>
                  <a:tab pos="1071563" algn="l"/>
                  <a:tab pos="1431925" algn="l"/>
                </a:tabLst>
              </a:pPr>
              <a:endParaRPr lang="en-SG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623D83F-9E43-4114-808B-40EC934063DA}"/>
                </a:ext>
              </a:extLst>
            </p:cNvPr>
            <p:cNvSpPr txBox="1"/>
            <p:nvPr/>
          </p:nvSpPr>
          <p:spPr>
            <a:xfrm>
              <a:off x="6952893" y="999364"/>
              <a:ext cx="1559735" cy="369332"/>
            </a:xfrm>
            <a:prstGeom prst="rect">
              <a:avLst/>
            </a:prstGeom>
            <a:solidFill>
              <a:srgbClr val="FFFF9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MileToKm.c</a:t>
              </a:r>
              <a:endParaRPr lang="en-SG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67ECBD5-C7C1-486F-A3BC-71D10F08AC69}"/>
              </a:ext>
            </a:extLst>
          </p:cNvPr>
          <p:cNvSpPr txBox="1"/>
          <p:nvPr/>
        </p:nvSpPr>
        <p:spPr>
          <a:xfrm>
            <a:off x="4863978" y="5076372"/>
            <a:ext cx="3822822" cy="1169988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400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run</a:t>
            </a: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  <a:p>
            <a:pPr>
              <a:defRPr/>
            </a:pPr>
            <a:endParaRPr lang="en-US" sz="1400" b="1" i="1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4DADA3-C02D-459E-B63F-D681CDF7C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2" y="5326485"/>
            <a:ext cx="345794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MileToKm.c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$ a.out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4BDF15-3211-4D4E-9746-CE81B33EB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663" y="5746299"/>
            <a:ext cx="28276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Enter distance in miles:</a:t>
            </a:r>
            <a:endParaRPr lang="en-US" sz="1400" b="1" dirty="0">
              <a:solidFill>
                <a:schemeClr val="tx2">
                  <a:lumMod val="20000"/>
                  <a:lumOff val="80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CE4E14-F33C-4B23-9BE4-7B7548FA0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5267" y="5960810"/>
            <a:ext cx="34623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That equals     16.89 km.</a:t>
            </a:r>
            <a:endParaRPr lang="en-SG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D662571-0A4F-446B-A779-608DFEAEA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7813" y="5750722"/>
            <a:ext cx="72599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20000"/>
                    <a:lumOff val="80000"/>
                  </a:schemeClr>
                </a:solidFill>
                <a:latin typeface="Courier New" pitchFamily="49" charset="0"/>
                <a:cs typeface="Courier New" pitchFamily="49" charset="0"/>
              </a:rPr>
              <a:t>10.5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55317" y="6211671"/>
            <a:ext cx="8251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7388" indent="-687388">
              <a:tabLst>
                <a:tab pos="631825" algn="l"/>
              </a:tabLst>
            </a:pPr>
            <a:r>
              <a:rPr lang="en-SG" dirty="0">
                <a:solidFill>
                  <a:srgbClr val="006600"/>
                </a:solidFill>
              </a:rPr>
              <a:t>(Note:		All C programs in the lectures are available on </a:t>
            </a:r>
            <a:r>
              <a:rPr lang="en-SG" dirty="0" err="1">
                <a:solidFill>
                  <a:srgbClr val="006600"/>
                </a:solidFill>
              </a:rPr>
              <a:t>LumiNUS</a:t>
            </a:r>
            <a:r>
              <a:rPr lang="en-SG" dirty="0">
                <a:solidFill>
                  <a:srgbClr val="006600"/>
                </a:solidFill>
              </a:rPr>
              <a:t> as well as the CS2100 website. Python versions are also available.)</a:t>
            </a:r>
            <a:endParaRPr lang="en-US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240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 animBg="1" advAuto="500"/>
      <p:bldP spid="22" grpId="0" uiExpand="1" build="p"/>
      <p:bldP spid="23" grpId="0"/>
      <p:bldP spid="24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#2: Overview of C Programming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3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A Simple C Program (3/3)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4FC5D8-15C4-40A0-B9C1-A6280C5CA2EB}"/>
              </a:ext>
            </a:extLst>
          </p:cNvPr>
          <p:cNvSpPr txBox="1"/>
          <p:nvPr/>
        </p:nvSpPr>
        <p:spPr>
          <a:xfrm>
            <a:off x="1467919" y="1234161"/>
            <a:ext cx="6943456" cy="4955203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Converts distance in miles to </a:t>
            </a:r>
            <a:r>
              <a:rPr lang="en-US" sz="1600" b="1" dirty="0" err="1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kilometres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6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#include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&lt;stdio.h&gt;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printf, scanf definitions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#define KMS_PER_MILE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1.609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/* conversion constant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miles,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input – distance in miles 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      kms;    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output –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/* Get the distance in miles */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"Enter distance in miles: 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scanf(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%f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&amp;miles);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Convert the distance to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kms = KMS_PER_MILE * miles;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Display the distance in kilometres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printf(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"That equals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%9.2f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km.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, kms);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0363" algn="l"/>
                <a:tab pos="722313" algn="l"/>
                <a:tab pos="1071563" algn="l"/>
                <a:tab pos="1431925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SG" sz="16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74">
            <a:extLst>
              <a:ext uri="{FF2B5EF4-FFF2-40B4-BE49-F238E27FC236}">
                <a16:creationId xmlns:a16="http://schemas.microsoft.com/office/drawing/2014/main" id="{129476E8-78F3-42AA-B575-2BAD2F3C4070}"/>
              </a:ext>
            </a:extLst>
          </p:cNvPr>
          <p:cNvGrpSpPr>
            <a:grpSpLocks/>
          </p:cNvGrpSpPr>
          <p:nvPr/>
        </p:nvGrpSpPr>
        <p:grpSpPr bwMode="auto">
          <a:xfrm>
            <a:off x="203674" y="1718437"/>
            <a:ext cx="1371600" cy="523875"/>
            <a:chOff x="191730" y="1902542"/>
            <a:chExt cx="1371599" cy="5232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3689B-E0A4-4192-995D-ACB45358B3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730" y="1902542"/>
              <a:ext cx="122411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preprocessor directives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19" name="Straight Arrow Connector 12">
              <a:extLst>
                <a:ext uri="{FF2B5EF4-FFF2-40B4-BE49-F238E27FC236}">
                  <a16:creationId xmlns:a16="http://schemas.microsoft.com/office/drawing/2014/main" id="{00C0B99B-8BCD-4E2E-8E2F-041617AAD1B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91381" y="2094271"/>
              <a:ext cx="471948" cy="147483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22" name="Straight Arrow Connector 13">
              <a:extLst>
                <a:ext uri="{FF2B5EF4-FFF2-40B4-BE49-F238E27FC236}">
                  <a16:creationId xmlns:a16="http://schemas.microsoft.com/office/drawing/2014/main" id="{82B6E38D-1075-4020-A8D7-9E3539702F2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81549" y="2261418"/>
              <a:ext cx="481780" cy="393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3" name="Group 75">
            <a:extLst>
              <a:ext uri="{FF2B5EF4-FFF2-40B4-BE49-F238E27FC236}">
                <a16:creationId xmlns:a16="http://schemas.microsoft.com/office/drawing/2014/main" id="{BCA5A0A7-1E08-4F89-8A08-C24FCC6F80E8}"/>
              </a:ext>
            </a:extLst>
          </p:cNvPr>
          <p:cNvGrpSpPr>
            <a:grpSpLocks/>
          </p:cNvGrpSpPr>
          <p:nvPr/>
        </p:nvGrpSpPr>
        <p:grpSpPr bwMode="auto">
          <a:xfrm>
            <a:off x="3766012" y="1505042"/>
            <a:ext cx="2109788" cy="349250"/>
            <a:chOff x="3524866" y="1745225"/>
            <a:chExt cx="2109018" cy="349045"/>
          </a:xfrm>
        </p:grpSpPr>
        <p:sp>
          <p:nvSpPr>
            <p:cNvPr id="24" name="TextBox 9">
              <a:extLst>
                <a:ext uri="{FF2B5EF4-FFF2-40B4-BE49-F238E27FC236}">
                  <a16:creationId xmlns:a16="http://schemas.microsoft.com/office/drawing/2014/main" id="{F45F9A7F-25E9-4E8E-957B-FE33347D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3743" y="1745225"/>
              <a:ext cx="1750141" cy="319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standard header file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5" name="Straight Arrow Connector 17">
              <a:extLst>
                <a:ext uri="{FF2B5EF4-FFF2-40B4-BE49-F238E27FC236}">
                  <a16:creationId xmlns:a16="http://schemas.microsoft.com/office/drawing/2014/main" id="{F2CBCC0F-6003-4BCB-8C34-B9C48CE9A96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3524866" y="1912371"/>
              <a:ext cx="393293" cy="18189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26" name="Group 79">
            <a:extLst>
              <a:ext uri="{FF2B5EF4-FFF2-40B4-BE49-F238E27FC236}">
                <a16:creationId xmlns:a16="http://schemas.microsoft.com/office/drawing/2014/main" id="{19345C83-A442-40BB-AE33-D8A6EC388342}"/>
              </a:ext>
            </a:extLst>
          </p:cNvPr>
          <p:cNvGrpSpPr>
            <a:grpSpLocks/>
          </p:cNvGrpSpPr>
          <p:nvPr/>
        </p:nvGrpSpPr>
        <p:grpSpPr bwMode="auto">
          <a:xfrm>
            <a:off x="5908239" y="3283367"/>
            <a:ext cx="2164252" cy="1045552"/>
            <a:chOff x="6329963" y="3365139"/>
            <a:chExt cx="2165108" cy="1044627"/>
          </a:xfrm>
        </p:grpSpPr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2E4EA579-239C-4307-B59A-B0CDCBC63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6928" y="3637936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comments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28" name="Straight Arrow Connector 20">
              <a:extLst>
                <a:ext uri="{FF2B5EF4-FFF2-40B4-BE49-F238E27FC236}">
                  <a16:creationId xmlns:a16="http://schemas.microsoft.com/office/drawing/2014/main" id="{47A29231-9696-4963-A560-8F4252819D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7057082" y="3365139"/>
              <a:ext cx="435099" cy="36620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29" name="Straight Arrow Connector 23">
              <a:extLst>
                <a:ext uri="{FF2B5EF4-FFF2-40B4-BE49-F238E27FC236}">
                  <a16:creationId xmlns:a16="http://schemas.microsoft.com/office/drawing/2014/main" id="{1806CFD7-4500-45D3-99BC-FDDB34717FD5}"/>
                </a:ext>
              </a:extLst>
            </p:cNvPr>
            <p:cNvCxnSpPr>
              <a:cxnSpLocks noChangeShapeType="1"/>
              <a:stCxn id="27" idx="1"/>
            </p:cNvCxnSpPr>
            <p:nvPr/>
          </p:nvCxnSpPr>
          <p:spPr bwMode="auto">
            <a:xfrm flipH="1" flipV="1">
              <a:off x="6329963" y="3611106"/>
              <a:ext cx="1176965" cy="18071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0" name="Straight Arrow Connector 25">
              <a:extLst>
                <a:ext uri="{FF2B5EF4-FFF2-40B4-BE49-F238E27FC236}">
                  <a16:creationId xmlns:a16="http://schemas.microsoft.com/office/drawing/2014/main" id="{B7DB85F5-5DD1-4CE9-A6C2-8AFF43791D9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 flipV="1">
              <a:off x="6931742" y="3893573"/>
              <a:ext cx="678426" cy="51619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1" name="Group 76">
            <a:extLst>
              <a:ext uri="{FF2B5EF4-FFF2-40B4-BE49-F238E27FC236}">
                <a16:creationId xmlns:a16="http://schemas.microsoft.com/office/drawing/2014/main" id="{01352E2F-DB75-4799-9C50-121E55F7043E}"/>
              </a:ext>
            </a:extLst>
          </p:cNvPr>
          <p:cNvGrpSpPr>
            <a:grpSpLocks/>
          </p:cNvGrpSpPr>
          <p:nvPr/>
        </p:nvGrpSpPr>
        <p:grpSpPr bwMode="auto">
          <a:xfrm>
            <a:off x="4621428" y="2275189"/>
            <a:ext cx="1472712" cy="338627"/>
            <a:chOff x="3563920" y="2461443"/>
            <a:chExt cx="1473218" cy="339107"/>
          </a:xfrm>
        </p:grpSpPr>
        <p:sp>
          <p:nvSpPr>
            <p:cNvPr id="32" name="TextBox 30">
              <a:extLst>
                <a:ext uri="{FF2B5EF4-FFF2-40B4-BE49-F238E27FC236}">
                  <a16:creationId xmlns:a16="http://schemas.microsoft.com/office/drawing/2014/main" id="{C79FF5F1-393A-41C0-A6FF-174C9A369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48995" y="2492773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constant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33" name="Straight Arrow Connector 31">
              <a:extLst>
                <a:ext uri="{FF2B5EF4-FFF2-40B4-BE49-F238E27FC236}">
                  <a16:creationId xmlns:a16="http://schemas.microsoft.com/office/drawing/2014/main" id="{256E4BFE-3BE8-4E2C-9543-E089736101FA}"/>
                </a:ext>
              </a:extLst>
            </p:cNvPr>
            <p:cNvCxnSpPr>
              <a:cxnSpLocks noChangeShapeType="1"/>
              <a:stCxn id="32" idx="1"/>
            </p:cNvCxnSpPr>
            <p:nvPr/>
          </p:nvCxnSpPr>
          <p:spPr bwMode="auto">
            <a:xfrm flipH="1" flipV="1">
              <a:off x="3563920" y="2461443"/>
              <a:ext cx="485076" cy="185219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4" name="Group 77">
            <a:extLst>
              <a:ext uri="{FF2B5EF4-FFF2-40B4-BE49-F238E27FC236}">
                <a16:creationId xmlns:a16="http://schemas.microsoft.com/office/drawing/2014/main" id="{40EDADBF-E010-49CA-AC9D-69CA5AC2D325}"/>
              </a:ext>
            </a:extLst>
          </p:cNvPr>
          <p:cNvGrpSpPr>
            <a:grpSpLocks/>
          </p:cNvGrpSpPr>
          <p:nvPr/>
        </p:nvGrpSpPr>
        <p:grpSpPr bwMode="auto">
          <a:xfrm>
            <a:off x="356083" y="2639237"/>
            <a:ext cx="2387332" cy="644130"/>
            <a:chOff x="307160" y="2762866"/>
            <a:chExt cx="2386879" cy="643760"/>
          </a:xfrm>
        </p:grpSpPr>
        <p:sp>
          <p:nvSpPr>
            <p:cNvPr id="35" name="TextBox 33">
              <a:extLst>
                <a:ext uri="{FF2B5EF4-FFF2-40B4-BE49-F238E27FC236}">
                  <a16:creationId xmlns:a16="http://schemas.microsoft.com/office/drawing/2014/main" id="{2F6AFB74-F463-441D-8E92-3EE9DBF9BB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160" y="2883406"/>
              <a:ext cx="98814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reserved words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36" name="Straight Arrow Connector 34">
              <a:extLst>
                <a:ext uri="{FF2B5EF4-FFF2-40B4-BE49-F238E27FC236}">
                  <a16:creationId xmlns:a16="http://schemas.microsoft.com/office/drawing/2014/main" id="{9ECBF8A3-B782-4C0C-9B14-E022AE3F0AD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2762866"/>
              <a:ext cx="535858" cy="363792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AF8942B-E184-4234-AE8E-5C20E78C75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2782531"/>
              <a:ext cx="1632155" cy="44736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38" name="Straight Arrow Connector 38">
              <a:extLst>
                <a:ext uri="{FF2B5EF4-FFF2-40B4-BE49-F238E27FC236}">
                  <a16:creationId xmlns:a16="http://schemas.microsoft.com/office/drawing/2014/main" id="{3AABECD8-F70E-4734-9911-DE43171215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52803" y="2919572"/>
              <a:ext cx="787933" cy="269936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9" name="Group 78">
            <a:extLst>
              <a:ext uri="{FF2B5EF4-FFF2-40B4-BE49-F238E27FC236}">
                <a16:creationId xmlns:a16="http://schemas.microsoft.com/office/drawing/2014/main" id="{B19864FB-2A70-4612-9A9C-2214BDDA5EBF}"/>
              </a:ext>
            </a:extLst>
          </p:cNvPr>
          <p:cNvGrpSpPr>
            <a:grpSpLocks/>
          </p:cNvGrpSpPr>
          <p:nvPr/>
        </p:nvGrpSpPr>
        <p:grpSpPr bwMode="auto">
          <a:xfrm>
            <a:off x="375592" y="2885555"/>
            <a:ext cx="2279650" cy="912812"/>
            <a:chOff x="334296" y="3205318"/>
            <a:chExt cx="2281084" cy="912459"/>
          </a:xfrm>
        </p:grpSpPr>
        <p:sp>
          <p:nvSpPr>
            <p:cNvPr id="40" name="TextBox 41">
              <a:extLst>
                <a:ext uri="{FF2B5EF4-FFF2-40B4-BE49-F238E27FC236}">
                  <a16:creationId xmlns:a16="http://schemas.microsoft.com/office/drawing/2014/main" id="{445C80EA-DB2E-4237-8CC6-4E3DFA128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296" y="3810000"/>
              <a:ext cx="98814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variables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1" name="Straight Arrow Connector 42">
              <a:extLst>
                <a:ext uri="{FF2B5EF4-FFF2-40B4-BE49-F238E27FC236}">
                  <a16:creationId xmlns:a16="http://schemas.microsoft.com/office/drawing/2014/main" id="{8970B529-096F-4AD4-BA7A-CDDF5C3BAB2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205318"/>
              <a:ext cx="1450257" cy="703005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2" name="Straight Arrow Connector 44">
              <a:extLst>
                <a:ext uri="{FF2B5EF4-FFF2-40B4-BE49-F238E27FC236}">
                  <a16:creationId xmlns:a16="http://schemas.microsoft.com/office/drawing/2014/main" id="{BCA180D6-39B4-415F-868A-9CDAB3B6648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165123" y="3357719"/>
              <a:ext cx="1440425" cy="565352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3" name="Group 80">
            <a:extLst>
              <a:ext uri="{FF2B5EF4-FFF2-40B4-BE49-F238E27FC236}">
                <a16:creationId xmlns:a16="http://schemas.microsoft.com/office/drawing/2014/main" id="{F4BE828B-8CC6-4387-B3CF-F09455A244C9}"/>
              </a:ext>
            </a:extLst>
          </p:cNvPr>
          <p:cNvGrpSpPr>
            <a:grpSpLocks/>
          </p:cNvGrpSpPr>
          <p:nvPr/>
        </p:nvGrpSpPr>
        <p:grpSpPr bwMode="auto">
          <a:xfrm>
            <a:off x="849846" y="3740397"/>
            <a:ext cx="1047105" cy="698134"/>
            <a:chOff x="816765" y="3938493"/>
            <a:chExt cx="1046878" cy="698384"/>
          </a:xfrm>
        </p:grpSpPr>
        <p:sp>
          <p:nvSpPr>
            <p:cNvPr id="44" name="TextBox 48">
              <a:extLst>
                <a:ext uri="{FF2B5EF4-FFF2-40B4-BE49-F238E27FC236}">
                  <a16:creationId xmlns:a16="http://schemas.microsoft.com/office/drawing/2014/main" id="{A586038B-4494-49E8-8C07-57F3BEA74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765" y="4329100"/>
              <a:ext cx="9382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i="1" dirty="0">
                  <a:solidFill>
                    <a:srgbClr val="000099"/>
                  </a:solidFill>
                  <a:latin typeface="Calibri" pitchFamily="34" charset="0"/>
                </a:rPr>
                <a:t>functions</a:t>
              </a:r>
              <a:endParaRPr lang="en-SG" sz="1400" i="1" dirty="0">
                <a:solidFill>
                  <a:srgbClr val="000099"/>
                </a:solidFill>
                <a:latin typeface="Calibri" pitchFamily="34" charset="0"/>
              </a:endParaRPr>
            </a:p>
          </p:txBody>
        </p:sp>
        <p:cxnSp>
          <p:nvCxnSpPr>
            <p:cNvPr id="45" name="Straight Arrow Connector 49">
              <a:extLst>
                <a:ext uri="{FF2B5EF4-FFF2-40B4-BE49-F238E27FC236}">
                  <a16:creationId xmlns:a16="http://schemas.microsoft.com/office/drawing/2014/main" id="{B2CE7392-10B4-423B-BF03-7FA0F1C20D7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19084" y="3938493"/>
              <a:ext cx="321118" cy="427030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  <p:cxnSp>
          <p:nvCxnSpPr>
            <p:cNvPr id="46" name="Straight Arrow Connector 51">
              <a:extLst>
                <a:ext uri="{FF2B5EF4-FFF2-40B4-BE49-F238E27FC236}">
                  <a16:creationId xmlns:a16="http://schemas.microsoft.com/office/drawing/2014/main" id="{C5C18A63-AFE7-4230-900F-F533FA8CA7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533832" y="4184763"/>
              <a:ext cx="329811" cy="210254"/>
            </a:xfrm>
            <a:prstGeom prst="straightConnector1">
              <a:avLst/>
            </a:prstGeom>
            <a:noFill/>
            <a:ln w="12700" cap="sq" algn="ctr">
              <a:solidFill>
                <a:srgbClr val="000099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7" name="Group 81">
            <a:extLst>
              <a:ext uri="{FF2B5EF4-FFF2-40B4-BE49-F238E27FC236}">
                <a16:creationId xmlns:a16="http://schemas.microsoft.com/office/drawing/2014/main" id="{012F0812-2F62-4C0F-8643-7887BE2F9136}"/>
              </a:ext>
            </a:extLst>
          </p:cNvPr>
          <p:cNvGrpSpPr>
            <a:grpSpLocks/>
          </p:cNvGrpSpPr>
          <p:nvPr/>
        </p:nvGrpSpPr>
        <p:grpSpPr bwMode="auto">
          <a:xfrm>
            <a:off x="342259" y="4725305"/>
            <a:ext cx="3903386" cy="1148866"/>
            <a:chOff x="339214" y="4723869"/>
            <a:chExt cx="3903874" cy="1149598"/>
          </a:xfrm>
        </p:grpSpPr>
        <p:sp>
          <p:nvSpPr>
            <p:cNvPr id="48" name="TextBox 56">
              <a:extLst>
                <a:ext uri="{FF2B5EF4-FFF2-40B4-BE49-F238E27FC236}">
                  <a16:creationId xmlns:a16="http://schemas.microsoft.com/office/drawing/2014/main" id="{5B1BDC57-68CD-4A3A-9496-5DAF0A0E90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14" y="4881717"/>
              <a:ext cx="889819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i="1" dirty="0">
                  <a:solidFill>
                    <a:srgbClr val="006600"/>
                  </a:solidFill>
                  <a:latin typeface="Calibri" pitchFamily="34" charset="0"/>
                </a:rPr>
                <a:t>special symbols</a:t>
              </a:r>
              <a:endParaRPr lang="en-SG" sz="1400" i="1" dirty="0">
                <a:solidFill>
                  <a:srgbClr val="006600"/>
                </a:solidFill>
                <a:latin typeface="Calibri" pitchFamily="34" charset="0"/>
              </a:endParaRPr>
            </a:p>
          </p:txBody>
        </p:sp>
        <p:cxnSp>
          <p:nvCxnSpPr>
            <p:cNvPr id="49" name="Straight Arrow Connector 57">
              <a:extLst>
                <a:ext uri="{FF2B5EF4-FFF2-40B4-BE49-F238E27FC236}">
                  <a16:creationId xmlns:a16="http://schemas.microsoft.com/office/drawing/2014/main" id="{9D6B6611-B455-401B-9B63-5A94FA4385E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76632" y="4723869"/>
              <a:ext cx="1291172" cy="393823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0" name="Straight Arrow Connector 59">
              <a:extLst>
                <a:ext uri="{FF2B5EF4-FFF2-40B4-BE49-F238E27FC236}">
                  <a16:creationId xmlns:a16="http://schemas.microsoft.com/office/drawing/2014/main" id="{8310E534-7095-401A-A53B-1C7C36167BE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1061884" y="4739136"/>
              <a:ext cx="3181204" cy="408051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  <p:cxnSp>
          <p:nvCxnSpPr>
            <p:cNvPr id="51" name="Straight Arrow Connector 63">
              <a:extLst>
                <a:ext uri="{FF2B5EF4-FFF2-40B4-BE49-F238E27FC236}">
                  <a16:creationId xmlns:a16="http://schemas.microsoft.com/office/drawing/2014/main" id="{2EA19B29-2DF6-4E25-A2D5-1956190A6B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91384" y="5161938"/>
              <a:ext cx="479155" cy="711529"/>
            </a:xfrm>
            <a:prstGeom prst="straightConnector1">
              <a:avLst/>
            </a:prstGeom>
            <a:noFill/>
            <a:ln w="12700" cap="sq" algn="ctr">
              <a:solidFill>
                <a:srgbClr val="006600"/>
              </a:solidFill>
              <a:round/>
              <a:headEnd/>
              <a:tailEnd type="triangle" w="med" len="med"/>
            </a:ln>
          </p:spPr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6F00D75-6E0C-4DB0-B558-80D89AE7DC6E}"/>
              </a:ext>
            </a:extLst>
          </p:cNvPr>
          <p:cNvSpPr txBox="1"/>
          <p:nvPr/>
        </p:nvSpPr>
        <p:spPr>
          <a:xfrm>
            <a:off x="4125020" y="5760624"/>
            <a:ext cx="4582788" cy="923330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In C, </a:t>
            </a:r>
            <a:r>
              <a:rPr lang="en-SG" dirty="0">
                <a:solidFill>
                  <a:srgbClr val="C00000"/>
                </a:solidFill>
              </a:rPr>
              <a:t>semi-colon (;)</a:t>
            </a:r>
            <a:r>
              <a:rPr lang="en-SG" dirty="0"/>
              <a:t> terminates a statement.</a:t>
            </a:r>
          </a:p>
          <a:p>
            <a:r>
              <a:rPr lang="en-US" dirty="0"/>
              <a:t>C</a:t>
            </a:r>
            <a:r>
              <a:rPr lang="en-SG" dirty="0" err="1"/>
              <a:t>urly</a:t>
            </a:r>
            <a:r>
              <a:rPr lang="en-SG" dirty="0"/>
              <a:t> bracket { } indicates a block.</a:t>
            </a:r>
          </a:p>
          <a:p>
            <a:r>
              <a:rPr lang="en-US" dirty="0"/>
              <a:t> </a:t>
            </a:r>
            <a:r>
              <a:rPr lang="en-SG" dirty="0"/>
              <a:t>   In Python: block is by indentation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9C9CD-D8FF-4A3E-9280-29A1FF3222A6}"/>
              </a:ext>
            </a:extLst>
          </p:cNvPr>
          <p:cNvSpPr txBox="1"/>
          <p:nvPr/>
        </p:nvSpPr>
        <p:spPr>
          <a:xfrm>
            <a:off x="7120307" y="3858709"/>
            <a:ext cx="1173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(Only /* … */ is ANSI C)</a:t>
            </a:r>
          </a:p>
        </p:txBody>
      </p:sp>
    </p:spTree>
    <p:extLst>
      <p:ext uri="{BB962C8B-B14F-4D97-AF65-F5344CB8AC3E}">
        <p14:creationId xmlns:p14="http://schemas.microsoft.com/office/powerpoint/2010/main" val="9478054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2898</Words>
  <Application>Microsoft Office PowerPoint</Application>
  <PresentationFormat>On-screen Show (4:3)</PresentationFormat>
  <Paragraphs>511</Paragraphs>
  <Slides>24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Times New Roman</vt:lpstr>
      <vt:lpstr>Wingdings</vt:lpstr>
      <vt:lpstr>Clarity</vt:lpstr>
      <vt:lpstr>1_Clarity</vt:lpstr>
      <vt:lpstr>http://www.comp.nus.edu.sg/~cs2100/</vt:lpstr>
      <vt:lpstr>Questions?</vt:lpstr>
      <vt:lpstr>Lecture #2: Overview of C Programming (1/2)</vt:lpstr>
      <vt:lpstr>Lecture #2: Overview of C Programming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Programming Samples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1448</cp:revision>
  <cp:lastPrinted>2017-06-30T03:15:07Z</cp:lastPrinted>
  <dcterms:created xsi:type="dcterms:W3CDTF">1998-09-05T15:03:32Z</dcterms:created>
  <dcterms:modified xsi:type="dcterms:W3CDTF">2025-01-08T07:43:14Z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