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22" r:id="rId3"/>
    <p:sldId id="600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21" r:id="rId18"/>
    <p:sldId id="30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5AFEA-1662-44AD-8DEC-B1B8D639D924}" v="2" dt="2025-01-08T07:49:14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5" autoAdjust="0"/>
    <p:restoredTop sz="91475" autoAdjust="0"/>
  </p:normalViewPr>
  <p:slideViewPr>
    <p:cSldViewPr snapToGrid="0">
      <p:cViewPr varScale="1">
        <p:scale>
          <a:sx n="101" d="100"/>
          <a:sy n="101" d="100"/>
        </p:scale>
        <p:origin x="12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8755AFEA-1662-44AD-8DEC-B1B8D639D924}"/>
    <pc:docChg chg="custSel addSld delSld modSld modMainMaster">
      <pc:chgData name="Song Kai" userId="012566e0-30ff-4e17-bc5d-803a8d22ce41" providerId="ADAL" clId="{8755AFEA-1662-44AD-8DEC-B1B8D639D924}" dt="2025-01-08T07:49:16.026" v="7" actId="47"/>
      <pc:docMkLst>
        <pc:docMk/>
      </pc:docMkLst>
      <pc:sldChg chg="del">
        <pc:chgData name="Song Kai" userId="012566e0-30ff-4e17-bc5d-803a8d22ce41" providerId="ADAL" clId="{8755AFEA-1662-44AD-8DEC-B1B8D639D924}" dt="2025-01-08T07:49:16.026" v="7" actId="47"/>
        <pc:sldMkLst>
          <pc:docMk/>
          <pc:sldMk cId="3142460404" sldId="620"/>
        </pc:sldMkLst>
      </pc:sldChg>
      <pc:sldChg chg="add">
        <pc:chgData name="Song Kai" userId="012566e0-30ff-4e17-bc5d-803a8d22ce41" providerId="ADAL" clId="{8755AFEA-1662-44AD-8DEC-B1B8D639D924}" dt="2025-01-08T07:49:14.104" v="6"/>
        <pc:sldMkLst>
          <pc:docMk/>
          <pc:sldMk cId="2980677409" sldId="622"/>
        </pc:sldMkLst>
      </pc:sldChg>
      <pc:sldMasterChg chg="addSp delSp modSp mod">
        <pc:chgData name="Song Kai" userId="012566e0-30ff-4e17-bc5d-803a8d22ce41" providerId="ADAL" clId="{8755AFEA-1662-44AD-8DEC-B1B8D639D924}" dt="2025-01-08T07:49:04.599" v="5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8755AFEA-1662-44AD-8DEC-B1B8D639D924}" dt="2025-01-08T07:48:45.198" v="2" actId="478"/>
          <ac:spMkLst>
            <pc:docMk/>
            <pc:sldMasterMk cId="0" sldId="2147485087"/>
            <ac:spMk id="8" creationId="{C8EE080F-AEEC-1932-D18C-D55A2628FBBE}"/>
          </ac:spMkLst>
        </pc:spChg>
        <pc:picChg chg="mod">
          <ac:chgData name="Song Kai" userId="012566e0-30ff-4e17-bc5d-803a8d22ce41" providerId="ADAL" clId="{8755AFEA-1662-44AD-8DEC-B1B8D639D924}" dt="2025-01-08T07:49:04.599" v="5" actId="1076"/>
          <ac:picMkLst>
            <pc:docMk/>
            <pc:sldMasterMk cId="0" sldId="2147485087"/>
            <ac:picMk id="11" creationId="{48C19BB3-9BAD-EF57-3A8A-EB192E115E23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0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0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4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48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4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7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7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3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220F-54AE-8B94-8010-A1856B82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5841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19BB3-9BAD-EF57-3A8A-EB192E115E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  <p:sldLayoutId id="2147485099" r:id="rId12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#2c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6.5 Short-Circuit Evaluation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2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Does the following code give an error if variable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is zero?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2019719" y="1813302"/>
            <a:ext cx="427348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Short-circuit evaluation</a:t>
            </a:r>
            <a:endParaRPr lang="en-US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  <a:r>
              <a:rPr lang="en-US" dirty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210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337722"/>
            <a:ext cx="8292856" cy="90435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three control structures that allow you to select a group of statements to be executed repeatedly.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2473" y="2242075"/>
            <a:ext cx="3003159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65113" algn="l"/>
              </a:tabLst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6604" y="2242075"/>
            <a:ext cx="3404894" cy="1200329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767364" y="3812711"/>
            <a:ext cx="593287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52D47EB4-3282-448F-BD56-0C61018C29CB}"/>
              </a:ext>
            </a:extLst>
          </p:cNvPr>
          <p:cNvGrpSpPr>
            <a:grpSpLocks/>
          </p:cNvGrpSpPr>
          <p:nvPr/>
        </p:nvGrpSpPr>
        <p:grpSpPr bwMode="auto">
          <a:xfrm>
            <a:off x="999765" y="4140664"/>
            <a:ext cx="2260045" cy="1931246"/>
            <a:chOff x="705178" y="2752793"/>
            <a:chExt cx="2259313" cy="1931495"/>
          </a:xfrm>
        </p:grpSpPr>
        <p:cxnSp>
          <p:nvCxnSpPr>
            <p:cNvPr id="15" name="Straight Arrow Connector 8">
              <a:extLst>
                <a:ext uri="{FF2B5EF4-FFF2-40B4-BE49-F238E27FC236}">
                  <a16:creationId xmlns:a16="http://schemas.microsoft.com/office/drawing/2014/main" id="{EF488256-16EE-4833-9BF0-D6ECC61D3F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73046" y="2752793"/>
              <a:ext cx="1091445" cy="1037545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EE89221A-EF5A-4B12-9D2A-7076EF66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78" y="3760839"/>
              <a:ext cx="1993778" cy="9234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C00FF"/>
                  </a:solidFill>
                </a:rPr>
                <a:t>Initialization: </a:t>
              </a:r>
              <a:r>
                <a:rPr lang="en-US" dirty="0"/>
                <a:t>initialize the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63E4477B-0DE0-4E58-A546-F4061531D3A5}"/>
              </a:ext>
            </a:extLst>
          </p:cNvPr>
          <p:cNvGrpSpPr>
            <a:grpSpLocks/>
          </p:cNvGrpSpPr>
          <p:nvPr/>
        </p:nvGrpSpPr>
        <p:grpSpPr bwMode="auto">
          <a:xfrm>
            <a:off x="3321886" y="4140664"/>
            <a:ext cx="2701914" cy="2302184"/>
            <a:chOff x="2717654" y="2885040"/>
            <a:chExt cx="2701763" cy="2302070"/>
          </a:xfrm>
        </p:grpSpPr>
        <p:cxnSp>
          <p:nvCxnSpPr>
            <p:cNvPr id="18" name="Straight Arrow Connector 10">
              <a:extLst>
                <a:ext uri="{FF2B5EF4-FFF2-40B4-BE49-F238E27FC236}">
                  <a16:creationId xmlns:a16="http://schemas.microsoft.com/office/drawing/2014/main" id="{0F9ECE7E-3B47-4FB6-86E7-28DEC8F2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31344" y="2885040"/>
              <a:ext cx="980591" cy="1701710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8AEA239E-0241-48A1-BD1C-4EFBE6CB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2701763" cy="923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Condition: </a:t>
              </a:r>
              <a:r>
                <a:rPr lang="en-US" dirty="0"/>
                <a:t>repeat loop while the condition on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is </a:t>
              </a:r>
              <a:r>
                <a:rPr lang="en-US" dirty="0">
                  <a:solidFill>
                    <a:srgbClr val="0000FF"/>
                  </a:solidFill>
                </a:rPr>
                <a:t>true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99AB21-105C-4E62-A7D5-8F6957EAC719}"/>
              </a:ext>
            </a:extLst>
          </p:cNvPr>
          <p:cNvGrpSpPr>
            <a:grpSpLocks/>
          </p:cNvGrpSpPr>
          <p:nvPr/>
        </p:nvGrpSpPr>
        <p:grpSpPr bwMode="auto">
          <a:xfrm>
            <a:off x="6508379" y="4140664"/>
            <a:ext cx="1901976" cy="1700041"/>
            <a:chOff x="5856938" y="4189955"/>
            <a:chExt cx="1901864" cy="1700223"/>
          </a:xfrm>
        </p:grpSpPr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DD85C763-FBAE-4F39-8347-80DA87A99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227802" y="4189955"/>
              <a:ext cx="392986" cy="771853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0A423C74-AA74-4747-9151-EFB75E121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938" y="4966749"/>
              <a:ext cx="1901864" cy="923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Update: </a:t>
              </a:r>
              <a:r>
                <a:rPr lang="en-US" dirty="0"/>
                <a:t>change value of</a:t>
              </a:r>
              <a:r>
                <a:rPr lang="en-US" dirty="0">
                  <a:solidFill>
                    <a:srgbClr val="006600"/>
                  </a:solidFill>
                </a:rPr>
                <a:t>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981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623592F-E342-4E62-99C8-3FA1A57ACF98}"/>
              </a:ext>
            </a:extLst>
          </p:cNvPr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5CF6B-C690-4821-AB58-51E24F12AFF6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Sum1To10_While.py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15771-61E8-45C3-9B4E-7629F342F874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Sum1To10_While.c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95B57-5B85-448C-8D4C-95D9DB3B95BD}"/>
              </a:ext>
            </a:extLst>
          </p:cNvPr>
          <p:cNvSpPr txBox="1"/>
          <p:nvPr/>
        </p:nvSpPr>
        <p:spPr>
          <a:xfrm>
            <a:off x="4672842" y="2248134"/>
            <a:ext cx="340489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195D0-96B1-4B1F-BF28-8564DD4D0004}"/>
              </a:ext>
            </a:extLst>
          </p:cNvPr>
          <p:cNvSpPr txBox="1"/>
          <p:nvPr/>
        </p:nvSpPr>
        <p:spPr>
          <a:xfrm>
            <a:off x="5710716" y="1934607"/>
            <a:ext cx="260364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Sum1To10_DoWhile.py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672843" y="2248134"/>
            <a:ext cx="3404894" cy="1754326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C4C36-8251-4C94-91E1-CBF5FA38E6D0}"/>
              </a:ext>
            </a:extLst>
          </p:cNvPr>
          <p:cNvSpPr txBox="1"/>
          <p:nvPr/>
        </p:nvSpPr>
        <p:spPr>
          <a:xfrm>
            <a:off x="5710717" y="1934607"/>
            <a:ext cx="260364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Sum1To10_DoWhile.c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75DC-EC64-4419-AB97-8C93ACF3F37C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A6B86-D75B-449D-9A9C-FDC6CB884E9F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Sum1To10_For.py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5"/>
          <p:cNvSpPr>
            <a:spLocks noGrp="1"/>
          </p:cNvSpPr>
          <p:nvPr>
            <p:ph idx="1"/>
          </p:nvPr>
        </p:nvSpPr>
        <p:spPr>
          <a:xfrm>
            <a:off x="587375" y="1337723"/>
            <a:ext cx="8292856" cy="68246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Example: Summing from 1 through 10.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A9695-6BBB-487A-A28A-685A9C49094A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Sum1To10_For.c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6854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[TextBox 8]">
            <a:extLst>
              <a:ext uri="{FF2B5EF4-FFF2-40B4-BE49-F238E27FC236}">
                <a16:creationId xmlns:a16="http://schemas.microsoft.com/office/drawing/2014/main" id="{EE7606E9-E8B7-41AD-A3D8-35AB00CC32D8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ECE23E5-00BF-4514-8D57-EA330621D162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A1D19-6381-47B1-BB7C-310B31454551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4" name="[TextBox 1]">
            <a:extLst>
              <a:ext uri="{FF2B5EF4-FFF2-40B4-BE49-F238E27FC236}">
                <a16:creationId xmlns:a16="http://schemas.microsoft.com/office/drawing/2014/main" id="{B00C1989-1AA0-4A1C-AAEA-58E4F19865EE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2]">
            <a:extLst>
              <a:ext uri="{FF2B5EF4-FFF2-40B4-BE49-F238E27FC236}">
                <a16:creationId xmlns:a16="http://schemas.microsoft.com/office/drawing/2014/main" id="{A0C3FB87-F09B-4840-8562-7A8DB758520B}"/>
              </a:ext>
            </a:extLst>
          </p:cNvPr>
          <p:cNvSpPr txBox="1"/>
          <p:nvPr/>
        </p:nvSpPr>
        <p:spPr>
          <a:xfrm>
            <a:off x="5999437" y="1415181"/>
            <a:ext cx="2562672" cy="313932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[TextBox 9]">
            <a:extLst>
              <a:ext uri="{FF2B5EF4-FFF2-40B4-BE49-F238E27FC236}">
                <a16:creationId xmlns:a16="http://schemas.microsoft.com/office/drawing/2014/main" id="{FEFEEC76-3970-410E-80D5-92AFA77F4816}"/>
              </a:ext>
            </a:extLst>
          </p:cNvPr>
          <p:cNvSpPr txBox="1"/>
          <p:nvPr/>
        </p:nvSpPr>
        <p:spPr>
          <a:xfrm>
            <a:off x="5999437" y="4750483"/>
            <a:ext cx="2562672" cy="1754326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  <p:sp>
        <p:nvSpPr>
          <p:cNvPr id="20" name="[TextBox 8]">
            <a:extLst>
              <a:ext uri="{FF2B5EF4-FFF2-40B4-BE49-F238E27FC236}">
                <a16:creationId xmlns:a16="http://schemas.microsoft.com/office/drawing/2014/main" id="{8BE4DEA4-3D5C-4B8C-8D35-CBD4AF2F3A51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14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[TextBox 1]">
            <a:extLst>
              <a:ext uri="{FF2B5EF4-FFF2-40B4-BE49-F238E27FC236}">
                <a16:creationId xmlns:a16="http://schemas.microsoft.com/office/drawing/2014/main" id="{94B5D7C8-3334-4154-BD58-85AB1A98377C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7E11E-E03E-4870-A5F8-7C45DDEDE935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80605A68-56ED-4C8C-BCDF-E020B4583E39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2]">
            <a:extLst>
              <a:ext uri="{FF2B5EF4-FFF2-40B4-BE49-F238E27FC236}">
                <a16:creationId xmlns:a16="http://schemas.microsoft.com/office/drawing/2014/main" id="{19E415F4-A7DF-4DFD-8FE2-523C5B0E4437}"/>
              </a:ext>
            </a:extLst>
          </p:cNvPr>
          <p:cNvSpPr txBox="1"/>
          <p:nvPr/>
        </p:nvSpPr>
        <p:spPr>
          <a:xfrm>
            <a:off x="6337738" y="1277007"/>
            <a:ext cx="2577661" cy="452431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'break’ in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</p:txBody>
      </p:sp>
      <p:sp>
        <p:nvSpPr>
          <p:cNvPr id="19" name="[Rectangle 3]">
            <a:extLst>
              <a:ext uri="{FF2B5EF4-FFF2-40B4-BE49-F238E27FC236}">
                <a16:creationId xmlns:a16="http://schemas.microsoft.com/office/drawing/2014/main" id="{2400E95D-F888-4D42-9996-49FFCB9F0E7C}"/>
              </a:ext>
            </a:extLst>
          </p:cNvPr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only breaks out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5144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[TextBox 1]">
            <a:extLst>
              <a:ext uri="{FF2B5EF4-FFF2-40B4-BE49-F238E27FC236}">
                <a16:creationId xmlns:a16="http://schemas.microsoft.com/office/drawing/2014/main" id="{BFBACD78-2F6E-4BA6-A179-71E1F375D4D1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60903-50B7-4321-B955-908A9BE07DFD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7" name="[TextBox 8]">
            <a:extLst>
              <a:ext uri="{FF2B5EF4-FFF2-40B4-BE49-F238E27FC236}">
                <a16:creationId xmlns:a16="http://schemas.microsoft.com/office/drawing/2014/main" id="{6670F06C-3D3E-4305-A0A1-18656D5FCA6E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0" name="[TextBox 1]">
            <a:extLst>
              <a:ext uri="{FF2B5EF4-FFF2-40B4-BE49-F238E27FC236}">
                <a16:creationId xmlns:a16="http://schemas.microsoft.com/office/drawing/2014/main" id="{EB6EA7E9-BCBF-4BE6-9946-24EC33FD305F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[TextBox 2]">
            <a:extLst>
              <a:ext uri="{FF2B5EF4-FFF2-40B4-BE49-F238E27FC236}">
                <a16:creationId xmlns:a16="http://schemas.microsoft.com/office/drawing/2014/main" id="{4606674A-2174-4E86-A400-5369596C465D}"/>
              </a:ext>
            </a:extLst>
          </p:cNvPr>
          <p:cNvSpPr txBox="1"/>
          <p:nvPr/>
        </p:nvSpPr>
        <p:spPr>
          <a:xfrm>
            <a:off x="6234544" y="1105006"/>
            <a:ext cx="2553327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TextBox 8]">
            <a:extLst>
              <a:ext uri="{FF2B5EF4-FFF2-40B4-BE49-F238E27FC236}">
                <a16:creationId xmlns:a16="http://schemas.microsoft.com/office/drawing/2014/main" id="{26F46045-8713-4DB5-9B50-80D44464FC63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9]">
            <a:extLst>
              <a:ext uri="{FF2B5EF4-FFF2-40B4-BE49-F238E27FC236}">
                <a16:creationId xmlns:a16="http://schemas.microsoft.com/office/drawing/2014/main" id="{E7BAD37D-3674-46D2-8C14-D3726C7A32B4}"/>
              </a:ext>
            </a:extLst>
          </p:cNvPr>
          <p:cNvSpPr txBox="1"/>
          <p:nvPr/>
        </p:nvSpPr>
        <p:spPr>
          <a:xfrm>
            <a:off x="6234544" y="4063687"/>
            <a:ext cx="2553328" cy="261610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2032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[TextBox 1]">
            <a:extLst>
              <a:ext uri="{FF2B5EF4-FFF2-40B4-BE49-F238E27FC236}">
                <a16:creationId xmlns:a16="http://schemas.microsoft.com/office/drawing/2014/main" id="{DF0A6418-B6C7-4BA1-8F7D-F27759AE030E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1B4F6-8D5D-4095-8D50-B33551104BF5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D5D76CC-08D7-4D8E-AF1F-8146D1BA07CB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Rectangle 3]">
            <a:extLst>
              <a:ext uri="{FF2B5EF4-FFF2-40B4-BE49-F238E27FC236}">
                <a16:creationId xmlns:a16="http://schemas.microsoft.com/office/drawing/2014/main" id="{0909F645-C51F-481C-9DED-4A7B1F74AA26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4859995"/>
            <a:ext cx="5251017" cy="14101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only skips to the next iteration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  <p:sp>
        <p:nvSpPr>
          <p:cNvPr id="17" name="[TextBox 2]">
            <a:extLst>
              <a:ext uri="{FF2B5EF4-FFF2-40B4-BE49-F238E27FC236}">
                <a16:creationId xmlns:a16="http://schemas.microsoft.com/office/drawing/2014/main" id="{554F12A3-0071-4266-8E29-78516104C07E}"/>
              </a:ext>
            </a:extLst>
          </p:cNvPr>
          <p:cNvSpPr txBox="1"/>
          <p:nvPr/>
        </p:nvSpPr>
        <p:spPr>
          <a:xfrm>
            <a:off x="6554036" y="1234159"/>
            <a:ext cx="1408655" cy="477053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[TextBox 2]">
            <a:extLst>
              <a:ext uri="{FF2B5EF4-FFF2-40B4-BE49-F238E27FC236}">
                <a16:creationId xmlns:a16="http://schemas.microsoft.com/office/drawing/2014/main" id="{AFE8263B-CB8F-497B-9C76-90714437CD37}"/>
              </a:ext>
            </a:extLst>
          </p:cNvPr>
          <p:cNvSpPr txBox="1"/>
          <p:nvPr/>
        </p:nvSpPr>
        <p:spPr>
          <a:xfrm>
            <a:off x="7608518" y="3895843"/>
            <a:ext cx="1078282" cy="233910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Programming Quiz 2”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352800" y="6119531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406768"/>
            <a:ext cx="8292856" cy="1487157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two control structures that allow you to select a group of statements to be executed or skipped when certain conditions are met.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3413" y="2749991"/>
            <a:ext cx="234828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if … else 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375" y="3574762"/>
            <a:ext cx="5915901" cy="9233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*/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" y="4615768"/>
            <a:ext cx="5915901" cy="143577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3574762"/>
            <a:ext cx="232287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4292602"/>
            <a:ext cx="232287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# Statement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</p:txBody>
      </p:sp>
    </p:spTree>
    <p:extLst>
      <p:ext uri="{BB962C8B-B14F-4D97-AF65-F5344CB8AC3E}">
        <p14:creationId xmlns:p14="http://schemas.microsoft.com/office/powerpoint/2010/main" val="1816485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3818505" y="1349571"/>
            <a:ext cx="1434855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switch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4055" y="2083806"/>
            <a:ext cx="7352525" cy="40318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variable or expression must be of discrete type */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 or expression&gt;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value1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value2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default: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does 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equal to the value of any of the cases above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BA95BDBE-1AF4-453F-B0B4-729200DD5D4A}"/>
              </a:ext>
            </a:extLst>
          </p:cNvPr>
          <p:cNvSpPr/>
          <p:nvPr/>
        </p:nvSpPr>
        <p:spPr>
          <a:xfrm>
            <a:off x="6873454" y="1499403"/>
            <a:ext cx="1533126" cy="511970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6412"/>
              <a:gd name="adj6" fmla="val -105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 counterpart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EB3DC33-E316-4DC8-9BD7-B3997C05E7DD}"/>
              </a:ext>
            </a:extLst>
          </p:cNvPr>
          <p:cNvSpPr/>
          <p:nvPr/>
        </p:nvSpPr>
        <p:spPr>
          <a:xfrm>
            <a:off x="6873453" y="130659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6891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6.1 Condition and Relational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 </a:t>
            </a:r>
            <a:r>
              <a:rPr lang="en-SG" dirty="0">
                <a:solidFill>
                  <a:srgbClr val="0000FF"/>
                </a:solidFill>
              </a:rPr>
              <a:t>condition</a:t>
            </a:r>
            <a:r>
              <a:rPr lang="en-SG" dirty="0"/>
              <a:t> is an expression evaluated to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SG" dirty="0"/>
              <a:t> or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It is composed of expressions combined with </a:t>
            </a:r>
            <a:r>
              <a:rPr lang="en-SG" dirty="0">
                <a:solidFill>
                  <a:srgbClr val="C00000"/>
                </a:solidFill>
              </a:rPr>
              <a:t>relational operators</a:t>
            </a:r>
            <a:r>
              <a:rPr lang="en-SG" dirty="0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&lt;= 10)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&gt; max)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!= -9)</a:t>
            </a:r>
            <a:endParaRPr lang="en-SG" b="1" dirty="0">
              <a:solidFill>
                <a:srgbClr val="99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21544302"/>
              </p:ext>
            </p:extLst>
          </p:nvPr>
        </p:nvGraphicFramePr>
        <p:xfrm>
          <a:off x="8399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allout: Bent Line 2">
            <a:extLst>
              <a:ext uri="{FF2B5EF4-FFF2-40B4-BE49-F238E27FC236}">
                <a16:creationId xmlns:a16="http://schemas.microsoft.com/office/drawing/2014/main" id="{076991F6-580E-48C2-BC31-B3C805ED54AD}"/>
              </a:ext>
            </a:extLst>
          </p:cNvPr>
          <p:cNvSpPr/>
          <p:nvPr/>
        </p:nvSpPr>
        <p:spPr>
          <a:xfrm>
            <a:off x="7207397" y="3454636"/>
            <a:ext cx="1887324" cy="73955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4931"/>
              <a:gd name="adj6" fmla="val -168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Allows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&lt;= x &lt;= 5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25FB7CDB-7411-46F7-9C7F-24A05F45E8EB}"/>
              </a:ext>
            </a:extLst>
          </p:cNvPr>
          <p:cNvSpPr/>
          <p:nvPr/>
        </p:nvSpPr>
        <p:spPr>
          <a:xfrm>
            <a:off x="7207396" y="326182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81407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Truth Values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5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Boolean values: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There is </a:t>
            </a:r>
            <a:r>
              <a:rPr lang="en-SG" u="sng" dirty="0"/>
              <a:t>no</a:t>
            </a:r>
            <a:r>
              <a:rPr lang="en-SG" dirty="0"/>
              <a:t> Boolean type in ANSI C. Instead, we use </a:t>
            </a:r>
            <a:r>
              <a:rPr lang="en-SG" b="1" dirty="0"/>
              <a:t>integers</a:t>
            </a:r>
            <a:r>
              <a:rPr lang="en-SG" dirty="0"/>
              <a:t>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grpSp>
        <p:nvGrpSpPr>
          <p:cNvPr id="12" name="[Group 8]"/>
          <p:cNvGrpSpPr/>
          <p:nvPr/>
        </p:nvGrpSpPr>
        <p:grpSpPr>
          <a:xfrm>
            <a:off x="1000125" y="4045582"/>
            <a:ext cx="5038934" cy="1432881"/>
            <a:chOff x="1000125" y="4045582"/>
            <a:chExt cx="5038934" cy="1432881"/>
          </a:xfrm>
        </p:grpSpPr>
        <p:sp>
          <p:nvSpPr>
            <p:cNvPr id="13" name="TextBox 12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0840" y="4045582"/>
              <a:ext cx="170821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TruthValues.c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039059" y="4879587"/>
            <a:ext cx="23359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0; b = 1</a:t>
            </a:r>
          </a:p>
        </p:txBody>
      </p:sp>
      <p:sp>
        <p:nvSpPr>
          <p:cNvPr id="17" name="Callout: Bent Line 2">
            <a:extLst>
              <a:ext uri="{FF2B5EF4-FFF2-40B4-BE49-F238E27FC236}">
                <a16:creationId xmlns:a16="http://schemas.microsoft.com/office/drawing/2014/main" id="{1D57DA42-70E6-44E9-9818-843AE6041C20}"/>
              </a:ext>
            </a:extLst>
          </p:cNvPr>
          <p:cNvSpPr/>
          <p:nvPr/>
        </p:nvSpPr>
        <p:spPr>
          <a:xfrm>
            <a:off x="5569995" y="782162"/>
            <a:ext cx="3495783" cy="970992"/>
          </a:xfrm>
          <a:prstGeom prst="borderCallout2">
            <a:avLst>
              <a:gd name="adj1" fmla="val 44374"/>
              <a:gd name="adj2" fmla="val -85"/>
              <a:gd name="adj3" fmla="val 73480"/>
              <a:gd name="adj4" fmla="val -8642"/>
              <a:gd name="adj5" fmla="val 73577"/>
              <a:gd name="adj6" fmla="val -227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NOTE</a:t>
            </a: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 only integers!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dirty="0">
                <a:solidFill>
                  <a:srgbClr val="C00000"/>
                </a:solidFill>
              </a:rPr>
              <a:t>JavaScript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you have </a:t>
            </a:r>
            <a:r>
              <a:rPr lang="en-US" sz="1600" u="sng" dirty="0">
                <a:solidFill>
                  <a:schemeClr val="tx1"/>
                </a:solidFill>
                <a:latin typeface="Calibri" pitchFamily="34" charset="0"/>
              </a:rPr>
              <a:t>truthy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u="sng" dirty="0" err="1">
                <a:solidFill>
                  <a:schemeClr val="tx1"/>
                </a:solidFill>
                <a:latin typeface="Calibri" pitchFamily="34" charset="0"/>
              </a:rPr>
              <a:t>falsy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values, but not in C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3272691E-6BB5-4109-80CD-B343B49B79B2}"/>
              </a:ext>
            </a:extLst>
          </p:cNvPr>
          <p:cNvSpPr/>
          <p:nvPr/>
        </p:nvSpPr>
        <p:spPr>
          <a:xfrm>
            <a:off x="5569995" y="5893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2256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6.3 Logical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Complex condition</a:t>
            </a:r>
            <a:r>
              <a:rPr lang="en-SG" sz="2000" dirty="0"/>
              <a:t>: combining two or more Boolean 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temperature is greater than 40C </a:t>
            </a:r>
            <a:r>
              <a:rPr lang="en-US" sz="1800" dirty="0">
                <a:solidFill>
                  <a:srgbClr val="0000FF"/>
                </a:solidFill>
              </a:rPr>
              <a:t>or</a:t>
            </a:r>
            <a:r>
              <a:rPr lang="en-US" sz="1800" dirty="0"/>
              <a:t> blood pressure is greater than 200, go to A&amp;E 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If all the three subject scores (English, </a:t>
            </a:r>
            <a:r>
              <a:rPr lang="en-US" sz="1800" dirty="0" err="1"/>
              <a:t>Maths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Science) are greater than 85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mother tongue score is at least 80, recommend taking Higher Mother Tongue.</a:t>
            </a:r>
            <a:endParaRPr lang="en-SG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 </a:t>
            </a:r>
            <a:r>
              <a:rPr lang="en-SG" sz="2000" dirty="0"/>
              <a:t>are needed: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17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62437859"/>
              </p:ext>
            </p:extLst>
          </p:nvPr>
        </p:nvGraphicFramePr>
        <p:xfrm>
          <a:off x="1033462" y="4332826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6137C9B4-F041-4120-9222-E901A5C72D9D}"/>
              </a:ext>
            </a:extLst>
          </p:cNvPr>
          <p:cNvSpPr/>
          <p:nvPr/>
        </p:nvSpPr>
        <p:spPr>
          <a:xfrm>
            <a:off x="6298021" y="4525638"/>
            <a:ext cx="2582949" cy="970992"/>
          </a:xfrm>
          <a:prstGeom prst="borderCallout2">
            <a:avLst>
              <a:gd name="adj1" fmla="val 44374"/>
              <a:gd name="adj2" fmla="val -85"/>
              <a:gd name="adj3" fmla="val -1519"/>
              <a:gd name="adj4" fmla="val -11398"/>
              <a:gd name="adj5" fmla="val -1422"/>
              <a:gd name="adj6" fmla="val -236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|| B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 or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&amp;&amp; B  A and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!A  not A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96F13C8-E2E0-4EE4-A104-70EE3ABE7967}"/>
              </a:ext>
            </a:extLst>
          </p:cNvPr>
          <p:cNvSpPr/>
          <p:nvPr/>
        </p:nvSpPr>
        <p:spPr>
          <a:xfrm>
            <a:off x="6298021" y="433282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639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evaluation of a Boolean expression is done according to the </a:t>
            </a:r>
            <a:r>
              <a:rPr lang="en-US" dirty="0">
                <a:solidFill>
                  <a:srgbClr val="C00000"/>
                </a:solidFill>
              </a:rPr>
              <a:t>precedence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associativity</a:t>
            </a:r>
            <a:r>
              <a:rPr lang="en-US" dirty="0"/>
              <a:t> of the operators</a:t>
            </a:r>
            <a:r>
              <a:rPr lang="en-SG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8466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22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 )    [ ]   .   -&gt;   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dirty="0"/>
                        <a:t>++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&amp;  +  -  !  ~  ++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baseline="0" dirty="0"/>
                        <a:t>  --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  (typecast)  </a:t>
                      </a:r>
                      <a:r>
                        <a:rPr lang="en-US" sz="1400" baseline="0" dirty="0" err="1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llout: Bent Line 2">
            <a:extLst>
              <a:ext uri="{FF2B5EF4-FFF2-40B4-BE49-F238E27FC236}">
                <a16:creationId xmlns:a16="http://schemas.microsoft.com/office/drawing/2014/main" id="{002D32B9-2E01-4CB4-BCB5-836D2115A079}"/>
              </a:ext>
            </a:extLst>
          </p:cNvPr>
          <p:cNvSpPr/>
          <p:nvPr/>
        </p:nvSpPr>
        <p:spPr>
          <a:xfrm>
            <a:off x="5651917" y="4344948"/>
            <a:ext cx="3251163" cy="725318"/>
          </a:xfrm>
          <a:prstGeom prst="borderCallout2">
            <a:avLst>
              <a:gd name="adj1" fmla="val 44374"/>
              <a:gd name="adj2" fmla="val -85"/>
              <a:gd name="adj3" fmla="val 173618"/>
              <a:gd name="adj4" fmla="val -21334"/>
              <a:gd name="adj5" fmla="val 174470"/>
              <a:gd name="adj6" fmla="val -851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expr2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cond2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D026041E-28C6-4A85-9BED-7A22AC9818CD}"/>
              </a:ext>
            </a:extLst>
          </p:cNvPr>
          <p:cNvSpPr/>
          <p:nvPr/>
        </p:nvSpPr>
        <p:spPr>
          <a:xfrm>
            <a:off x="5651918" y="415213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0637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2425" y="1409667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x</a:t>
            </a:r>
            <a:r>
              <a:rPr lang="en-SG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1411" y="1933687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915057" y="1933687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x, y, z,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a 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b || b &gt; c &amp;&amp; 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495876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2425" y="436027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What is the value of </a:t>
            </a:r>
            <a:r>
              <a:rPr lang="en-SG" dirty="0">
                <a:solidFill>
                  <a:srgbClr val="0000FF"/>
                </a:solidFill>
              </a:rPr>
              <a:t>z</a:t>
            </a:r>
            <a:r>
              <a:rPr lang="en-SG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057" y="4888898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1411" y="4888898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2425" y="3169355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Always good to add parentheses for readability.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2128" y="3674201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 = 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1411" y="3658842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457199" y="5676901"/>
            <a:ext cx="2895602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EvalBoolean.c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2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</TotalTime>
  <Words>2316</Words>
  <Application>Microsoft Office PowerPoint</Application>
  <PresentationFormat>On-screen Show (4:3)</PresentationFormat>
  <Paragraphs>462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1449</cp:revision>
  <cp:lastPrinted>2017-06-30T03:15:07Z</cp:lastPrinted>
  <dcterms:created xsi:type="dcterms:W3CDTF">1998-09-05T15:03:32Z</dcterms:created>
  <dcterms:modified xsi:type="dcterms:W3CDTF">2025-01-08T07:49:17Z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