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20" r:id="rId3"/>
    <p:sldId id="468" r:id="rId4"/>
    <p:sldId id="611" r:id="rId5"/>
    <p:sldId id="558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21" r:id="rId18"/>
    <p:sldId id="30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E4AE7-A5CD-4554-A317-F8FD369D9FD3}" v="2" dt="2025-01-08T07:52:09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101" d="100"/>
          <a:sy n="101" d="100"/>
        </p:scale>
        <p:origin x="12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F49E4AE7-A5CD-4554-A317-F8FD369D9FD3}"/>
    <pc:docChg chg="custSel addSld delSld modSld sldOrd modMainMaster">
      <pc:chgData name="Song Kai" userId="012566e0-30ff-4e17-bc5d-803a8d22ce41" providerId="ADAL" clId="{F49E4AE7-A5CD-4554-A317-F8FD369D9FD3}" dt="2025-01-08T07:52:10.953" v="9"/>
      <pc:docMkLst>
        <pc:docMk/>
      </pc:docMkLst>
      <pc:sldChg chg="add ord">
        <pc:chgData name="Song Kai" userId="012566e0-30ff-4e17-bc5d-803a8d22ce41" providerId="ADAL" clId="{F49E4AE7-A5CD-4554-A317-F8FD369D9FD3}" dt="2025-01-08T07:52:10.953" v="9"/>
        <pc:sldMkLst>
          <pc:docMk/>
          <pc:sldMk cId="2980677409" sldId="620"/>
        </pc:sldMkLst>
      </pc:sldChg>
      <pc:sldChg chg="del">
        <pc:chgData name="Song Kai" userId="012566e0-30ff-4e17-bc5d-803a8d22ce41" providerId="ADAL" clId="{F49E4AE7-A5CD-4554-A317-F8FD369D9FD3}" dt="2025-01-08T07:52:08.462" v="6" actId="47"/>
        <pc:sldMkLst>
          <pc:docMk/>
          <pc:sldMk cId="3370545065" sldId="622"/>
        </pc:sldMkLst>
      </pc:sldChg>
      <pc:sldMasterChg chg="addSp delSp modSp mod">
        <pc:chgData name="Song Kai" userId="012566e0-30ff-4e17-bc5d-803a8d22ce41" providerId="ADAL" clId="{F49E4AE7-A5CD-4554-A317-F8FD369D9FD3}" dt="2025-01-08T07:52:01.610" v="5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F49E4AE7-A5CD-4554-A317-F8FD369D9FD3}" dt="2025-01-08T07:52:01.610" v="5" actId="478"/>
          <ac:spMkLst>
            <pc:docMk/>
            <pc:sldMasterMk cId="0" sldId="2147485087"/>
            <ac:spMk id="8" creationId="{9F5D5C8B-1502-807E-F715-7591ACA26C8F}"/>
          </ac:spMkLst>
        </pc:spChg>
        <pc:picChg chg="mod">
          <ac:chgData name="Song Kai" userId="012566e0-30ff-4e17-bc5d-803a8d22ce41" providerId="ADAL" clId="{F49E4AE7-A5CD-4554-A317-F8FD369D9FD3}" dt="2025-01-08T07:51:56.131" v="4" actId="1076"/>
          <ac:picMkLst>
            <pc:docMk/>
            <pc:sldMasterMk cId="0" sldId="2147485087"/>
            <ac:picMk id="11" creationId="{FE6E6A42-6A08-B9ED-ED78-04309381EF81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9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6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6E6A42-6A08-B9ED-ED78-04309381EF8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96" y="6272784"/>
            <a:ext cx="576072" cy="5760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#3a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Base-</a:t>
            </a:r>
            <a:r>
              <a:rPr lang="en-SG" sz="3600" i="1" dirty="0">
                <a:solidFill>
                  <a:srgbClr val="0000FF"/>
                </a:solidFill>
                <a:latin typeface="+mn-lt"/>
              </a:rPr>
              <a:t>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to 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DAE83C9-681D-4D1E-818D-F76263A1119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1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Easy!</a:t>
            </a:r>
          </a:p>
          <a:p>
            <a:pPr marL="630238" lvl="1" indent="-271463" fontAlgn="auto">
              <a:spcBef>
                <a:spcPts val="120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400" dirty="0"/>
              <a:t>1101.101</a:t>
            </a:r>
            <a:r>
              <a:rPr lang="en-GB" sz="2400" baseline="-25000" dirty="0"/>
              <a:t>2 </a:t>
            </a:r>
            <a:r>
              <a:rPr lang="en-GB" sz="2400" dirty="0"/>
              <a:t>=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3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2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0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-1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-3</a:t>
            </a:r>
            <a:r>
              <a:rPr lang="en-GB" sz="2400" baseline="30000" dirty="0"/>
              <a:t> </a:t>
            </a:r>
            <a:r>
              <a:rPr lang="en-GB" sz="2400" dirty="0"/>
              <a:t>		</a:t>
            </a:r>
            <a:endParaRPr lang="en-GB" sz="2400" b="1" baseline="-25000" dirty="0">
              <a:solidFill>
                <a:srgbClr val="00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60E67-71CB-4AC0-ACDD-14997063A386}"/>
              </a:ext>
            </a:extLst>
          </p:cNvPr>
          <p:cNvSpPr txBox="1"/>
          <p:nvPr/>
        </p:nvSpPr>
        <p:spPr>
          <a:xfrm>
            <a:off x="2667000" y="220087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 8 + 4 + 1 + 0.5 + 0.125 = </a:t>
            </a:r>
            <a:r>
              <a:rPr lang="en-GB" sz="2400" b="1" dirty="0">
                <a:solidFill>
                  <a:srgbClr val="0000CC"/>
                </a:solidFill>
              </a:rPr>
              <a:t>13.625</a:t>
            </a:r>
            <a:r>
              <a:rPr lang="en-GB" sz="2400" b="1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C403A1-E104-49D3-B46F-38EF415B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5593"/>
            <a:ext cx="25146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572.6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8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02AE4A7-D45C-46B1-BBF4-EDA2294A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1741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2A.8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16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73D6F-B72C-4864-8032-F3474B5A7896}"/>
              </a:ext>
            </a:extLst>
          </p:cNvPr>
          <p:cNvSpPr txBox="1"/>
          <p:nvPr/>
        </p:nvSpPr>
        <p:spPr>
          <a:xfrm>
            <a:off x="2743200" y="277549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5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7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+ 6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	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ACE37-4A6C-4CCE-9BAA-51BF499AFD3E}"/>
              </a:ext>
            </a:extLst>
          </p:cNvPr>
          <p:cNvSpPr txBox="1"/>
          <p:nvPr/>
        </p:nvSpPr>
        <p:spPr>
          <a:xfrm>
            <a:off x="2438400" y="319310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320 + 56 + 2 + 0.75 = </a:t>
            </a:r>
            <a:r>
              <a:rPr lang="en-GB" sz="2400" b="1" kern="0" dirty="0">
                <a:solidFill>
                  <a:srgbClr val="0000CC"/>
                </a:solidFill>
              </a:rPr>
              <a:t>378.75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925E877-A1D6-4086-9227-93044AB1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74314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341.24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0E5D6-177F-4301-A99E-2C208667429A}"/>
              </a:ext>
            </a:extLst>
          </p:cNvPr>
          <p:cNvSpPr txBox="1"/>
          <p:nvPr/>
        </p:nvSpPr>
        <p:spPr>
          <a:xfrm>
            <a:off x="2743200" y="3731741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+ 10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+ 8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37670-102A-4802-B3C8-A48D1E15733F}"/>
              </a:ext>
            </a:extLst>
          </p:cNvPr>
          <p:cNvSpPr txBox="1"/>
          <p:nvPr/>
        </p:nvSpPr>
        <p:spPr>
          <a:xfrm>
            <a:off x="2438400" y="4093979"/>
            <a:ext cx="5029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 + 10 + 0.5 = </a:t>
            </a:r>
            <a:r>
              <a:rPr lang="en-GB" sz="2400" b="1" kern="0" dirty="0">
                <a:solidFill>
                  <a:srgbClr val="0000CC"/>
                </a:solidFill>
              </a:rPr>
              <a:t>42.5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25471-95CF-4B0F-8455-6D08D43079B9}"/>
              </a:ext>
            </a:extLst>
          </p:cNvPr>
          <p:cNvSpPr txBox="1"/>
          <p:nvPr/>
        </p:nvSpPr>
        <p:spPr>
          <a:xfrm>
            <a:off x="2743200" y="4674314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3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0</a:t>
            </a:r>
            <a:r>
              <a:rPr lang="en-GB" sz="2400" kern="0" baseline="30000" dirty="0"/>
              <a:t>  </a:t>
            </a:r>
            <a:r>
              <a:rPr lang="en-GB" sz="2400" kern="0" dirty="0"/>
              <a:t>+ 2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</a:t>
            </a:r>
            <a:r>
              <a:rPr lang="en-GB" sz="2400" kern="0" dirty="0"/>
              <a:t>+ 4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-2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9ABBF-C07B-43C9-BBC2-95C1B4B112D5}"/>
              </a:ext>
            </a:extLst>
          </p:cNvPr>
          <p:cNvSpPr txBox="1"/>
          <p:nvPr/>
        </p:nvSpPr>
        <p:spPr>
          <a:xfrm>
            <a:off x="2438400" y="50138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75 + 20 + 1 + 0.4 + 0.16 = </a:t>
            </a:r>
            <a:r>
              <a:rPr lang="en-GB" sz="2400" b="1" kern="0" dirty="0">
                <a:solidFill>
                  <a:srgbClr val="0000CC"/>
                </a:solidFill>
              </a:rPr>
              <a:t>96.56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F32E5AB1-347F-4CF0-AF26-815F2240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1A3CCD72-A650-4BBD-B095-960172A9498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2-1 to 2-4.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 animBg="1"/>
      <p:bldP spid="19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Decimal to Binary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6DEF5C8-6E57-4515-98FD-611D0698C8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whole numbers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Division-by-2 Method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fractions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Multiplication-by-2 Method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Repeated Divison-by-2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75BD0A-A56C-4CCD-8144-140FC04DDA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a </a:t>
            </a:r>
            <a:r>
              <a:rPr lang="en-GB" dirty="0">
                <a:solidFill>
                  <a:srgbClr val="800000"/>
                </a:solidFill>
              </a:rPr>
              <a:t>whole number</a:t>
            </a:r>
            <a:r>
              <a:rPr lang="en-GB" dirty="0"/>
              <a:t> to binary, use </a:t>
            </a:r>
            <a:r>
              <a:rPr lang="en-GB" dirty="0">
                <a:solidFill>
                  <a:srgbClr val="800000"/>
                </a:solidFill>
              </a:rPr>
              <a:t>successive division by 2</a:t>
            </a:r>
            <a:r>
              <a:rPr lang="en-GB" dirty="0"/>
              <a:t> until the quotient is 0.  The remainders form the answer, with the first remainder as the </a:t>
            </a:r>
            <a:r>
              <a:rPr lang="en-GB" i="1" dirty="0"/>
              <a:t>least significant bit (LSB)</a:t>
            </a:r>
            <a:r>
              <a:rPr lang="en-GB" dirty="0"/>
              <a:t> and the last as the </a:t>
            </a:r>
            <a:r>
              <a:rPr lang="en-GB" i="1" dirty="0"/>
              <a:t>most significant bit (MSB)</a:t>
            </a:r>
            <a:r>
              <a:rPr lang="en-GB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(43)</a:t>
            </a:r>
            <a:r>
              <a:rPr lang="en-GB" baseline="-25000" dirty="0"/>
              <a:t>10 </a:t>
            </a:r>
            <a:r>
              <a:rPr lang="en-GB" dirty="0"/>
              <a:t>= (      </a:t>
            </a:r>
            <a:r>
              <a:rPr lang="en-GB" dirty="0">
                <a:solidFill>
                  <a:srgbClr val="C00000"/>
                </a:solidFill>
              </a:rPr>
              <a:t>?</a:t>
            </a:r>
            <a:r>
              <a:rPr lang="en-GB" dirty="0"/>
              <a:t>  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5A4CF436-C42C-4514-9308-CF0B172D3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352800"/>
          <a:ext cx="2784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783880" imgH="2616120" progId="Word.Document.8">
                  <p:embed/>
                </p:oleObj>
              </mc:Choice>
              <mc:Fallback>
                <p:oleObj name="Document" r:id="rId3" imgW="2783880" imgH="2616120" progId="Word.Document.8">
                  <p:embed/>
                  <p:pic>
                    <p:nvPicPr>
                      <p:cNvPr id="8" name="Object 12">
                        <a:extLst>
                          <a:ext uri="{FF2B5EF4-FFF2-40B4-BE49-F238E27FC236}">
                            <a16:creationId xmlns:a16="http://schemas.microsoft.com/office/drawing/2014/main" id="{5A4CF436-C42C-4514-9308-CF0B172D3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33"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2784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7400" y="3352800"/>
            <a:ext cx="12192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101011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Repeated Multiplication-by-2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0F5FAF-810A-4295-AAF3-39F2679E82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</a:t>
            </a:r>
            <a:r>
              <a:rPr lang="en-GB" dirty="0">
                <a:solidFill>
                  <a:srgbClr val="800000"/>
                </a:solidFill>
              </a:rPr>
              <a:t>decimal fractions</a:t>
            </a:r>
            <a:r>
              <a:rPr lang="en-GB" dirty="0"/>
              <a:t> to binary, </a:t>
            </a:r>
            <a:r>
              <a:rPr lang="en-GB" dirty="0">
                <a:solidFill>
                  <a:srgbClr val="800000"/>
                </a:solidFill>
              </a:rPr>
              <a:t>repeated multiplication by 2</a:t>
            </a:r>
            <a:r>
              <a:rPr lang="en-GB" dirty="0"/>
              <a:t> is used, until the fractional product is 0 (or until the desired number of decimal places). The carried digits, or </a:t>
            </a:r>
            <a:r>
              <a:rPr lang="en-GB" i="1" dirty="0"/>
              <a:t>carries</a:t>
            </a:r>
            <a:r>
              <a:rPr lang="en-GB" dirty="0"/>
              <a:t>, produce the answer, with the first carry as the MSB, and the last as the LSB.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</a:t>
            </a:r>
            <a:r>
              <a:rPr lang="en-GB" sz="2600" dirty="0"/>
              <a:t>0.3125</a:t>
            </a:r>
            <a:r>
              <a:rPr lang="en-GB" dirty="0"/>
              <a:t>)</a:t>
            </a:r>
            <a:r>
              <a:rPr lang="en-GB" baseline="-25000" dirty="0"/>
              <a:t>10 </a:t>
            </a:r>
            <a:r>
              <a:rPr lang="en-GB" dirty="0"/>
              <a:t>= (     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/>
              <a:t>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EF7ECD-4A31-406E-8EC7-72CA77630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657600"/>
          <a:ext cx="4495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36400" imgH="1981080" progId="Word.Document.8">
                  <p:embed/>
                </p:oleObj>
              </mc:Choice>
              <mc:Fallback>
                <p:oleObj name="Document" r:id="rId3" imgW="4136400" imgH="1981080" progId="Word.Document.8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4AEF7ECD-4A31-406E-8EC7-72CA77630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4495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1" y="3400612"/>
            <a:ext cx="990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.0101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6. 	Conversion Between Decimal and Other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8" y="1982660"/>
            <a:ext cx="838200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Base-</a:t>
            </a:r>
            <a:r>
              <a:rPr lang="en-GB" sz="2400" i="1" dirty="0">
                <a:solidFill>
                  <a:srgbClr val="800000"/>
                </a:solidFill>
              </a:rPr>
              <a:t>R</a:t>
            </a:r>
            <a:r>
              <a:rPr lang="en-GB" sz="2400" dirty="0">
                <a:solidFill>
                  <a:srgbClr val="800000"/>
                </a:solidFill>
              </a:rPr>
              <a:t> to decimal:</a:t>
            </a:r>
            <a:r>
              <a:rPr lang="en-GB" sz="2400" dirty="0"/>
              <a:t> multiply digits with their corresponding weights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Decimal to binary (base 2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division-by-2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multiplication-by-2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Decimal to base-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endParaRPr lang="en-US" sz="2400" dirty="0">
              <a:solidFill>
                <a:srgbClr val="800000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</a:t>
            </a:r>
            <a:r>
              <a:rPr lang="en-US" sz="2000" i="1" dirty="0"/>
              <a:t>R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</a:t>
            </a:r>
            <a:r>
              <a:rPr lang="en-US" sz="2000" i="1" dirty="0"/>
              <a:t>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BBBDDD-D3ED-456D-A148-FED5EAC61C6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2-5 to 2-8.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7. 	Conversion Between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E6110F-BA9C-4F5D-BD70-94BD50ED208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conversion between bases can be done via decimal: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D049B7-1B0D-43C4-8BB5-20AD7254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Shortcuts for conversion between bases 2, 4, 8, 16 </a:t>
            </a:r>
            <a:r>
              <a:rPr lang="en-US" sz="2800" dirty="0"/>
              <a:t>(see next slide)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C8BFB47-ED2B-4BDE-BFD5-FE8947072E3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514600"/>
            <a:ext cx="4841875" cy="1857375"/>
            <a:chOff x="1584" y="1488"/>
            <a:chExt cx="3050" cy="1170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3B151BBC-A5DE-4553-BBCC-3FAE87D96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Base-2				</a:t>
              </a:r>
              <a:r>
                <a:rPr lang="en-GB" sz="2000" dirty="0" err="1">
                  <a:latin typeface="Times New Roman" pitchFamily="18" charset="0"/>
                </a:rPr>
                <a:t>Base-2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Base-3				</a:t>
              </a:r>
              <a:r>
                <a:rPr lang="en-GB" sz="2000" dirty="0" err="1">
                  <a:latin typeface="Times New Roman" pitchFamily="18" charset="0"/>
                </a:rPr>
                <a:t>Base-3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Base-4		Decimal		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    …				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  <a:r>
                <a:rPr lang="en-GB" sz="2000" dirty="0">
                  <a:latin typeface="Times New Roman" pitchFamily="18" charset="0"/>
                </a:rPr>
                <a:t>				</a:t>
              </a:r>
              <a:r>
                <a:rPr lang="en-GB" sz="2000" dirty="0" err="1">
                  <a:latin typeface="Times New Roman" pitchFamily="18" charset="0"/>
                </a:rPr>
                <a:t>Base-</a:t>
              </a:r>
              <a:r>
                <a:rPr lang="en-GB" sz="2000" i="1" dirty="0" err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5AF9C477-891B-4756-93C7-0213B371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8F082D1-3468-4120-81F2-4F25B2976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FE1A2AC0-66B3-4C7E-885A-43A40177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13EA65F4-2790-44D0-9185-E56A1C55B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6B8020A-EF52-4EDD-8023-348A7DAFA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6C271BA-875F-40E0-980B-EA6237C5D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E7777911-9D91-447D-ABF0-5198CE95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A211AC23-4536-4386-8B6E-52EDD4A71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72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8. 	Binary to Octal/Hexadecimal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9C41BC4-8792-4D2B-9070-1D7577B514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92876"/>
            <a:ext cx="8229600" cy="399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Octal: </a:t>
            </a:r>
            <a:r>
              <a:rPr lang="en-US" dirty="0">
                <a:sym typeface="Wingdings" pitchFamily="2" charset="2"/>
              </a:rPr>
              <a:t>partition in groups of 3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(10 111 011 001 . 101 110)</a:t>
            </a:r>
            <a:r>
              <a:rPr lang="en-US" baseline="-25000" dirty="0"/>
              <a:t>2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Octal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(2731.56)</a:t>
            </a:r>
            <a:r>
              <a:rPr lang="en-US" baseline="-25000" dirty="0"/>
              <a:t>8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Hexadecimal: </a:t>
            </a:r>
            <a:r>
              <a:rPr lang="en-US" dirty="0">
                <a:sym typeface="Wingdings" pitchFamily="2" charset="2"/>
              </a:rPr>
              <a:t>partition in groups of 4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101 1101 1001 . 1011 1000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Hexadecimal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5D9.B8</a:t>
            </a:r>
            <a:r>
              <a:rPr lang="en-US" dirty="0"/>
              <a:t>)</a:t>
            </a:r>
            <a:r>
              <a:rPr lang="en-US" baseline="-25000" dirty="0"/>
              <a:t>16</a:t>
            </a:r>
            <a:r>
              <a:rPr lang="en-US" dirty="0"/>
              <a:t> =</a:t>
            </a:r>
            <a:endParaRPr lang="en-US" sz="2400" baseline="-25000" dirty="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A9177F5C-06B6-4215-AC63-2A5DC1FF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E59275-F70C-45F6-9453-C26715FEDDDD}"/>
              </a:ext>
            </a:extLst>
          </p:cNvPr>
          <p:cNvSpPr txBox="1"/>
          <p:nvPr/>
        </p:nvSpPr>
        <p:spPr>
          <a:xfrm>
            <a:off x="4637902" y="2134261"/>
            <a:ext cx="169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(2731.56)</a:t>
            </a:r>
            <a:r>
              <a:rPr lang="en-US" sz="2000" b="1" baseline="-25000" dirty="0">
                <a:solidFill>
                  <a:srgbClr val="0000CC"/>
                </a:solidFill>
              </a:rPr>
              <a:t>8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47D01-1ADD-46E5-AECA-2B5F26048F41}"/>
              </a:ext>
            </a:extLst>
          </p:cNvPr>
          <p:cNvSpPr txBox="1"/>
          <p:nvPr/>
        </p:nvSpPr>
        <p:spPr>
          <a:xfrm>
            <a:off x="2685535" y="3057599"/>
            <a:ext cx="364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(10 111 011 001 . 101 110)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AA6EA-F214-4F4A-A9D3-3766761C9979}"/>
              </a:ext>
            </a:extLst>
          </p:cNvPr>
          <p:cNvSpPr txBox="1"/>
          <p:nvPr/>
        </p:nvSpPr>
        <p:spPr>
          <a:xfrm>
            <a:off x="4572000" y="4024762"/>
            <a:ext cx="176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5D9.B8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16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7E69B7-A4BB-46BA-A94F-63FD4902246C}"/>
              </a:ext>
            </a:extLst>
          </p:cNvPr>
          <p:cNvSpPr txBox="1"/>
          <p:nvPr/>
        </p:nvSpPr>
        <p:spPr>
          <a:xfrm>
            <a:off x="2675238" y="4991925"/>
            <a:ext cx="379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101 1101 1001 . 1011 1000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2-9 to 2-10.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1”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260034" y="4131518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Data Representation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(base 10) Number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Other Number Systems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Base-</a:t>
            </a:r>
            <a:r>
              <a:rPr lang="en-GB" i="1" dirty="0"/>
              <a:t>R</a:t>
            </a:r>
            <a:r>
              <a:rPr lang="en-GB" dirty="0"/>
              <a:t> to Decimal Conversion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to Binary Conversion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5.1	Repeated Division-by-2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5.2	Repeated Multiplication-by-2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Decimal and Other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Binary to Octal/Hexadecimal Conversion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5875"/>
            <a:ext cx="8420559" cy="5153025"/>
          </a:xfrm>
        </p:spPr>
        <p:txBody>
          <a:bodyPr>
            <a:normAutofit lnSpcReduction="10000"/>
          </a:bodyPr>
          <a:lstStyle/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ASCII Code</a:t>
            </a:r>
          </a:p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Negative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10.1	Sign-and-Magnitude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10.2	1s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10.3	2s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10.4	Comparisons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10.5	Complement on Fractions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10.6	2s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10.7	1s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10.8	Excess Representation</a:t>
            </a:r>
          </a:p>
          <a:p>
            <a:pPr marL="714375" indent="-714375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11"/>
            </a:pPr>
            <a:r>
              <a:rPr lang="en-GB" dirty="0"/>
              <a:t>Real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11.1	Fixed-Point Representation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11.2	Floating-Point Representation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6514078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393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Basic data types in 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3D00F-B311-454E-AE05-5772A5AE6E5C}"/>
              </a:ext>
            </a:extLst>
          </p:cNvPr>
          <p:cNvSpPr txBox="1"/>
          <p:nvPr/>
        </p:nvSpPr>
        <p:spPr>
          <a:xfrm>
            <a:off x="1336590" y="1985657"/>
            <a:ext cx="119654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/>
              <a:t>int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0AFBB-F610-464B-A399-55FCC277228D}"/>
              </a:ext>
            </a:extLst>
          </p:cNvPr>
          <p:cNvSpPr txBox="1"/>
          <p:nvPr/>
        </p:nvSpPr>
        <p:spPr>
          <a:xfrm>
            <a:off x="3120082" y="1982524"/>
            <a:ext cx="1196546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float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26B12-F8C6-4A62-BFC5-B99DA77F8F45}"/>
              </a:ext>
            </a:extLst>
          </p:cNvPr>
          <p:cNvSpPr txBox="1"/>
          <p:nvPr/>
        </p:nvSpPr>
        <p:spPr>
          <a:xfrm>
            <a:off x="4903574" y="1982524"/>
            <a:ext cx="1435442" cy="52322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2BAF6-A071-47AE-9F1E-29A42561996C}"/>
              </a:ext>
            </a:extLst>
          </p:cNvPr>
          <p:cNvSpPr txBox="1"/>
          <p:nvPr/>
        </p:nvSpPr>
        <p:spPr>
          <a:xfrm>
            <a:off x="7089689" y="1982524"/>
            <a:ext cx="12140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FBFCE-D2B3-479F-BCB9-BA676F0F3376}"/>
              </a:ext>
            </a:extLst>
          </p:cNvPr>
          <p:cNvSpPr txBox="1"/>
          <p:nvPr/>
        </p:nvSpPr>
        <p:spPr>
          <a:xfrm>
            <a:off x="253726" y="2513613"/>
            <a:ext cx="2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Variants: short, long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8C337-F69B-4E29-8E14-58010FA5B57A}"/>
              </a:ext>
            </a:extLst>
          </p:cNvPr>
          <p:cNvSpPr txBox="1"/>
          <p:nvPr/>
        </p:nvSpPr>
        <p:spPr>
          <a:xfrm>
            <a:off x="638431" y="3024209"/>
            <a:ext cx="766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data is represented depends on its type: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02260" y="3848400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17581" y="3594088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17581" y="4170997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DBB19-BF37-4112-88CD-C1265C6B62C4}"/>
              </a:ext>
            </a:extLst>
          </p:cNvPr>
          <p:cNvSpPr txBox="1"/>
          <p:nvPr/>
        </p:nvSpPr>
        <p:spPr>
          <a:xfrm>
            <a:off x="1393431" y="4825498"/>
            <a:ext cx="7130809" cy="52322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11000000110100000000000000000000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F4D8BD4-D37C-412D-819F-FD07AC96981D}"/>
              </a:ext>
            </a:extLst>
          </p:cNvPr>
          <p:cNvSpPr/>
          <p:nvPr/>
        </p:nvSpPr>
        <p:spPr>
          <a:xfrm>
            <a:off x="473996" y="5772578"/>
            <a:ext cx="4353376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64252"/>
            </a:avLst>
          </a:prstGeom>
          <a:solidFill>
            <a:schemeClr val="accent1"/>
          </a:solidFill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-1060110336 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F390C419-D78C-41DC-9C79-B6BD38CC7A9E}"/>
              </a:ext>
            </a:extLst>
          </p:cNvPr>
          <p:cNvSpPr/>
          <p:nvPr/>
        </p:nvSpPr>
        <p:spPr>
          <a:xfrm>
            <a:off x="5271278" y="5775253"/>
            <a:ext cx="3275044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35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‘float’, it is </a:t>
            </a:r>
            <a:r>
              <a:rPr lang="en-SG" sz="2400" dirty="0">
                <a:solidFill>
                  <a:srgbClr val="C00000"/>
                </a:solidFill>
              </a:rPr>
              <a:t>-6.5 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Data are internally represented as sequence of </a:t>
            </a:r>
            <a:r>
              <a:rPr lang="en-SG" sz="2400" dirty="0">
                <a:solidFill>
                  <a:srgbClr val="C00000"/>
                </a:solidFill>
              </a:rPr>
              <a:t>bits</a:t>
            </a:r>
            <a:r>
              <a:rPr lang="en-SG" sz="2400" dirty="0"/>
              <a:t> (</a:t>
            </a:r>
            <a:r>
              <a:rPr lang="en-SG" sz="2400" b="1" i="1" dirty="0">
                <a:solidFill>
                  <a:srgbClr val="C00000"/>
                </a:solidFill>
              </a:rPr>
              <a:t>b</a:t>
            </a:r>
            <a:r>
              <a:rPr lang="en-SG" sz="2400" dirty="0"/>
              <a:t>inary dig</a:t>
            </a:r>
            <a:r>
              <a:rPr lang="en-SG" sz="2400" b="1" i="1" dirty="0">
                <a:solidFill>
                  <a:srgbClr val="C00000"/>
                </a:solidFill>
              </a:rPr>
              <a:t>it</a:t>
            </a:r>
            <a:r>
              <a:rPr lang="en-SG" sz="2400" dirty="0"/>
              <a:t>s). A bit is either 0 or 1.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Other units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Byte</a:t>
            </a:r>
            <a:r>
              <a:rPr lang="en-SG" sz="2000" dirty="0"/>
              <a:t>: 8 bits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Nibble: 4 bits (rarely used now)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Word</a:t>
            </a:r>
            <a:r>
              <a:rPr lang="en-SG" sz="2000" dirty="0"/>
              <a:t>: Multiple of bytes (</a:t>
            </a:r>
            <a:r>
              <a:rPr lang="en-SG" sz="2000" dirty="0" err="1"/>
              <a:t>eg</a:t>
            </a:r>
            <a:r>
              <a:rPr lang="en-SG" sz="2000" dirty="0"/>
              <a:t>: 1 byte, 2 bytes, 4 bytes, etc.) depending on the computer architecture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i="1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bits can represent up to </a:t>
            </a:r>
            <a:r>
              <a:rPr lang="en-SG" sz="2400" dirty="0">
                <a:solidFill>
                  <a:srgbClr val="C00000"/>
                </a:solidFill>
              </a:rPr>
              <a:t>2</a:t>
            </a:r>
            <a:r>
              <a:rPr lang="en-SG" sz="2400" i="1" baseline="30000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values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 err="1"/>
              <a:t>Eg</a:t>
            </a:r>
            <a:r>
              <a:rPr lang="en-SG" sz="2000" dirty="0"/>
              <a:t>: 2 bits represent up to 4 values (00, 01, 10, 11)</a:t>
            </a:r>
            <a:r>
              <a:rPr lang="en-SG" sz="2400" dirty="0"/>
              <a:t>; </a:t>
            </a:r>
            <a:br>
              <a:rPr lang="en-SG" sz="2400" dirty="0"/>
            </a:br>
            <a:r>
              <a:rPr lang="en-SG" sz="2000" dirty="0"/>
              <a:t>4 bits represent up to 16 values </a:t>
            </a:r>
            <a:r>
              <a:rPr lang="en-SG" dirty="0"/>
              <a:t>(0000, 0001, 0010, …., 1111)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To represent M values,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</a:t>
            </a:r>
            <a:r>
              <a:rPr lang="en-US" sz="2400" dirty="0">
                <a:solidFill>
                  <a:srgbClr val="800000"/>
                </a:solidFill>
              </a:rPr>
              <a:t>log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i="1" dirty="0">
                <a:solidFill>
                  <a:srgbClr val="800000"/>
                </a:solidFill>
              </a:rPr>
              <a:t>M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</a:t>
            </a:r>
            <a:r>
              <a:rPr lang="en-US" sz="2400" i="1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bits required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32 values require 5 bits; 1000 values require 10 bits</a:t>
            </a:r>
            <a:endParaRPr lang="en-SG" sz="2000" dirty="0"/>
          </a:p>
        </p:txBody>
      </p:sp>
      <p:pic>
        <p:nvPicPr>
          <p:cNvPr id="22" name="Picture 5" descr="on-off-switch">
            <a:extLst>
              <a:ext uri="{FF2B5EF4-FFF2-40B4-BE49-F238E27FC236}">
                <a16:creationId xmlns:a16="http://schemas.microsoft.com/office/drawing/2014/main" id="{1A3341F2-B737-4BB6-AB06-ADA38942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0801" y="587828"/>
            <a:ext cx="915490" cy="10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Decimal (base 10) Number System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 </a:t>
            </a:r>
            <a:r>
              <a:rPr lang="en-SG" sz="2400" dirty="0">
                <a:solidFill>
                  <a:srgbClr val="C00000"/>
                </a:solidFill>
              </a:rPr>
              <a:t>weighted-positional</a:t>
            </a:r>
            <a:r>
              <a:rPr lang="en-SG" sz="2400" dirty="0"/>
              <a:t> number system.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Base</a:t>
            </a:r>
            <a:r>
              <a:rPr lang="en-SG" sz="2400" dirty="0"/>
              <a:t> (also called </a:t>
            </a:r>
            <a:r>
              <a:rPr lang="en-SG" sz="2400" dirty="0">
                <a:solidFill>
                  <a:srgbClr val="C00000"/>
                </a:solidFill>
              </a:rPr>
              <a:t>radix</a:t>
            </a:r>
            <a:r>
              <a:rPr lang="en-SG" sz="2400" dirty="0"/>
              <a:t>) is 10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Symbols/digits = { 0, 1, 2, 3, 4, 5, 6, 7, 8, 9 }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Each position has a weight of power of 10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(7594.36)</a:t>
            </a:r>
            <a:r>
              <a:rPr lang="en-US" sz="2000" baseline="-25000" dirty="0"/>
              <a:t>10</a:t>
            </a:r>
            <a:r>
              <a:rPr lang="en-US" sz="2000" dirty="0"/>
              <a:t> = (7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) + (5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 + (9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) + (4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) + (3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-1</a:t>
            </a:r>
            <a:r>
              <a:rPr lang="en-US" sz="2000" dirty="0"/>
              <a:t>) + (6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00266-BDD8-4E46-A7A4-3C2D2F9B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92" y="3951978"/>
            <a:ext cx="7144815" cy="1223293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(a</a:t>
            </a:r>
            <a:r>
              <a:rPr lang="en-GB" sz="2400" baseline="-25000" dirty="0"/>
              <a:t>n</a:t>
            </a:r>
            <a:r>
              <a:rPr lang="en-GB" sz="2400" dirty="0"/>
              <a:t>a</a:t>
            </a:r>
            <a:r>
              <a:rPr lang="en-GB" sz="2400" baseline="-25000" dirty="0"/>
              <a:t>n-1</a:t>
            </a:r>
            <a:r>
              <a:rPr lang="en-GB" sz="2400" dirty="0"/>
              <a:t>… a</a:t>
            </a:r>
            <a:r>
              <a:rPr lang="en-GB" sz="2400" baseline="-25000" dirty="0"/>
              <a:t>0</a:t>
            </a:r>
            <a:r>
              <a:rPr lang="en-GB" sz="2400" dirty="0"/>
              <a:t> </a:t>
            </a:r>
            <a:r>
              <a:rPr lang="en-GB" sz="2400" b="1" dirty="0"/>
              <a:t>.</a:t>
            </a:r>
            <a:r>
              <a:rPr lang="en-GB" sz="2400" dirty="0"/>
              <a:t> f</a:t>
            </a:r>
            <a:r>
              <a:rPr lang="en-GB" sz="2400" baseline="-25000" dirty="0"/>
              <a:t>1</a:t>
            </a:r>
            <a:r>
              <a:rPr lang="en-GB" sz="2400" dirty="0"/>
              <a:t>f</a:t>
            </a:r>
            <a:r>
              <a:rPr lang="en-GB" sz="2400" baseline="-25000" dirty="0"/>
              <a:t>2</a:t>
            </a:r>
            <a:r>
              <a:rPr lang="en-GB" sz="2400" dirty="0"/>
              <a:t> … 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dirty="0"/>
              <a:t>)</a:t>
            </a:r>
            <a:r>
              <a:rPr lang="en-GB" sz="2400" baseline="-25000" dirty="0"/>
              <a:t>10</a:t>
            </a:r>
            <a:r>
              <a:rPr lang="en-GB" sz="2400" dirty="0"/>
              <a:t> = </a:t>
            </a:r>
            <a:br>
              <a:rPr lang="en-GB" sz="2400" dirty="0"/>
            </a:br>
            <a:r>
              <a:rPr lang="en-GB" sz="2400" dirty="0"/>
              <a:t>          (a</a:t>
            </a:r>
            <a:r>
              <a:rPr lang="en-GB" sz="2400" baseline="-25000" dirty="0"/>
              <a:t>n </a:t>
            </a:r>
            <a:r>
              <a:rPr lang="en-GB" sz="2400" dirty="0"/>
              <a:t>x 10</a:t>
            </a:r>
            <a:r>
              <a:rPr lang="en-GB" sz="2400" baseline="30000" dirty="0"/>
              <a:t>n</a:t>
            </a:r>
            <a:r>
              <a:rPr lang="en-GB" sz="2400" dirty="0"/>
              <a:t>) + (a</a:t>
            </a:r>
            <a:r>
              <a:rPr lang="en-GB" sz="2400" baseline="-25000" dirty="0"/>
              <a:t>n-1</a:t>
            </a:r>
            <a:r>
              <a:rPr lang="en-GB" sz="2400" dirty="0"/>
              <a:t>x10</a:t>
            </a:r>
            <a:r>
              <a:rPr lang="en-GB" sz="2400" baseline="30000" dirty="0"/>
              <a:t>n-1</a:t>
            </a:r>
            <a:r>
              <a:rPr lang="en-GB" sz="2400" dirty="0"/>
              <a:t>) + … + (a</a:t>
            </a:r>
            <a:r>
              <a:rPr lang="en-GB" sz="2400" baseline="-25000" dirty="0"/>
              <a:t>0 </a:t>
            </a:r>
            <a:r>
              <a:rPr lang="en-GB" sz="2400" dirty="0"/>
              <a:t>x 10</a:t>
            </a:r>
            <a:r>
              <a:rPr lang="en-GB" sz="2400" baseline="30000" dirty="0"/>
              <a:t>0</a:t>
            </a:r>
            <a:r>
              <a:rPr lang="en-GB" sz="2400" dirty="0"/>
              <a:t>) + </a:t>
            </a:r>
            <a:br>
              <a:rPr lang="en-GB" sz="2400" dirty="0"/>
            </a:br>
            <a:r>
              <a:rPr lang="en-GB" sz="2400" dirty="0"/>
              <a:t>          (f</a:t>
            </a:r>
            <a:r>
              <a:rPr lang="en-GB" sz="2400" baseline="-25000" dirty="0"/>
              <a:t>1 </a:t>
            </a:r>
            <a:r>
              <a:rPr lang="en-GB" sz="2400" dirty="0"/>
              <a:t>x 10</a:t>
            </a:r>
            <a:r>
              <a:rPr lang="en-GB" sz="2400" baseline="30000" dirty="0"/>
              <a:t>-1</a:t>
            </a:r>
            <a:r>
              <a:rPr lang="en-GB" sz="2400" dirty="0"/>
              <a:t>) + (f</a:t>
            </a:r>
            <a:r>
              <a:rPr lang="en-GB" sz="2400" baseline="-25000" dirty="0"/>
              <a:t>2</a:t>
            </a:r>
            <a:r>
              <a:rPr lang="en-GB" sz="2400" dirty="0"/>
              <a:t> x 10</a:t>
            </a:r>
            <a:r>
              <a:rPr lang="en-GB" sz="2400" baseline="30000" dirty="0"/>
              <a:t>-2</a:t>
            </a:r>
            <a:r>
              <a:rPr lang="en-GB" sz="2400" dirty="0"/>
              <a:t>) + … + (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baseline="-25000" dirty="0"/>
              <a:t> </a:t>
            </a:r>
            <a:r>
              <a:rPr lang="en-GB" sz="2400" dirty="0"/>
              <a:t>x 10</a:t>
            </a:r>
            <a:r>
              <a:rPr lang="en-GB" sz="2400" baseline="30000" dirty="0"/>
              <a:t>-m</a:t>
            </a:r>
            <a:r>
              <a:rPr lang="en-GB" sz="2400" dirty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6"/>
            <a:ext cx="811839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Binary (base 2)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2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Binary digits (bits): </a:t>
            </a:r>
            <a:r>
              <a:rPr lang="en-US" sz="2000" b="1" dirty="0">
                <a:solidFill>
                  <a:srgbClr val="0000CC"/>
                </a:solidFill>
              </a:rPr>
              <a:t>0, 1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Octal (base 8)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8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Octal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Hexadecimal (base 16)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16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Hexadecimal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7, 8, 9, A, B, C, D, E, F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Base/radix 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r>
              <a:rPr lang="en-US" sz="2400" dirty="0">
                <a:solidFill>
                  <a:srgbClr val="800000"/>
                </a:solidFill>
              </a:rPr>
              <a:t>: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</a:t>
            </a:r>
            <a:r>
              <a:rPr lang="en-US" sz="2000" i="1" dirty="0"/>
              <a:t>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0DC55C-8A04-4226-A61D-AE41C04344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89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some programming languages/software, special notations are used to represent numbers in certain bases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programming language </a:t>
            </a:r>
            <a:r>
              <a:rPr lang="en-US" dirty="0">
                <a:solidFill>
                  <a:srgbClr val="800000"/>
                </a:solidFill>
              </a:rPr>
              <a:t>C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</a:t>
            </a:r>
            <a:r>
              <a:rPr lang="en-US" dirty="0"/>
              <a:t> for octal. </a:t>
            </a:r>
            <a:r>
              <a:rPr lang="en-US" dirty="0" err="1"/>
              <a:t>Eg</a:t>
            </a:r>
            <a:r>
              <a:rPr lang="en-US" dirty="0"/>
              <a:t>: 032 represents the octal number (32)</a:t>
            </a:r>
            <a:r>
              <a:rPr lang="en-US" baseline="-25000" dirty="0"/>
              <a:t>8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0x32 represents the hexadecimal number (32)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 err="1">
                <a:solidFill>
                  <a:srgbClr val="800000"/>
                </a:solidFill>
              </a:rPr>
              <a:t>QTSpim</a:t>
            </a:r>
            <a:r>
              <a:rPr lang="en-US" dirty="0"/>
              <a:t> (a MIPS simulator you will use)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0x100 represents the hexadecimal number (100)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>
                <a:solidFill>
                  <a:srgbClr val="800000"/>
                </a:solidFill>
              </a:rPr>
              <a:t>Verilog</a:t>
            </a:r>
            <a:r>
              <a:rPr lang="en-US" dirty="0"/>
              <a:t>, the following values are the same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8’b</a:t>
            </a:r>
            <a:r>
              <a:rPr lang="en-US" dirty="0"/>
              <a:t>11110000: an 8-bit binary value 11110000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8’h</a:t>
            </a:r>
            <a:r>
              <a:rPr lang="en-US" dirty="0"/>
              <a:t>F0: an 8-bit binary value represented in hexadecimal F0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8’d</a:t>
            </a:r>
            <a:r>
              <a:rPr lang="en-US" dirty="0"/>
              <a:t>240: an 8-bit binary value represented in decimal 240</a:t>
            </a: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17694</TotalTime>
  <Words>1531</Words>
  <Application>Microsoft Office PowerPoint</Application>
  <PresentationFormat>On-screen Show (4:3)</PresentationFormat>
  <Paragraphs>200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Questions?</vt:lpstr>
      <vt:lpstr>Lecture #3: Data Representation and Number Systems (1/2)</vt:lpstr>
      <vt:lpstr>Lecture #3: Data Representation and Number Systems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1470</cp:revision>
  <cp:lastPrinted>2017-06-30T03:15:07Z</cp:lastPrinted>
  <dcterms:created xsi:type="dcterms:W3CDTF">1998-09-05T15:03:32Z</dcterms:created>
  <dcterms:modified xsi:type="dcterms:W3CDTF">2025-01-08T07:52:12Z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